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407" r:id="rId3"/>
    <p:sldId id="408" r:id="rId4"/>
    <p:sldId id="413" r:id="rId5"/>
    <p:sldId id="414" r:id="rId6"/>
    <p:sldId id="415" r:id="rId7"/>
    <p:sldId id="416" r:id="rId8"/>
    <p:sldId id="417" r:id="rId9"/>
    <p:sldId id="432" r:id="rId10"/>
    <p:sldId id="433" r:id="rId11"/>
    <p:sldId id="443" r:id="rId12"/>
    <p:sldId id="444" r:id="rId13"/>
    <p:sldId id="436" r:id="rId14"/>
    <p:sldId id="437" r:id="rId15"/>
    <p:sldId id="440" r:id="rId16"/>
    <p:sldId id="469" r:id="rId17"/>
    <p:sldId id="468" r:id="rId18"/>
    <p:sldId id="471" r:id="rId19"/>
    <p:sldId id="472" r:id="rId20"/>
    <p:sldId id="473" r:id="rId21"/>
    <p:sldId id="474" r:id="rId22"/>
    <p:sldId id="475" r:id="rId23"/>
    <p:sldId id="476" r:id="rId24"/>
    <p:sldId id="470" r:id="rId25"/>
    <p:sldId id="412" r:id="rId26"/>
    <p:sldId id="447" r:id="rId27"/>
    <p:sldId id="490" r:id="rId28"/>
    <p:sldId id="450" r:id="rId29"/>
    <p:sldId id="451" r:id="rId30"/>
    <p:sldId id="477" r:id="rId31"/>
    <p:sldId id="478" r:id="rId32"/>
    <p:sldId id="479" r:id="rId33"/>
    <p:sldId id="480" r:id="rId34"/>
    <p:sldId id="481" r:id="rId35"/>
    <p:sldId id="491" r:id="rId36"/>
    <p:sldId id="483" r:id="rId37"/>
    <p:sldId id="496" r:id="rId38"/>
    <p:sldId id="497" r:id="rId39"/>
    <p:sldId id="498" r:id="rId40"/>
    <p:sldId id="499" r:id="rId41"/>
    <p:sldId id="500" r:id="rId42"/>
    <p:sldId id="502" r:id="rId43"/>
    <p:sldId id="501" r:id="rId44"/>
    <p:sldId id="482"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CE70B4-FFB3-45B8-A721-BB75A6E7A9D9}" type="datetimeFigureOut">
              <a:rPr lang="en-US"/>
              <a:pPr>
                <a:defRPr/>
              </a:pPr>
              <a:t>1/25/2016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3D53917-AC53-45A4-9724-F942742B56C9}" type="slidenum">
              <a:rPr lang="en-US"/>
              <a:pPr>
                <a:defRPr/>
              </a:pPr>
              <a:t>‹#›</a:t>
            </a:fld>
            <a:endParaRPr lang="en-US"/>
          </a:p>
        </p:txBody>
      </p:sp>
    </p:spTree>
    <p:extLst>
      <p:ext uri="{BB962C8B-B14F-4D97-AF65-F5344CB8AC3E}">
        <p14:creationId xmlns:p14="http://schemas.microsoft.com/office/powerpoint/2010/main" val="1729274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D53917-AC53-45A4-9724-F942742B56C9}" type="slidenum">
              <a:rPr lang="en-US" smtClean="0"/>
              <a:pPr>
                <a:defRPr/>
              </a:pPr>
              <a:t>1</a:t>
            </a:fld>
            <a:endParaRPr lang="en-US"/>
          </a:p>
        </p:txBody>
      </p:sp>
    </p:spTree>
    <p:extLst>
      <p:ext uri="{BB962C8B-B14F-4D97-AF65-F5344CB8AC3E}">
        <p14:creationId xmlns:p14="http://schemas.microsoft.com/office/powerpoint/2010/main" val="52801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D53917-AC53-45A4-9724-F942742B56C9}" type="slidenum">
              <a:rPr lang="en-US" smtClean="0"/>
              <a:pPr>
                <a:defRPr/>
              </a:pPr>
              <a:t>24</a:t>
            </a:fld>
            <a:endParaRPr lang="en-US"/>
          </a:p>
        </p:txBody>
      </p:sp>
    </p:spTree>
    <p:extLst>
      <p:ext uri="{BB962C8B-B14F-4D97-AF65-F5344CB8AC3E}">
        <p14:creationId xmlns:p14="http://schemas.microsoft.com/office/powerpoint/2010/main" val="137319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3429000" y="6477000"/>
            <a:ext cx="5715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3505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0" y="6488113"/>
            <a:ext cx="3500437" cy="369887"/>
          </a:xfrm>
          <a:prstGeom prst="rect">
            <a:avLst/>
          </a:prstGeom>
          <a:noFill/>
        </p:spPr>
        <p:txBody>
          <a:bodyPr anchor="ctr"/>
          <a:lstStyle/>
          <a:p>
            <a:pPr algn="l" fontAlgn="auto">
              <a:spcBef>
                <a:spcPts val="0"/>
              </a:spcBef>
              <a:spcAft>
                <a:spcPts val="0"/>
              </a:spcAft>
              <a:defRPr/>
            </a:pPr>
            <a:r>
              <a:rPr lang="en-US" sz="1400" b="1" dirty="0" smtClean="0">
                <a:solidFill>
                  <a:schemeClr val="bg1"/>
                </a:solidFill>
                <a:latin typeface="+mn-lt"/>
                <a:cs typeface="+mn-cs"/>
              </a:rPr>
              <a:t>Introduction to Image Compression</a:t>
            </a:r>
            <a:endParaRPr lang="en-US" sz="1400" b="1"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6324600" y="6492875"/>
            <a:ext cx="1905000" cy="365125"/>
          </a:xfrm>
        </p:spPr>
        <p:txBody>
          <a:bodyPr/>
          <a:lstStyle>
            <a:lvl1pPr>
              <a:defRPr sz="1400" b="1" baseline="0" smtClean="0">
                <a:solidFill>
                  <a:schemeClr val="bg1"/>
                </a:solidFill>
              </a:defRPr>
            </a:lvl1pPr>
          </a:lstStyle>
          <a:p>
            <a:pPr>
              <a:defRPr/>
            </a:pPr>
            <a:fld id="{E32AB805-49B2-4C29-B476-D4761C68F51E}" type="datetime4">
              <a:rPr lang="en-US" smtClean="0"/>
              <a:t>January 25, 2016</a:t>
            </a:fld>
            <a:endParaRPr lang="en-US" dirty="0"/>
          </a:p>
        </p:txBody>
      </p:sp>
      <p:sp>
        <p:nvSpPr>
          <p:cNvPr id="9" name="Footer Placeholder 4"/>
          <p:cNvSpPr>
            <a:spLocks noGrp="1"/>
          </p:cNvSpPr>
          <p:nvPr>
            <p:ph type="ftr" sz="quarter" idx="11"/>
          </p:nvPr>
        </p:nvSpPr>
        <p:spPr>
          <a:xfrm>
            <a:off x="3505200" y="6492875"/>
            <a:ext cx="2895600" cy="365125"/>
          </a:xfrm>
        </p:spPr>
        <p:txBody>
          <a:bodyPr/>
          <a:lstStyle>
            <a:lvl1pPr algn="l">
              <a:defRPr sz="1400" b="1" baseline="0">
                <a:solidFill>
                  <a:schemeClr val="bg1"/>
                </a:solidFill>
              </a:defRPr>
            </a:lvl1pPr>
          </a:lstStyle>
          <a:p>
            <a:pPr>
              <a:defRPr/>
            </a:pPr>
            <a:r>
              <a:rPr lang="en-US" smtClean="0"/>
              <a:t>Department of CSE, ISM Dhanbad</a:t>
            </a:r>
            <a:endParaRPr lang="en-US" dirty="0"/>
          </a:p>
        </p:txBody>
      </p:sp>
      <p:sp>
        <p:nvSpPr>
          <p:cNvPr id="10" name="Slide Number Placeholder 5"/>
          <p:cNvSpPr>
            <a:spLocks noGrp="1"/>
          </p:cNvSpPr>
          <p:nvPr>
            <p:ph type="sldNum" sz="quarter" idx="12"/>
          </p:nvPr>
        </p:nvSpPr>
        <p:spPr>
          <a:xfrm>
            <a:off x="8229600" y="6492875"/>
            <a:ext cx="914400" cy="365125"/>
          </a:xfrm>
        </p:spPr>
        <p:txBody>
          <a:bodyPr/>
          <a:lstStyle>
            <a:lvl1pPr>
              <a:defRPr sz="1400" b="1" baseline="0">
                <a:solidFill>
                  <a:schemeClr val="bg1"/>
                </a:solidFill>
              </a:defRPr>
            </a:lvl1pPr>
          </a:lstStyle>
          <a:p>
            <a:pPr>
              <a:defRPr/>
            </a:pPr>
            <a:fld id="{963A764B-4D24-42FB-BE62-649FE76FEB15}"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0BD8FD-F729-4D1E-B181-162F2BD1B506}" type="datetime4">
              <a:rPr lang="en-US" smtClean="0"/>
              <a:t>January 25, 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4610B434-4B64-4D8C-A971-DF9584D842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274116-94FB-4FF7-BC8F-5B22EC388B4F}" type="datetime4">
              <a:rPr lang="en-US" smtClean="0"/>
              <a:t>January 25, 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8123119A-618C-4651-9A46-9D90600764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A64ACC-CE7B-476B-8282-455374909E51}" type="datetime4">
              <a:rPr lang="en-US" smtClean="0"/>
              <a:t>January 25, 2016</a:t>
            </a:fld>
            <a:endParaRPr lang="en-US"/>
          </a:p>
        </p:txBody>
      </p:sp>
      <p:sp>
        <p:nvSpPr>
          <p:cNvPr id="4" name="Footer Placeholder 3"/>
          <p:cNvSpPr>
            <a:spLocks noGrp="1"/>
          </p:cNvSpPr>
          <p:nvPr>
            <p:ph type="ftr" sz="quarter" idx="11"/>
          </p:nvPr>
        </p:nvSpPr>
        <p:spPr/>
        <p:txBody>
          <a:bodyPr/>
          <a:lstStyle/>
          <a:p>
            <a:r>
              <a:rPr lang="en-US" smtClean="0"/>
              <a:t>Department of CSE, ISM Dhanbad</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DD4235D-8B09-46B5-8732-B19EA6FBE66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14400" y="1600200"/>
            <a:ext cx="7772400" cy="4530725"/>
          </a:xfrm>
        </p:spPr>
        <p:txBody>
          <a:bodyPr/>
          <a:lstStyle/>
          <a:p>
            <a:pPr lvl="0"/>
            <a:endParaRPr 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fld id="{9D031A05-D6CE-4287-BCD1-43A594DA7FD4}" type="datetime4">
              <a:rPr lang="en-US" smtClean="0"/>
              <a:t>January 25, 2016</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Department of CSE, ISM Dhanbad</a:t>
            </a: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E7173B6-1911-42AD-9AEA-F88956ED6883}" type="slidenum">
              <a:rPr lang="en-US"/>
              <a:pPr>
                <a:defRPr/>
              </a:pPr>
              <a:t>‹#›</a:t>
            </a:fld>
            <a:endParaRPr lang="en-US"/>
          </a:p>
        </p:txBody>
      </p:sp>
    </p:spTree>
    <p:extLst>
      <p:ext uri="{BB962C8B-B14F-4D97-AF65-F5344CB8AC3E}">
        <p14:creationId xmlns:p14="http://schemas.microsoft.com/office/powerpoint/2010/main" val="345690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3048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3048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0" y="6488113"/>
            <a:ext cx="3200399" cy="369887"/>
          </a:xfrm>
          <a:prstGeom prst="rect">
            <a:avLst/>
          </a:prstGeom>
          <a:noFill/>
        </p:spPr>
        <p:txBody>
          <a:bodyPr anchor="ctr"/>
          <a:lstStyle/>
          <a:p>
            <a:pPr algn="l" fontAlgn="auto">
              <a:spcBef>
                <a:spcPts val="0"/>
              </a:spcBef>
              <a:spcAft>
                <a:spcPts val="0"/>
              </a:spcAft>
              <a:defRPr/>
            </a:pPr>
            <a:r>
              <a:rPr lang="en-US" sz="1400" dirty="0" smtClean="0">
                <a:solidFill>
                  <a:schemeClr val="bg1"/>
                </a:solidFill>
                <a:latin typeface="+mn-lt"/>
                <a:cs typeface="+mn-cs"/>
              </a:rPr>
              <a:t>Introduction to Image Compression</a:t>
            </a:r>
            <a:endParaRPr lang="en-US" sz="14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6553200" y="6492875"/>
            <a:ext cx="1676400" cy="365125"/>
          </a:xfrm>
        </p:spPr>
        <p:txBody>
          <a:bodyPr/>
          <a:lstStyle>
            <a:lvl1pPr>
              <a:defRPr b="1" baseline="0" smtClean="0">
                <a:solidFill>
                  <a:schemeClr val="bg1"/>
                </a:solidFill>
              </a:defRPr>
            </a:lvl1pPr>
          </a:lstStyle>
          <a:p>
            <a:pPr>
              <a:defRPr/>
            </a:pPr>
            <a:fld id="{0C87981D-3272-4465-96EC-7404706644C0}" type="datetime4">
              <a:rPr lang="en-US" smtClean="0"/>
              <a:t>January 25, 2016</a:t>
            </a:fld>
            <a:endParaRPr lang="en-US" dirty="0"/>
          </a:p>
        </p:txBody>
      </p:sp>
      <p:sp>
        <p:nvSpPr>
          <p:cNvPr id="9" name="Footer Placeholder 4"/>
          <p:cNvSpPr>
            <a:spLocks noGrp="1"/>
          </p:cNvSpPr>
          <p:nvPr>
            <p:ph type="ftr" sz="quarter" idx="11"/>
          </p:nvPr>
        </p:nvSpPr>
        <p:spPr>
          <a:xfrm>
            <a:off x="3200400" y="6492875"/>
            <a:ext cx="3276600" cy="365125"/>
          </a:xfrm>
        </p:spPr>
        <p:txBody>
          <a:bodyPr/>
          <a:lstStyle>
            <a:lvl1pPr algn="l">
              <a:defRPr sz="1400" b="1" baseline="0">
                <a:solidFill>
                  <a:schemeClr val="bg1"/>
                </a:solidFill>
              </a:defRPr>
            </a:lvl1pPr>
          </a:lstStyle>
          <a:p>
            <a:pPr>
              <a:defRPr/>
            </a:pPr>
            <a:r>
              <a:rPr lang="en-US" smtClean="0"/>
              <a:t>Department of CSE, ISM Dhanbad</a:t>
            </a:r>
            <a:endParaRPr lang="en-US" dirty="0"/>
          </a:p>
        </p:txBody>
      </p:sp>
      <p:sp>
        <p:nvSpPr>
          <p:cNvPr id="10" name="Slide Number Placeholder 5"/>
          <p:cNvSpPr>
            <a:spLocks noGrp="1"/>
          </p:cNvSpPr>
          <p:nvPr>
            <p:ph type="sldNum" sz="quarter" idx="12"/>
          </p:nvPr>
        </p:nvSpPr>
        <p:spPr>
          <a:xfrm>
            <a:off x="8305800" y="6492875"/>
            <a:ext cx="838200" cy="365125"/>
          </a:xfrm>
        </p:spPr>
        <p:txBody>
          <a:bodyPr/>
          <a:lstStyle>
            <a:lvl1pPr>
              <a:defRPr sz="1400" b="1" baseline="0">
                <a:solidFill>
                  <a:schemeClr val="bg1"/>
                </a:solidFill>
              </a:defRPr>
            </a:lvl1pPr>
          </a:lstStyle>
          <a:p>
            <a:pPr>
              <a:defRPr/>
            </a:pPr>
            <a:fld id="{F463BED4-68EE-4242-97AD-BF2ECC5ACED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7A3E6D-DBDC-4517-AF2C-1900DD4D3AA5}" type="datetime4">
              <a:rPr lang="en-US" smtClean="0"/>
              <a:t>January 25, 2016</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A9B64E38-9E5E-4C85-B63B-56A1D0FD0FC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D9912321-5C18-4145-AC06-2A96C4DAB957}" type="datetime4">
              <a:rPr lang="en-US" smtClean="0"/>
              <a:t>January 25, 2016</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pPr>
              <a:defRPr/>
            </a:pPr>
            <a:fld id="{69DBBC87-F03B-47EA-BED2-E53521CBB3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12F6BB8F-3DD3-4EAC-8FC6-FCA7D38B7E32}" type="datetime4">
              <a:rPr lang="en-US" smtClean="0"/>
              <a:t>January 25, 2016</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pPr>
              <a:defRPr/>
            </a:pPr>
            <a:fld id="{EE6CD77C-CB8B-4420-9087-BE8B06ACA3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2C387EB8-B5CA-4E66-86E4-16896BF7747E}" type="datetime4">
              <a:rPr lang="en-US" smtClean="0"/>
              <a:t>January 25, 2016</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pPr>
              <a:defRPr/>
            </a:pPr>
            <a:fld id="{D84A49EE-2A91-49F0-8708-F8E8817F9D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05A939B7-EDE3-4DC6-B7A7-EDE636D7923A}" type="datetime4">
              <a:rPr lang="en-US" smtClean="0"/>
              <a:t>January 25, 2016</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pPr>
              <a:defRPr/>
            </a:pPr>
            <a:fld id="{B95DDD9A-36DA-4B59-9D70-3517D8D315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E99C31-5B47-430C-A988-B0203024EBC9}" type="datetime4">
              <a:rPr lang="en-US" smtClean="0"/>
              <a:t>January 25, 2016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7" name="Slide Number Placeholder 5"/>
          <p:cNvSpPr>
            <a:spLocks noGrp="1"/>
          </p:cNvSpPr>
          <p:nvPr>
            <p:ph type="sldNum" sz="quarter" idx="12"/>
          </p:nvPr>
        </p:nvSpPr>
        <p:spPr/>
        <p:txBody>
          <a:bodyPr/>
          <a:lstStyle>
            <a:lvl1pPr>
              <a:defRPr/>
            </a:lvl1pPr>
          </a:lstStyle>
          <a:p>
            <a:pPr>
              <a:defRPr/>
            </a:pPr>
            <a:fld id="{E934536F-FAA0-4901-A6A9-65659E33D6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014E9D-666C-47BC-BFC4-39C8678F4BB3}" type="datetime4">
              <a:rPr lang="en-US" smtClean="0"/>
              <a:t>January 25, 2016</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7" name="Slide Number Placeholder 5"/>
          <p:cNvSpPr>
            <a:spLocks noGrp="1"/>
          </p:cNvSpPr>
          <p:nvPr>
            <p:ph type="sldNum" sz="quarter" idx="12"/>
          </p:nvPr>
        </p:nvSpPr>
        <p:spPr/>
        <p:txBody>
          <a:bodyPr/>
          <a:lstStyle>
            <a:lvl1pPr>
              <a:defRPr/>
            </a:lvl1pPr>
          </a:lstStyle>
          <a:p>
            <a:pPr>
              <a:defRPr/>
            </a:pPr>
            <a:fld id="{69032FC0-3280-46B4-992A-B0C0A881F7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24BF0C4-ABDC-4874-B56C-E94BE4D73A8B}" type="datetime4">
              <a:rPr lang="en-US" smtClean="0"/>
              <a:t>January 25, 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Department of CSE, ISM Dhanbad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DDDC2C0-42E3-4847-A100-C95C4FCE20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83" r:id="rId3"/>
    <p:sldLayoutId id="2147483690" r:id="rId4"/>
    <p:sldLayoutId id="2147483691" r:id="rId5"/>
    <p:sldLayoutId id="2147483692" r:id="rId6"/>
    <p:sldLayoutId id="2147483693" r:id="rId7"/>
    <p:sldLayoutId id="2147483684" r:id="rId8"/>
    <p:sldLayoutId id="2147483685" r:id="rId9"/>
    <p:sldLayoutId id="2147483686" r:id="rId10"/>
    <p:sldLayoutId id="2147483687" r:id="rId11"/>
    <p:sldLayoutId id="2147483695" r:id="rId12"/>
    <p:sldLayoutId id="2147483696" r:id="rId13"/>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447800"/>
            <a:ext cx="7772400" cy="1752600"/>
          </a:xfrm>
        </p:spPr>
        <p:txBody>
          <a:bodyPr/>
          <a:lstStyle/>
          <a:p>
            <a:r>
              <a:rPr lang="en-US" sz="4800" b="1" dirty="0" smtClean="0">
                <a:latin typeface="Monotype Corsiva" pitchFamily="66" charset="0"/>
              </a:rPr>
              <a:t>Introduction to Dictionary Coding</a:t>
            </a:r>
          </a:p>
        </p:txBody>
      </p:sp>
      <p:sp>
        <p:nvSpPr>
          <p:cNvPr id="4" name="Date Placeholder 3"/>
          <p:cNvSpPr>
            <a:spLocks noGrp="1"/>
          </p:cNvSpPr>
          <p:nvPr>
            <p:ph type="dt" sz="half" idx="10"/>
          </p:nvPr>
        </p:nvSpPr>
        <p:spPr/>
        <p:txBody>
          <a:bodyPr/>
          <a:lstStyle/>
          <a:p>
            <a:pPr>
              <a:defRPr/>
            </a:pPr>
            <a:fld id="{2A6FF3E4-7D85-466D-B826-D1C2B9DD6E1C}" type="datetime4">
              <a:rPr lang="en-US" smtClean="0"/>
              <a:t>January 25, 2016</a:t>
            </a:fld>
            <a:endParaRPr lang="en-US"/>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Rectangle 6"/>
          <p:cNvSpPr/>
          <p:nvPr/>
        </p:nvSpPr>
        <p:spPr>
          <a:xfrm>
            <a:off x="609600" y="3733800"/>
            <a:ext cx="7848600" cy="2062103"/>
          </a:xfrm>
          <a:prstGeom prst="rect">
            <a:avLst/>
          </a:prstGeom>
        </p:spPr>
        <p:txBody>
          <a:bodyPr wrap="square">
            <a:spAutoFit/>
          </a:bodyPr>
          <a:lstStyle/>
          <a:p>
            <a:pPr algn="ctr"/>
            <a:r>
              <a:rPr lang="en-US" sz="3200" b="1" dirty="0" smtClean="0">
                <a:latin typeface="+mj-lt"/>
                <a:ea typeface="Batang" pitchFamily="18" charset="-127"/>
                <a:cs typeface="Times New Roman" pitchFamily="18" charset="0"/>
              </a:rPr>
              <a:t>Dr. Arup Kumar Pal</a:t>
            </a:r>
          </a:p>
          <a:p>
            <a:pPr algn="ctr"/>
            <a:r>
              <a:rPr lang="en-US" sz="2400" b="1" dirty="0" smtClean="0">
                <a:latin typeface="+mj-lt"/>
                <a:ea typeface="Batang" pitchFamily="18" charset="-127"/>
                <a:cs typeface="Times New Roman" pitchFamily="18" charset="0"/>
              </a:rPr>
              <a:t>Department of Computer Science &amp; Engineering</a:t>
            </a:r>
          </a:p>
          <a:p>
            <a:pPr algn="ctr"/>
            <a:r>
              <a:rPr lang="en-US" sz="2400" b="1" dirty="0" smtClean="0">
                <a:latin typeface="+mj-lt"/>
                <a:ea typeface="Batang" pitchFamily="18" charset="-127"/>
                <a:cs typeface="Times New Roman" pitchFamily="18" charset="0"/>
              </a:rPr>
              <a:t>Indian School of Mines, Dhanbad</a:t>
            </a:r>
          </a:p>
          <a:p>
            <a:pPr algn="ctr"/>
            <a:r>
              <a:rPr lang="en-US" sz="2400" b="1" dirty="0" smtClean="0">
                <a:latin typeface="+mj-lt"/>
                <a:ea typeface="Batang" pitchFamily="18" charset="-127"/>
                <a:cs typeface="Times New Roman" pitchFamily="18" charset="0"/>
              </a:rPr>
              <a:t>Jharkhand-826004</a:t>
            </a:r>
          </a:p>
          <a:p>
            <a:pPr algn="ctr"/>
            <a:r>
              <a:rPr lang="en-US" sz="2400" b="1" dirty="0" smtClean="0">
                <a:latin typeface="+mj-lt"/>
                <a:ea typeface="Batang" pitchFamily="18" charset="-127"/>
                <a:cs typeface="Times New Roman" pitchFamily="18" charset="0"/>
              </a:rPr>
              <a:t>E-mail: arupkrpal@gmail.com</a:t>
            </a:r>
          </a:p>
        </p:txBody>
      </p:sp>
      <p:sp>
        <p:nvSpPr>
          <p:cNvPr id="8" name="Slide Number Placeholder 7"/>
          <p:cNvSpPr>
            <a:spLocks noGrp="1"/>
          </p:cNvSpPr>
          <p:nvPr>
            <p:ph type="sldNum" sz="quarter" idx="12"/>
          </p:nvPr>
        </p:nvSpPr>
        <p:spPr/>
        <p:txBody>
          <a:bodyPr/>
          <a:lstStyle/>
          <a:p>
            <a:pPr>
              <a:defRPr/>
            </a:pPr>
            <a:fld id="{963A764B-4D24-42FB-BE62-649FE76FEB15}"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Grp="1" noRot="1" noChangeArrowheads="1"/>
          </p:cNvSpPr>
          <p:nvPr>
            <p:ph type="title"/>
          </p:nvPr>
        </p:nvSpPr>
        <p:spPr/>
        <p:txBody>
          <a:bodyPr/>
          <a:lstStyle/>
          <a:p>
            <a:pPr eaLnBrk="1" hangingPunct="1"/>
            <a:r>
              <a:rPr lang="en-US" b="1" smtClean="0"/>
              <a:t>Introduction</a:t>
            </a:r>
          </a:p>
        </p:txBody>
      </p:sp>
      <p:sp>
        <p:nvSpPr>
          <p:cNvPr id="22531" name="Rectangle 9"/>
          <p:cNvSpPr>
            <a:spLocks noGrp="1" noRot="1" noChangeArrowheads="1"/>
          </p:cNvSpPr>
          <p:nvPr>
            <p:ph type="body" idx="1"/>
          </p:nvPr>
        </p:nvSpPr>
        <p:spPr/>
        <p:txBody>
          <a:bodyPr/>
          <a:lstStyle/>
          <a:p>
            <a:pPr eaLnBrk="1" hangingPunct="1">
              <a:lnSpc>
                <a:spcPct val="80000"/>
              </a:lnSpc>
            </a:pPr>
            <a:r>
              <a:rPr lang="en-US" sz="2400" smtClean="0"/>
              <a:t>There is a sliding window in the LZ77 algorithms. The window consists of two parts: a search buffer and a look-ahead buffer. </a:t>
            </a:r>
          </a:p>
          <a:p>
            <a:pPr lvl="1" eaLnBrk="1" hangingPunct="1">
              <a:lnSpc>
                <a:spcPct val="80000"/>
              </a:lnSpc>
            </a:pPr>
            <a:r>
              <a:rPr lang="en-US" sz="2000" smtClean="0"/>
              <a:t>The search buffer contains:  the portion of the text stream that has recently been encoded --- the dictionary.</a:t>
            </a:r>
          </a:p>
          <a:p>
            <a:pPr lvl="1" eaLnBrk="1" hangingPunct="1">
              <a:lnSpc>
                <a:spcPct val="80000"/>
              </a:lnSpc>
            </a:pPr>
            <a:r>
              <a:rPr lang="en-US" sz="2000" smtClean="0"/>
              <a:t>The look-ahead buffer contains:  the text to be encoded next.</a:t>
            </a:r>
          </a:p>
          <a:p>
            <a:pPr eaLnBrk="1" hangingPunct="1">
              <a:lnSpc>
                <a:spcPct val="80000"/>
              </a:lnSpc>
            </a:pPr>
            <a:r>
              <a:rPr lang="en-US" sz="2400" smtClean="0"/>
              <a:t>The window slides through the input text stream from beginning to end during the entire encoding process. </a:t>
            </a:r>
          </a:p>
          <a:p>
            <a:pPr eaLnBrk="1" hangingPunct="1">
              <a:lnSpc>
                <a:spcPct val="80000"/>
              </a:lnSpc>
            </a:pPr>
            <a:r>
              <a:rPr lang="en-US" sz="2400" smtClean="0"/>
              <a:t>The size of the search buffer is much larger than that of the look-ahead buffer. </a:t>
            </a:r>
          </a:p>
          <a:p>
            <a:pPr lvl="1" eaLnBrk="1" hangingPunct="1">
              <a:lnSpc>
                <a:spcPct val="80000"/>
              </a:lnSpc>
            </a:pPr>
            <a:r>
              <a:rPr lang="en-US" sz="2000" smtClean="0"/>
              <a:t>The sliding window: usually on the order of a few thousand symbols.</a:t>
            </a:r>
          </a:p>
          <a:p>
            <a:pPr lvl="1" eaLnBrk="1" hangingPunct="1">
              <a:lnSpc>
                <a:spcPct val="80000"/>
              </a:lnSpc>
            </a:pPr>
            <a:r>
              <a:rPr lang="en-US" sz="2000" smtClean="0"/>
              <a:t>The look-ahead buffer: on the order of several tens to one hundred symbols.</a:t>
            </a:r>
          </a:p>
        </p:txBody>
      </p:sp>
    </p:spTree>
    <p:extLst>
      <p:ext uri="{BB962C8B-B14F-4D97-AF65-F5344CB8AC3E}">
        <p14:creationId xmlns:p14="http://schemas.microsoft.com/office/powerpoint/2010/main" val="26029466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11</a:t>
            </a:fld>
            <a:endParaRPr lang="en-US" dirty="0"/>
          </a:p>
        </p:txBody>
      </p:sp>
      <p:pic>
        <p:nvPicPr>
          <p:cNvPr id="7" name="Picture 6"/>
          <p:cNvPicPr>
            <a:picLocks noChangeAspect="1"/>
          </p:cNvPicPr>
          <p:nvPr/>
        </p:nvPicPr>
        <p:blipFill>
          <a:blip r:embed="rId2"/>
          <a:stretch>
            <a:fillRect/>
          </a:stretch>
        </p:blipFill>
        <p:spPr>
          <a:xfrm>
            <a:off x="788193" y="1007426"/>
            <a:ext cx="7339013" cy="5220972"/>
          </a:xfrm>
          <a:prstGeom prst="rect">
            <a:avLst/>
          </a:prstGeom>
        </p:spPr>
      </p:pic>
    </p:spTree>
    <p:extLst>
      <p:ext uri="{BB962C8B-B14F-4D97-AF65-F5344CB8AC3E}">
        <p14:creationId xmlns:p14="http://schemas.microsoft.com/office/powerpoint/2010/main" val="418543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12</a:t>
            </a:fld>
            <a:endParaRPr lang="en-US" dirty="0"/>
          </a:p>
        </p:txBody>
      </p:sp>
      <p:pic>
        <p:nvPicPr>
          <p:cNvPr id="7" name="Picture 6"/>
          <p:cNvPicPr>
            <a:picLocks noChangeAspect="1"/>
          </p:cNvPicPr>
          <p:nvPr/>
        </p:nvPicPr>
        <p:blipFill>
          <a:blip r:embed="rId2"/>
          <a:stretch>
            <a:fillRect/>
          </a:stretch>
        </p:blipFill>
        <p:spPr>
          <a:xfrm>
            <a:off x="914400" y="1066800"/>
            <a:ext cx="6843713" cy="5063734"/>
          </a:xfrm>
          <a:prstGeom prst="rect">
            <a:avLst/>
          </a:prstGeom>
        </p:spPr>
      </p:pic>
    </p:spTree>
    <p:extLst>
      <p:ext uri="{BB962C8B-B14F-4D97-AF65-F5344CB8AC3E}">
        <p14:creationId xmlns:p14="http://schemas.microsoft.com/office/powerpoint/2010/main" val="1831153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r>
              <a:rPr lang="en-US" altLang="zh-CN" sz="4000" b="1" smtClean="0">
                <a:ea typeface="宋体" panose="02010600030101010101" pitchFamily="2" charset="-122"/>
              </a:rPr>
              <a:t>Summary of the LZ77 Approach</a:t>
            </a:r>
            <a:r>
              <a:rPr lang="en-US" altLang="zh-CN" sz="4000" smtClean="0">
                <a:ea typeface="宋体" panose="02010600030101010101" pitchFamily="2" charset="-122"/>
              </a:rPr>
              <a:t> </a:t>
            </a:r>
            <a:endParaRPr lang="en-US" sz="4000" smtClean="0"/>
          </a:p>
        </p:txBody>
      </p:sp>
      <p:sp>
        <p:nvSpPr>
          <p:cNvPr id="25603" name="Rectangle 3"/>
          <p:cNvSpPr>
            <a:spLocks noGrp="1" noRot="1" noChangeArrowheads="1"/>
          </p:cNvSpPr>
          <p:nvPr>
            <p:ph type="body" idx="1"/>
          </p:nvPr>
        </p:nvSpPr>
        <p:spPr>
          <a:xfrm>
            <a:off x="301625" y="1000919"/>
            <a:ext cx="8540750" cy="4484688"/>
          </a:xfrm>
        </p:spPr>
        <p:txBody>
          <a:bodyPr/>
          <a:lstStyle/>
          <a:p>
            <a:pPr eaLnBrk="1" hangingPunct="1"/>
            <a:r>
              <a:rPr lang="en-US" sz="2800" dirty="0" smtClean="0"/>
              <a:t>The first symbol in the look-ahead buffer is the symbol or the beginning of a string of symbols to be encoded at the moment. Let us call it the symbol </a:t>
            </a:r>
            <a:r>
              <a:rPr lang="en-US" sz="2800" i="1" dirty="0" smtClean="0"/>
              <a:t>s</a:t>
            </a:r>
            <a:r>
              <a:rPr lang="en-US" sz="2800" dirty="0" smtClean="0"/>
              <a:t>. </a:t>
            </a:r>
          </a:p>
          <a:p>
            <a:pPr eaLnBrk="1" hangingPunct="1"/>
            <a:r>
              <a:rPr lang="en-US" sz="2800" dirty="0" smtClean="0"/>
              <a:t>In encoding, the search pointer moves to the left, away from the symbol </a:t>
            </a:r>
            <a:r>
              <a:rPr lang="en-US" sz="2800" i="1" dirty="0" smtClean="0"/>
              <a:t>s</a:t>
            </a:r>
            <a:r>
              <a:rPr lang="en-US" sz="2800" dirty="0" smtClean="0"/>
              <a:t>, to find a match of the symbol </a:t>
            </a:r>
            <a:r>
              <a:rPr lang="en-US" sz="2800" i="1" dirty="0" smtClean="0"/>
              <a:t>s</a:t>
            </a:r>
            <a:r>
              <a:rPr lang="en-US" sz="2800" dirty="0" smtClean="0"/>
              <a:t> in the search buffer. When there are multiple matches, the match that produces the longest matched string is chosen. The match is denoted by a triple &lt;</a:t>
            </a:r>
            <a:r>
              <a:rPr lang="en-US" sz="2800" dirty="0" err="1" smtClean="0"/>
              <a:t>i</a:t>
            </a:r>
            <a:r>
              <a:rPr lang="en-US" sz="2800" dirty="0" smtClean="0"/>
              <a:t>, j, k&gt;. </a:t>
            </a:r>
          </a:p>
        </p:txBody>
      </p:sp>
      <p:sp>
        <p:nvSpPr>
          <p:cNvPr id="25604" name="Rectangle 5"/>
          <p:cNvSpPr>
            <a:spLocks noChangeArrowheads="1"/>
          </p:cNvSpPr>
          <p:nvPr/>
        </p:nvSpPr>
        <p:spPr bwMode="auto">
          <a:xfrm>
            <a:off x="0" y="3028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5605" name="Rectangle 7"/>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5606" name="Rectangle 9"/>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165333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r>
              <a:rPr lang="en-US" altLang="zh-CN" sz="4000" b="1" smtClean="0">
                <a:ea typeface="宋体" panose="02010600030101010101" pitchFamily="2" charset="-122"/>
              </a:rPr>
              <a:t>Summary of the LZ77 Approach</a:t>
            </a:r>
            <a:endParaRPr lang="en-US" sz="4000" b="1" smtClean="0"/>
          </a:p>
        </p:txBody>
      </p:sp>
      <p:sp>
        <p:nvSpPr>
          <p:cNvPr id="26627" name="Rectangle 3"/>
          <p:cNvSpPr>
            <a:spLocks noGrp="1" noRot="1" noChangeArrowheads="1"/>
          </p:cNvSpPr>
          <p:nvPr>
            <p:ph type="body" idx="1"/>
          </p:nvPr>
        </p:nvSpPr>
        <p:spPr/>
        <p:txBody>
          <a:bodyPr/>
          <a:lstStyle/>
          <a:p>
            <a:pPr lvl="1" eaLnBrk="1" hangingPunct="1"/>
            <a:r>
              <a:rPr lang="en-US" sz="2400" smtClean="0"/>
              <a:t>The first item in the triple, “i”, is the </a:t>
            </a:r>
            <a:r>
              <a:rPr lang="en-US" sz="2400" b="1" smtClean="0"/>
              <a:t>offset</a:t>
            </a:r>
            <a:r>
              <a:rPr lang="en-US" sz="2400" smtClean="0"/>
              <a:t>, which is the distance between the pointer pointing to the symbol giving the maximum match and the symbol </a:t>
            </a:r>
            <a:r>
              <a:rPr lang="en-US" sz="2400" i="1" smtClean="0"/>
              <a:t>s</a:t>
            </a:r>
            <a:r>
              <a:rPr lang="en-US" sz="2400" smtClean="0"/>
              <a:t>. </a:t>
            </a:r>
          </a:p>
          <a:p>
            <a:pPr lvl="1" eaLnBrk="1" hangingPunct="1"/>
            <a:r>
              <a:rPr lang="en-US" sz="2400" smtClean="0"/>
              <a:t>The second item, “j”, is the </a:t>
            </a:r>
            <a:r>
              <a:rPr lang="en-US" sz="2400" b="1" smtClean="0"/>
              <a:t>length</a:t>
            </a:r>
            <a:r>
              <a:rPr lang="en-US" sz="2400" smtClean="0"/>
              <a:t> of the matched string. </a:t>
            </a:r>
          </a:p>
          <a:p>
            <a:pPr lvl="1" eaLnBrk="1" hangingPunct="1"/>
            <a:r>
              <a:rPr lang="en-US" sz="2400" smtClean="0"/>
              <a:t>The third item, “k”, is the codeword of the symbol following the matched string in the look-ahead buffer. </a:t>
            </a:r>
          </a:p>
          <a:p>
            <a:pPr eaLnBrk="1" hangingPunct="1"/>
            <a:r>
              <a:rPr lang="en-US" sz="2800" smtClean="0"/>
              <a:t>At the very beginning, the content of the search buffer can be arbitrarily selected. For instance, the symbols in the search buffer may all be the space symbol. </a:t>
            </a:r>
          </a:p>
        </p:txBody>
      </p:sp>
      <p:sp>
        <p:nvSpPr>
          <p:cNvPr id="26628" name="Rectangle 5"/>
          <p:cNvSpPr>
            <a:spLocks noChangeArrowheads="1"/>
          </p:cNvSpPr>
          <p:nvPr/>
        </p:nvSpPr>
        <p:spPr bwMode="auto">
          <a:xfrm>
            <a:off x="0" y="2990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6629" name="Rectangle 7"/>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6630" name="Rectangle 9"/>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6631" name="Rectangle 11"/>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3789627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en-US" altLang="zh-CN" sz="4000" b="1" dirty="0" smtClean="0">
                <a:ea typeface="宋体" panose="02010600030101010101" pitchFamily="2" charset="-122"/>
              </a:rPr>
              <a:t>Summary of the LZ77 Approach</a:t>
            </a:r>
            <a:endParaRPr lang="en-US" sz="4000" b="1" dirty="0" smtClean="0"/>
          </a:p>
        </p:txBody>
      </p:sp>
      <p:sp>
        <p:nvSpPr>
          <p:cNvPr id="29699" name="Rectangle 3"/>
          <p:cNvSpPr>
            <a:spLocks noGrp="1" noRot="1" noChangeArrowheads="1"/>
          </p:cNvSpPr>
          <p:nvPr>
            <p:ph type="body" idx="1"/>
          </p:nvPr>
        </p:nvSpPr>
        <p:spPr/>
        <p:txBody>
          <a:bodyPr/>
          <a:lstStyle/>
          <a:p>
            <a:pPr algn="just" eaLnBrk="1" hangingPunct="1">
              <a:lnSpc>
                <a:spcPct val="90000"/>
              </a:lnSpc>
            </a:pPr>
            <a:r>
              <a:rPr lang="en-US" sz="2800" dirty="0" smtClean="0"/>
              <a:t>The limitation of the approach is that if the distance between the repeated patterns in the input text stream is larger than the size of the search buffer, then the approach cannot utilize the structure to compress the text. </a:t>
            </a:r>
          </a:p>
        </p:txBody>
      </p:sp>
      <p:sp>
        <p:nvSpPr>
          <p:cNvPr id="29700" name="Rectangle 5"/>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9701" name="Rectangle 7"/>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9702" name="Rectangle 9"/>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29703" name="Rectangle 11"/>
          <p:cNvSpPr>
            <a:spLocks noChangeArrowheads="1"/>
          </p:cNvSpPr>
          <p:nvPr/>
        </p:nvSpPr>
        <p:spPr bwMode="auto">
          <a:xfrm>
            <a:off x="0" y="32956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29936424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766763"/>
            <a:ext cx="8610600" cy="5426074"/>
          </a:xfrm>
        </p:spPr>
        <p:txBody>
          <a:bodyPr/>
          <a:lstStyle/>
          <a:p>
            <a:pPr marL="342900" lvl="1" indent="-342900">
              <a:buBlip>
                <a:blip r:embed="rId2"/>
              </a:buBlip>
            </a:pPr>
            <a:r>
              <a:rPr lang="en-US" b="1" dirty="0"/>
              <a:t>Limitations with LZ77:</a:t>
            </a:r>
            <a:endParaRPr lang="en-US" dirty="0"/>
          </a:p>
          <a:p>
            <a:pPr lvl="1" algn="just">
              <a:buFont typeface="Wingdings" panose="05000000000000000000" pitchFamily="2" charset="2"/>
              <a:buChar char="q"/>
            </a:pPr>
            <a:r>
              <a:rPr lang="en-US" sz="2200" dirty="0"/>
              <a:t>If the distance between two repeated patterns is larger than the size of the search buffer, </a:t>
            </a:r>
            <a:r>
              <a:rPr lang="en-US" sz="2200" dirty="0" smtClean="0"/>
              <a:t>then the </a:t>
            </a:r>
            <a:r>
              <a:rPr lang="en-US" sz="2200" dirty="0"/>
              <a:t>LZ77 algorithms cannot work efficiently</a:t>
            </a:r>
            <a:r>
              <a:rPr lang="en-US" sz="2200" dirty="0" smtClean="0"/>
              <a:t>.</a:t>
            </a:r>
          </a:p>
          <a:p>
            <a:pPr lvl="1" algn="just">
              <a:buFont typeface="Wingdings" panose="05000000000000000000" pitchFamily="2" charset="2"/>
              <a:buChar char="q"/>
            </a:pPr>
            <a:r>
              <a:rPr lang="en-US" sz="2200" dirty="0" smtClean="0"/>
              <a:t>It cannot recognize the patterns occurring some time ago because they may have been shifted out from the buffer. In this situation, the patterns are ignored and no matches are found.</a:t>
            </a:r>
          </a:p>
          <a:p>
            <a:pPr lvl="1" algn="just">
              <a:buFont typeface="Wingdings" panose="05000000000000000000" pitchFamily="2" charset="2"/>
              <a:buChar char="q"/>
            </a:pPr>
            <a:r>
              <a:rPr lang="en-US" sz="2200" dirty="0"/>
              <a:t>Increasing the sizes of the search buffer and the look-ahead buffer seemingly will resolve the problems. A close look, however, reveals that it also leads to increases in the number of bits required to encode the offset and matched string length as well as an increase in processing complexity.</a:t>
            </a:r>
          </a:p>
          <a:p>
            <a:pPr lvl="1">
              <a:buFont typeface="Wingdings" panose="05000000000000000000" pitchFamily="2" charset="2"/>
              <a:buChar char="q"/>
            </a:pPr>
            <a:endParaRPr lang="en-US" dirty="0"/>
          </a:p>
        </p:txBody>
      </p:sp>
      <p:sp>
        <p:nvSpPr>
          <p:cNvPr id="3" name="Title 2"/>
          <p:cNvSpPr>
            <a:spLocks noGrp="1"/>
          </p:cNvSpPr>
          <p:nvPr>
            <p:ph type="title"/>
          </p:nvPr>
        </p:nvSpPr>
        <p:spPr/>
        <p:txBody>
          <a:bodyPr/>
          <a:lstStyle/>
          <a:p>
            <a:r>
              <a:rPr lang="en-US" dirty="0" smtClean="0"/>
              <a:t>LZ78 Algorithm</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16</a:t>
            </a:fld>
            <a:endParaRPr lang="en-US" dirty="0"/>
          </a:p>
        </p:txBody>
      </p:sp>
    </p:spTree>
    <p:extLst>
      <p:ext uri="{BB962C8B-B14F-4D97-AF65-F5344CB8AC3E}">
        <p14:creationId xmlns:p14="http://schemas.microsoft.com/office/powerpoint/2010/main" val="86314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LZ78 Algorithm</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17</a:t>
            </a:fld>
            <a:endParaRPr lang="en-US" dirty="0"/>
          </a:p>
        </p:txBody>
      </p:sp>
      <p:sp>
        <p:nvSpPr>
          <p:cNvPr id="7" name="Rectangle 3"/>
          <p:cNvSpPr txBox="1">
            <a:spLocks noChangeArrowheads="1"/>
          </p:cNvSpPr>
          <p:nvPr/>
        </p:nvSpPr>
        <p:spPr bwMode="auto">
          <a:xfrm>
            <a:off x="457200" y="906466"/>
            <a:ext cx="8507413" cy="5434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SzPct val="60000"/>
              <a:buFontTx/>
              <a:buBlip>
                <a:blip r:embed="rId2"/>
              </a:buBlip>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SzPct val="60000"/>
              <a:buFontTx/>
              <a:buBlip>
                <a:blip r:embed="rId3"/>
              </a:buBlip>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600" dirty="0"/>
              <a:t>LZ78 are developed to maintain a dictionary that allow patterns to remain as entries permanently during the whole encoding process.</a:t>
            </a:r>
          </a:p>
          <a:p>
            <a:pPr>
              <a:buFontTx/>
              <a:buNone/>
            </a:pPr>
            <a:endParaRPr lang="en-US" sz="2000" baseline="-25000" dirty="0" smtClean="0">
              <a:solidFill>
                <a:schemeClr val="accent2"/>
              </a:solidFill>
              <a:latin typeface="Times New Roman" panose="02020603050405020304" pitchFamily="18" charset="0"/>
              <a:cs typeface="Times New Roman" panose="02020603050405020304" pitchFamily="18" charset="0"/>
            </a:endParaRPr>
          </a:p>
          <a:p>
            <a:pPr>
              <a:buFontTx/>
              <a:buNone/>
            </a:pPr>
            <a:r>
              <a:rPr lang="en-US" sz="2000" b="1" dirty="0" smtClean="0">
                <a:latin typeface="Times New Roman" panose="02020603050405020304" pitchFamily="18" charset="0"/>
                <a:cs typeface="Times New Roman" panose="02020603050405020304" pitchFamily="18" charset="0"/>
              </a:rPr>
              <a:t>LZ78 Output:</a:t>
            </a:r>
            <a:r>
              <a:rPr lang="en-US" sz="2400" dirty="0" smtClean="0"/>
              <a:t> </a:t>
            </a:r>
          </a:p>
          <a:p>
            <a:pPr>
              <a:buFontTx/>
              <a:buNone/>
            </a:pPr>
            <a:endParaRPr lang="en-US" sz="2400" dirty="0" smtClean="0"/>
          </a:p>
          <a:p>
            <a:pPr>
              <a:buFontTx/>
              <a:buNone/>
            </a:pPr>
            <a:endParaRPr lang="en-US" sz="2400" dirty="0" smtClean="0"/>
          </a:p>
          <a:p>
            <a:pPr>
              <a:buFontTx/>
              <a:buNone/>
            </a:pPr>
            <a:endParaRPr lang="en-US" sz="2400" dirty="0" smtClean="0"/>
          </a:p>
          <a:p>
            <a:endParaRPr lang="en-US" sz="2400" dirty="0" smtClean="0"/>
          </a:p>
          <a:p>
            <a:endParaRPr lang="en-US" sz="2400" dirty="0" smtClean="0"/>
          </a:p>
        </p:txBody>
      </p:sp>
      <p:pic>
        <p:nvPicPr>
          <p:cNvPr id="8" name="Picture 4" descr="LZ78output"/>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61962" y="2760666"/>
            <a:ext cx="7991475" cy="17256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64856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Example: </a:t>
            </a:r>
            <a:r>
              <a:rPr lang="en-US" sz="3200" b="1" dirty="0">
                <a:latin typeface="Times New Roman" panose="02020603050405020304" pitchFamily="18" charset="0"/>
                <a:cs typeface="Times New Roman" panose="02020603050405020304" pitchFamily="18" charset="0"/>
              </a:rPr>
              <a:t>LZ78 Compression</a:t>
            </a:r>
            <a:endParaRPr lang="en-US" sz="3200" b="1"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18</a:t>
            </a:fld>
            <a:endParaRPr lang="en-US" dirty="0"/>
          </a:p>
        </p:txBody>
      </p:sp>
      <p:sp>
        <p:nvSpPr>
          <p:cNvPr id="7" name="Rectangle 6"/>
          <p:cNvSpPr/>
          <p:nvPr/>
        </p:nvSpPr>
        <p:spPr>
          <a:xfrm>
            <a:off x="266700" y="914400"/>
            <a:ext cx="8648700"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Encode (i.e., compress) the string </a:t>
            </a:r>
            <a:r>
              <a:rPr lang="en-US" sz="2400" b="1" dirty="0" smtClean="0">
                <a:latin typeface="Times New Roman" panose="02020603050405020304" pitchFamily="18" charset="0"/>
                <a:cs typeface="Times New Roman" panose="02020603050405020304" pitchFamily="18" charset="0"/>
              </a:rPr>
              <a:t>ABBCBCABABCAABCAAB</a:t>
            </a:r>
            <a:r>
              <a:rPr lang="en-US" sz="2400" dirty="0" smtClean="0">
                <a:latin typeface="Times New Roman" panose="02020603050405020304" pitchFamily="18" charset="0"/>
                <a:cs typeface="Times New Roman" panose="02020603050405020304" pitchFamily="18" charset="0"/>
              </a:rPr>
              <a:t> using </a:t>
            </a:r>
            <a:r>
              <a:rPr lang="en-US" sz="2400" dirty="0">
                <a:latin typeface="Times New Roman" panose="02020603050405020304" pitchFamily="18" charset="0"/>
                <a:cs typeface="Times New Roman" panose="02020603050405020304" pitchFamily="18" charset="0"/>
              </a:rPr>
              <a:t>the LZ78 algorithm.</a:t>
            </a:r>
          </a:p>
        </p:txBody>
      </p:sp>
      <p:sp>
        <p:nvSpPr>
          <p:cNvPr id="8" name="Rectangle 7"/>
          <p:cNvSpPr/>
          <p:nvPr/>
        </p:nvSpPr>
        <p:spPr>
          <a:xfrm>
            <a:off x="457200" y="2057400"/>
            <a:ext cx="44196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ABBCBCABABCAABCAAB</a:t>
            </a:r>
            <a:r>
              <a:rPr lang="en-US" sz="2400" dirty="0">
                <a:latin typeface="Times New Roman" panose="02020603050405020304" pitchFamily="18" charset="0"/>
                <a:cs typeface="Times New Roman" panose="02020603050405020304" pitchFamily="18" charset="0"/>
              </a:rPr>
              <a:t> </a:t>
            </a:r>
            <a:endParaRPr lang="en-US" sz="2400" dirty="0"/>
          </a:p>
        </p:txBody>
      </p:sp>
      <p:pic>
        <p:nvPicPr>
          <p:cNvPr id="9" name="Picture 8"/>
          <p:cNvPicPr>
            <a:picLocks noChangeAspect="1"/>
          </p:cNvPicPr>
          <p:nvPr/>
        </p:nvPicPr>
        <p:blipFill>
          <a:blip r:embed="rId2"/>
          <a:stretch>
            <a:fillRect/>
          </a:stretch>
        </p:blipFill>
        <p:spPr>
          <a:xfrm>
            <a:off x="528640" y="2452687"/>
            <a:ext cx="8034337" cy="1952625"/>
          </a:xfrm>
          <a:prstGeom prst="rect">
            <a:avLst/>
          </a:prstGeom>
        </p:spPr>
      </p:pic>
      <p:sp>
        <p:nvSpPr>
          <p:cNvPr id="10" name="Rectangle 9"/>
          <p:cNvSpPr/>
          <p:nvPr/>
        </p:nvSpPr>
        <p:spPr>
          <a:xfrm>
            <a:off x="1099088" y="3462336"/>
            <a:ext cx="3358612" cy="313932"/>
          </a:xfrm>
          <a:prstGeom prst="rect">
            <a:avLst/>
          </a:prstGeom>
        </p:spPr>
        <p:txBody>
          <a:bodyPr wrap="none">
            <a:spAutoFit/>
          </a:bodyPr>
          <a:lstStyle/>
          <a:p>
            <a:pPr marL="609600" indent="-609600">
              <a:lnSpc>
                <a:spcPct val="80000"/>
              </a:lnSpc>
            </a:pP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is not in the Dictionary; insert it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1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Example: </a:t>
            </a:r>
            <a:r>
              <a:rPr lang="en-US" sz="3200" b="1" dirty="0">
                <a:latin typeface="Times New Roman" panose="02020603050405020304" pitchFamily="18" charset="0"/>
                <a:cs typeface="Times New Roman" panose="02020603050405020304" pitchFamily="18" charset="0"/>
              </a:rPr>
              <a:t>LZ78 Compression</a:t>
            </a:r>
            <a:endParaRPr lang="en-US" sz="3200" b="1"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19</a:t>
            </a:fld>
            <a:endParaRPr lang="en-US" dirty="0"/>
          </a:p>
        </p:txBody>
      </p:sp>
      <p:sp>
        <p:nvSpPr>
          <p:cNvPr id="7" name="Rectangle 6"/>
          <p:cNvSpPr/>
          <p:nvPr/>
        </p:nvSpPr>
        <p:spPr>
          <a:xfrm>
            <a:off x="266700" y="914400"/>
            <a:ext cx="8648700"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Encode (i.e., compress) the string </a:t>
            </a:r>
            <a:r>
              <a:rPr lang="en-US" sz="2400" b="1" dirty="0" smtClean="0">
                <a:latin typeface="Times New Roman" panose="02020603050405020304" pitchFamily="18" charset="0"/>
                <a:cs typeface="Times New Roman" panose="02020603050405020304" pitchFamily="18" charset="0"/>
              </a:rPr>
              <a:t>ABBCBCABABCAABCAAB</a:t>
            </a:r>
            <a:r>
              <a:rPr lang="en-US" sz="2400" dirty="0" smtClean="0">
                <a:latin typeface="Times New Roman" panose="02020603050405020304" pitchFamily="18" charset="0"/>
                <a:cs typeface="Times New Roman" panose="02020603050405020304" pitchFamily="18" charset="0"/>
              </a:rPr>
              <a:t> using </a:t>
            </a:r>
            <a:r>
              <a:rPr lang="en-US" sz="2400" dirty="0">
                <a:latin typeface="Times New Roman" panose="02020603050405020304" pitchFamily="18" charset="0"/>
                <a:cs typeface="Times New Roman" panose="02020603050405020304" pitchFamily="18" charset="0"/>
              </a:rPr>
              <a:t>the LZ78 algorithm.</a:t>
            </a:r>
          </a:p>
        </p:txBody>
      </p:sp>
      <p:sp>
        <p:nvSpPr>
          <p:cNvPr id="8" name="Rectangle 7"/>
          <p:cNvSpPr/>
          <p:nvPr/>
        </p:nvSpPr>
        <p:spPr>
          <a:xfrm>
            <a:off x="457200" y="2057400"/>
            <a:ext cx="44196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ABBCBCABABCAABCAAB</a:t>
            </a:r>
            <a:r>
              <a:rPr lang="en-US" sz="2400" dirty="0">
                <a:latin typeface="Times New Roman" panose="02020603050405020304" pitchFamily="18" charset="0"/>
                <a:cs typeface="Times New Roman" panose="02020603050405020304" pitchFamily="18" charset="0"/>
              </a:rPr>
              <a:t> </a:t>
            </a:r>
            <a:endParaRPr lang="en-US" sz="2400" dirty="0"/>
          </a:p>
        </p:txBody>
      </p:sp>
      <p:pic>
        <p:nvPicPr>
          <p:cNvPr id="2" name="Picture 1"/>
          <p:cNvPicPr>
            <a:picLocks noChangeAspect="1"/>
          </p:cNvPicPr>
          <p:nvPr/>
        </p:nvPicPr>
        <p:blipFill>
          <a:blip r:embed="rId2"/>
          <a:stretch>
            <a:fillRect/>
          </a:stretch>
        </p:blipFill>
        <p:spPr>
          <a:xfrm>
            <a:off x="576259" y="2432051"/>
            <a:ext cx="7858125" cy="2438400"/>
          </a:xfrm>
          <a:prstGeom prst="rect">
            <a:avLst/>
          </a:prstGeom>
        </p:spPr>
      </p:pic>
      <p:sp>
        <p:nvSpPr>
          <p:cNvPr id="10" name="Rectangle 9"/>
          <p:cNvSpPr/>
          <p:nvPr/>
        </p:nvSpPr>
        <p:spPr>
          <a:xfrm>
            <a:off x="1269074" y="4267200"/>
            <a:ext cx="334578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 not in the Dictionary; insert it</a:t>
            </a:r>
            <a:endParaRPr lang="en-US" dirty="0"/>
          </a:p>
        </p:txBody>
      </p:sp>
    </p:spTree>
    <p:extLst>
      <p:ext uri="{BB962C8B-B14F-4D97-AF65-F5344CB8AC3E}">
        <p14:creationId xmlns:p14="http://schemas.microsoft.com/office/powerpoint/2010/main" val="43377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 Coding</a:t>
            </a:r>
            <a:endParaRPr lang="en-US" dirty="0"/>
          </a:p>
        </p:txBody>
      </p:sp>
      <p:sp>
        <p:nvSpPr>
          <p:cNvPr id="3" name="Content Placeholder 2"/>
          <p:cNvSpPr>
            <a:spLocks noGrp="1"/>
          </p:cNvSpPr>
          <p:nvPr>
            <p:ph sz="quarter" idx="1"/>
          </p:nvPr>
        </p:nvSpPr>
        <p:spPr>
          <a:xfrm>
            <a:off x="228600" y="932796"/>
            <a:ext cx="8577072" cy="4797552"/>
          </a:xfrm>
        </p:spPr>
        <p:txBody>
          <a:bodyPr>
            <a:normAutofit/>
          </a:bodyPr>
          <a:lstStyle/>
          <a:p>
            <a:pPr>
              <a:buClr>
                <a:srgbClr val="FF0000"/>
              </a:buClr>
              <a:buFont typeface="Wingdings" pitchFamily="2" charset="2"/>
              <a:buChar char="v"/>
            </a:pPr>
            <a:r>
              <a:rPr lang="en-US" sz="3000" dirty="0" smtClean="0">
                <a:latin typeface="Goudy Old Style" pitchFamily="18" charset="0"/>
              </a:rPr>
              <a:t>Construct a list of commonly occurring patterns and encode these patterns by transmitting their index in the list</a:t>
            </a:r>
          </a:p>
          <a:p>
            <a:pPr algn="just">
              <a:buClr>
                <a:srgbClr val="FF0000"/>
              </a:buClr>
              <a:buFont typeface="Wingdings" pitchFamily="2" charset="2"/>
              <a:buChar char="v"/>
            </a:pPr>
            <a:r>
              <a:rPr lang="en-US" sz="3000" dirty="0" smtClean="0">
                <a:latin typeface="Goudy Old Style" pitchFamily="18" charset="0"/>
              </a:rPr>
              <a:t>In general, dictionary-based techniques works well for highly correlated data (e.g. text), but less efficient for data with low correlation (e.g. </a:t>
            </a:r>
            <a:r>
              <a:rPr lang="en-US" sz="3000" dirty="0" err="1" smtClean="0">
                <a:latin typeface="Goudy Old Style" pitchFamily="18" charset="0"/>
              </a:rPr>
              <a:t>i.i.d</a:t>
            </a:r>
            <a:r>
              <a:rPr lang="en-US" sz="3000" dirty="0" smtClean="0">
                <a:latin typeface="Goudy Old Style" pitchFamily="18" charset="0"/>
              </a:rPr>
              <a:t>. sources)</a:t>
            </a:r>
          </a:p>
          <a:p>
            <a:pPr algn="just">
              <a:buClr>
                <a:srgbClr val="FF0000"/>
              </a:buClr>
              <a:buFont typeface="Wingdings" pitchFamily="2" charset="2"/>
              <a:buChar char="@"/>
              <a:defRPr/>
            </a:pPr>
            <a:endParaRPr lang="en-US" sz="3200" dirty="0" smtClean="0">
              <a:latin typeface="Goudy Old Style" pitchFamily="18" charset="0"/>
            </a:endParaRPr>
          </a:p>
          <a:p>
            <a:pPr algn="just">
              <a:buClr>
                <a:srgbClr val="FF0000"/>
              </a:buClr>
              <a:buFont typeface="Wingdings" pitchFamily="2" charset="2"/>
              <a:buChar char="@"/>
              <a:defRPr/>
            </a:pPr>
            <a:endParaRPr lang="en-US" sz="3200" dirty="0" smtClean="0">
              <a:latin typeface="Goudy Old Style" pitchFamily="18" charset="0"/>
            </a:endParaRPr>
          </a:p>
          <a:p>
            <a:pPr algn="just">
              <a:buClr>
                <a:srgbClr val="FF0000"/>
              </a:buClr>
              <a:buFont typeface="Wingdings" pitchFamily="2" charset="2"/>
              <a:buChar char="@"/>
              <a:defRPr/>
            </a:pPr>
            <a:endParaRPr lang="en-US" sz="3200" dirty="0" smtClean="0">
              <a:latin typeface="Goudy Old Style" pitchFamily="18" charset="0"/>
            </a:endParaRPr>
          </a:p>
          <a:p>
            <a:pPr algn="just">
              <a:buClr>
                <a:srgbClr val="FF0000"/>
              </a:buClr>
              <a:buNone/>
              <a:defRPr/>
            </a:pPr>
            <a:endParaRPr lang="en-US" sz="3200" dirty="0">
              <a:latin typeface="Goudy Old Style" pitchFamily="18" charset="0"/>
            </a:endParaRPr>
          </a:p>
          <a:p>
            <a:pPr algn="just">
              <a:buClr>
                <a:srgbClr val="FF0000"/>
              </a:buClr>
              <a:buNone/>
              <a:defRPr/>
            </a:pPr>
            <a:endParaRPr lang="en-US" sz="3200" dirty="0" smtClean="0">
              <a:latin typeface="Goudy Old Style" pitchFamily="18" charset="0"/>
            </a:endParaRPr>
          </a:p>
        </p:txBody>
      </p:sp>
      <p:sp>
        <p:nvSpPr>
          <p:cNvPr id="4" name="Date Placeholder 3"/>
          <p:cNvSpPr>
            <a:spLocks noGrp="1"/>
          </p:cNvSpPr>
          <p:nvPr>
            <p:ph type="dt" sz="half" idx="10"/>
          </p:nvPr>
        </p:nvSpPr>
        <p:spPr/>
        <p:txBody>
          <a:bodyPr/>
          <a:lstStyle/>
          <a:p>
            <a:pPr>
              <a:defRPr/>
            </a:pPr>
            <a:fld id="{7D02F64E-048C-4749-A29F-DDDA1CE1B026}" type="datetime4">
              <a:rPr lang="en-US" smtClean="0"/>
              <a:t>January 25, 2016</a:t>
            </a:fld>
            <a:endParaRPr lang="en-US" dirty="0"/>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b="1" dirty="0" smtClean="0">
                <a:latin typeface="Times New Roman" panose="02020603050405020304" pitchFamily="18" charset="0"/>
                <a:cs typeface="Times New Roman" panose="02020603050405020304" pitchFamily="18" charset="0"/>
              </a:rPr>
              <a:t>Example: </a:t>
            </a:r>
            <a:r>
              <a:rPr lang="en-US" sz="3200" b="1" dirty="0">
                <a:latin typeface="Times New Roman" panose="02020603050405020304" pitchFamily="18" charset="0"/>
                <a:cs typeface="Times New Roman" panose="02020603050405020304" pitchFamily="18" charset="0"/>
              </a:rPr>
              <a:t>LZ78 Compression</a:t>
            </a:r>
            <a:endParaRPr lang="en-US" sz="3200" b="1"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20</a:t>
            </a:fld>
            <a:endParaRPr lang="en-US" dirty="0"/>
          </a:p>
        </p:txBody>
      </p:sp>
      <p:sp>
        <p:nvSpPr>
          <p:cNvPr id="7" name="Rectangle 6"/>
          <p:cNvSpPr/>
          <p:nvPr/>
        </p:nvSpPr>
        <p:spPr>
          <a:xfrm>
            <a:off x="266700" y="914400"/>
            <a:ext cx="8648700"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Encode (i.e., compress) the string </a:t>
            </a:r>
            <a:r>
              <a:rPr lang="en-US" sz="2400" b="1" dirty="0" smtClean="0">
                <a:latin typeface="Times New Roman" panose="02020603050405020304" pitchFamily="18" charset="0"/>
                <a:cs typeface="Times New Roman" panose="02020603050405020304" pitchFamily="18" charset="0"/>
              </a:rPr>
              <a:t>ABBCBCABABCAABCAAB</a:t>
            </a:r>
            <a:r>
              <a:rPr lang="en-US" sz="2400" dirty="0" smtClean="0">
                <a:latin typeface="Times New Roman" panose="02020603050405020304" pitchFamily="18" charset="0"/>
                <a:cs typeface="Times New Roman" panose="02020603050405020304" pitchFamily="18" charset="0"/>
              </a:rPr>
              <a:t> using </a:t>
            </a:r>
            <a:r>
              <a:rPr lang="en-US" sz="2400" dirty="0">
                <a:latin typeface="Times New Roman" panose="02020603050405020304" pitchFamily="18" charset="0"/>
                <a:cs typeface="Times New Roman" panose="02020603050405020304" pitchFamily="18" charset="0"/>
              </a:rPr>
              <a:t>the LZ78 algorithm.</a:t>
            </a:r>
          </a:p>
        </p:txBody>
      </p:sp>
      <p:sp>
        <p:nvSpPr>
          <p:cNvPr id="8" name="Rectangle 7"/>
          <p:cNvSpPr/>
          <p:nvPr/>
        </p:nvSpPr>
        <p:spPr>
          <a:xfrm>
            <a:off x="457200" y="2057400"/>
            <a:ext cx="44196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ABBCBCABABCAABCAAB</a:t>
            </a:r>
            <a:r>
              <a:rPr lang="en-US" sz="2400" dirty="0">
                <a:latin typeface="Times New Roman" panose="02020603050405020304" pitchFamily="18" charset="0"/>
                <a:cs typeface="Times New Roman" panose="02020603050405020304" pitchFamily="18" charset="0"/>
              </a:rPr>
              <a:t> </a:t>
            </a:r>
            <a:endParaRPr lang="en-US" sz="2400" dirty="0"/>
          </a:p>
        </p:txBody>
      </p:sp>
      <p:pic>
        <p:nvPicPr>
          <p:cNvPr id="9" name="Picture 8"/>
          <p:cNvPicPr>
            <a:picLocks noChangeAspect="1"/>
          </p:cNvPicPr>
          <p:nvPr/>
        </p:nvPicPr>
        <p:blipFill>
          <a:blip r:embed="rId2"/>
          <a:stretch>
            <a:fillRect/>
          </a:stretch>
        </p:blipFill>
        <p:spPr>
          <a:xfrm>
            <a:off x="519112" y="2422614"/>
            <a:ext cx="7877175" cy="2628900"/>
          </a:xfrm>
          <a:prstGeom prst="rect">
            <a:avLst/>
          </a:prstGeom>
        </p:spPr>
      </p:pic>
      <p:sp>
        <p:nvSpPr>
          <p:cNvPr id="10" name="Rectangle 9"/>
          <p:cNvSpPr/>
          <p:nvPr/>
        </p:nvSpPr>
        <p:spPr>
          <a:xfrm>
            <a:off x="1143000" y="4783748"/>
            <a:ext cx="4572000" cy="535531"/>
          </a:xfrm>
          <a:prstGeom prst="rect">
            <a:avLst/>
          </a:prstGeom>
        </p:spPr>
        <p:txBody>
          <a:bodyPr>
            <a:spAutoFit/>
          </a:bodyPr>
          <a:lstStyle/>
          <a:p>
            <a:pPr marL="609600" indent="-609600">
              <a:lnSpc>
                <a:spcPct val="80000"/>
              </a:lnSpc>
            </a:pPr>
            <a:r>
              <a:rPr lang="en-US" b="1"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is in the Dictionary.</a:t>
            </a:r>
            <a:endParaRPr lang="en-US" b="1" dirty="0">
              <a:latin typeface="Times New Roman" panose="02020603050405020304" pitchFamily="18" charset="0"/>
              <a:cs typeface="Times New Roman" panose="02020603050405020304" pitchFamily="18" charset="0"/>
            </a:endParaRPr>
          </a:p>
          <a:p>
            <a:pPr marL="609600" indent="-609600">
              <a:lnSpc>
                <a:spcPct val="80000"/>
              </a:lnSpc>
            </a:pPr>
            <a:r>
              <a:rPr lang="en-US" b="1" dirty="0" smtClean="0">
                <a:latin typeface="Times New Roman" panose="02020603050405020304" pitchFamily="18" charset="0"/>
                <a:cs typeface="Times New Roman" panose="02020603050405020304" pitchFamily="18" charset="0"/>
              </a:rPr>
              <a:t>BC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not in the Dictionary; insert it.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87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4288"/>
            <a:ext cx="8915400" cy="762000"/>
          </a:xfrm>
        </p:spPr>
        <p:txBody>
          <a:bodyPr/>
          <a:lstStyle/>
          <a:p>
            <a:r>
              <a:rPr lang="en-US" sz="3200" b="1" dirty="0" smtClean="0">
                <a:latin typeface="Times New Roman" panose="02020603050405020304" pitchFamily="18" charset="0"/>
                <a:cs typeface="Times New Roman" panose="02020603050405020304" pitchFamily="18" charset="0"/>
              </a:rPr>
              <a:t>Example: </a:t>
            </a:r>
            <a:r>
              <a:rPr lang="en-US" sz="3200" b="1" dirty="0">
                <a:latin typeface="Times New Roman" panose="02020603050405020304" pitchFamily="18" charset="0"/>
                <a:cs typeface="Times New Roman" panose="02020603050405020304" pitchFamily="18" charset="0"/>
              </a:rPr>
              <a:t>LZ78 Compression</a:t>
            </a:r>
            <a:endParaRPr lang="en-US" sz="3200" b="1"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21</a:t>
            </a:fld>
            <a:endParaRPr lang="en-US" dirty="0"/>
          </a:p>
        </p:txBody>
      </p:sp>
      <p:sp>
        <p:nvSpPr>
          <p:cNvPr id="7" name="Rectangle 6"/>
          <p:cNvSpPr/>
          <p:nvPr/>
        </p:nvSpPr>
        <p:spPr>
          <a:xfrm>
            <a:off x="266700" y="857248"/>
            <a:ext cx="8648700"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Encode (i.e., compress) the string </a:t>
            </a:r>
            <a:r>
              <a:rPr lang="en-US" sz="2400" b="1" dirty="0" smtClean="0">
                <a:latin typeface="Times New Roman" panose="02020603050405020304" pitchFamily="18" charset="0"/>
                <a:cs typeface="Times New Roman" panose="02020603050405020304" pitchFamily="18" charset="0"/>
              </a:rPr>
              <a:t>ABBCBCABABCAABCAAB</a:t>
            </a:r>
            <a:r>
              <a:rPr lang="en-US" sz="2400" dirty="0" smtClean="0">
                <a:latin typeface="Times New Roman" panose="02020603050405020304" pitchFamily="18" charset="0"/>
                <a:cs typeface="Times New Roman" panose="02020603050405020304" pitchFamily="18" charset="0"/>
              </a:rPr>
              <a:t> using </a:t>
            </a:r>
            <a:r>
              <a:rPr lang="en-US" sz="2400" dirty="0">
                <a:latin typeface="Times New Roman" panose="02020603050405020304" pitchFamily="18" charset="0"/>
                <a:cs typeface="Times New Roman" panose="02020603050405020304" pitchFamily="18" charset="0"/>
              </a:rPr>
              <a:t>the LZ78 algorithm.</a:t>
            </a:r>
          </a:p>
        </p:txBody>
      </p:sp>
      <p:sp>
        <p:nvSpPr>
          <p:cNvPr id="8" name="Rectangle 7"/>
          <p:cNvSpPr/>
          <p:nvPr/>
        </p:nvSpPr>
        <p:spPr>
          <a:xfrm>
            <a:off x="419100" y="1631094"/>
            <a:ext cx="4419600"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ABBCBCABABCAABCAAB</a:t>
            </a:r>
            <a:r>
              <a:rPr lang="en-US" sz="2400" dirty="0">
                <a:latin typeface="Times New Roman" panose="02020603050405020304" pitchFamily="18" charset="0"/>
                <a:cs typeface="Times New Roman" panose="02020603050405020304" pitchFamily="18" charset="0"/>
              </a:rPr>
              <a:t> </a:t>
            </a:r>
            <a:endParaRPr lang="en-US" sz="2400" dirty="0"/>
          </a:p>
        </p:txBody>
      </p:sp>
      <p:pic>
        <p:nvPicPr>
          <p:cNvPr id="10" name="Picture 4" descr="LZ78compression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511175" y="2035607"/>
            <a:ext cx="7921625" cy="367939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90487" y="5235168"/>
            <a:ext cx="4572000" cy="1200329"/>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compressed message is: </a:t>
            </a:r>
            <a:r>
              <a:rPr lang="en-US" b="1" dirty="0">
                <a:solidFill>
                  <a:schemeClr val="accent2"/>
                </a:solidFill>
                <a:latin typeface="Times New Roman" panose="02020603050405020304" pitchFamily="18" charset="0"/>
                <a:cs typeface="Times New Roman" panose="02020603050405020304" pitchFamily="18" charset="0"/>
              </a:rPr>
              <a:t>(0,A)(0,B)(2,C)(3,A)(2,A)(4,A)(6,B)</a:t>
            </a:r>
          </a:p>
          <a:p>
            <a:r>
              <a:rPr lang="en-US" b="1" dirty="0">
                <a:latin typeface="Times New Roman" panose="02020603050405020304" pitchFamily="18" charset="0"/>
                <a:cs typeface="Times New Roman" panose="02020603050405020304" pitchFamily="18" charset="0"/>
              </a:rPr>
              <a:t>Note:</a:t>
            </a:r>
            <a:r>
              <a:rPr lang="en-US" dirty="0">
                <a:latin typeface="Times New Roman" panose="02020603050405020304" pitchFamily="18" charset="0"/>
                <a:cs typeface="Times New Roman" panose="02020603050405020304" pitchFamily="18" charset="0"/>
              </a:rPr>
              <a:t> The above is just a representation, the commas and parentheses are not transmitted; </a:t>
            </a:r>
            <a:endParaRPr lang="en-US" dirty="0"/>
          </a:p>
        </p:txBody>
      </p:sp>
    </p:spTree>
    <p:extLst>
      <p:ext uri="{BB962C8B-B14F-4D97-AF65-F5344CB8AC3E}">
        <p14:creationId xmlns:p14="http://schemas.microsoft.com/office/powerpoint/2010/main" val="77784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382000" cy="5334000"/>
          </a:xfrm>
        </p:spPr>
        <p:txBody>
          <a:bodyPr/>
          <a:lstStyle/>
          <a:p>
            <a:pPr marL="0" indent="0">
              <a:buNone/>
            </a:pPr>
            <a:r>
              <a:rPr lang="en-US" sz="2800" dirty="0">
                <a:latin typeface="Times New Roman" panose="02020603050405020304" pitchFamily="18" charset="0"/>
                <a:cs typeface="Times New Roman" panose="02020603050405020304" pitchFamily="18" charset="0"/>
              </a:rPr>
              <a:t>Uncompressed String:  </a:t>
            </a:r>
            <a:r>
              <a:rPr lang="en-US" sz="2800" b="1" dirty="0">
                <a:latin typeface="Times New Roman" panose="02020603050405020304" pitchFamily="18" charset="0"/>
                <a:cs typeface="Times New Roman" panose="02020603050405020304" pitchFamily="18" charset="0"/>
              </a:rPr>
              <a:t>ABBCBCABABCAABCAAB</a:t>
            </a:r>
            <a:endParaRPr lang="en-US" sz="2800" dirty="0">
              <a:latin typeface="Times New Roman" panose="02020603050405020304" pitchFamily="18" charset="0"/>
              <a:cs typeface="Times New Roman" panose="02020603050405020304" pitchFamily="18" charset="0"/>
            </a:endParaRPr>
          </a:p>
          <a:p>
            <a:pPr>
              <a:buNone/>
            </a:pPr>
            <a:r>
              <a:rPr lang="en-US" sz="2800" dirty="0" smtClean="0">
                <a:latin typeface="Times New Roman" panose="02020603050405020304" pitchFamily="18" charset="0"/>
                <a:cs typeface="Times New Roman" panose="02020603050405020304" pitchFamily="18" charset="0"/>
              </a:rPr>
              <a:t>Number </a:t>
            </a:r>
            <a:r>
              <a:rPr lang="en-US" sz="2800" dirty="0">
                <a:latin typeface="Times New Roman" panose="02020603050405020304" pitchFamily="18" charset="0"/>
                <a:cs typeface="Times New Roman" panose="02020603050405020304" pitchFamily="18" charset="0"/>
              </a:rPr>
              <a:t>of bits = Total number of characters ×</a:t>
            </a:r>
            <a:r>
              <a:rPr lang="en-US" sz="2800" dirty="0" smtClean="0">
                <a:latin typeface="Times New Roman" panose="02020603050405020304" pitchFamily="18" charset="0"/>
                <a:cs typeface="Times New Roman" panose="02020603050405020304" pitchFamily="18" charset="0"/>
              </a:rPr>
              <a:t>8</a:t>
            </a:r>
            <a:endParaRPr lang="en-US" sz="2800" dirty="0">
              <a:latin typeface="Times New Roman" panose="02020603050405020304" pitchFamily="18" charset="0"/>
              <a:cs typeface="Times New Roman" panose="02020603050405020304" pitchFamily="18" charset="0"/>
            </a:endParaRPr>
          </a:p>
          <a:p>
            <a:pPr>
              <a:buNone/>
            </a:pPr>
            <a:r>
              <a:rPr lang="en-US" sz="2800" dirty="0">
                <a:latin typeface="Times New Roman" panose="02020603050405020304" pitchFamily="18" charset="0"/>
                <a:cs typeface="Times New Roman" panose="02020603050405020304" pitchFamily="18" charset="0"/>
              </a:rPr>
              <a:t>                                 = 18 ×</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8</a:t>
            </a:r>
          </a:p>
          <a:p>
            <a:pPr>
              <a:buNone/>
            </a:pPr>
            <a:r>
              <a:rPr lang="en-US" sz="2800" dirty="0">
                <a:latin typeface="Times New Roman" panose="02020603050405020304" pitchFamily="18" charset="0"/>
                <a:cs typeface="Times New Roman" panose="02020603050405020304" pitchFamily="18" charset="0"/>
              </a:rPr>
              <a:t>                                 = 144 </a:t>
            </a:r>
            <a:r>
              <a:rPr lang="en-US" sz="2800" dirty="0" smtClean="0">
                <a:latin typeface="Times New Roman" panose="02020603050405020304" pitchFamily="18" charset="0"/>
                <a:cs typeface="Times New Roman" panose="02020603050405020304" pitchFamily="18" charset="0"/>
              </a:rPr>
              <a:t>bits</a:t>
            </a:r>
          </a:p>
          <a:p>
            <a:pPr>
              <a:buNone/>
            </a:pPr>
            <a:r>
              <a:rPr lang="en-US" sz="2800" dirty="0">
                <a:latin typeface="Times New Roman" panose="02020603050405020304" pitchFamily="18" charset="0"/>
                <a:cs typeface="Times New Roman" panose="02020603050405020304" pitchFamily="18" charset="0"/>
              </a:rPr>
              <a:t>Compressed string( </a:t>
            </a:r>
            <a:r>
              <a:rPr lang="en-US" sz="2800" dirty="0" err="1">
                <a:latin typeface="Times New Roman" panose="02020603050405020304" pitchFamily="18" charset="0"/>
                <a:cs typeface="Times New Roman" panose="02020603050405020304" pitchFamily="18" charset="0"/>
              </a:rPr>
              <a:t>codewords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buNone/>
            </a:pPr>
            <a:r>
              <a:rPr lang="en-US" sz="2800" b="1"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0, A) (0, B) (2, C) (3, A) (2, A) (4, A) (6, B)</a:t>
            </a:r>
          </a:p>
          <a:p>
            <a:pPr>
              <a:spcBef>
                <a:spcPct val="5000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Each code word consists of an integer and a character:</a:t>
            </a:r>
          </a:p>
          <a:p>
            <a:pPr lvl="1">
              <a:spcBef>
                <a:spcPct val="5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character is represented by </a:t>
            </a:r>
            <a:r>
              <a:rPr lang="en-US" sz="2400" b="1"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bits. </a:t>
            </a:r>
          </a:p>
          <a:p>
            <a:pPr lvl="1">
              <a:spcBef>
                <a:spcPct val="50000"/>
              </a:spcBef>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integer part of the </a:t>
            </a:r>
            <a:r>
              <a:rPr lang="en-US" sz="2400" dirty="0" err="1">
                <a:latin typeface="Times New Roman" panose="02020603050405020304" pitchFamily="18" charset="0"/>
                <a:cs typeface="Times New Roman" panose="02020603050405020304" pitchFamily="18" charset="0"/>
              </a:rPr>
              <a:t>codeword</a:t>
            </a:r>
            <a:r>
              <a:rPr lang="en-US" sz="2400" dirty="0">
                <a:latin typeface="Times New Roman" panose="02020603050405020304" pitchFamily="18" charset="0"/>
                <a:cs typeface="Times New Roman" panose="02020603050405020304" pitchFamily="18" charset="0"/>
              </a:rPr>
              <a:t> is represented by </a:t>
            </a:r>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bits.</a:t>
            </a:r>
          </a:p>
          <a:p>
            <a:pPr lvl="1">
              <a:spcBef>
                <a:spcPct val="50000"/>
              </a:spcBef>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   Total </a:t>
            </a:r>
            <a:r>
              <a:rPr lang="en-US" sz="2400" dirty="0">
                <a:latin typeface="Times New Roman" panose="02020603050405020304" pitchFamily="18" charset="0"/>
                <a:cs typeface="Times New Roman" panose="02020603050405020304" pitchFamily="18" charset="0"/>
              </a:rPr>
              <a:t>Bit=11×7=77bits </a:t>
            </a:r>
            <a:endParaRPr lang="en-US" sz="2400" dirty="0">
              <a:solidFill>
                <a:schemeClr val="accent2"/>
              </a:solidFill>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3" name="Title 2"/>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LZ78 Compression: Number of bits transmitted</a:t>
            </a:r>
            <a:endParaRPr lang="en-US" sz="3200"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22</a:t>
            </a:fld>
            <a:endParaRPr lang="en-US" dirty="0"/>
          </a:p>
        </p:txBody>
      </p:sp>
    </p:spTree>
    <p:extLst>
      <p:ext uri="{BB962C8B-B14F-4D97-AF65-F5344CB8AC3E}">
        <p14:creationId xmlns:p14="http://schemas.microsoft.com/office/powerpoint/2010/main" val="2586834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LZ78 Decompression</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23</a:t>
            </a:fld>
            <a:endParaRPr lang="en-US" dirty="0"/>
          </a:p>
        </p:txBody>
      </p:sp>
      <p:pic>
        <p:nvPicPr>
          <p:cNvPr id="7" name="Picture 4" descr="LZ78decompression1"/>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1339859" y="893765"/>
            <a:ext cx="6911975" cy="5143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7"/>
          <p:cNvSpPr/>
          <p:nvPr/>
        </p:nvSpPr>
        <p:spPr>
          <a:xfrm>
            <a:off x="85725" y="5438782"/>
            <a:ext cx="4826000" cy="954107"/>
          </a:xfrm>
          <a:prstGeom prst="rect">
            <a:avLst/>
          </a:prstGeom>
        </p:spPr>
        <p:txBody>
          <a:bodyPr wrap="square">
            <a:spAutoFit/>
          </a:bodyPr>
          <a:lstStyle/>
          <a:p>
            <a:pPr>
              <a:spcBef>
                <a:spcPct val="50000"/>
              </a:spcBef>
            </a:pPr>
            <a:r>
              <a:rPr lang="en-US" sz="2800" dirty="0">
                <a:latin typeface="Times New Roman" panose="02020603050405020304" pitchFamily="18" charset="0"/>
                <a:cs typeface="Times New Roman" panose="02020603050405020304" pitchFamily="18" charset="0"/>
              </a:rPr>
              <a:t>The decompressed message is: </a:t>
            </a:r>
            <a:r>
              <a:rPr lang="en-US" sz="2800" dirty="0">
                <a:solidFill>
                  <a:schemeClr val="accent2"/>
                </a:solidFill>
                <a:latin typeface="Times New Roman" panose="02020603050405020304" pitchFamily="18" charset="0"/>
                <a:cs typeface="Times New Roman" panose="02020603050405020304" pitchFamily="18" charset="0"/>
              </a:rPr>
              <a:t>ABBCBCABABCAABCAAB</a:t>
            </a:r>
          </a:p>
        </p:txBody>
      </p:sp>
    </p:spTree>
    <p:extLst>
      <p:ext uri="{BB962C8B-B14F-4D97-AF65-F5344CB8AC3E}">
        <p14:creationId xmlns:p14="http://schemas.microsoft.com/office/powerpoint/2010/main" val="31162365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altLang="zh-CN" b="1" dirty="0"/>
              <a:t>Summary of the </a:t>
            </a:r>
            <a:r>
              <a:rPr lang="en-US" altLang="zh-CN" b="1" dirty="0" smtClean="0"/>
              <a:t>LZ78 </a:t>
            </a:r>
            <a:r>
              <a:rPr lang="en-US" altLang="zh-CN" b="1" dirty="0"/>
              <a:t>Approach</a:t>
            </a:r>
            <a:endParaRPr lang="en-US" b="1" dirty="0" smtClean="0"/>
          </a:p>
        </p:txBody>
      </p:sp>
      <p:sp>
        <p:nvSpPr>
          <p:cNvPr id="31747" name="Rectangle 3"/>
          <p:cNvSpPr>
            <a:spLocks noGrp="1" noRot="1" noChangeArrowheads="1"/>
          </p:cNvSpPr>
          <p:nvPr>
            <p:ph type="body" idx="1"/>
          </p:nvPr>
        </p:nvSpPr>
        <p:spPr>
          <a:xfrm>
            <a:off x="304800" y="1066800"/>
            <a:ext cx="8610600" cy="5257800"/>
          </a:xfrm>
        </p:spPr>
        <p:txBody>
          <a:bodyPr>
            <a:normAutofit lnSpcReduction="10000"/>
          </a:bodyPr>
          <a:lstStyle/>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No use of the sliding window.</a:t>
            </a:r>
          </a:p>
          <a:p>
            <a:pPr algn="just">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Instead of the triples used in the LZ77, only pairs are used in the LZ78. </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LZ78, only the position of the pointer to the matched string and the symbol following the matched string need to be encoded. </a:t>
            </a:r>
          </a:p>
          <a:p>
            <a:pPr algn="just">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In theory the dictionary can keep the patterns forever after they have been seen once. In practice, the size of the dictionary cannot grow indefinitely. Some patterns may need to be reinstalled when the dictionary is full. </a:t>
            </a:r>
          </a:p>
        </p:txBody>
      </p:sp>
      <p:sp>
        <p:nvSpPr>
          <p:cNvPr id="31748"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426616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FF0000"/>
              </a:buClr>
              <a:buFont typeface="Wingdings" pitchFamily="2" charset="2"/>
              <a:buChar char="v"/>
            </a:pPr>
            <a:r>
              <a:rPr lang="en-US" sz="2800" dirty="0" smtClean="0"/>
              <a:t>LZW uses  fixed-length indices to represent variable-length strings of symbols/characters that commonly occur together, e.g., words in English text.</a:t>
            </a:r>
          </a:p>
          <a:p>
            <a:pPr algn="just">
              <a:lnSpc>
                <a:spcPct val="90000"/>
              </a:lnSpc>
              <a:buClr>
                <a:srgbClr val="FF0000"/>
              </a:buClr>
              <a:buFont typeface="Wingdings" pitchFamily="2" charset="2"/>
              <a:buChar char="v"/>
            </a:pPr>
            <a:r>
              <a:rPr lang="en-US" sz="2800" dirty="0" smtClean="0"/>
              <a:t>The LZW encoder and decoder build up the same dictionary dynamically while receiving the data.</a:t>
            </a:r>
          </a:p>
          <a:p>
            <a:pPr algn="just">
              <a:lnSpc>
                <a:spcPct val="90000"/>
              </a:lnSpc>
              <a:buClr>
                <a:srgbClr val="FF0000"/>
              </a:buClr>
              <a:buFont typeface="Wingdings" pitchFamily="2" charset="2"/>
              <a:buChar char="v"/>
            </a:pPr>
            <a:r>
              <a:rPr lang="en-US" sz="2800" dirty="0" smtClean="0"/>
              <a:t> LZW places longer and longer repeated entries into a dictionary, and then emits the code for an element, rather than the string itself, if the element has already been placed in the dictionary.</a:t>
            </a:r>
          </a:p>
          <a:p>
            <a:endParaRPr lang="en-US" dirty="0"/>
          </a:p>
        </p:txBody>
      </p:sp>
      <p:sp>
        <p:nvSpPr>
          <p:cNvPr id="3" name="Title 2"/>
          <p:cNvSpPr>
            <a:spLocks noGrp="1"/>
          </p:cNvSpPr>
          <p:nvPr>
            <p:ph type="title"/>
          </p:nvPr>
        </p:nvSpPr>
        <p:spPr/>
        <p:txBody>
          <a:bodyPr/>
          <a:lstStyle/>
          <a:p>
            <a:r>
              <a:rPr lang="en-US" dirty="0" smtClean="0"/>
              <a:t>The LZW Algorithm</a:t>
            </a:r>
            <a:endParaRPr lang="en-US" dirty="0"/>
          </a:p>
        </p:txBody>
      </p:sp>
      <p:sp>
        <p:nvSpPr>
          <p:cNvPr id="4" name="Date Placeholder 3"/>
          <p:cNvSpPr>
            <a:spLocks noGrp="1"/>
          </p:cNvSpPr>
          <p:nvPr>
            <p:ph type="dt" sz="half" idx="10"/>
          </p:nvPr>
        </p:nvSpPr>
        <p:spPr/>
        <p:txBody>
          <a:bodyPr/>
          <a:lstStyle/>
          <a:p>
            <a:pPr>
              <a:defRPr/>
            </a:pPr>
            <a:fld id="{3BC3679F-943F-43CB-B6C1-AAE408771F9D}"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28600" y="19050"/>
            <a:ext cx="8229600" cy="706437"/>
          </a:xfrm>
        </p:spPr>
        <p:txBody>
          <a:bodyPr/>
          <a:lstStyle/>
          <a:p>
            <a:pPr rtl="0" eaLnBrk="1" hangingPunct="1"/>
            <a:r>
              <a:rPr lang="en-US" sz="3000" b="1" dirty="0" smtClean="0">
                <a:latin typeface="Times New Roman" panose="02020603050405020304" pitchFamily="18" charset="0"/>
                <a:cs typeface="Times New Roman" panose="02020603050405020304" pitchFamily="18" charset="0"/>
              </a:rPr>
              <a:t>Introduction to LZW</a:t>
            </a:r>
          </a:p>
        </p:txBody>
      </p:sp>
      <p:sp>
        <p:nvSpPr>
          <p:cNvPr id="3075" name="Rectangle 3"/>
          <p:cNvSpPr>
            <a:spLocks noGrp="1" noChangeArrowheads="1"/>
          </p:cNvSpPr>
          <p:nvPr>
            <p:ph type="body" idx="1"/>
          </p:nvPr>
        </p:nvSpPr>
        <p:spPr>
          <a:xfrm>
            <a:off x="457200" y="981075"/>
            <a:ext cx="8229600" cy="5114925"/>
          </a:xfrm>
        </p:spPr>
        <p:txBody>
          <a:bodyPr/>
          <a:lstStyle/>
          <a:p>
            <a:pPr algn="just" rtl="0" eaLnBrk="1" hangingPunct="1">
              <a:lnSpc>
                <a:spcPct val="9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LZW compression uses a code table, with 4096 as a common choice for the number of table entries.</a:t>
            </a:r>
          </a:p>
          <a:p>
            <a:pPr algn="just" rtl="0" eaLnBrk="1" hangingPunct="1">
              <a:lnSpc>
                <a:spcPct val="9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Codes </a:t>
            </a:r>
            <a:r>
              <a:rPr lang="en-US" sz="2800" dirty="0">
                <a:latin typeface="Times New Roman" panose="02020603050405020304" pitchFamily="18" charset="0"/>
                <a:cs typeface="Times New Roman" panose="02020603050405020304" pitchFamily="18" charset="0"/>
              </a:rPr>
              <a:t>0-255 in the code table are always assigned to represent  single bytes from the input </a:t>
            </a:r>
            <a:r>
              <a:rPr lang="en-US" sz="2800" dirty="0" smtClean="0">
                <a:latin typeface="Times New Roman" panose="02020603050405020304" pitchFamily="18" charset="0"/>
                <a:cs typeface="Times New Roman" panose="02020603050405020304" pitchFamily="18" charset="0"/>
              </a:rPr>
              <a:t>file.</a:t>
            </a:r>
          </a:p>
          <a:p>
            <a:pPr algn="just" rtl="0" eaLnBrk="1" hangingPunct="1">
              <a:lnSpc>
                <a:spcPct val="9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When </a:t>
            </a:r>
            <a:r>
              <a:rPr lang="en-US" sz="2800" dirty="0">
                <a:latin typeface="Times New Roman" panose="02020603050405020304" pitchFamily="18" charset="0"/>
                <a:cs typeface="Times New Roman" panose="02020603050405020304" pitchFamily="18" charset="0"/>
              </a:rPr>
              <a:t>encoding begins the code table contains only the first   256 entries, with the remainder of the table being blanks</a:t>
            </a:r>
            <a:r>
              <a:rPr lang="en-US" sz="2800" dirty="0" smtClean="0">
                <a:latin typeface="Times New Roman" panose="02020603050405020304" pitchFamily="18" charset="0"/>
                <a:cs typeface="Times New Roman" panose="02020603050405020304" pitchFamily="18" charset="0"/>
              </a:rPr>
              <a:t>.</a:t>
            </a:r>
          </a:p>
          <a:p>
            <a:pPr algn="just">
              <a:lnSpc>
                <a:spcPct val="9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Compression is achieved by using codes 256 through 4095 to  represent sequences of bytes</a:t>
            </a:r>
            <a:r>
              <a:rPr lang="en-US" sz="2800" dirty="0" smtClean="0">
                <a:latin typeface="Times New Roman" panose="02020603050405020304" pitchFamily="18" charset="0"/>
                <a:cs typeface="Times New Roman" panose="02020603050405020304" pitchFamily="18" charset="0"/>
              </a:rPr>
              <a:t>.</a:t>
            </a:r>
          </a:p>
          <a:p>
            <a:pPr algn="just">
              <a:lnSpc>
                <a:spcPct val="9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the encoding continues, LZW identifies repeated sequences  in the data, and adds them to the code </a:t>
            </a:r>
            <a:r>
              <a:rPr lang="en-US" sz="2800" dirty="0" smtClean="0">
                <a:latin typeface="Times New Roman" panose="02020603050405020304" pitchFamily="18" charset="0"/>
                <a:cs typeface="Times New Roman" panose="02020603050405020304" pitchFamily="18" charset="0"/>
              </a:rPr>
              <a:t>book.</a:t>
            </a:r>
            <a:endParaRPr lang="en-US" sz="2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q"/>
            </a:pPr>
            <a:endParaRPr lang="en-US" sz="2800" dirty="0">
              <a:latin typeface="Times New Roman" panose="02020603050405020304" pitchFamily="18" charset="0"/>
              <a:cs typeface="Times New Roman" panose="02020603050405020304" pitchFamily="18" charset="0"/>
            </a:endParaRPr>
          </a:p>
          <a:p>
            <a:pPr algn="l" rtl="0" eaLnBrk="1" hangingPunct="1">
              <a:lnSpc>
                <a:spcPct val="90000"/>
              </a:lnSpc>
              <a:buFont typeface="Wingdings" panose="05000000000000000000" pitchFamily="2" charset="2"/>
              <a:buChar char="q"/>
            </a:pPr>
            <a:endParaRPr lang="en-US" sz="2400" b="1" dirty="0">
              <a:latin typeface="Times New Roman" panose="02020603050405020304" pitchFamily="18" charset="0"/>
              <a:cs typeface="Times New Roman" panose="02020603050405020304" pitchFamily="18" charset="0"/>
            </a:endParaRPr>
          </a:p>
          <a:p>
            <a:pPr algn="l" rtl="0" eaLnBrk="1" hangingPunct="1">
              <a:lnSpc>
                <a:spcPct val="90000"/>
              </a:lnSpc>
              <a:buFont typeface="Wingdings" panose="05000000000000000000" pitchFamily="2" charset="2"/>
              <a:buChar char="q"/>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941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LZW Encoding Algorithm</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27</a:t>
            </a:fld>
            <a:endParaRPr lang="en-US" dirty="0"/>
          </a:p>
        </p:txBody>
      </p:sp>
      <p:sp>
        <p:nvSpPr>
          <p:cNvPr id="9" name="Content Placeholder 8"/>
          <p:cNvSpPr>
            <a:spLocks noGrp="1"/>
          </p:cNvSpPr>
          <p:nvPr>
            <p:ph idx="1"/>
          </p:nvPr>
        </p:nvSpPr>
        <p:spPr>
          <a:xfrm>
            <a:off x="342900" y="1083468"/>
            <a:ext cx="8382000" cy="5059363"/>
          </a:xfrm>
        </p:spPr>
        <p:txBody>
          <a:bodyPr/>
          <a:lstStyle/>
          <a:p>
            <a:pPr marL="400050" lvl="1" indent="0">
              <a:buNone/>
            </a:pPr>
            <a:r>
              <a:rPr lang="en-US" sz="3200" dirty="0" smtClean="0">
                <a:latin typeface="Times New Roman" panose="02020603050405020304" pitchFamily="18" charset="0"/>
                <a:cs typeface="Times New Roman" panose="02020603050405020304" pitchFamily="18" charset="0"/>
              </a:rPr>
              <a:t>Repeat </a:t>
            </a:r>
            <a:r>
              <a:rPr lang="en-US" sz="3200" dirty="0">
                <a:latin typeface="Times New Roman" panose="02020603050405020304" pitchFamily="18" charset="0"/>
                <a:cs typeface="Times New Roman" panose="02020603050405020304" pitchFamily="18" charset="0"/>
              </a:rPr>
              <a:t>not end of input stream</a:t>
            </a:r>
          </a:p>
          <a:p>
            <a:pPr marL="2057400" lvl="2" indent="-1257300" algn="just">
              <a:buNone/>
            </a:pPr>
            <a:r>
              <a:rPr lang="en-US" sz="3200" dirty="0" smtClean="0">
                <a:latin typeface="Times New Roman" panose="02020603050405020304" pitchFamily="18" charset="0"/>
                <a:cs typeface="Times New Roman" panose="02020603050405020304" pitchFamily="18" charset="0"/>
              </a:rPr>
              <a:t>Step 1: Find </a:t>
            </a:r>
            <a:r>
              <a:rPr lang="en-US" sz="3200" dirty="0">
                <a:latin typeface="Times New Roman" panose="02020603050405020304" pitchFamily="18" charset="0"/>
                <a:cs typeface="Times New Roman" panose="02020603050405020304" pitchFamily="18" charset="0"/>
              </a:rPr>
              <a:t>the longest match </a:t>
            </a:r>
            <a:r>
              <a:rPr lang="en-US" sz="3200" b="1" dirty="0">
                <a:latin typeface="Times New Roman" panose="02020603050405020304" pitchFamily="18" charset="0"/>
                <a:cs typeface="Times New Roman" panose="02020603050405020304" pitchFamily="18" charset="0"/>
              </a:rPr>
              <a:t>w</a:t>
            </a:r>
            <a:r>
              <a:rPr lang="en-US" sz="3200" dirty="0">
                <a:latin typeface="Times New Roman" panose="02020603050405020304" pitchFamily="18" charset="0"/>
                <a:cs typeface="Times New Roman" panose="02020603050405020304" pitchFamily="18" charset="0"/>
              </a:rPr>
              <a:t> in the dictionary</a:t>
            </a:r>
          </a:p>
          <a:p>
            <a:pPr marL="800100" lvl="2" indent="0" algn="just">
              <a:buNone/>
            </a:pPr>
            <a:r>
              <a:rPr lang="en-US" sz="3200" dirty="0" smtClean="0">
                <a:latin typeface="Times New Roman" panose="02020603050405020304" pitchFamily="18" charset="0"/>
                <a:cs typeface="Times New Roman" panose="02020603050405020304" pitchFamily="18" charset="0"/>
              </a:rPr>
              <a:t>Step 2: Output </a:t>
            </a:r>
            <a:r>
              <a:rPr lang="en-US" sz="3200" dirty="0">
                <a:latin typeface="Times New Roman" panose="02020603050405020304" pitchFamily="18" charset="0"/>
                <a:cs typeface="Times New Roman" panose="02020603050405020304" pitchFamily="18" charset="0"/>
              </a:rPr>
              <a:t>the index of </a:t>
            </a:r>
            <a:r>
              <a:rPr lang="en-US" sz="3200" b="1" dirty="0">
                <a:latin typeface="Times New Roman" panose="02020603050405020304" pitchFamily="18" charset="0"/>
                <a:cs typeface="Times New Roman" panose="02020603050405020304" pitchFamily="18" charset="0"/>
              </a:rPr>
              <a:t>w</a:t>
            </a:r>
          </a:p>
          <a:p>
            <a:pPr marL="2057400" lvl="2" indent="-1257300" algn="just">
              <a:buNone/>
            </a:pPr>
            <a:r>
              <a:rPr lang="en-US" sz="3200" dirty="0" smtClean="0">
                <a:latin typeface="Times New Roman" panose="02020603050405020304" pitchFamily="18" charset="0"/>
                <a:cs typeface="Times New Roman" panose="02020603050405020304" pitchFamily="18" charset="0"/>
              </a:rPr>
              <a:t>Step 3: Put </a:t>
            </a:r>
            <a:r>
              <a:rPr lang="en-US" sz="3200" b="1" dirty="0" err="1" smtClean="0">
                <a:latin typeface="Times New Roman" panose="02020603050405020304" pitchFamily="18" charset="0"/>
                <a:cs typeface="Times New Roman" panose="02020603050405020304" pitchFamily="18" charset="0"/>
              </a:rPr>
              <a:t>w+n</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 the dictionary where </a:t>
            </a:r>
            <a:r>
              <a:rPr lang="en-US" sz="3200" b="1" dirty="0">
                <a:latin typeface="Times New Roman" panose="02020603050405020304" pitchFamily="18" charset="0"/>
                <a:cs typeface="Times New Roman" panose="02020603050405020304" pitchFamily="18" charset="0"/>
              </a:rPr>
              <a:t>n</a:t>
            </a:r>
            <a:r>
              <a:rPr lang="en-US" sz="3200" dirty="0">
                <a:latin typeface="Times New Roman" panose="02020603050405020304" pitchFamily="18" charset="0"/>
                <a:cs typeface="Times New Roman" panose="02020603050405020304" pitchFamily="18" charset="0"/>
              </a:rPr>
              <a:t> was the unmatched </a:t>
            </a:r>
            <a:r>
              <a:rPr lang="en-US" sz="3200" dirty="0" smtClean="0">
                <a:latin typeface="Times New Roman" panose="02020603050405020304" pitchFamily="18" charset="0"/>
                <a:cs typeface="Times New Roman" panose="02020603050405020304" pitchFamily="18" charset="0"/>
              </a:rPr>
              <a:t>symbol</a:t>
            </a:r>
          </a:p>
          <a:p>
            <a:pPr marL="400050" lvl="1" indent="0">
              <a:buNone/>
            </a:pPr>
            <a:endParaRPr lang="en-US" sz="32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89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Compression 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rtl="0" eaLnBrk="1" hangingPunct="1">
              <a:buFontTx/>
              <a:buNone/>
            </a:pPr>
            <a:r>
              <a:rPr lang="en-US" sz="2400" dirty="0" smtClean="0">
                <a:latin typeface="Times New Roman" panose="02020603050405020304" pitchFamily="18" charset="0"/>
                <a:cs typeface="Times New Roman" panose="02020603050405020304" pitchFamily="18" charset="0"/>
              </a:rPr>
              <a:t>BABAABAAA</a:t>
            </a:r>
          </a:p>
        </p:txBody>
      </p:sp>
      <p:graphicFrame>
        <p:nvGraphicFramePr>
          <p:cNvPr id="4" name="Group 94"/>
          <p:cNvGraphicFramePr>
            <a:graphicFrameLocks noGrp="1"/>
          </p:cNvGraphicFramePr>
          <p:nvPr>
            <p:extLst>
              <p:ext uri="{D42A27DB-BD31-4B8C-83A1-F6EECF244321}">
                <p14:modId xmlns:p14="http://schemas.microsoft.com/office/powerpoint/2010/main" val="2309641698"/>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221281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1702532802"/>
              </p:ext>
            </p:extLst>
          </p:nvPr>
        </p:nvGraphicFramePr>
        <p:xfrm>
          <a:off x="468313" y="2492375"/>
          <a:ext cx="8135937" cy="3444240"/>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671512" y="1930401"/>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33232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 behind Dictionary Coding  </a:t>
            </a:r>
            <a:endParaRPr lang="en-US" dirty="0"/>
          </a:p>
        </p:txBody>
      </p:sp>
      <p:sp>
        <p:nvSpPr>
          <p:cNvPr id="3" name="Content Placeholder 2"/>
          <p:cNvSpPr>
            <a:spLocks noGrp="1"/>
          </p:cNvSpPr>
          <p:nvPr>
            <p:ph sz="quarter" idx="1"/>
          </p:nvPr>
        </p:nvSpPr>
        <p:spPr/>
        <p:txBody>
          <a:bodyPr>
            <a:normAutofit/>
          </a:bodyPr>
          <a:lstStyle/>
          <a:p>
            <a:pPr algn="just">
              <a:buClr>
                <a:srgbClr val="FF0000"/>
              </a:buClr>
              <a:buFont typeface="Wingdings" pitchFamily="2" charset="2"/>
              <a:buChar char="@"/>
            </a:pPr>
            <a:r>
              <a:rPr lang="en-US" sz="2400" dirty="0" smtClean="0">
                <a:latin typeface="Goudy Old Style" pitchFamily="18" charset="0"/>
              </a:rPr>
              <a:t>Consider an ‘English’ source with 26 letters &amp; six punctuation marks</a:t>
            </a:r>
          </a:p>
          <a:p>
            <a:pPr lvl="1" algn="just">
              <a:buClr>
                <a:srgbClr val="FF0000"/>
              </a:buClr>
              <a:buFont typeface="Wingdings" pitchFamily="2" charset="2"/>
              <a:buChar char="q"/>
            </a:pPr>
            <a:r>
              <a:rPr lang="en-US" sz="2400" dirty="0" smtClean="0">
                <a:solidFill>
                  <a:schemeClr val="tx1"/>
                </a:solidFill>
                <a:latin typeface="Goudy Old Style" pitchFamily="18" charset="0"/>
              </a:rPr>
              <a:t> Single-symbol FLC, fixed-length encoding: 5 bps</a:t>
            </a:r>
          </a:p>
          <a:p>
            <a:pPr lvl="1" algn="just">
              <a:buClr>
                <a:srgbClr val="FF0000"/>
              </a:buClr>
              <a:buFont typeface="Wingdings" pitchFamily="2" charset="2"/>
              <a:buChar char="q"/>
            </a:pPr>
            <a:r>
              <a:rPr lang="en-US" sz="2400" dirty="0" smtClean="0">
                <a:solidFill>
                  <a:schemeClr val="tx1"/>
                </a:solidFill>
                <a:latin typeface="Goudy Old Style" pitchFamily="18" charset="0"/>
              </a:rPr>
              <a:t> Four-symbol FLC, fixed-length encoding: 20 bps (32</a:t>
            </a:r>
            <a:r>
              <a:rPr lang="en-US" sz="2400" baseline="30000" dirty="0" smtClean="0">
                <a:solidFill>
                  <a:schemeClr val="tx1"/>
                </a:solidFill>
                <a:latin typeface="Goudy Old Style" pitchFamily="18" charset="0"/>
              </a:rPr>
              <a:t>4</a:t>
            </a:r>
            <a:r>
              <a:rPr lang="en-US" sz="2400" dirty="0" smtClean="0">
                <a:solidFill>
                  <a:schemeClr val="tx1"/>
                </a:solidFill>
                <a:latin typeface="Goudy Old Style" pitchFamily="18" charset="0"/>
              </a:rPr>
              <a:t>)</a:t>
            </a:r>
          </a:p>
          <a:p>
            <a:pPr algn="just">
              <a:buClr>
                <a:srgbClr val="FF0000"/>
              </a:buClr>
              <a:buFont typeface="Wingdings" pitchFamily="2" charset="2"/>
              <a:buChar char="@"/>
            </a:pPr>
            <a:r>
              <a:rPr lang="en-US" sz="2400" dirty="0" smtClean="0">
                <a:latin typeface="Goudy Old Style" pitchFamily="18" charset="0"/>
              </a:rPr>
              <a:t>If we assume uneven distribution of the symbols</a:t>
            </a:r>
          </a:p>
          <a:p>
            <a:pPr lvl="1" algn="just">
              <a:buFont typeface="Wingdings" pitchFamily="2" charset="2"/>
              <a:buChar char="q"/>
            </a:pPr>
            <a:r>
              <a:rPr lang="en-US" sz="2400" dirty="0" smtClean="0">
                <a:solidFill>
                  <a:schemeClr val="tx1"/>
                </a:solidFill>
                <a:latin typeface="Goudy Old Style" pitchFamily="18" charset="0"/>
              </a:rPr>
              <a:t>Pick a dictionary witch contains the 256 most-frequent patterns (probability </a:t>
            </a:r>
            <a:r>
              <a:rPr lang="en-US" sz="2400" i="1" dirty="0" smtClean="0">
                <a:solidFill>
                  <a:schemeClr val="tx1"/>
                </a:solidFill>
                <a:latin typeface="Goudy Old Style" pitchFamily="18" charset="0"/>
              </a:rPr>
              <a:t>p) and encode them with 8 bits</a:t>
            </a:r>
          </a:p>
          <a:p>
            <a:pPr lvl="1" algn="just">
              <a:buFont typeface="Wingdings" pitchFamily="2" charset="2"/>
              <a:buChar char="q"/>
            </a:pPr>
            <a:r>
              <a:rPr lang="en-US" sz="2400" dirty="0" smtClean="0">
                <a:solidFill>
                  <a:schemeClr val="tx1"/>
                </a:solidFill>
                <a:latin typeface="Goudy Old Style" pitchFamily="18" charset="0"/>
              </a:rPr>
              <a:t>Encode the rest with 20 bits</a:t>
            </a:r>
          </a:p>
          <a:p>
            <a:pPr lvl="1" algn="just">
              <a:buFont typeface="Wingdings" pitchFamily="2" charset="2"/>
              <a:buChar char="q"/>
            </a:pPr>
            <a:r>
              <a:rPr lang="en-US" sz="2400" dirty="0" smtClean="0">
                <a:solidFill>
                  <a:schemeClr val="tx1"/>
                </a:solidFill>
                <a:latin typeface="Goudy Old Style" pitchFamily="18" charset="0"/>
              </a:rPr>
              <a:t>Use 1-bit prefix to distinguish the two cases</a:t>
            </a:r>
          </a:p>
          <a:p>
            <a:pPr algn="just">
              <a:buClr>
                <a:srgbClr val="FF0000"/>
              </a:buClr>
              <a:buFont typeface="Wingdings" pitchFamily="2" charset="2"/>
              <a:buChar char="@"/>
            </a:pPr>
            <a:r>
              <a:rPr lang="en-US" sz="2800" dirty="0" smtClean="0">
                <a:latin typeface="Goudy Old Style" pitchFamily="18" charset="0"/>
              </a:rPr>
              <a:t>Then, the average rate is 9</a:t>
            </a:r>
            <a:r>
              <a:rPr lang="en-US" sz="2800" i="1" dirty="0" smtClean="0">
                <a:latin typeface="Goudy Old Style" pitchFamily="18" charset="0"/>
              </a:rPr>
              <a:t>p + 21(1 – p) = 21 – 12p.</a:t>
            </a:r>
          </a:p>
          <a:p>
            <a:pPr algn="just">
              <a:buClr>
                <a:srgbClr val="FF0000"/>
              </a:buClr>
              <a:buNone/>
            </a:pPr>
            <a:r>
              <a:rPr lang="en-US" sz="2800" dirty="0" smtClean="0">
                <a:latin typeface="Goudy Old Style" pitchFamily="18" charset="0"/>
              </a:rPr>
              <a:t>                   If </a:t>
            </a:r>
            <a:r>
              <a:rPr lang="en-US" sz="2800" i="1" dirty="0" smtClean="0">
                <a:latin typeface="Goudy Old Style" pitchFamily="18" charset="0"/>
              </a:rPr>
              <a:t>p &gt; 0.084,   21 – 12p &lt; 20.</a:t>
            </a:r>
            <a:endParaRPr lang="en-US" sz="2800" dirty="0" smtClean="0">
              <a:latin typeface="Goudy Old Style" pitchFamily="18" charset="0"/>
            </a:endParaRPr>
          </a:p>
        </p:txBody>
      </p:sp>
      <p:sp>
        <p:nvSpPr>
          <p:cNvPr id="4" name="Date Placeholder 3"/>
          <p:cNvSpPr>
            <a:spLocks noGrp="1"/>
          </p:cNvSpPr>
          <p:nvPr>
            <p:ph type="dt" sz="half" idx="10"/>
          </p:nvPr>
        </p:nvSpPr>
        <p:spPr/>
        <p:txBody>
          <a:bodyPr/>
          <a:lstStyle/>
          <a:p>
            <a:pPr>
              <a:defRPr/>
            </a:pPr>
            <a:fld id="{7740BB63-A9AB-4C1E-B360-C0A4ABBD512C}" type="datetime4">
              <a:rPr lang="en-US" smtClean="0"/>
              <a:t>January 25, 2016</a:t>
            </a:fld>
            <a:endParaRPr lang="en-US" dirty="0"/>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1219862786"/>
              </p:ext>
            </p:extLst>
          </p:nvPr>
        </p:nvGraphicFramePr>
        <p:xfrm>
          <a:off x="468313" y="2492375"/>
          <a:ext cx="8135937" cy="3383280"/>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900116" y="1930401"/>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7289477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116537265"/>
              </p:ext>
            </p:extLst>
          </p:nvPr>
        </p:nvGraphicFramePr>
        <p:xfrm>
          <a:off x="488950" y="2362200"/>
          <a:ext cx="8135937" cy="3840480"/>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1447800" y="19050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92854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57200" y="1600200"/>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233354898"/>
              </p:ext>
            </p:extLst>
          </p:nvPr>
        </p:nvGraphicFramePr>
        <p:xfrm>
          <a:off x="488950" y="2362200"/>
          <a:ext cx="8135937" cy="3779520"/>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1905000" y="19050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551837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28625" y="960437"/>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395761927"/>
              </p:ext>
            </p:extLst>
          </p:nvPr>
        </p:nvGraphicFramePr>
        <p:xfrm>
          <a:off x="488950" y="1569152"/>
          <a:ext cx="8135937" cy="4754848"/>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2133600" y="127476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468723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Example 1: LZW </a:t>
            </a:r>
            <a:r>
              <a:rPr lang="en-US" sz="3000" b="1" dirty="0" smtClean="0">
                <a:latin typeface="Times New Roman" panose="02020603050405020304" pitchFamily="18" charset="0"/>
                <a:cs typeface="Times New Roman" panose="02020603050405020304" pitchFamily="18" charset="0"/>
              </a:rPr>
              <a:t>Compression</a:t>
            </a:r>
            <a:endParaRPr lang="en-US" sz="3000" b="1" dirty="0" smtClean="0">
              <a:latin typeface="Times New Roman" panose="02020603050405020304" pitchFamily="18" charset="0"/>
              <a:cs typeface="Times New Roman" panose="02020603050405020304" pitchFamily="18" charset="0"/>
            </a:endParaRPr>
          </a:p>
        </p:txBody>
      </p:sp>
      <p:sp>
        <p:nvSpPr>
          <p:cNvPr id="7171" name="Rectangle 3"/>
          <p:cNvSpPr>
            <a:spLocks noGrp="1" noChangeArrowheads="1"/>
          </p:cNvSpPr>
          <p:nvPr>
            <p:ph type="body" idx="1"/>
          </p:nvPr>
        </p:nvSpPr>
        <p:spPr>
          <a:xfrm>
            <a:off x="428625" y="960437"/>
            <a:ext cx="8229600" cy="892175"/>
          </a:xfrm>
        </p:spPr>
        <p:txBody>
          <a:bodyPr/>
          <a:lstStyle/>
          <a:p>
            <a:pPr algn="l" rtl="0" eaLnBrk="1" hangingPunct="1">
              <a:lnSpc>
                <a:spcPct val="80000"/>
              </a:lnSpc>
              <a:buFontTx/>
              <a:buNone/>
            </a:pPr>
            <a:r>
              <a:rPr lang="en-US" sz="2800" dirty="0" smtClean="0">
                <a:latin typeface="Times New Roman" panose="02020603050405020304" pitchFamily="18" charset="0"/>
                <a:cs typeface="Times New Roman" panose="02020603050405020304" pitchFamily="18" charset="0"/>
              </a:rPr>
              <a:t>BABAABAAA				</a:t>
            </a:r>
            <a:endParaRPr lang="en-US" sz="1600" dirty="0" smtClean="0">
              <a:latin typeface="Times New Roman" panose="02020603050405020304" pitchFamily="18" charset="0"/>
              <a:cs typeface="Times New Roman" panose="02020603050405020304" pitchFamily="18" charset="0"/>
            </a:endParaRPr>
          </a:p>
        </p:txBody>
      </p:sp>
      <p:graphicFrame>
        <p:nvGraphicFramePr>
          <p:cNvPr id="8286" name="Group 94"/>
          <p:cNvGraphicFramePr>
            <a:graphicFrameLocks noGrp="1"/>
          </p:cNvGraphicFramePr>
          <p:nvPr>
            <p:extLst>
              <p:ext uri="{D42A27DB-BD31-4B8C-83A1-F6EECF244321}">
                <p14:modId xmlns:p14="http://schemas.microsoft.com/office/powerpoint/2010/main" val="3312643355"/>
              </p:ext>
            </p:extLst>
          </p:nvPr>
        </p:nvGraphicFramePr>
        <p:xfrm>
          <a:off x="488950" y="1569152"/>
          <a:ext cx="8135937" cy="4754848"/>
        </p:xfrm>
        <a:graphic>
          <a:graphicData uri="http://schemas.openxmlformats.org/drawingml/2006/table">
            <a:tbl>
              <a:tblPr rtl="1"/>
              <a:tblGrid>
                <a:gridCol w="2160587"/>
                <a:gridCol w="2087563"/>
                <a:gridCol w="2160587"/>
                <a:gridCol w="1727200"/>
              </a:tblGrid>
              <a:tr h="125413">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ENCODER         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output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541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AA</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7</a:t>
                      </a:r>
                    </a:p>
                  </a:txBody>
                  <a:tcPr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17" name="Line 95"/>
          <p:cNvSpPr>
            <a:spLocks noChangeShapeType="1"/>
          </p:cNvSpPr>
          <p:nvPr/>
        </p:nvSpPr>
        <p:spPr bwMode="auto">
          <a:xfrm flipV="1">
            <a:off x="2667000" y="12954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957674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LZW Decoding Algorithm</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t>January 25, 2016</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35</a:t>
            </a:fld>
            <a:endParaRPr lang="en-US" dirty="0"/>
          </a:p>
        </p:txBody>
      </p:sp>
      <p:sp>
        <p:nvSpPr>
          <p:cNvPr id="8" name="Content Placeholder 7"/>
          <p:cNvSpPr>
            <a:spLocks noGrp="1"/>
          </p:cNvSpPr>
          <p:nvPr>
            <p:ph idx="1"/>
          </p:nvPr>
        </p:nvSpPr>
        <p:spPr/>
        <p:txBody>
          <a:bodyPr>
            <a:normAutofit fontScale="62500" lnSpcReduction="20000"/>
          </a:bodyPr>
          <a:lstStyle/>
          <a:p>
            <a:pPr marL="0" indent="0">
              <a:buNone/>
            </a:pPr>
            <a:r>
              <a:rPr lang="en-US" sz="4600" dirty="0" smtClean="0">
                <a:latin typeface="Times New Roman" panose="02020603050405020304" pitchFamily="18" charset="0"/>
                <a:cs typeface="Times New Roman" panose="02020603050405020304" pitchFamily="18" charset="0"/>
              </a:rPr>
              <a:t>Initialize dictionary</a:t>
            </a:r>
          </a:p>
          <a:p>
            <a:pPr marL="0" indent="0">
              <a:buNone/>
            </a:pPr>
            <a:r>
              <a:rPr lang="en-US" sz="4600" dirty="0" smtClean="0">
                <a:latin typeface="Times New Roman" panose="02020603050405020304" pitchFamily="18" charset="0"/>
                <a:cs typeface="Times New Roman" panose="02020603050405020304" pitchFamily="18" charset="0"/>
              </a:rPr>
              <a:t>Decode first index to w</a:t>
            </a:r>
          </a:p>
          <a:p>
            <a:pPr marL="400050" lvl="1" indent="0">
              <a:buNone/>
            </a:pPr>
            <a:r>
              <a:rPr lang="en-US" sz="4600" dirty="0" smtClean="0">
                <a:latin typeface="Times New Roman" panose="02020603050405020304" pitchFamily="18" charset="0"/>
                <a:cs typeface="Times New Roman" panose="02020603050405020304" pitchFamily="18" charset="0"/>
              </a:rPr>
              <a:t>Repeat </a:t>
            </a:r>
            <a:r>
              <a:rPr lang="en-US" sz="4600" dirty="0">
                <a:latin typeface="Times New Roman" panose="02020603050405020304" pitchFamily="18" charset="0"/>
                <a:cs typeface="Times New Roman" panose="02020603050405020304" pitchFamily="18" charset="0"/>
              </a:rPr>
              <a:t>not end of </a:t>
            </a:r>
            <a:r>
              <a:rPr lang="en-US" sz="4600" dirty="0" smtClean="0">
                <a:latin typeface="Times New Roman" panose="02020603050405020304" pitchFamily="18" charset="0"/>
                <a:cs typeface="Times New Roman" panose="02020603050405020304" pitchFamily="18" charset="0"/>
              </a:rPr>
              <a:t>indices</a:t>
            </a:r>
            <a:endParaRPr lang="en-US" sz="4600" dirty="0">
              <a:latin typeface="Times New Roman" panose="02020603050405020304" pitchFamily="18" charset="0"/>
              <a:cs typeface="Times New Roman" panose="02020603050405020304" pitchFamily="18" charset="0"/>
            </a:endParaRPr>
          </a:p>
          <a:p>
            <a:pPr marL="400050" lvl="1" indent="0">
              <a:buNone/>
            </a:pPr>
            <a:r>
              <a:rPr lang="en-US" sz="4600" dirty="0" smtClean="0">
                <a:latin typeface="Times New Roman" panose="02020603050405020304" pitchFamily="18" charset="0"/>
                <a:cs typeface="Times New Roman" panose="02020603050405020304" pitchFamily="18" charset="0"/>
              </a:rPr>
              <a:t>{</a:t>
            </a:r>
          </a:p>
          <a:p>
            <a:pPr marL="800100" lvl="2" indent="0" algn="just">
              <a:buNone/>
            </a:pPr>
            <a:r>
              <a:rPr lang="en-US" sz="3800" dirty="0" smtClean="0">
                <a:latin typeface="Times New Roman" panose="02020603050405020304" pitchFamily="18" charset="0"/>
                <a:cs typeface="Times New Roman" panose="02020603050405020304" pitchFamily="18" charset="0"/>
              </a:rPr>
              <a:t>Step 1: Decode next index to S</a:t>
            </a:r>
          </a:p>
          <a:p>
            <a:pPr marL="800100" lvl="2" indent="0" algn="just">
              <a:buNone/>
            </a:pPr>
            <a:r>
              <a:rPr lang="en-US" sz="3800" dirty="0" smtClean="0">
                <a:latin typeface="Times New Roman" panose="02020603050405020304" pitchFamily="18" charset="0"/>
                <a:cs typeface="Times New Roman" panose="02020603050405020304" pitchFamily="18" charset="0"/>
              </a:rPr>
              <a:t>Step 2: Add w with </a:t>
            </a:r>
            <a:r>
              <a:rPr lang="en-US" sz="3800" dirty="0">
                <a:latin typeface="Times New Roman" panose="02020603050405020304" pitchFamily="18" charset="0"/>
                <a:cs typeface="Times New Roman" panose="02020603050405020304" pitchFamily="18" charset="0"/>
              </a:rPr>
              <a:t>first character of </a:t>
            </a:r>
            <a:r>
              <a:rPr lang="en-US" sz="3800" dirty="0" smtClean="0">
                <a:latin typeface="Times New Roman" panose="02020603050405020304" pitchFamily="18" charset="0"/>
                <a:cs typeface="Times New Roman" panose="02020603050405020304" pitchFamily="18" charset="0"/>
              </a:rPr>
              <a:t>S to the Dictionary</a:t>
            </a:r>
          </a:p>
          <a:p>
            <a:pPr marL="800100" lvl="2" indent="0" algn="just">
              <a:buNone/>
            </a:pPr>
            <a:r>
              <a:rPr lang="en-US" sz="3800" dirty="0" smtClean="0">
                <a:latin typeface="Times New Roman" panose="02020603050405020304" pitchFamily="18" charset="0"/>
                <a:cs typeface="Times New Roman" panose="02020603050405020304" pitchFamily="18" charset="0"/>
              </a:rPr>
              <a:t>Step 3: Update w by S</a:t>
            </a:r>
          </a:p>
          <a:p>
            <a:pPr marL="400050" lvl="1" indent="0" algn="just">
              <a:buNone/>
            </a:pPr>
            <a:r>
              <a:rPr lang="en-US" sz="4600" dirty="0">
                <a:latin typeface="Times New Roman" panose="02020603050405020304" pitchFamily="18" charset="0"/>
                <a:cs typeface="Times New Roman" panose="02020603050405020304" pitchFamily="18" charset="0"/>
              </a:rPr>
              <a:t>}</a:t>
            </a:r>
            <a:endParaRPr lang="en-US" sz="4600" dirty="0" smtClean="0">
              <a:latin typeface="Times New Roman" panose="02020603050405020304" pitchFamily="18" charset="0"/>
              <a:cs typeface="Times New Roman" panose="02020603050405020304" pitchFamily="18" charset="0"/>
            </a:endParaRPr>
          </a:p>
          <a:p>
            <a:pPr marL="0" indent="0">
              <a:buNone/>
            </a:pPr>
            <a:endParaRPr lang="en-US" b="1" dirty="0">
              <a:latin typeface="Rockwell" panose="02060603020205020403" pitchFamily="18" charset="0"/>
            </a:endParaRPr>
          </a:p>
          <a:p>
            <a:pPr marL="0" indent="0">
              <a:buNone/>
            </a:pPr>
            <a:endParaRPr lang="en-US" b="1" dirty="0" smtClean="0"/>
          </a:p>
          <a:p>
            <a:pPr marL="0" indent="0">
              <a:buNone/>
            </a:pPr>
            <a:endParaRPr lang="en-US" dirty="0" smtClean="0"/>
          </a:p>
          <a:p>
            <a:pPr>
              <a:lnSpc>
                <a:spcPct val="80000"/>
              </a:lnSpc>
              <a:buNone/>
            </a:pPr>
            <a:r>
              <a:rPr lang="en-US" b="1" dirty="0" smtClean="0">
                <a:latin typeface="Rockwell" panose="02060603020205020403" pitchFamily="18" charset="0"/>
              </a:rPr>
              <a:t>        </a:t>
            </a:r>
            <a:endParaRPr lang="en-US" dirty="0" smtClean="0"/>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11809308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    </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182700903"/>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1981200" y="19812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84650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    S=A</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473701226"/>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1981200" y="19812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718297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S=BA</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1711921801"/>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133600" y="19812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879209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BA    S=AB</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2142861492"/>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209800" y="19812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969927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normAutofit fontScale="90000"/>
          </a:bodyPr>
          <a:lstStyle/>
          <a:p>
            <a:pPr marL="838200" indent="-838200" eaLnBrk="1" hangingPunct="1"/>
            <a:r>
              <a:rPr lang="en-US" sz="4000" b="1" dirty="0" smtClean="0"/>
              <a:t>Categorization of Dictionary-Based  Coding</a:t>
            </a:r>
          </a:p>
        </p:txBody>
      </p:sp>
      <p:sp>
        <p:nvSpPr>
          <p:cNvPr id="13315" name="Rectangle 3"/>
          <p:cNvSpPr>
            <a:spLocks noGrp="1" noRot="1" noChangeArrowheads="1"/>
          </p:cNvSpPr>
          <p:nvPr>
            <p:ph type="body" idx="1"/>
          </p:nvPr>
        </p:nvSpPr>
        <p:spPr/>
        <p:txBody>
          <a:bodyPr/>
          <a:lstStyle/>
          <a:p>
            <a:pPr algn="just" eaLnBrk="1" hangingPunct="1">
              <a:lnSpc>
                <a:spcPct val="90000"/>
              </a:lnSpc>
            </a:pPr>
            <a:r>
              <a:rPr lang="en-US" dirty="0" smtClean="0"/>
              <a:t>The heart of dictionary coding is the formulation of the dictionary. </a:t>
            </a:r>
          </a:p>
          <a:p>
            <a:pPr algn="just" eaLnBrk="1" hangingPunct="1">
              <a:lnSpc>
                <a:spcPct val="90000"/>
              </a:lnSpc>
            </a:pPr>
            <a:r>
              <a:rPr lang="en-US" dirty="0" smtClean="0"/>
              <a:t>A successfully built dictionary results in data compression; the opposite case may lead to data expansion.</a:t>
            </a:r>
          </a:p>
          <a:p>
            <a:pPr algn="just" eaLnBrk="1" hangingPunct="1">
              <a:lnSpc>
                <a:spcPct val="90000"/>
              </a:lnSpc>
            </a:pPr>
            <a:r>
              <a:rPr lang="en-US" dirty="0" smtClean="0"/>
              <a:t> According to the ways in which dictionaries are constructed, dictionary coding techniques can be classified as </a:t>
            </a:r>
            <a:r>
              <a:rPr lang="en-US" b="1" dirty="0" smtClean="0"/>
              <a:t>static or adaptive</a:t>
            </a:r>
            <a:r>
              <a:rPr lang="en-US" dirty="0" smtClean="0"/>
              <a:t>. </a:t>
            </a:r>
          </a:p>
        </p:txBody>
      </p:sp>
      <p:sp>
        <p:nvSpPr>
          <p:cNvPr id="13316"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12709470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1066801"/>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AB    S=A</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3948727017"/>
              </p:ext>
            </p:extLst>
          </p:nvPr>
        </p:nvGraphicFramePr>
        <p:xfrm>
          <a:off x="333375" y="2209800"/>
          <a:ext cx="8135937" cy="402336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6</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514600" y="19812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960221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836612"/>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S=?</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710968165"/>
              </p:ext>
            </p:extLst>
          </p:nvPr>
        </p:nvGraphicFramePr>
        <p:xfrm>
          <a:off x="427831" y="1966913"/>
          <a:ext cx="8135937" cy="454152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6</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819400" y="16764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62143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836612"/>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S=A</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710968165"/>
              </p:ext>
            </p:extLst>
          </p:nvPr>
        </p:nvGraphicFramePr>
        <p:xfrm>
          <a:off x="427831" y="1966913"/>
          <a:ext cx="8135937" cy="454152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6</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819400" y="16764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826038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4288"/>
            <a:ext cx="8229600" cy="850900"/>
          </a:xfrm>
        </p:spPr>
        <p:txBody>
          <a:bodyPr/>
          <a:lstStyle/>
          <a:p>
            <a:pPr eaLnBrk="1" hangingPunct="1"/>
            <a:r>
              <a:rPr lang="en-US" sz="3000" b="1" dirty="0" smtClean="0">
                <a:solidFill>
                  <a:schemeClr val="accent2"/>
                </a:solidFill>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Example:  </a:t>
            </a:r>
            <a:r>
              <a:rPr lang="en-US" sz="3000" b="1" dirty="0" smtClean="0">
                <a:latin typeface="Times New Roman" panose="02020603050405020304" pitchFamily="18" charset="0"/>
                <a:cs typeface="Times New Roman" panose="02020603050405020304" pitchFamily="18" charset="0"/>
              </a:rPr>
              <a:t>Decoding </a:t>
            </a:r>
            <a:r>
              <a:rPr lang="en-US" sz="3000" b="1" dirty="0" smtClean="0">
                <a:latin typeface="Times New Roman" panose="02020603050405020304" pitchFamily="18" charset="0"/>
                <a:cs typeface="Times New Roman" panose="02020603050405020304" pitchFamily="18" charset="0"/>
              </a:rPr>
              <a:t>using LZW</a:t>
            </a:r>
          </a:p>
        </p:txBody>
      </p:sp>
      <p:sp>
        <p:nvSpPr>
          <p:cNvPr id="6147" name="Rectangle 3"/>
          <p:cNvSpPr>
            <a:spLocks noGrp="1" noChangeArrowheads="1"/>
          </p:cNvSpPr>
          <p:nvPr>
            <p:ph type="body" idx="1"/>
          </p:nvPr>
        </p:nvSpPr>
        <p:spPr>
          <a:xfrm>
            <a:off x="304800" y="836612"/>
            <a:ext cx="8382000" cy="1447800"/>
          </a:xfrm>
        </p:spPr>
        <p:txBody>
          <a:bodyPr/>
          <a:lstStyle/>
          <a:p>
            <a:pPr algn="l" rtl="0" eaLnBrk="1" hangingPunct="1">
              <a:buFontTx/>
              <a:buNone/>
            </a:pPr>
            <a:r>
              <a:rPr lang="en-US" sz="2400" b="1" dirty="0" smtClean="0">
                <a:latin typeface="Times New Roman" panose="02020603050405020304" pitchFamily="18" charset="0"/>
                <a:cs typeface="Times New Roman" panose="02020603050405020304" pitchFamily="18" charset="0"/>
              </a:rPr>
              <a:t>Use the LZW algorithm to compress the string</a:t>
            </a:r>
          </a:p>
          <a:p>
            <a:pPr algn="ctr">
              <a:buNone/>
            </a:pPr>
            <a:r>
              <a:rPr lang="en-US" sz="2800" b="1" dirty="0" smtClean="0">
                <a:latin typeface="Times New Roman" panose="02020603050405020304" pitchFamily="18" charset="0"/>
                <a:cs typeface="Times New Roman" panose="02020603050405020304" pitchFamily="18" charset="0"/>
              </a:rPr>
              <a:t>     213417   </a:t>
            </a: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w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S=A</a:t>
            </a:r>
            <a:endParaRPr lang="en-US" sz="2400" b="1" dirty="0">
              <a:latin typeface="Times New Roman" panose="02020603050405020304" pitchFamily="18" charset="0"/>
              <a:cs typeface="Times New Roman" panose="02020603050405020304" pitchFamily="18" charset="0"/>
            </a:endParaRPr>
          </a:p>
          <a:p>
            <a:pPr algn="ctr" rtl="0" eaLnBrk="1" hangingPunct="1">
              <a:buFontTx/>
              <a:buNone/>
            </a:pPr>
            <a:endParaRPr lang="en-US" sz="2400" dirty="0" smtClean="0">
              <a:latin typeface="Times New Roman" panose="02020603050405020304" pitchFamily="18" charset="0"/>
              <a:cs typeface="Times New Roman" panose="02020603050405020304" pitchFamily="18" charset="0"/>
            </a:endParaRPr>
          </a:p>
        </p:txBody>
      </p:sp>
      <p:graphicFrame>
        <p:nvGraphicFramePr>
          <p:cNvPr id="4" name="Group 94"/>
          <p:cNvGraphicFramePr>
            <a:graphicFrameLocks noGrp="1"/>
          </p:cNvGraphicFramePr>
          <p:nvPr>
            <p:extLst>
              <p:ext uri="{D42A27DB-BD31-4B8C-83A1-F6EECF244321}">
                <p14:modId xmlns:p14="http://schemas.microsoft.com/office/powerpoint/2010/main" val="3274828119"/>
              </p:ext>
            </p:extLst>
          </p:nvPr>
        </p:nvGraphicFramePr>
        <p:xfrm>
          <a:off x="427831" y="1966913"/>
          <a:ext cx="8135937" cy="4541520"/>
        </p:xfrm>
        <a:graphic>
          <a:graphicData uri="http://schemas.openxmlformats.org/drawingml/2006/table">
            <a:tbl>
              <a:tblPr rtl="1"/>
              <a:tblGrid>
                <a:gridCol w="2160587"/>
                <a:gridCol w="2087563"/>
                <a:gridCol w="2160587"/>
                <a:gridCol w="1727200"/>
              </a:tblGrid>
              <a:tr h="366207">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STRING            TABLE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DECODER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66207">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Entry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representing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Index</a:t>
                      </a: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2</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3</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BAA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5</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4</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ABA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6</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algn="r" rtl="1"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1</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035">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AA</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r>
                        <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rPr>
                        <a:t>7</a:t>
                      </a:r>
                      <a:endParaRPr kumimoji="0" lang="en-US" sz="2800" b="1" i="0" u="none" strike="noStrike" kern="1200" cap="none" normalizeH="0" baseline="0" dirty="0" smtClean="0">
                        <a:ln>
                          <a:noFill/>
                        </a:ln>
                        <a:solidFill>
                          <a:schemeClr val="tx1"/>
                        </a:solidFill>
                        <a:effectLst/>
                        <a:latin typeface="Times New Roman" panose="02020603050405020304" pitchFamily="18" charset="0"/>
                        <a:ea typeface="+mn-ea"/>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Line 95"/>
          <p:cNvSpPr>
            <a:spLocks noChangeShapeType="1"/>
          </p:cNvSpPr>
          <p:nvPr/>
        </p:nvSpPr>
        <p:spPr bwMode="auto">
          <a:xfrm flipV="1">
            <a:off x="2743200" y="1676400"/>
            <a:ext cx="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751943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8625" y="0"/>
            <a:ext cx="8229600" cy="850900"/>
          </a:xfrm>
        </p:spPr>
        <p:txBody>
          <a:bodyPr/>
          <a:lstStyle/>
          <a:p>
            <a:pPr eaLnBrk="1" hangingPunct="1"/>
            <a:r>
              <a:rPr lang="en-US" sz="3000" b="1" dirty="0" smtClean="0">
                <a:latin typeface="Times New Roman" panose="02020603050405020304" pitchFamily="18" charset="0"/>
                <a:cs typeface="Times New Roman" panose="02020603050405020304" pitchFamily="18" charset="0"/>
              </a:rPr>
              <a:t>LZW Compression</a:t>
            </a:r>
          </a:p>
        </p:txBody>
      </p:sp>
      <p:pic>
        <p:nvPicPr>
          <p:cNvPr id="3" name="Picture 2"/>
          <p:cNvPicPr>
            <a:picLocks noChangeAspect="1"/>
          </p:cNvPicPr>
          <p:nvPr/>
        </p:nvPicPr>
        <p:blipFill>
          <a:blip r:embed="rId2"/>
          <a:stretch>
            <a:fillRect/>
          </a:stretch>
        </p:blipFill>
        <p:spPr>
          <a:xfrm>
            <a:off x="152400" y="2028825"/>
            <a:ext cx="8631278" cy="2771775"/>
          </a:xfrm>
          <a:prstGeom prst="rect">
            <a:avLst/>
          </a:prstGeom>
        </p:spPr>
      </p:pic>
    </p:spTree>
    <p:extLst>
      <p:ext uri="{BB962C8B-B14F-4D97-AF65-F5344CB8AC3E}">
        <p14:creationId xmlns:p14="http://schemas.microsoft.com/office/powerpoint/2010/main" val="3871118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lang="en-US" b="1" smtClean="0"/>
              <a:t>Static Dictionary Coding</a:t>
            </a:r>
          </a:p>
        </p:txBody>
      </p:sp>
      <p:sp>
        <p:nvSpPr>
          <p:cNvPr id="14339" name="Rectangle 3"/>
          <p:cNvSpPr>
            <a:spLocks noGrp="1" noRot="1" noChangeArrowheads="1"/>
          </p:cNvSpPr>
          <p:nvPr>
            <p:ph type="body" idx="1"/>
          </p:nvPr>
        </p:nvSpPr>
        <p:spPr>
          <a:xfrm>
            <a:off x="187325" y="1219200"/>
            <a:ext cx="8540750" cy="4556125"/>
          </a:xfrm>
        </p:spPr>
        <p:txBody>
          <a:bodyPr/>
          <a:lstStyle/>
          <a:p>
            <a:pPr marL="609600" indent="-609600" eaLnBrk="1" hangingPunct="1">
              <a:lnSpc>
                <a:spcPct val="90000"/>
              </a:lnSpc>
            </a:pPr>
            <a:r>
              <a:rPr lang="en-US" sz="2800" dirty="0" smtClean="0"/>
              <a:t>A fixed dictionary, </a:t>
            </a:r>
          </a:p>
          <a:p>
            <a:pPr marL="990600" lvl="1" indent="-533400" algn="just" eaLnBrk="1" hangingPunct="1">
              <a:lnSpc>
                <a:spcPct val="90000"/>
              </a:lnSpc>
            </a:pPr>
            <a:r>
              <a:rPr lang="en-US" sz="2400" dirty="0" smtClean="0"/>
              <a:t>Produced before the coding process</a:t>
            </a:r>
          </a:p>
          <a:p>
            <a:pPr marL="990600" lvl="1" indent="-533400" algn="just" eaLnBrk="1" hangingPunct="1">
              <a:lnSpc>
                <a:spcPct val="90000"/>
              </a:lnSpc>
            </a:pPr>
            <a:r>
              <a:rPr lang="en-US" sz="2400" dirty="0" smtClean="0"/>
              <a:t>Used at both the transmitting and receiving ends</a:t>
            </a:r>
          </a:p>
          <a:p>
            <a:pPr marL="990600" lvl="1" indent="-533400" algn="just" eaLnBrk="1" hangingPunct="1">
              <a:lnSpc>
                <a:spcPct val="90000"/>
              </a:lnSpc>
            </a:pPr>
            <a:r>
              <a:rPr lang="en-US" sz="2400" dirty="0" smtClean="0"/>
              <a:t>It is possible when the knowledge about the source alphabet and the related strings of symbols, also known as phrases, is  sufficient.</a:t>
            </a:r>
            <a:endParaRPr lang="en-US" altLang="zh-CN" sz="2400" dirty="0" smtClean="0">
              <a:ea typeface="宋体" panose="02010600030101010101" pitchFamily="2" charset="-122"/>
            </a:endParaRPr>
          </a:p>
          <a:p>
            <a:pPr marL="609600" indent="-609600" eaLnBrk="1" hangingPunct="1">
              <a:lnSpc>
                <a:spcPct val="90000"/>
              </a:lnSpc>
            </a:pPr>
            <a:r>
              <a:rPr lang="en-US" altLang="zh-CN" sz="2800" dirty="0" smtClean="0">
                <a:ea typeface="宋体" panose="02010600030101010101" pitchFamily="2" charset="-122"/>
              </a:rPr>
              <a:t>Merit of the static approach: its simplicity. </a:t>
            </a:r>
          </a:p>
          <a:p>
            <a:pPr marL="609600" indent="-609600" eaLnBrk="1" hangingPunct="1">
              <a:lnSpc>
                <a:spcPct val="90000"/>
              </a:lnSpc>
            </a:pPr>
            <a:r>
              <a:rPr lang="en-US" sz="2800" dirty="0" smtClean="0"/>
              <a:t>Its drawbacks lie on </a:t>
            </a:r>
          </a:p>
          <a:p>
            <a:pPr marL="990600" lvl="1" indent="-533400" algn="just" eaLnBrk="1" hangingPunct="1">
              <a:lnSpc>
                <a:spcPct val="90000"/>
              </a:lnSpc>
            </a:pPr>
            <a:r>
              <a:rPr lang="en-US" sz="2400" dirty="0" smtClean="0"/>
              <a:t>Relatively lower coding efficiency </a:t>
            </a:r>
          </a:p>
          <a:p>
            <a:pPr marL="990600" lvl="1" indent="-533400" algn="just" eaLnBrk="1" hangingPunct="1">
              <a:lnSpc>
                <a:spcPct val="90000"/>
              </a:lnSpc>
            </a:pPr>
            <a:r>
              <a:rPr lang="en-US" sz="2400" dirty="0" smtClean="0"/>
              <a:t>Less flexibility compared with adaptive dictionary techniques</a:t>
            </a:r>
          </a:p>
        </p:txBody>
      </p:sp>
      <p:sp>
        <p:nvSpPr>
          <p:cNvPr id="14340"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
        <p:nvSpPr>
          <p:cNvPr id="14341" name="Rectangle 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Font typeface="Wingdings" panose="05000000000000000000" pitchFamily="2" charset="2"/>
              <a:buChar char="§"/>
              <a:defRPr sz="3200">
                <a:solidFill>
                  <a:schemeClr val="tx1"/>
                </a:solidFill>
                <a:latin typeface="Arial" panose="020B0604020202020204" pitchFamily="34" charset="0"/>
              </a:defRPr>
            </a:lvl1pPr>
            <a:lvl2pPr marL="742950" indent="-285750">
              <a:spcBef>
                <a:spcPct val="20000"/>
              </a:spcBef>
              <a:buClr>
                <a:schemeClr val="hlink"/>
              </a:buClr>
              <a:buChar char="•"/>
              <a:defRPr sz="2800">
                <a:solidFill>
                  <a:schemeClr val="tx1"/>
                </a:solidFill>
                <a:latin typeface="Arial" panose="020B0604020202020204" pitchFamily="34" charset="0"/>
              </a:defRPr>
            </a:lvl2pPr>
            <a:lvl3pPr marL="1143000" indent="-228600">
              <a:spcBef>
                <a:spcPct val="20000"/>
              </a:spcBef>
              <a:buClr>
                <a:schemeClr val="folHlink"/>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Clr>
                <a:schemeClr val="hlink"/>
              </a:buClr>
              <a:buSzPct val="115000"/>
              <a:buChar char="•"/>
              <a:defRPr sz="2000">
                <a:solidFill>
                  <a:schemeClr val="tx1"/>
                </a:solidFill>
                <a:latin typeface="Arial" panose="020B0604020202020204" pitchFamily="34" charset="0"/>
              </a:defRPr>
            </a:lvl4pPr>
            <a:lvl5pPr marL="2057400" indent="-228600">
              <a:spcBef>
                <a:spcPct val="20000"/>
              </a:spcBef>
              <a:buClr>
                <a:schemeClr val="folHlink"/>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sz="1800"/>
          </a:p>
        </p:txBody>
      </p:sp>
    </p:spTree>
    <p:extLst>
      <p:ext uri="{BB962C8B-B14F-4D97-AF65-F5344CB8AC3E}">
        <p14:creationId xmlns:p14="http://schemas.microsoft.com/office/powerpoint/2010/main" val="853045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Rot="1" noChangeArrowheads="1"/>
          </p:cNvSpPr>
          <p:nvPr>
            <p:ph type="title"/>
          </p:nvPr>
        </p:nvSpPr>
        <p:spPr/>
        <p:txBody>
          <a:bodyPr/>
          <a:lstStyle/>
          <a:p>
            <a:pPr eaLnBrk="1" hangingPunct="1"/>
            <a:r>
              <a:rPr lang="en-US" b="1" smtClean="0"/>
              <a:t>Static Dictionary Coding</a:t>
            </a:r>
          </a:p>
        </p:txBody>
      </p:sp>
      <p:sp>
        <p:nvSpPr>
          <p:cNvPr id="15363" name="Rectangle 8"/>
          <p:cNvSpPr>
            <a:spLocks noGrp="1" noRot="1" noChangeArrowheads="1"/>
          </p:cNvSpPr>
          <p:nvPr>
            <p:ph type="body" idx="1"/>
          </p:nvPr>
        </p:nvSpPr>
        <p:spPr/>
        <p:txBody>
          <a:bodyPr/>
          <a:lstStyle/>
          <a:p>
            <a:pPr eaLnBrk="1" hangingPunct="1">
              <a:lnSpc>
                <a:spcPct val="90000"/>
              </a:lnSpc>
            </a:pPr>
            <a:r>
              <a:rPr lang="en-US" sz="2800" dirty="0" smtClean="0"/>
              <a:t>An example of static algorithms occurs is </a:t>
            </a:r>
            <a:r>
              <a:rPr lang="en-US" sz="2800" b="1" i="1" dirty="0" smtClean="0"/>
              <a:t>diagram</a:t>
            </a:r>
            <a:r>
              <a:rPr lang="en-US" sz="2800" dirty="0" smtClean="0"/>
              <a:t> coding.</a:t>
            </a:r>
          </a:p>
          <a:p>
            <a:pPr lvl="1" eaLnBrk="1" hangingPunct="1">
              <a:lnSpc>
                <a:spcPct val="90000"/>
              </a:lnSpc>
            </a:pPr>
            <a:r>
              <a:rPr lang="en-US" sz="2400" dirty="0" smtClean="0"/>
              <a:t>A simple and fast coding technique. </a:t>
            </a:r>
          </a:p>
          <a:p>
            <a:pPr lvl="1" eaLnBrk="1" hangingPunct="1">
              <a:lnSpc>
                <a:spcPct val="90000"/>
              </a:lnSpc>
            </a:pPr>
            <a:r>
              <a:rPr lang="en-US" sz="2400" dirty="0" smtClean="0"/>
              <a:t>The dictionary contains:</a:t>
            </a:r>
          </a:p>
          <a:p>
            <a:pPr lvl="2" eaLnBrk="1" hangingPunct="1">
              <a:lnSpc>
                <a:spcPct val="90000"/>
              </a:lnSpc>
            </a:pPr>
            <a:r>
              <a:rPr lang="en-US" sz="2000" dirty="0" smtClean="0"/>
              <a:t>all source symbols and</a:t>
            </a:r>
          </a:p>
          <a:p>
            <a:pPr lvl="2" eaLnBrk="1" hangingPunct="1">
              <a:lnSpc>
                <a:spcPct val="90000"/>
              </a:lnSpc>
            </a:pPr>
            <a:r>
              <a:rPr lang="en-US" sz="2000" dirty="0" smtClean="0"/>
              <a:t>some frequently used pairs of symbols. </a:t>
            </a:r>
          </a:p>
          <a:p>
            <a:pPr lvl="1" eaLnBrk="1" hangingPunct="1">
              <a:lnSpc>
                <a:spcPct val="90000"/>
              </a:lnSpc>
            </a:pPr>
            <a:r>
              <a:rPr lang="en-US" sz="2400" dirty="0" smtClean="0"/>
              <a:t>In encoding, two symbols are checked at once to see if they are in the dictionary. </a:t>
            </a:r>
          </a:p>
          <a:p>
            <a:pPr lvl="2" eaLnBrk="1" hangingPunct="1">
              <a:lnSpc>
                <a:spcPct val="90000"/>
              </a:lnSpc>
            </a:pPr>
            <a:r>
              <a:rPr lang="en-US" sz="2000" dirty="0" smtClean="0"/>
              <a:t>If so, they are replaced by the index of the two symbols in the dictionary, and the next pair of symbols is encoded in the next step. </a:t>
            </a:r>
          </a:p>
        </p:txBody>
      </p:sp>
    </p:spTree>
    <p:extLst>
      <p:ext uri="{BB962C8B-B14F-4D97-AF65-F5344CB8AC3E}">
        <p14:creationId xmlns:p14="http://schemas.microsoft.com/office/powerpoint/2010/main" val="2350712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b="1" smtClean="0"/>
              <a:t>Static Dictionary Coding</a:t>
            </a:r>
          </a:p>
        </p:txBody>
      </p:sp>
      <p:sp>
        <p:nvSpPr>
          <p:cNvPr id="16387" name="Rectangle 3"/>
          <p:cNvSpPr>
            <a:spLocks noGrp="1" noRot="1" noChangeArrowheads="1"/>
          </p:cNvSpPr>
          <p:nvPr>
            <p:ph type="body" idx="1"/>
          </p:nvPr>
        </p:nvSpPr>
        <p:spPr/>
        <p:txBody>
          <a:bodyPr/>
          <a:lstStyle/>
          <a:p>
            <a:pPr marL="1371600" lvl="2" indent="-457200" eaLnBrk="1" hangingPunct="1"/>
            <a:r>
              <a:rPr lang="en-US" sz="2000" smtClean="0"/>
              <a:t>If not, then the index of the first symbol is used to encode the first symbol. The second symbol is combined with the third symbol to form a new pair, which is encoded in the next step.</a:t>
            </a:r>
            <a:r>
              <a:rPr lang="en-US" smtClean="0"/>
              <a:t> </a:t>
            </a:r>
          </a:p>
          <a:p>
            <a:pPr marL="609600" indent="-609600" eaLnBrk="1" hangingPunct="1"/>
            <a:r>
              <a:rPr lang="en-US" sz="2800" smtClean="0"/>
              <a:t>The diagram can be straightforwardly extended to </a:t>
            </a:r>
            <a:r>
              <a:rPr lang="en-US" sz="2800" b="1" i="1" smtClean="0"/>
              <a:t>n-gram</a:t>
            </a:r>
            <a:r>
              <a:rPr lang="en-US" sz="2800" smtClean="0"/>
              <a:t>. In the extension, the size of the dictionary increases and so is its coding efficiency.</a:t>
            </a:r>
          </a:p>
        </p:txBody>
      </p:sp>
    </p:spTree>
    <p:extLst>
      <p:ext uri="{BB962C8B-B14F-4D97-AF65-F5344CB8AC3E}">
        <p14:creationId xmlns:p14="http://schemas.microsoft.com/office/powerpoint/2010/main" val="3997269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r>
              <a:rPr lang="en-US" b="1" smtClean="0"/>
              <a:t>Static Dictionary Coding</a:t>
            </a:r>
          </a:p>
        </p:txBody>
      </p:sp>
      <p:pic>
        <p:nvPicPr>
          <p:cNvPr id="3" name="Picture 2"/>
          <p:cNvPicPr>
            <a:picLocks noChangeAspect="1"/>
          </p:cNvPicPr>
          <p:nvPr/>
        </p:nvPicPr>
        <p:blipFill>
          <a:blip r:embed="rId2"/>
          <a:stretch>
            <a:fillRect/>
          </a:stretch>
        </p:blipFill>
        <p:spPr>
          <a:xfrm>
            <a:off x="128587" y="1552575"/>
            <a:ext cx="8886825" cy="3752850"/>
          </a:xfrm>
          <a:prstGeom prst="rect">
            <a:avLst/>
          </a:prstGeom>
        </p:spPr>
      </p:pic>
      <p:sp>
        <p:nvSpPr>
          <p:cNvPr id="4" name="TextBox 3"/>
          <p:cNvSpPr txBox="1"/>
          <p:nvPr/>
        </p:nvSpPr>
        <p:spPr>
          <a:xfrm>
            <a:off x="1066800" y="5410200"/>
            <a:ext cx="6553200" cy="369332"/>
          </a:xfrm>
          <a:prstGeom prst="rect">
            <a:avLst/>
          </a:prstGeom>
          <a:noFill/>
        </p:spPr>
        <p:txBody>
          <a:bodyPr wrap="square" rtlCol="0">
            <a:spAutoFit/>
          </a:bodyPr>
          <a:lstStyle/>
          <a:p>
            <a:pPr algn="ctr"/>
            <a:r>
              <a:rPr lang="en-US" dirty="0" smtClean="0"/>
              <a:t>101  100 110 111 101 100 000 </a:t>
            </a:r>
            <a:endParaRPr lang="en-US" dirty="0"/>
          </a:p>
        </p:txBody>
      </p:sp>
    </p:spTree>
    <p:extLst>
      <p:ext uri="{BB962C8B-B14F-4D97-AF65-F5344CB8AC3E}">
        <p14:creationId xmlns:p14="http://schemas.microsoft.com/office/powerpoint/2010/main" val="260606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en-US" sz="4000" b="1" smtClean="0"/>
              <a:t>Sliding Window (LZ77) Algorithms</a:t>
            </a:r>
          </a:p>
        </p:txBody>
      </p:sp>
      <p:sp>
        <p:nvSpPr>
          <p:cNvPr id="21507" name="Rectangle 3"/>
          <p:cNvSpPr>
            <a:spLocks noGrp="1" noRot="1" noChangeArrowheads="1"/>
          </p:cNvSpPr>
          <p:nvPr>
            <p:ph type="body" idx="1"/>
          </p:nvPr>
        </p:nvSpPr>
        <p:spPr>
          <a:xfrm>
            <a:off x="187325" y="1143000"/>
            <a:ext cx="8540750" cy="4700588"/>
          </a:xfrm>
        </p:spPr>
        <p:txBody>
          <a:bodyPr/>
          <a:lstStyle/>
          <a:p>
            <a:pPr eaLnBrk="1" hangingPunct="1">
              <a:lnSpc>
                <a:spcPct val="90000"/>
              </a:lnSpc>
            </a:pPr>
            <a:r>
              <a:rPr lang="en-US" sz="2800" b="1" dirty="0" smtClean="0"/>
              <a:t>Introduction</a:t>
            </a:r>
          </a:p>
          <a:p>
            <a:pPr lvl="1" eaLnBrk="1" hangingPunct="1">
              <a:lnSpc>
                <a:spcPct val="90000"/>
              </a:lnSpc>
            </a:pPr>
            <a:r>
              <a:rPr lang="en-US" sz="2400" dirty="0" smtClean="0"/>
              <a:t>The dictionary used is actually a portion of the input text, which has been recently encoded. </a:t>
            </a:r>
          </a:p>
          <a:p>
            <a:pPr lvl="1" eaLnBrk="1" hangingPunct="1">
              <a:lnSpc>
                <a:spcPct val="90000"/>
              </a:lnSpc>
            </a:pPr>
            <a:r>
              <a:rPr lang="en-US" sz="2400" dirty="0" smtClean="0"/>
              <a:t>The text that needs to be encoded is compared with the strings of symbols in the dictionary. </a:t>
            </a:r>
          </a:p>
          <a:p>
            <a:pPr lvl="1" eaLnBrk="1" hangingPunct="1">
              <a:lnSpc>
                <a:spcPct val="90000"/>
              </a:lnSpc>
            </a:pPr>
            <a:r>
              <a:rPr lang="en-US" sz="2400" dirty="0" smtClean="0"/>
              <a:t>The longest matched string in the dictionary is characterized by a </a:t>
            </a:r>
            <a:r>
              <a:rPr lang="en-US" sz="2400" i="1" dirty="0" smtClean="0"/>
              <a:t>pointer</a:t>
            </a:r>
            <a:r>
              <a:rPr lang="en-US" sz="2400" dirty="0" smtClean="0"/>
              <a:t> (sometimes called a </a:t>
            </a:r>
            <a:r>
              <a:rPr lang="en-US" sz="2400" i="1" dirty="0" smtClean="0"/>
              <a:t>token</a:t>
            </a:r>
            <a:r>
              <a:rPr lang="en-US" sz="2400" dirty="0" smtClean="0"/>
              <a:t>), which is represented by a triple of data items. </a:t>
            </a:r>
          </a:p>
          <a:p>
            <a:pPr lvl="1" eaLnBrk="1" hangingPunct="1">
              <a:lnSpc>
                <a:spcPct val="90000"/>
              </a:lnSpc>
            </a:pPr>
            <a:r>
              <a:rPr lang="en-US" sz="2400" dirty="0" smtClean="0"/>
              <a:t>Note that this triple functions as an index to the dictionary.</a:t>
            </a:r>
          </a:p>
          <a:p>
            <a:pPr lvl="1" eaLnBrk="1" hangingPunct="1">
              <a:lnSpc>
                <a:spcPct val="90000"/>
              </a:lnSpc>
            </a:pPr>
            <a:r>
              <a:rPr lang="en-US" sz="2400" dirty="0" smtClean="0"/>
              <a:t>In this way, </a:t>
            </a:r>
            <a:r>
              <a:rPr lang="en-US" sz="2400" u="sng" dirty="0" smtClean="0"/>
              <a:t>a variable-length string</a:t>
            </a:r>
            <a:r>
              <a:rPr lang="en-US" sz="2400" dirty="0" smtClean="0"/>
              <a:t> of symbols is mapped to </a:t>
            </a:r>
            <a:r>
              <a:rPr lang="en-US" sz="2400" u="sng" dirty="0" smtClean="0"/>
              <a:t>a fixed-length pointer.</a:t>
            </a:r>
            <a:r>
              <a:rPr lang="en-US" sz="2400" dirty="0" smtClean="0"/>
              <a:t> </a:t>
            </a:r>
          </a:p>
        </p:txBody>
      </p:sp>
    </p:spTree>
    <p:extLst>
      <p:ext uri="{BB962C8B-B14F-4D97-AF65-F5344CB8AC3E}">
        <p14:creationId xmlns:p14="http://schemas.microsoft.com/office/powerpoint/2010/main" val="1586360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1085</TotalTime>
  <Words>2438</Words>
  <Application>Microsoft Office PowerPoint</Application>
  <PresentationFormat>On-screen Show (4:3)</PresentationFormat>
  <Paragraphs>587</Paragraphs>
  <Slides>44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Batang</vt:lpstr>
      <vt:lpstr>宋体</vt:lpstr>
      <vt:lpstr>Arial</vt:lpstr>
      <vt:lpstr>Calibri</vt:lpstr>
      <vt:lpstr>Goudy Old Style</vt:lpstr>
      <vt:lpstr>Monotype Corsiva</vt:lpstr>
      <vt:lpstr>Rockwell</vt:lpstr>
      <vt:lpstr>Times New Roman</vt:lpstr>
      <vt:lpstr>Wingdings</vt:lpstr>
      <vt:lpstr>Beamer</vt:lpstr>
      <vt:lpstr>Introduction to Dictionary Coding</vt:lpstr>
      <vt:lpstr>Dictionary Coding</vt:lpstr>
      <vt:lpstr>Motivation behind Dictionary Coding  </vt:lpstr>
      <vt:lpstr>Categorization of Dictionary-Based  Coding</vt:lpstr>
      <vt:lpstr>Static Dictionary Coding</vt:lpstr>
      <vt:lpstr>Static Dictionary Coding</vt:lpstr>
      <vt:lpstr>Static Dictionary Coding</vt:lpstr>
      <vt:lpstr>Static Dictionary Coding</vt:lpstr>
      <vt:lpstr>Sliding Window (LZ77) Algorithms</vt:lpstr>
      <vt:lpstr>Introduction</vt:lpstr>
      <vt:lpstr>PowerPoint Presentation</vt:lpstr>
      <vt:lpstr>PowerPoint Presentation</vt:lpstr>
      <vt:lpstr>Summary of the LZ77 Approach </vt:lpstr>
      <vt:lpstr>Summary of the LZ77 Approach</vt:lpstr>
      <vt:lpstr>Summary of the LZ77 Approach</vt:lpstr>
      <vt:lpstr>LZ78 Algorithm</vt:lpstr>
      <vt:lpstr>LZ78 Algorithm</vt:lpstr>
      <vt:lpstr>Example: LZ78 Compression</vt:lpstr>
      <vt:lpstr>Example: LZ78 Compression</vt:lpstr>
      <vt:lpstr>Example: LZ78 Compression</vt:lpstr>
      <vt:lpstr>Example: LZ78 Compression</vt:lpstr>
      <vt:lpstr>LZ78 Compression: Number of bits transmitted</vt:lpstr>
      <vt:lpstr>LZ78 Decompression</vt:lpstr>
      <vt:lpstr>Summary of the LZ78 Approach</vt:lpstr>
      <vt:lpstr>The LZW Algorithm</vt:lpstr>
      <vt:lpstr>Introduction to LZW</vt:lpstr>
      <vt:lpstr>LZW Encoding Algorithm</vt:lpstr>
      <vt:lpstr> Example:  Compression using LZW</vt:lpstr>
      <vt:lpstr>Example 1: LZW Compression</vt:lpstr>
      <vt:lpstr>Example 1: LZW Compression</vt:lpstr>
      <vt:lpstr>Example 1: LZW Compression</vt:lpstr>
      <vt:lpstr>Example 1: LZW Compression</vt:lpstr>
      <vt:lpstr>Example 1: LZW Compression</vt:lpstr>
      <vt:lpstr>Example 1: LZW Compression</vt:lpstr>
      <vt:lpstr>LZW Decoding Algorithm</vt:lpstr>
      <vt:lpstr> Example:  Decoding using LZW</vt:lpstr>
      <vt:lpstr> Example:  Decoding using LZW</vt:lpstr>
      <vt:lpstr> Example:  Decoding using LZW</vt:lpstr>
      <vt:lpstr> Example:  Decoding using LZW</vt:lpstr>
      <vt:lpstr> Example:  Decoding using LZW</vt:lpstr>
      <vt:lpstr> Example:  Decoding using LZW</vt:lpstr>
      <vt:lpstr> Example:  Decoding using LZW</vt:lpstr>
      <vt:lpstr> Example:  Decoding using LZW</vt:lpstr>
      <vt:lpstr>LZW Compression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163</cp:revision>
  <dcterms:created xsi:type="dcterms:W3CDTF">2014-12-12T03:15:08Z</dcterms:created>
  <dcterms:modified xsi:type="dcterms:W3CDTF">2016-01-25T05:15:14Z</dcterms:modified>
</cp:coreProperties>
</file>