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7" r:id="rId2"/>
    <p:sldId id="259" r:id="rId3"/>
    <p:sldId id="262" r:id="rId4"/>
    <p:sldId id="267" r:id="rId5"/>
    <p:sldId id="328" r:id="rId6"/>
    <p:sldId id="271" r:id="rId7"/>
    <p:sldId id="273" r:id="rId8"/>
    <p:sldId id="274" r:id="rId9"/>
    <p:sldId id="329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4120-E2C0-4589-AC24-30D99819E205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E5EA6-7C48-4208-9E41-52216DD0C0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26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908BA8-47AA-4B01-850F-D97CEA6641AD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706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7" name="Header Placeholder 4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IEEE Trans. on Systems, Man and Cybernetics, Part C: Vol. 37, pp. 622-632, 2007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mtClean="0">
                <a:latin typeface="Arial" panose="020B0604020202020204" pitchFamily="34" charset="0"/>
              </a:rPr>
              <a:t>128/09/2011</a:t>
            </a:r>
          </a:p>
        </p:txBody>
      </p:sp>
    </p:spTree>
    <p:extLst>
      <p:ext uri="{BB962C8B-B14F-4D97-AF65-F5344CB8AC3E}">
        <p14:creationId xmlns:p14="http://schemas.microsoft.com/office/powerpoint/2010/main" xmlns="" val="228530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D547E-EABC-4191-AC10-BC6B15C232B4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54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87ECF87-4CE5-4D8F-9399-EC1BB48C2DEE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42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0BA5D6-2AAC-4465-A6C9-C52F583912F1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76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0628849-1EB9-41B5-9F00-49BE049D4E72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05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FBCEF7-1987-47AD-AA61-A566C6688F53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5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483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47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347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4903E4-FF28-4DFA-BDBE-BAE072EDB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873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53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650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606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16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88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15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840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21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45074-0077-4442-9ECA-FAC11AD79DBC}" type="datetimeFigureOut">
              <a:rPr lang="en-IN" smtClean="0"/>
              <a:pPr/>
              <a:t>12-11-2018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6802-A7A5-4826-91A0-B34F6B4425F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73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97276" y="911225"/>
            <a:ext cx="55991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895600" y="3713514"/>
            <a:ext cx="6705600" cy="200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Dr. </a:t>
            </a:r>
            <a:r>
              <a:rPr lang="en-GB" alt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Haider</a:t>
            </a:r>
            <a:r>
              <a:rPr lang="en-GB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Banka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Associate Professor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400" dirty="0" smtClean="0">
                <a:latin typeface="Times New Roman" panose="02020603050405020304" pitchFamily="18" charset="0"/>
              </a:rPr>
              <a:t>Depart. </a:t>
            </a:r>
            <a:r>
              <a:rPr lang="en-GB" altLang="en-US" sz="2400" dirty="0">
                <a:latin typeface="Times New Roman" panose="02020603050405020304" pitchFamily="18" charset="0"/>
              </a:rPr>
              <a:t>of Computer Science &amp; Engineering, </a:t>
            </a:r>
            <a:r>
              <a:rPr lang="en-GB" altLang="en-US" sz="2400" dirty="0" smtClean="0">
                <a:latin typeface="Times New Roman" panose="02020603050405020304" pitchFamily="18" charset="0"/>
              </a:rPr>
              <a:t>IIT(ISM),  </a:t>
            </a:r>
            <a:r>
              <a:rPr lang="en-GB" altLang="en-US" sz="2400" dirty="0" err="1">
                <a:latin typeface="Times New Roman" panose="02020603050405020304" pitchFamily="18" charset="0"/>
              </a:rPr>
              <a:t>Dhanbad</a:t>
            </a:r>
            <a:r>
              <a:rPr lang="en-GB" altLang="en-US" sz="2400" dirty="0">
                <a:latin typeface="Times New Roman" panose="02020603050405020304" pitchFamily="18" charset="0"/>
              </a:rPr>
              <a:t> 826004, India.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800" dirty="0">
                <a:latin typeface="Times New Roman" panose="02020603050405020304" pitchFamily="18" charset="0"/>
              </a:rPr>
              <a:t>email: haider@iitism.ac.in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1200" y="1241651"/>
            <a:ext cx="8458200" cy="87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4000" dirty="0" smtClean="0">
                <a:latin typeface="Times New Roman" panose="02020603050405020304" pitchFamily="18" charset="0"/>
              </a:rPr>
              <a:t>Bi-clustering </a:t>
            </a:r>
          </a:p>
          <a:p>
            <a:pPr algn="ctr" eaLnBrk="1" hangingPunct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600" dirty="0" smtClean="0">
                <a:latin typeface="Times New Roman" panose="02020603050405020304" pitchFamily="18" charset="0"/>
              </a:rPr>
              <a:t>(in </a:t>
            </a:r>
            <a:r>
              <a:rPr lang="en-GB" altLang="en-US" sz="1600" dirty="0">
                <a:latin typeface="Times New Roman" panose="02020603050405020304" pitchFamily="18" charset="0"/>
              </a:rPr>
              <a:t>Gene Expression </a:t>
            </a:r>
            <a:r>
              <a:rPr lang="en-GB" altLang="en-US" sz="1600" dirty="0" smtClean="0">
                <a:latin typeface="Times New Roman" panose="02020603050405020304" pitchFamily="18" charset="0"/>
              </a:rPr>
              <a:t>Data)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15970D-49E2-49E8-A5A9-5CD56EBAC174}" type="slidenum">
              <a:rPr lang="en-US" altLang="en-US">
                <a:solidFill>
                  <a:srgbClr val="045C75"/>
                </a:solidFill>
              </a:rPr>
              <a:pPr/>
              <a:t>1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973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2623457" cy="7582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/>
              <a:t>Conclusions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703" y="1133293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dirty="0">
                <a:solidFill>
                  <a:srgbClr val="0066CC"/>
                </a:solidFill>
              </a:rPr>
              <a:t>In this study we have introduced a </a:t>
            </a:r>
            <a:r>
              <a:rPr lang="en-US" altLang="en-US" sz="3600" dirty="0" smtClean="0">
                <a:solidFill>
                  <a:srgbClr val="0066CC"/>
                </a:solidFill>
              </a:rPr>
              <a:t>multi-objective framework </a:t>
            </a:r>
            <a:r>
              <a:rPr lang="en-US" altLang="en-US" sz="3600" dirty="0">
                <a:solidFill>
                  <a:srgbClr val="0066CC"/>
                </a:solidFill>
              </a:rPr>
              <a:t>for </a:t>
            </a:r>
            <a:r>
              <a:rPr lang="en-US" altLang="en-US" sz="3600" dirty="0" smtClean="0">
                <a:solidFill>
                  <a:srgbClr val="0066CC"/>
                </a:solidFill>
              </a:rPr>
              <a:t>bi-clustering </a:t>
            </a:r>
            <a:r>
              <a:rPr lang="en-US" altLang="en-US" sz="3600" dirty="0">
                <a:solidFill>
                  <a:srgbClr val="0066CC"/>
                </a:solidFill>
              </a:rPr>
              <a:t>gene expression data, incorporating local search for finer tuning.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3600" dirty="0" smtClean="0">
                <a:solidFill>
                  <a:srgbClr val="0066CC"/>
                </a:solidFill>
              </a:rPr>
              <a:t>A </a:t>
            </a:r>
            <a:r>
              <a:rPr lang="en-US" altLang="en-US" sz="3600" dirty="0">
                <a:solidFill>
                  <a:srgbClr val="0066CC"/>
                </a:solidFill>
              </a:rPr>
              <a:t>comparative study of result is performed on gene expression datasets</a:t>
            </a:r>
            <a:r>
              <a:rPr lang="en-US" altLang="en-US" sz="3600" dirty="0" smtClean="0">
                <a:solidFill>
                  <a:srgbClr val="0066CC"/>
                </a:solidFill>
              </a:rPr>
              <a:t>.</a:t>
            </a:r>
            <a:endParaRPr lang="en-US" altLang="en-US" sz="36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8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445" y="170180"/>
            <a:ext cx="3265715" cy="469900"/>
          </a:xfrm>
        </p:spPr>
        <p:txBody>
          <a:bodyPr>
            <a:normAutofit/>
          </a:bodyPr>
          <a:lstStyle/>
          <a:p>
            <a:r>
              <a:rPr lang="en-US" altLang="en-US" sz="2000" b="1" u="sng" dirty="0" smtClean="0"/>
              <a:t>Pre : Traditional clustering </a:t>
            </a:r>
            <a:endParaRPr lang="en-US" altLang="en-US" sz="2000" b="1" u="sng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886" y="600898"/>
            <a:ext cx="6792686" cy="105808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Traditional clustering algorithms work in the full dimensional space. </a:t>
            </a:r>
            <a:endParaRPr lang="en-US" altLang="en-US" sz="1800" dirty="0" smtClean="0"/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r>
              <a:rPr lang="en-US" altLang="en-US" sz="1800" dirty="0" smtClean="0"/>
              <a:t>consider all the features (attributes)</a:t>
            </a: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r>
              <a:rPr lang="en-US" altLang="en-US" sz="1800" dirty="0" smtClean="0"/>
              <a:t>partitions over disjoint sets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8339" y="2194554"/>
            <a:ext cx="10676711" cy="1802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Bi-clustering, on the other hand, </a:t>
            </a:r>
            <a:r>
              <a:rPr lang="en-US" altLang="en-US" dirty="0" smtClean="0"/>
              <a:t>work on subset(s) of features and samples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 smtClean="0"/>
              <a:t>partitions over overlapping 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some points are similar in several dimensions (a subspace), they will be clustered together in that subspace.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useful, especially for clustering in a high dimensional space where often only some dimensions are meaningful for some subset of points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3026" y="1737360"/>
            <a:ext cx="2146665" cy="522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u="sng" dirty="0" smtClean="0">
                <a:latin typeface="+mj-lt"/>
                <a:ea typeface="+mj-ea"/>
                <a:cs typeface="+mj-cs"/>
              </a:rPr>
              <a:t>Now</a:t>
            </a:r>
            <a:r>
              <a:rPr kumimoji="0" lang="en-US" alt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Bi-clustering </a:t>
            </a:r>
            <a:endParaRPr kumimoji="0" lang="en-US" altLang="en-US" sz="2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5133" y="701176"/>
            <a:ext cx="12382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301117" y="209006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b="1" i="1" dirty="0">
                <a:solidFill>
                  <a:srgbClr val="0066CC"/>
                </a:solidFill>
                <a:latin typeface="Arial" panose="020B0604020202020204" pitchFamily="34" charset="0"/>
              </a:rPr>
              <a:t>feature</a:t>
            </a:r>
            <a:endParaRPr lang="en-US" altLang="en-US" sz="1400" b="1" i="1" baseline="-250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126583" y="58347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2999" y="60742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408126" y="496389"/>
            <a:ext cx="22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f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e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a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t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u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r</a:t>
            </a:r>
          </a:p>
          <a:p>
            <a:r>
              <a:rPr lang="en-US" altLang="en-US" sz="1000" b="1" dirty="0">
                <a:solidFill>
                  <a:srgbClr val="0066CC"/>
                </a:solidFill>
                <a:latin typeface="Arial" panose="020B0604020202020204" pitchFamily="34" charset="0"/>
              </a:rPr>
              <a:t>e</a:t>
            </a:r>
            <a:endParaRPr lang="en-US" altLang="en-US" sz="1000" b="1" baseline="-25000" dirty="0">
              <a:solidFill>
                <a:srgbClr val="0066CC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406640" y="748937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IN" altLang="en-US"/>
          </a:p>
        </p:txBody>
      </p:sp>
      <p:pic>
        <p:nvPicPr>
          <p:cNvPr id="13" name="Picture 4" descr="bi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01200" y="3802743"/>
            <a:ext cx="2590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157858" y="3285309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b="1" i="1" dirty="0">
                <a:solidFill>
                  <a:srgbClr val="0066CC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050383" y="3745957"/>
            <a:ext cx="3209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s</a:t>
            </a:r>
          </a:p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a</a:t>
            </a:r>
          </a:p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m</a:t>
            </a:r>
          </a:p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p</a:t>
            </a:r>
          </a:p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l</a:t>
            </a:r>
          </a:p>
          <a:p>
            <a:r>
              <a:rPr lang="en-US" altLang="en-US" sz="1200" b="1" i="1" dirty="0">
                <a:solidFill>
                  <a:srgbClr val="0066CC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0191207" y="371202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9525000" y="389055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" name="Picture 3" descr="BI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4562" y="4404770"/>
            <a:ext cx="15081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70263" y="5760719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Non overlapped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307771" y="5762897"/>
            <a:ext cx="1100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Overlapped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20040" y="3983219"/>
            <a:ext cx="43172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Overlapped </a:t>
            </a:r>
            <a:r>
              <a:rPr lang="en-US" altLang="en-US" sz="1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&amp; non-overlapped bi-clusters</a:t>
            </a:r>
            <a:endParaRPr lang="en-US" altLang="en-US" sz="16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263" y="4334692"/>
            <a:ext cx="14478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BI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3909" y="4860669"/>
            <a:ext cx="16764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654709" y="517289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 dirty="0">
                <a:latin typeface="Arial" panose="020B0604020202020204" pitchFamily="34" charset="0"/>
              </a:rPr>
              <a:t>Some genes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5264309" y="536231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6297772" y="4600319"/>
            <a:ext cx="13065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Some conditions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654709" y="3990720"/>
            <a:ext cx="31646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Single and multiple </a:t>
            </a:r>
            <a:r>
              <a:rPr lang="en-US" altLang="en-US" sz="16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bi-clusters</a:t>
            </a:r>
            <a:endParaRPr lang="en-US" altLang="en-US" sz="16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8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4069" y="5125175"/>
            <a:ext cx="16002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968343" y="6550223"/>
            <a:ext cx="30044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Multiple </a:t>
            </a:r>
            <a:r>
              <a:rPr lang="en-US" altLang="en-US" sz="1400" dirty="0" smtClean="0">
                <a:latin typeface="Arial" panose="020B0604020202020204" pitchFamily="34" charset="0"/>
              </a:rPr>
              <a:t>bi-cluster </a:t>
            </a:r>
            <a:r>
              <a:rPr lang="en-US" altLang="en-US" sz="1400" dirty="0">
                <a:latin typeface="Arial" panose="020B0604020202020204" pitchFamily="34" charset="0"/>
              </a:rPr>
              <a:t>in </a:t>
            </a:r>
            <a:r>
              <a:rPr lang="en-US" altLang="en-US" sz="1400" dirty="0" smtClean="0">
                <a:latin typeface="Arial" panose="020B0604020202020204" pitchFamily="34" charset="0"/>
              </a:rPr>
              <a:t>a data </a:t>
            </a:r>
            <a:r>
              <a:rPr lang="en-US" altLang="en-US" sz="1400" dirty="0">
                <a:latin typeface="Arial" panose="020B0604020202020204" pitchFamily="34" charset="0"/>
              </a:rPr>
              <a:t>matrix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212080" y="6152606"/>
            <a:ext cx="28085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latin typeface="Arial" panose="020B0604020202020204" pitchFamily="34" charset="0"/>
              </a:rPr>
              <a:t>Single </a:t>
            </a:r>
            <a:r>
              <a:rPr lang="en-US" altLang="en-US" sz="1400" dirty="0" smtClean="0">
                <a:latin typeface="Arial" panose="020B0604020202020204" pitchFamily="34" charset="0"/>
              </a:rPr>
              <a:t>bi-cluster </a:t>
            </a:r>
            <a:r>
              <a:rPr lang="en-US" altLang="en-US" sz="1400" dirty="0">
                <a:latin typeface="Arial" panose="020B0604020202020204" pitchFamily="34" charset="0"/>
              </a:rPr>
              <a:t>in a data 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11476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184" y="304937"/>
            <a:ext cx="11571015" cy="14977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dirty="0" smtClean="0">
                <a:solidFill>
                  <a:srgbClr val="0066CC"/>
                </a:solidFill>
              </a:rPr>
              <a:t>Bi-clustering </a:t>
            </a:r>
            <a:r>
              <a:rPr lang="en-US" altLang="en-US" sz="1800" dirty="0">
                <a:solidFill>
                  <a:srgbClr val="0066CC"/>
                </a:solidFill>
              </a:rPr>
              <a:t>identifies functionally correlated genes over a subset of features (experiments/conditions).</a:t>
            </a:r>
          </a:p>
          <a:p>
            <a:pPr eaLnBrk="1" hangingPunct="1"/>
            <a:r>
              <a:rPr lang="en-US" altLang="en-US" sz="1800" dirty="0">
                <a:solidFill>
                  <a:srgbClr val="0066CC"/>
                </a:solidFill>
              </a:rPr>
              <a:t>The approach is two-dimensional -- simultaneously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66CC"/>
                </a:solidFill>
              </a:rPr>
              <a:t>along gene/sample (row)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66CC"/>
                </a:solidFill>
              </a:rPr>
              <a:t>along feature/condition (column)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005" y="1719943"/>
            <a:ext cx="11639006" cy="38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Bi-clustering of microarray data deals with finding coherent clusters along the gene-sample dimensions.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302" y="2090058"/>
            <a:ext cx="11338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 smtClean="0">
                <a:solidFill>
                  <a:srgbClr val="0066CC"/>
                </a:solidFill>
                <a:latin typeface="+mn-lt"/>
              </a:rPr>
              <a:t>Bi-cluster</a:t>
            </a:r>
            <a:r>
              <a:rPr lang="en-US" altLang="en-US" dirty="0">
                <a:solidFill>
                  <a:srgbClr val="0066CC"/>
                </a:solidFill>
                <a:latin typeface="+mn-lt"/>
              </a:rPr>
              <a:t>:  a subset of genes (g) and subset of experimental conditions (c) where the genes exhibit highly correlated/similar activities.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2144" y="2788946"/>
            <a:ext cx="1334588" cy="4767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b="1" dirty="0" smtClean="0"/>
              <a:t>Challenge:</a:t>
            </a:r>
            <a:endParaRPr lang="en-US" altLang="en-US" sz="1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7383" y="3278777"/>
            <a:ext cx="11547565" cy="21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Microarray data is inherently susceptible to noise, due to varying conditions, essential that the methods be robust to noise. 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we do not understand the complex gene interaction circuitry in the cell, it is important that clustering methods allow overlapping clusters that share subsets of genes, samples or time-courses/spatial regions.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methods should be flexible enough to mine several (interesting) types of clusters, and should not be too sensitive to input parameters.</a:t>
            </a:r>
          </a:p>
          <a:p>
            <a:pPr marL="838200" marR="0" lvl="1" indent="-3810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3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137" y="214313"/>
            <a:ext cx="10541726" cy="85684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Advantages of </a:t>
            </a:r>
            <a:r>
              <a:rPr lang="en-US" altLang="en-US" sz="2800" dirty="0" smtClean="0"/>
              <a:t>Bi-clustering </a:t>
            </a:r>
            <a:r>
              <a:rPr lang="en-US" altLang="en-US" sz="2800" dirty="0"/>
              <a:t>over clustering in microarray data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703" y="1005840"/>
            <a:ext cx="11377748" cy="2338251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1800" dirty="0">
                <a:solidFill>
                  <a:srgbClr val="0066CC"/>
                </a:solidFill>
              </a:rPr>
              <a:t>Automatically selects coherent  genes under certain experimental conditions, and drops the redundant conditions. </a:t>
            </a: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1800" dirty="0" smtClean="0">
                <a:solidFill>
                  <a:srgbClr val="0066CC"/>
                </a:solidFill>
              </a:rPr>
              <a:t>Groups </a:t>
            </a:r>
            <a:r>
              <a:rPr lang="en-US" altLang="en-US" sz="1800" dirty="0">
                <a:solidFill>
                  <a:srgbClr val="0066CC"/>
                </a:solidFill>
              </a:rPr>
              <a:t>items based on a similarity measure that depends on a context, which is best defined as a subset of attributes. 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66CC"/>
                </a:solidFill>
              </a:rPr>
              <a:t>Discovers not only the grouping, but the context as </a:t>
            </a:r>
            <a:r>
              <a:rPr lang="en-US" altLang="en-US" sz="1800" dirty="0" smtClean="0">
                <a:solidFill>
                  <a:srgbClr val="0066CC"/>
                </a:solidFill>
              </a:rPr>
              <a:t>well.</a:t>
            </a:r>
            <a:endParaRPr lang="en-US" altLang="en-US" sz="1800" dirty="0">
              <a:solidFill>
                <a:srgbClr val="0066CC"/>
              </a:solidFill>
            </a:endParaRPr>
          </a:p>
          <a:p>
            <a:pPr marL="533400" indent="-533400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1800" dirty="0" smtClean="0">
                <a:solidFill>
                  <a:srgbClr val="0066CC"/>
                </a:solidFill>
              </a:rPr>
              <a:t>Allows </a:t>
            </a:r>
            <a:r>
              <a:rPr lang="en-US" altLang="en-US" sz="1800" dirty="0">
                <a:solidFill>
                  <a:srgbClr val="0066CC"/>
                </a:solidFill>
              </a:rPr>
              <a:t>rows and columns to be included in multiple </a:t>
            </a:r>
            <a:r>
              <a:rPr lang="en-US" altLang="en-US" sz="1800" dirty="0" smtClean="0">
                <a:solidFill>
                  <a:srgbClr val="0066CC"/>
                </a:solidFill>
              </a:rPr>
              <a:t>bi-clusters</a:t>
            </a:r>
            <a:r>
              <a:rPr lang="en-US" altLang="en-US" sz="1800" dirty="0">
                <a:solidFill>
                  <a:srgbClr val="0066CC"/>
                </a:solidFill>
              </a:rPr>
              <a:t>, and thus allows one gene or one condition to be identified by more than one function categories. </a:t>
            </a:r>
          </a:p>
          <a:p>
            <a:pPr marL="914400" lvl="1" indent="-4572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66CC"/>
                </a:solidFill>
              </a:rPr>
              <a:t>added </a:t>
            </a:r>
            <a:r>
              <a:rPr lang="en-US" altLang="en-US" sz="1800" dirty="0">
                <a:solidFill>
                  <a:srgbClr val="0066CC"/>
                </a:solidFill>
              </a:rPr>
              <a:t>flexibility </a:t>
            </a:r>
            <a:r>
              <a:rPr lang="en-US" altLang="en-US" sz="1800" dirty="0" smtClean="0">
                <a:solidFill>
                  <a:srgbClr val="0066CC"/>
                </a:solidFill>
              </a:rPr>
              <a:t>to reflect reality </a:t>
            </a:r>
            <a:r>
              <a:rPr lang="en-US" altLang="en-US" sz="1800" dirty="0">
                <a:solidFill>
                  <a:srgbClr val="0066CC"/>
                </a:solidFill>
              </a:rPr>
              <a:t>in the functionality of genes and overlapping factors under different experimental conditions.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4948" y="3683724"/>
            <a:ext cx="10959737" cy="301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5556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NP-hard problem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Quality is often more important than the computation time required,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an alternative efficient strategy in large search space. Fitness function was formulated in terms of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squared residue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score and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using single objective framework.</a:t>
            </a:r>
          </a:p>
          <a:p>
            <a:pPr marL="0" marR="0" lvl="0" indent="5556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kumimoji="0" lang="en-US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Multi-objective GA </a:t>
            </a:r>
            <a:r>
              <a:rPr kumimoji="0" lang="en-US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Deals with a set of conflicting requirement/objectives, Converges to Pareto optimal front, Diversity among solutions are maintained. Two conflicting Requirements 1. Size, 2. Homogeneity.  Hence more suitable for multi-objective </a:t>
            </a:r>
            <a:r>
              <a:rPr lang="en-US" altLang="en-US" dirty="0" smtClean="0"/>
              <a:t>modeling </a:t>
            </a:r>
          </a:p>
          <a:p>
            <a:endParaRPr lang="en-US" altLang="en-US" dirty="0" smtClean="0"/>
          </a:p>
          <a:p>
            <a:pPr>
              <a:buFont typeface="Wingdings" pitchFamily="2" charset="2"/>
              <a:buChar char="Ø"/>
            </a:pPr>
            <a:r>
              <a:rPr lang="en-US" altLang="en-US" b="1" dirty="0" smtClean="0"/>
              <a:t>A local search method </a:t>
            </a:r>
            <a:r>
              <a:rPr lang="en-US" altLang="en-US" dirty="0" smtClean="0"/>
              <a:t>: To ensure - Genes &amp; Conditions having high MSR (Mean Squared Residue )are eliminated, Genes and Conditions having low MSR are added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2697" y="3159351"/>
            <a:ext cx="2756263" cy="60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Bi-clustering?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11" y="214314"/>
            <a:ext cx="5525589" cy="682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/>
              <a:t>Mathematical Definition</a:t>
            </a:r>
            <a:endParaRPr lang="en-US" altLang="en-US" sz="3600" b="1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914400"/>
            <a:ext cx="11181806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A Bi-clustering is defined as </a:t>
            </a:r>
            <a:r>
              <a:rPr lang="en-US" altLang="en-US" sz="2000" dirty="0"/>
              <a:t>a pair </a:t>
            </a:r>
            <a:r>
              <a:rPr lang="en-US" altLang="en-US" sz="2000" i="1" dirty="0"/>
              <a:t>(</a:t>
            </a:r>
            <a:r>
              <a:rPr lang="en-US" altLang="en-US" sz="2000" i="1" dirty="0" smtClean="0"/>
              <a:t>g , c</a:t>
            </a:r>
            <a:r>
              <a:rPr lang="en-US" altLang="en-US" sz="2000" i="1" dirty="0"/>
              <a:t>)</a:t>
            </a:r>
            <a:r>
              <a:rPr lang="en-US" altLang="en-US" sz="2000" dirty="0"/>
              <a:t> with </a:t>
            </a:r>
            <a:r>
              <a:rPr lang="en-US" altLang="en-US" sz="2000" dirty="0" smtClean="0"/>
              <a:t>                              is a subset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genes &amp;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dirty="0" smtClean="0"/>
              <a:t>is a </a:t>
            </a:r>
            <a:r>
              <a:rPr lang="en-US" altLang="en-US" sz="2000" dirty="0"/>
              <a:t>subset of </a:t>
            </a:r>
            <a:r>
              <a:rPr lang="en-US" altLang="en-US" sz="2000" dirty="0" smtClean="0"/>
              <a:t>conditions. The optimization task is to find the largest bi-cluster that doesn’t exceed a certain homogeneity constraint stated below. The size (or, volume)  </a:t>
            </a:r>
            <a:r>
              <a:rPr lang="en-US" altLang="en-US" sz="2000" i="1" dirty="0" smtClean="0"/>
              <a:t>f(</a:t>
            </a:r>
            <a:r>
              <a:rPr lang="en-US" altLang="en-US" sz="2000" i="1" dirty="0" err="1" smtClean="0"/>
              <a:t>g,c</a:t>
            </a:r>
            <a:r>
              <a:rPr lang="en-US" altLang="en-US" sz="2000" i="1" dirty="0" smtClean="0"/>
              <a:t>) = |g|*|c| of a bi-cluster is defined as the member of cells in the gene expression matrix E (with values </a:t>
            </a:r>
            <a:r>
              <a:rPr lang="en-US" altLang="en-US" sz="2000" i="1" dirty="0" err="1" smtClean="0"/>
              <a:t>eij</a:t>
            </a:r>
            <a:r>
              <a:rPr lang="en-US" altLang="en-US" sz="2000" i="1" dirty="0" smtClean="0"/>
              <a:t>) that are covered by it. The homogeneity G(</a:t>
            </a:r>
            <a:r>
              <a:rPr lang="en-US" altLang="en-US" sz="2000" i="1" dirty="0" err="1" smtClean="0"/>
              <a:t>g,c</a:t>
            </a:r>
            <a:r>
              <a:rPr lang="en-US" altLang="en-US" sz="2000" i="1" dirty="0" smtClean="0"/>
              <a:t>) is expressed as a mean squared residue score. We maximize f(</a:t>
            </a:r>
            <a:r>
              <a:rPr lang="en-US" altLang="en-US" sz="2000" i="1" dirty="0" err="1" smtClean="0"/>
              <a:t>g,c</a:t>
            </a:r>
            <a:r>
              <a:rPr lang="en-US" altLang="en-US" sz="2000" i="1" dirty="0" smtClean="0"/>
              <a:t>) = |g|*|c|, subject to a low G(</a:t>
            </a:r>
            <a:r>
              <a:rPr lang="en-US" altLang="en-US" sz="2000" i="1" dirty="0" err="1" smtClean="0"/>
              <a:t>g,c</a:t>
            </a:r>
            <a:r>
              <a:rPr lang="en-US" altLang="en-US" sz="2000" i="1" dirty="0" smtClean="0"/>
              <a:t>) &lt;=      </a:t>
            </a:r>
            <a:r>
              <a:rPr lang="en-US" altLang="en-US" sz="2000" dirty="0" smtClean="0"/>
              <a:t>for (g, c) belonging to X, where X = 2^[1,…,m] x 2^[1,….,n] being the set of all bi-clusters where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user-supplied </a:t>
            </a:r>
            <a:r>
              <a:rPr lang="en-US" altLang="en-US" sz="2000" dirty="0" smtClean="0"/>
              <a:t>threshold       , measures </a:t>
            </a:r>
            <a:r>
              <a:rPr lang="en-US" altLang="en-US" sz="2000" dirty="0"/>
              <a:t>maximum allowable dissimilarity within the </a:t>
            </a:r>
            <a:r>
              <a:rPr lang="en-US" altLang="en-US" sz="2000" dirty="0" smtClean="0"/>
              <a:t>bi-cluster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Mean squared residue quantifies difference between actual value of an element from its expected value (predicted from the means)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292631" y="944882"/>
          <a:ext cx="1656809" cy="348341"/>
        </p:xfrm>
        <a:graphic>
          <a:graphicData uri="http://schemas.openxmlformats.org/presentationml/2006/ole">
            <p:oleObj spid="_x0000_s109570" name="Equation" r:id="rId4" imgW="837836" imgH="203112" progId="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9366066" y="966651"/>
          <a:ext cx="1502231" cy="300447"/>
        </p:xfrm>
        <a:graphic>
          <a:graphicData uri="http://schemas.openxmlformats.org/presentationml/2006/ole">
            <p:oleObj spid="_x0000_s109571" name="Equation" r:id="rId5" imgW="787058" imgH="203112" progId="">
              <p:embed/>
            </p:oleObj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708365" y="2416628"/>
          <a:ext cx="335280" cy="413512"/>
        </p:xfrm>
        <a:graphic>
          <a:graphicData uri="http://schemas.openxmlformats.org/presentationml/2006/ole">
            <p:oleObj spid="_x0000_s109572" name="Equation" r:id="rId6" imgW="139579" imgH="177646" progId="">
              <p:embed/>
            </p:oleObj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460172" y="2764971"/>
          <a:ext cx="5105400" cy="844550"/>
        </p:xfrm>
        <a:graphic>
          <a:graphicData uri="http://schemas.openxmlformats.org/presentationml/2006/ole">
            <p:oleObj spid="_x0000_s109573" name="Equation" r:id="rId7" imgW="2603500" imgH="431800" progId="">
              <p:embed/>
            </p:oleObj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747363" y="3534501"/>
          <a:ext cx="334962" cy="412750"/>
        </p:xfrm>
        <a:graphic>
          <a:graphicData uri="http://schemas.openxmlformats.org/presentationml/2006/ole">
            <p:oleObj spid="_x0000_s109575" name="Equation" r:id="rId8" imgW="139579" imgH="177646" progId="">
              <p:embed/>
            </p:oleObj>
          </a:graphicData>
        </a:graphic>
      </p:graphicFrame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8171" y="4783183"/>
            <a:ext cx="7891871" cy="177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244558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26" y="609600"/>
            <a:ext cx="1078992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rgbClr val="0066CC"/>
                </a:solidFill>
              </a:rPr>
              <a:t>Preparing data for bi-clustering :Encoding </a:t>
            </a:r>
            <a:r>
              <a:rPr lang="en-US" altLang="en-US" sz="3200" dirty="0">
                <a:solidFill>
                  <a:srgbClr val="0066CC"/>
                </a:solidFill>
              </a:rPr>
              <a:t>of chromosome</a:t>
            </a:r>
          </a:p>
        </p:txBody>
      </p:sp>
      <p:graphicFrame>
        <p:nvGraphicFramePr>
          <p:cNvPr id="356416" name="Group 64"/>
          <p:cNvGraphicFramePr>
            <a:graphicFrameLocks noGrp="1"/>
          </p:cNvGraphicFramePr>
          <p:nvPr>
            <p:ph idx="1"/>
          </p:nvPr>
        </p:nvGraphicFramePr>
        <p:xfrm>
          <a:off x="2605089" y="3194051"/>
          <a:ext cx="7265987" cy="518048"/>
        </p:xfrm>
        <a:graphic>
          <a:graphicData uri="http://schemas.openxmlformats.org/drawingml/2006/table">
            <a:tbl>
              <a:tblPr/>
              <a:tblGrid>
                <a:gridCol w="484187"/>
                <a:gridCol w="484188"/>
                <a:gridCol w="484187"/>
                <a:gridCol w="484188"/>
                <a:gridCol w="484187"/>
                <a:gridCol w="484188"/>
                <a:gridCol w="484187"/>
                <a:gridCol w="487363"/>
                <a:gridCol w="484187"/>
                <a:gridCol w="484188"/>
                <a:gridCol w="484187"/>
                <a:gridCol w="484188"/>
                <a:gridCol w="484187"/>
                <a:gridCol w="484188"/>
                <a:gridCol w="4841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33" name="AutoShape 37"/>
          <p:cNvSpPr>
            <a:spLocks noChangeArrowheads="1"/>
          </p:cNvSpPr>
          <p:nvPr/>
        </p:nvSpPr>
        <p:spPr bwMode="auto">
          <a:xfrm>
            <a:off x="6035046" y="3520441"/>
            <a:ext cx="4114800" cy="762000"/>
          </a:xfrm>
          <a:prstGeom prst="rightArrow">
            <a:avLst>
              <a:gd name="adj1" fmla="val 50000"/>
              <a:gd name="adj2" fmla="val 1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latin typeface="Arial" panose="020B0604020202020204" pitchFamily="34" charset="0"/>
              </a:rPr>
              <a:t>8</a:t>
            </a:r>
            <a:r>
              <a:rPr lang="en-US" altLang="en-US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Conditions/columns</a:t>
            </a:r>
          </a:p>
        </p:txBody>
      </p:sp>
      <p:sp>
        <p:nvSpPr>
          <p:cNvPr id="55334" name="AutoShape 38"/>
          <p:cNvSpPr>
            <a:spLocks noChangeArrowheads="1"/>
          </p:cNvSpPr>
          <p:nvPr/>
        </p:nvSpPr>
        <p:spPr bwMode="auto">
          <a:xfrm>
            <a:off x="2375268" y="3546567"/>
            <a:ext cx="3505200" cy="762000"/>
          </a:xfrm>
          <a:prstGeom prst="leftArrow">
            <a:avLst>
              <a:gd name="adj1" fmla="val 50000"/>
              <a:gd name="adj2" fmla="val 11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latin typeface="Arial" panose="020B0604020202020204" pitchFamily="34" charset="0"/>
              </a:rPr>
              <a:t>7 rows </a:t>
            </a:r>
            <a:r>
              <a:rPr lang="en-US" altLang="en-US" dirty="0" err="1">
                <a:latin typeface="Arial" panose="020B0604020202020204" pitchFamily="34" charset="0"/>
              </a:rPr>
              <a:t>Rows</a:t>
            </a:r>
            <a:r>
              <a:rPr lang="en-US" altLang="en-US" dirty="0">
                <a:latin typeface="Arial" panose="020B0604020202020204" pitchFamily="34" charset="0"/>
              </a:rPr>
              <a:t>/genes</a:t>
            </a:r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>
            <a:off x="5932720" y="2895600"/>
            <a:ext cx="762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2673350" y="541178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Rows/genes</a:t>
            </a:r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4408715" y="4208420"/>
            <a:ext cx="217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Conditions/columns</a:t>
            </a:r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6629400" y="6324601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7 x 8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4121151" y="4826000"/>
            <a:ext cx="296863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1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2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3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4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5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6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>
            <a:off x="4502150" y="4521200"/>
            <a:ext cx="212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>
                <a:solidFill>
                  <a:schemeClr val="folHlink"/>
                </a:solidFill>
                <a:latin typeface="Arial" panose="020B0604020202020204" pitchFamily="34" charset="0"/>
              </a:rPr>
              <a:t>1   2   3    4   5   6   7    8</a:t>
            </a: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2566852" y="25146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 1         2        3        4        5         6       7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061172" y="2514600"/>
            <a:ext cx="396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 1       </a:t>
            </a:r>
            <a:r>
              <a:rPr lang="en-US" altLang="en-US" sz="14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2       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3     </a:t>
            </a:r>
            <a:r>
              <a:rPr lang="en-US" altLang="en-US" sz="14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4        5 </a:t>
            </a:r>
            <a:r>
              <a:rPr lang="en-US" altLang="en-US" sz="14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6 </a:t>
            </a:r>
            <a:r>
              <a:rPr lang="en-US" altLang="en-US" sz="14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7  </a:t>
            </a:r>
            <a:r>
              <a:rPr lang="en-US" altLang="en-US" sz="1400" dirty="0" smtClean="0">
                <a:solidFill>
                  <a:schemeClr val="folHlink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5343" name="AutoShape 47"/>
          <p:cNvSpPr>
            <a:spLocks noChangeArrowheads="1"/>
          </p:cNvSpPr>
          <p:nvPr/>
        </p:nvSpPr>
        <p:spPr bwMode="auto">
          <a:xfrm>
            <a:off x="1524000" y="2362200"/>
            <a:ext cx="1143000" cy="4267200"/>
          </a:xfrm>
          <a:prstGeom prst="curvedRightArrow">
            <a:avLst>
              <a:gd name="adj1" fmla="val 74667"/>
              <a:gd name="adj2" fmla="val 149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IN" altLang="en-US"/>
          </a:p>
        </p:txBody>
      </p:sp>
      <p:pic>
        <p:nvPicPr>
          <p:cNvPr id="55344" name="Picture 48" descr="bbcl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78376"/>
            <a:ext cx="220980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45" name="Line 49"/>
          <p:cNvSpPr>
            <a:spLocks noChangeShapeType="1"/>
          </p:cNvSpPr>
          <p:nvPr/>
        </p:nvSpPr>
        <p:spPr bwMode="auto">
          <a:xfrm flipV="1">
            <a:off x="4800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 flipV="1">
            <a:off x="5029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7" name="Line 51"/>
          <p:cNvSpPr>
            <a:spLocks noChangeShapeType="1"/>
          </p:cNvSpPr>
          <p:nvPr/>
        </p:nvSpPr>
        <p:spPr bwMode="auto">
          <a:xfrm flipV="1">
            <a:off x="5257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8" name="Line 52"/>
          <p:cNvSpPr>
            <a:spLocks noChangeShapeType="1"/>
          </p:cNvSpPr>
          <p:nvPr/>
        </p:nvSpPr>
        <p:spPr bwMode="auto">
          <a:xfrm flipV="1">
            <a:off x="5486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49" name="Line 53"/>
          <p:cNvSpPr>
            <a:spLocks noChangeShapeType="1"/>
          </p:cNvSpPr>
          <p:nvPr/>
        </p:nvSpPr>
        <p:spPr bwMode="auto">
          <a:xfrm flipV="1">
            <a:off x="5791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 flipV="1">
            <a:off x="60198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 flipV="1">
            <a:off x="6324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4800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3" name="Line 57"/>
          <p:cNvSpPr>
            <a:spLocks noChangeShapeType="1"/>
          </p:cNvSpPr>
          <p:nvPr/>
        </p:nvSpPr>
        <p:spPr bwMode="auto">
          <a:xfrm>
            <a:off x="50292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>
            <a:off x="52578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>
            <a:off x="54864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57912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60198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58" name="Line 62"/>
          <p:cNvSpPr>
            <a:spLocks noChangeShapeType="1"/>
          </p:cNvSpPr>
          <p:nvPr/>
        </p:nvSpPr>
        <p:spPr bwMode="auto">
          <a:xfrm>
            <a:off x="6324600" y="632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5685" y="325936"/>
            <a:ext cx="6686005" cy="888909"/>
          </a:xfrm>
        </p:spPr>
        <p:txBody>
          <a:bodyPr/>
          <a:lstStyle/>
          <a:p>
            <a:pPr eaLnBrk="1" hangingPunct="1"/>
            <a:r>
              <a:rPr lang="en-US" altLang="en-US" sz="3500" b="1" dirty="0"/>
              <a:t>Multi-objective fitness functions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91885" y="1148353"/>
            <a:ext cx="11181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Arial" panose="020B0604020202020204" pitchFamily="34" charset="0"/>
              </a:rPr>
              <a:t>Maximize </a:t>
            </a:r>
            <a:r>
              <a:rPr lang="en-US" altLang="en-US" sz="2400" i="1" dirty="0">
                <a:latin typeface="Arial" panose="020B0604020202020204" pitchFamily="34" charset="0"/>
              </a:rPr>
              <a:t>f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</a:rPr>
              <a:t>, and </a:t>
            </a:r>
            <a:r>
              <a:rPr lang="en-US" altLang="en-US" sz="2400" i="1" dirty="0">
                <a:latin typeface="Arial" panose="020B0604020202020204" pitchFamily="34" charset="0"/>
              </a:rPr>
              <a:t>f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baseline="-250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as long as </a:t>
            </a:r>
            <a:r>
              <a:rPr lang="en-US" altLang="en-US" sz="2400" i="1" dirty="0">
                <a:latin typeface="Arial" panose="020B0604020202020204" pitchFamily="34" charset="0"/>
              </a:rPr>
              <a:t>f</a:t>
            </a:r>
            <a:r>
              <a:rPr lang="en-US" altLang="en-US" sz="2400" i="1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i="1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does not exceed the allowable dissimilarity </a:t>
            </a:r>
            <a:endParaRPr lang="en-US" altLang="en-US" sz="2400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idx="1"/>
          </p:nvPr>
        </p:nvGraphicFramePr>
        <p:xfrm>
          <a:off x="10726014" y="1119098"/>
          <a:ext cx="301625" cy="419100"/>
        </p:xfrm>
        <a:graphic>
          <a:graphicData uri="http://schemas.openxmlformats.org/presentationml/2006/ole">
            <p:oleObj spid="_x0000_s2056" name="Equation" r:id="rId4" imgW="105840" imgH="137880" progId="">
              <p:embed/>
            </p:oleObj>
          </a:graphicData>
        </a:graphic>
      </p:graphicFrame>
      <p:grpSp>
        <p:nvGrpSpPr>
          <p:cNvPr id="57349" name="Group 5"/>
          <p:cNvGrpSpPr>
            <a:grpSpLocks noChangeAspect="1"/>
          </p:cNvGrpSpPr>
          <p:nvPr/>
        </p:nvGrpSpPr>
        <p:grpSpPr bwMode="auto">
          <a:xfrm>
            <a:off x="1129936" y="1797005"/>
            <a:ext cx="8223069" cy="2792412"/>
            <a:chOff x="1488" y="2177"/>
            <a:chExt cx="3072" cy="1759"/>
          </a:xfrm>
        </p:grpSpPr>
        <p:sp>
          <p:nvSpPr>
            <p:cNvPr id="5735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488" y="2177"/>
              <a:ext cx="3072" cy="175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IN"/>
            </a:p>
          </p:txBody>
        </p:sp>
        <p:pic>
          <p:nvPicPr>
            <p:cNvPr id="5735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2177"/>
              <a:ext cx="3082" cy="1769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2957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4239" y="798513"/>
            <a:ext cx="5919787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The main steps of the NSGAII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590800" y="2514600"/>
            <a:ext cx="7848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Generate a random population of size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Delete or add multiple nodes (genes and conditions) from each individual of the population.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Calculate the multi-objective fitness functions </a:t>
            </a:r>
            <a:r>
              <a:rPr lang="en-US" altLang="en-US" i="1">
                <a:solidFill>
                  <a:schemeClr val="tx2"/>
                </a:solidFill>
                <a:latin typeface="Arial" panose="020B0604020202020204" pitchFamily="34" charset="0"/>
              </a:rPr>
              <a:t>f</a:t>
            </a:r>
            <a:r>
              <a:rPr lang="en-US" altLang="en-US" i="1" baseline="-250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i="1">
                <a:solidFill>
                  <a:schemeClr val="tx2"/>
                </a:solidFill>
                <a:latin typeface="Arial" panose="020B0604020202020204" pitchFamily="34" charset="0"/>
              </a:rPr>
              <a:t>f</a:t>
            </a:r>
            <a:r>
              <a:rPr lang="en-US" altLang="en-US" i="1" baseline="-2500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Rank the population using the dominance criteria.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Calculate crowding distance.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Perform selection using crowding tournament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Perform crossover and mutation (as in conventional GA) to generate offspring population of size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Combine parent and offspring population.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 Rank the mixed population using dominance criteria and crowding distance.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Replace the parent population by the best |P| members of the combined population.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54617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b="1" dirty="0" smtClean="0"/>
              <a:t>Bi-Clustering Evolutionary Algorithm</a:t>
            </a:r>
            <a:endParaRPr lang="en-US" b="1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930" y="1068025"/>
            <a:ext cx="10077179" cy="537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992</Words>
  <Application>Microsoft Office PowerPoint</Application>
  <PresentationFormat>Custom</PresentationFormat>
  <Paragraphs>124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Pre : Traditional clustering </vt:lpstr>
      <vt:lpstr>Challenge:</vt:lpstr>
      <vt:lpstr>Advantages of Bi-clustering over clustering in microarray data</vt:lpstr>
      <vt:lpstr>Mathematical Definition</vt:lpstr>
      <vt:lpstr>Preparing data for bi-clustering :Encoding of chromosome</vt:lpstr>
      <vt:lpstr>Multi-objective fitness functions</vt:lpstr>
      <vt:lpstr>The main steps of the NSGAII</vt:lpstr>
      <vt:lpstr>Bi-Clustering Evolutionary Algorithm</vt:lpstr>
      <vt:lpstr>Conclusions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ISM-IIIF11</dc:creator>
  <cp:lastModifiedBy>Admin</cp:lastModifiedBy>
  <cp:revision>29</cp:revision>
  <dcterms:created xsi:type="dcterms:W3CDTF">2018-11-10T10:04:50Z</dcterms:created>
  <dcterms:modified xsi:type="dcterms:W3CDTF">2018-11-12T17:15:03Z</dcterms:modified>
</cp:coreProperties>
</file>