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4" r:id="rId2"/>
    <p:sldId id="286" r:id="rId3"/>
    <p:sldId id="288" r:id="rId4"/>
    <p:sldId id="292" r:id="rId5"/>
    <p:sldId id="294" r:id="rId6"/>
    <p:sldId id="295" r:id="rId7"/>
    <p:sldId id="296" r:id="rId8"/>
    <p:sldId id="297" r:id="rId9"/>
    <p:sldId id="302" r:id="rId10"/>
    <p:sldId id="304" r:id="rId11"/>
    <p:sldId id="310" r:id="rId12"/>
    <p:sldId id="312" r:id="rId13"/>
    <p:sldId id="313" r:id="rId14"/>
    <p:sldId id="314" r:id="rId15"/>
    <p:sldId id="316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2.emf"/><Relationship Id="rId10" Type="http://schemas.openxmlformats.org/officeDocument/2006/relationships/image" Target="../media/image20.wmf"/><Relationship Id="rId4" Type="http://schemas.openxmlformats.org/officeDocument/2006/relationships/image" Target="../media/image11.emf"/><Relationship Id="rId9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04120-E2C0-4589-AC24-30D99819E205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E5EA6-7C48-4208-9E41-52216DD0C0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53266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908BA8-47AA-4B01-850F-D97CEA6641AD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706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7" name="Header Placeholder 4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IEEE Trans. on Systems, Man and Cybernetics, Part C: Vol. 37, pp. 622-632, 2007</a:t>
            </a:r>
          </a:p>
        </p:txBody>
      </p:sp>
      <p:sp>
        <p:nvSpPr>
          <p:cNvPr id="8198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128/09/2011</a:t>
            </a:r>
          </a:p>
        </p:txBody>
      </p:sp>
    </p:spTree>
    <p:extLst>
      <p:ext uri="{BB962C8B-B14F-4D97-AF65-F5344CB8AC3E}">
        <p14:creationId xmlns="" xmlns:p14="http://schemas.microsoft.com/office/powerpoint/2010/main" val="291874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E42EB1-161A-4A1C-B2A3-A55E8BFA01C2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30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5" name="Header Placeholder 4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IEEE Trans. on Systems, Man and Cybernetics, Part C: Vol. 37, pp. 622-632, 2007</a:t>
            </a:r>
          </a:p>
        </p:txBody>
      </p:sp>
      <p:sp>
        <p:nvSpPr>
          <p:cNvPr id="20486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128/09/2011</a:t>
            </a:r>
          </a:p>
        </p:txBody>
      </p:sp>
    </p:spTree>
    <p:extLst>
      <p:ext uri="{BB962C8B-B14F-4D97-AF65-F5344CB8AC3E}">
        <p14:creationId xmlns="" xmlns:p14="http://schemas.microsoft.com/office/powerpoint/2010/main" val="23595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AE2C22-4F18-4D87-9A76-9A8F36C4249D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0259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5" name="Header Placeholder 4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IEEE Trans. on Systems, Man and Cybernetics, Part C: Vol. 37, pp. 622-632, 2007</a:t>
            </a:r>
          </a:p>
        </p:txBody>
      </p:sp>
      <p:sp>
        <p:nvSpPr>
          <p:cNvPr id="25606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128/09/2011</a:t>
            </a:r>
          </a:p>
        </p:txBody>
      </p:sp>
    </p:spTree>
    <p:extLst>
      <p:ext uri="{BB962C8B-B14F-4D97-AF65-F5344CB8AC3E}">
        <p14:creationId xmlns="" xmlns:p14="http://schemas.microsoft.com/office/powerpoint/2010/main" val="146068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9E2637-DC66-463A-A179-A218C4BB6C9F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1" name="Header Placeholder 4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IEEE Trans. on Systems, Man and Cybernetics, Part C: Vol. 37, pp. 622-632, 2007</a:t>
            </a:r>
          </a:p>
        </p:txBody>
      </p:sp>
      <p:sp>
        <p:nvSpPr>
          <p:cNvPr id="34822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128/09/2011</a:t>
            </a:r>
          </a:p>
        </p:txBody>
      </p:sp>
    </p:spTree>
    <p:extLst>
      <p:ext uri="{BB962C8B-B14F-4D97-AF65-F5344CB8AC3E}">
        <p14:creationId xmlns="" xmlns:p14="http://schemas.microsoft.com/office/powerpoint/2010/main" val="101225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72548D-58B5-41A9-A95F-908D0A4614D2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0259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3" name="Header Placeholder 4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IEEE Trans. on Systems, Man and Cybernetics, Part C: Vol. 37, pp. 622-632, 2007</a:t>
            </a:r>
          </a:p>
        </p:txBody>
      </p:sp>
      <p:sp>
        <p:nvSpPr>
          <p:cNvPr id="37894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128/09/2011</a:t>
            </a:r>
          </a:p>
        </p:txBody>
      </p:sp>
    </p:spTree>
    <p:extLst>
      <p:ext uri="{BB962C8B-B14F-4D97-AF65-F5344CB8AC3E}">
        <p14:creationId xmlns="" xmlns:p14="http://schemas.microsoft.com/office/powerpoint/2010/main" val="2696787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B014A9-B401-4DAF-936D-C93D22F3C61E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706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0181" name="Header Placeholder 4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IEEE Trans. on Systems, Man and Cybernetics, Part C: Vol. 37, pp. 622-632, 2007</a:t>
            </a:r>
          </a:p>
        </p:txBody>
      </p:sp>
      <p:sp>
        <p:nvSpPr>
          <p:cNvPr id="50182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128/09/2011</a:t>
            </a:r>
          </a:p>
        </p:txBody>
      </p:sp>
    </p:spTree>
    <p:extLst>
      <p:ext uri="{BB962C8B-B14F-4D97-AF65-F5344CB8AC3E}">
        <p14:creationId xmlns="" xmlns:p14="http://schemas.microsoft.com/office/powerpoint/2010/main" val="237380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09B295-2771-4D5A-9DF9-A29CF8B465F5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0259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2229" name="Header Placeholder 4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IEEE Trans. on Systems, Man and Cybernetics, Part C: Vol. 37, pp. 622-632, 2007</a:t>
            </a:r>
          </a:p>
        </p:txBody>
      </p:sp>
      <p:sp>
        <p:nvSpPr>
          <p:cNvPr id="52230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128/09/2011</a:t>
            </a:r>
          </a:p>
        </p:txBody>
      </p:sp>
    </p:spTree>
    <p:extLst>
      <p:ext uri="{BB962C8B-B14F-4D97-AF65-F5344CB8AC3E}">
        <p14:creationId xmlns="" xmlns:p14="http://schemas.microsoft.com/office/powerpoint/2010/main" val="181882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EA4098-C4F8-415B-AEA0-86C8F9FC4D1F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30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1" name="Header Placeholder 4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IEEE Trans. on Systems, Man and Cybernetics, Part C: Vol. 37, pp. 622-632, 2007</a:t>
            </a:r>
          </a:p>
        </p:txBody>
      </p:sp>
      <p:sp>
        <p:nvSpPr>
          <p:cNvPr id="55302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128/09/2011</a:t>
            </a:r>
          </a:p>
        </p:txBody>
      </p:sp>
    </p:spTree>
    <p:extLst>
      <p:ext uri="{BB962C8B-B14F-4D97-AF65-F5344CB8AC3E}">
        <p14:creationId xmlns="" xmlns:p14="http://schemas.microsoft.com/office/powerpoint/2010/main" val="1320054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F687F4-748F-4B09-9E89-CA4582D1551F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9" name="Header Placeholder 4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IEEE Trans. on Systems, Man and Cybernetics, Part C: Vol. 37, pp. 622-632, 2007</a:t>
            </a:r>
          </a:p>
        </p:txBody>
      </p:sp>
      <p:sp>
        <p:nvSpPr>
          <p:cNvPr id="57350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128/09/2011</a:t>
            </a:r>
          </a:p>
        </p:txBody>
      </p:sp>
    </p:spTree>
    <p:extLst>
      <p:ext uri="{BB962C8B-B14F-4D97-AF65-F5344CB8AC3E}">
        <p14:creationId xmlns="" xmlns:p14="http://schemas.microsoft.com/office/powerpoint/2010/main" val="427684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1483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147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4347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4903E4-FF28-4DFA-BDBE-BAE072EDB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87325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384800" cy="4114800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F7478-1EDD-459A-A77C-7511F76AF8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6121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1538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2650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606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166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3884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8151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840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216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45074-0077-4442-9ECA-FAC11AD79DBC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2731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597276" y="911225"/>
            <a:ext cx="559911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895600" y="3681414"/>
            <a:ext cx="67056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Haider Banka</a:t>
            </a:r>
          </a:p>
          <a:p>
            <a:pPr algn="ctr"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Associate Professor</a:t>
            </a:r>
          </a:p>
          <a:p>
            <a:pPr algn="ctr"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Department of Computer Science &amp; Engineering, Indian School of Mines,  Dhanbad 826004, India.</a:t>
            </a:r>
          </a:p>
          <a:p>
            <a:pPr algn="ctr"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800">
                <a:latin typeface="Times New Roman" panose="02020603050405020304" pitchFamily="18" charset="0"/>
              </a:rPr>
              <a:t>email: haider@iitism.ac.in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81200" y="1053299"/>
            <a:ext cx="8458200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4000" dirty="0" smtClean="0">
                <a:latin typeface="Times New Roman" panose="02020603050405020304" pitchFamily="18" charset="0"/>
              </a:rPr>
              <a:t>Feature </a:t>
            </a:r>
            <a:r>
              <a:rPr lang="en-GB" altLang="en-US" sz="4000" dirty="0">
                <a:latin typeface="Times New Roman" panose="02020603050405020304" pitchFamily="18" charset="0"/>
              </a:rPr>
              <a:t>Selection </a:t>
            </a:r>
            <a:endParaRPr lang="en-GB" altLang="en-US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4000" dirty="0" smtClean="0">
                <a:latin typeface="Times New Roman" panose="02020603050405020304" pitchFamily="18" charset="0"/>
              </a:rPr>
              <a:t>(in </a:t>
            </a:r>
            <a:r>
              <a:rPr lang="en-GB" altLang="en-US" sz="4000" dirty="0">
                <a:latin typeface="Times New Roman" panose="02020603050405020304" pitchFamily="18" charset="0"/>
              </a:rPr>
              <a:t>Gene Expression </a:t>
            </a:r>
            <a:r>
              <a:rPr lang="en-GB" altLang="en-US" sz="4000" dirty="0" smtClean="0">
                <a:latin typeface="Times New Roman" panose="02020603050405020304" pitchFamily="18" charset="0"/>
              </a:rPr>
              <a:t>Data)</a:t>
            </a:r>
            <a:endParaRPr lang="en-GB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15970D-49E2-49E8-A5A9-5CD56EBAC174}" type="slidenum">
              <a:rPr lang="en-US" altLang="en-US">
                <a:solidFill>
                  <a:srgbClr val="045C75"/>
                </a:solidFill>
              </a:rPr>
              <a:pPr/>
              <a:t>1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1068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048000" y="1041400"/>
            <a:ext cx="5029200" cy="149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defTabSz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defTabSz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lnSpc>
                <a:spcPct val="94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GB" altLang="en-US"/>
              <a:t>   A solution x is pareto-optimal if there doesn’t exist any other solutions that dominate x.</a:t>
            </a:r>
          </a:p>
          <a:p>
            <a:pPr lvl="1">
              <a:lnSpc>
                <a:spcPct val="94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GB" altLang="en-US"/>
              <a:t>  equally good; non-dominated;</a:t>
            </a:r>
          </a:p>
          <a:p>
            <a:pPr eaLnBrk="1" hangingPunct="1">
              <a:lnSpc>
                <a:spcPct val="104000"/>
              </a:lnSpc>
              <a:buClr>
                <a:srgbClr val="000000"/>
              </a:buClr>
              <a:buSzPct val="100000"/>
              <a:buFont typeface="Tahoma" panose="020B0604030504040204" pitchFamily="34" charset="0"/>
              <a:buNone/>
            </a:pPr>
            <a:endParaRPr lang="en-GB" alt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7005638" y="5994400"/>
            <a:ext cx="3040062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V="1">
            <a:off x="7005639" y="3214689"/>
            <a:ext cx="1587" cy="277177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9253539" y="5162551"/>
            <a:ext cx="52387" cy="476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870" name="Oval 8"/>
          <p:cNvSpPr>
            <a:spLocks noChangeArrowheads="1"/>
          </p:cNvSpPr>
          <p:nvPr/>
        </p:nvSpPr>
        <p:spPr bwMode="auto">
          <a:xfrm>
            <a:off x="7693025" y="3913189"/>
            <a:ext cx="52388" cy="476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871" name="Oval 9"/>
          <p:cNvSpPr>
            <a:spLocks noChangeArrowheads="1"/>
          </p:cNvSpPr>
          <p:nvPr/>
        </p:nvSpPr>
        <p:spPr bwMode="auto">
          <a:xfrm>
            <a:off x="7858125" y="4514851"/>
            <a:ext cx="52388" cy="476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872" name="Line 15"/>
          <p:cNvSpPr>
            <a:spLocks noChangeShapeType="1"/>
          </p:cNvSpPr>
          <p:nvPr/>
        </p:nvSpPr>
        <p:spPr bwMode="auto">
          <a:xfrm>
            <a:off x="7713664" y="3941764"/>
            <a:ext cx="1587" cy="2052637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3" name="Line 16"/>
          <p:cNvSpPr>
            <a:spLocks noChangeShapeType="1"/>
          </p:cNvSpPr>
          <p:nvPr/>
        </p:nvSpPr>
        <p:spPr bwMode="auto">
          <a:xfrm flipH="1">
            <a:off x="6994526" y="3951289"/>
            <a:ext cx="720725" cy="1587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4" name="Line 17"/>
          <p:cNvSpPr>
            <a:spLocks noChangeShapeType="1"/>
          </p:cNvSpPr>
          <p:nvPr/>
        </p:nvSpPr>
        <p:spPr bwMode="auto">
          <a:xfrm flipH="1">
            <a:off x="7004050" y="5192714"/>
            <a:ext cx="2293938" cy="1587"/>
          </a:xfrm>
          <a:prstGeom prst="line">
            <a:avLst/>
          </a:prstGeom>
          <a:noFill/>
          <a:ln w="12600">
            <a:solidFill>
              <a:srgbClr val="000000"/>
            </a:solidFill>
            <a:prstDash val="lgDashDot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5" name="Line 18"/>
          <p:cNvSpPr>
            <a:spLocks noChangeShapeType="1"/>
          </p:cNvSpPr>
          <p:nvPr/>
        </p:nvSpPr>
        <p:spPr bwMode="auto">
          <a:xfrm>
            <a:off x="9285289" y="5219701"/>
            <a:ext cx="1587" cy="792163"/>
          </a:xfrm>
          <a:prstGeom prst="line">
            <a:avLst/>
          </a:prstGeom>
          <a:noFill/>
          <a:ln w="12600">
            <a:solidFill>
              <a:srgbClr val="000000"/>
            </a:solidFill>
            <a:prstDash val="lgDashDot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6" name="Text Box 23"/>
          <p:cNvSpPr txBox="1">
            <a:spLocks noChangeArrowheads="1"/>
          </p:cNvSpPr>
          <p:nvPr/>
        </p:nvSpPr>
        <p:spPr bwMode="auto">
          <a:xfrm>
            <a:off x="7689850" y="3659189"/>
            <a:ext cx="871538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 (i-1)</a:t>
            </a:r>
          </a:p>
        </p:txBody>
      </p:sp>
      <p:sp>
        <p:nvSpPr>
          <p:cNvPr id="36877" name="Text Box 24"/>
          <p:cNvSpPr txBox="1">
            <a:spLocks noChangeArrowheads="1"/>
          </p:cNvSpPr>
          <p:nvPr/>
        </p:nvSpPr>
        <p:spPr bwMode="auto">
          <a:xfrm>
            <a:off x="7942263" y="4294188"/>
            <a:ext cx="657850" cy="4084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 (i)</a:t>
            </a:r>
          </a:p>
        </p:txBody>
      </p:sp>
      <p:sp>
        <p:nvSpPr>
          <p:cNvPr id="36878" name="Text Box 26"/>
          <p:cNvSpPr txBox="1">
            <a:spLocks noChangeArrowheads="1"/>
          </p:cNvSpPr>
          <p:nvPr/>
        </p:nvSpPr>
        <p:spPr bwMode="auto">
          <a:xfrm>
            <a:off x="9215439" y="4776789"/>
            <a:ext cx="930275" cy="407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 (i+1)</a:t>
            </a:r>
          </a:p>
        </p:txBody>
      </p:sp>
      <p:sp>
        <p:nvSpPr>
          <p:cNvPr id="36879" name="Text Box 30"/>
          <p:cNvSpPr txBox="1">
            <a:spLocks noChangeArrowheads="1"/>
          </p:cNvSpPr>
          <p:nvPr/>
        </p:nvSpPr>
        <p:spPr bwMode="auto">
          <a:xfrm>
            <a:off x="8331200" y="6172201"/>
            <a:ext cx="395288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Times New Roman" panose="02020603050405020304" pitchFamily="18" charset="0"/>
              </a:rPr>
              <a:t>f1</a:t>
            </a:r>
          </a:p>
        </p:txBody>
      </p:sp>
      <p:sp>
        <p:nvSpPr>
          <p:cNvPr id="36880" name="Text Box 31"/>
          <p:cNvSpPr txBox="1">
            <a:spLocks noChangeArrowheads="1"/>
          </p:cNvSpPr>
          <p:nvPr/>
        </p:nvSpPr>
        <p:spPr bwMode="auto">
          <a:xfrm>
            <a:off x="6502400" y="4402139"/>
            <a:ext cx="395288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Times New Roman" panose="02020603050405020304" pitchFamily="18" charset="0"/>
              </a:rPr>
              <a:t>f2</a:t>
            </a:r>
          </a:p>
        </p:txBody>
      </p:sp>
      <p:sp>
        <p:nvSpPr>
          <p:cNvPr id="36881" name="Text Box 32"/>
          <p:cNvSpPr txBox="1">
            <a:spLocks noChangeArrowheads="1"/>
          </p:cNvSpPr>
          <p:nvPr/>
        </p:nvSpPr>
        <p:spPr bwMode="auto">
          <a:xfrm>
            <a:off x="3810001" y="168737"/>
            <a:ext cx="4252913" cy="50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b="1">
                <a:latin typeface="Times New Roman" panose="02020603050405020304" pitchFamily="18" charset="0"/>
              </a:rPr>
              <a:t>Pareto optimal solution</a:t>
            </a:r>
          </a:p>
        </p:txBody>
      </p:sp>
      <p:grpSp>
        <p:nvGrpSpPr>
          <p:cNvPr id="36882" name="Group 33"/>
          <p:cNvGrpSpPr>
            <a:grpSpLocks/>
          </p:cNvGrpSpPr>
          <p:nvPr/>
        </p:nvGrpSpPr>
        <p:grpSpPr bwMode="auto">
          <a:xfrm>
            <a:off x="1658938" y="2922589"/>
            <a:ext cx="4857750" cy="3468687"/>
            <a:chOff x="85" y="1841"/>
            <a:chExt cx="3060" cy="2185"/>
          </a:xfrm>
        </p:grpSpPr>
        <p:sp>
          <p:nvSpPr>
            <p:cNvPr id="36888" name="Line 34"/>
            <p:cNvSpPr>
              <a:spLocks noChangeShapeType="1"/>
            </p:cNvSpPr>
            <p:nvPr/>
          </p:nvSpPr>
          <p:spPr bwMode="auto">
            <a:xfrm>
              <a:off x="486" y="1841"/>
              <a:ext cx="1" cy="19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89" name="Line 35"/>
            <p:cNvSpPr>
              <a:spLocks noChangeShapeType="1"/>
            </p:cNvSpPr>
            <p:nvPr/>
          </p:nvSpPr>
          <p:spPr bwMode="auto">
            <a:xfrm>
              <a:off x="487" y="3762"/>
              <a:ext cx="248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90" name="Freeform 36"/>
            <p:cNvSpPr>
              <a:spLocks noChangeArrowheads="1"/>
            </p:cNvSpPr>
            <p:nvPr/>
          </p:nvSpPr>
          <p:spPr bwMode="auto">
            <a:xfrm>
              <a:off x="974" y="2514"/>
              <a:ext cx="1507" cy="817"/>
            </a:xfrm>
            <a:custGeom>
              <a:avLst/>
              <a:gdLst>
                <a:gd name="T0" fmla="*/ 0 w 1824"/>
                <a:gd name="T1" fmla="*/ 0 h 1056"/>
                <a:gd name="T2" fmla="*/ 2 w 1824"/>
                <a:gd name="T3" fmla="*/ 2 h 1056"/>
                <a:gd name="T4" fmla="*/ 6 w 1824"/>
                <a:gd name="T5" fmla="*/ 2 h 1056"/>
                <a:gd name="T6" fmla="*/ 0 60000 65536"/>
                <a:gd name="T7" fmla="*/ 0 60000 65536"/>
                <a:gd name="T8" fmla="*/ 0 60000 65536"/>
                <a:gd name="T9" fmla="*/ 0 w 1824"/>
                <a:gd name="T10" fmla="*/ 0 h 1056"/>
                <a:gd name="T11" fmla="*/ 1824 w 1824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1056">
                  <a:moveTo>
                    <a:pt x="0" y="0"/>
                  </a:moveTo>
                  <a:cubicBezTo>
                    <a:pt x="112" y="320"/>
                    <a:pt x="224" y="640"/>
                    <a:pt x="528" y="816"/>
                  </a:cubicBezTo>
                  <a:cubicBezTo>
                    <a:pt x="832" y="992"/>
                    <a:pt x="1328" y="1024"/>
                    <a:pt x="1824" y="1056"/>
                  </a:cubicBez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1" name="Oval 37"/>
            <p:cNvSpPr>
              <a:spLocks noChangeArrowheads="1"/>
            </p:cNvSpPr>
            <p:nvPr/>
          </p:nvSpPr>
          <p:spPr bwMode="auto">
            <a:xfrm>
              <a:off x="1062" y="2706"/>
              <a:ext cx="89" cy="96"/>
            </a:xfrm>
            <a:prstGeom prst="ellipse">
              <a:avLst/>
            </a:prstGeom>
            <a:solidFill>
              <a:schemeClr val="tx1"/>
            </a:solidFill>
            <a:ln w="126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92" name="Oval 38"/>
            <p:cNvSpPr>
              <a:spLocks noChangeArrowheads="1"/>
            </p:cNvSpPr>
            <p:nvPr/>
          </p:nvSpPr>
          <p:spPr bwMode="auto">
            <a:xfrm>
              <a:off x="1594" y="3138"/>
              <a:ext cx="89" cy="96"/>
            </a:xfrm>
            <a:prstGeom prst="ellipse">
              <a:avLst/>
            </a:prstGeom>
            <a:solidFill>
              <a:schemeClr val="tx1"/>
            </a:solidFill>
            <a:ln w="126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98" name="Oval 39"/>
            <p:cNvSpPr>
              <a:spLocks noChangeArrowheads="1"/>
            </p:cNvSpPr>
            <p:nvPr/>
          </p:nvSpPr>
          <p:spPr bwMode="auto">
            <a:xfrm>
              <a:off x="1638" y="2130"/>
              <a:ext cx="89" cy="9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94" name="Text Box 40"/>
            <p:cNvSpPr txBox="1">
              <a:spLocks noChangeArrowheads="1"/>
            </p:cNvSpPr>
            <p:nvPr/>
          </p:nvSpPr>
          <p:spPr bwMode="auto">
            <a:xfrm>
              <a:off x="1584" y="3216"/>
              <a:ext cx="240" cy="2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02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895" name="Text Box 41"/>
            <p:cNvSpPr txBox="1">
              <a:spLocks noChangeArrowheads="1"/>
            </p:cNvSpPr>
            <p:nvPr/>
          </p:nvSpPr>
          <p:spPr bwMode="auto">
            <a:xfrm>
              <a:off x="885" y="2610"/>
              <a:ext cx="17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02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896" name="Text Box 42"/>
            <p:cNvSpPr txBox="1">
              <a:spLocks noChangeArrowheads="1"/>
            </p:cNvSpPr>
            <p:nvPr/>
          </p:nvSpPr>
          <p:spPr bwMode="auto">
            <a:xfrm>
              <a:off x="885" y="3041"/>
              <a:ext cx="17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02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36897" name="Group 43"/>
            <p:cNvGrpSpPr>
              <a:grpSpLocks/>
            </p:cNvGrpSpPr>
            <p:nvPr/>
          </p:nvGrpSpPr>
          <p:grpSpPr bwMode="auto">
            <a:xfrm>
              <a:off x="953" y="3749"/>
              <a:ext cx="997" cy="277"/>
              <a:chOff x="953" y="3749"/>
              <a:chExt cx="997" cy="277"/>
            </a:xfrm>
          </p:grpSpPr>
          <p:sp>
            <p:nvSpPr>
              <p:cNvPr id="36908" name="Text Box 44"/>
              <p:cNvSpPr txBox="1">
                <a:spLocks noChangeArrowheads="1"/>
              </p:cNvSpPr>
              <p:nvPr/>
            </p:nvSpPr>
            <p:spPr bwMode="auto">
              <a:xfrm>
                <a:off x="1505" y="3749"/>
                <a:ext cx="445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572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4572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4572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4572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4572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102000"/>
                  </a:lnSpc>
                  <a:spcBef>
                    <a:spcPts val="1500"/>
                  </a:spcBef>
                  <a:buClr>
                    <a:srgbClr val="000000"/>
                  </a:buClr>
                  <a:buSzPct val="100000"/>
                </a:pPr>
                <a:r>
                  <a:rPr lang="en-GB" altLang="en-US" sz="2200">
                    <a:latin typeface="Times New Roman" panose="02020603050405020304" pitchFamily="18" charset="0"/>
                  </a:rPr>
                  <a:t>Cost</a:t>
                </a:r>
              </a:p>
            </p:txBody>
          </p:sp>
          <p:sp>
            <p:nvSpPr>
              <p:cNvPr id="36909" name="Line 45"/>
              <p:cNvSpPr>
                <a:spLocks noChangeShapeType="1"/>
              </p:cNvSpPr>
              <p:nvPr/>
            </p:nvSpPr>
            <p:spPr bwMode="auto">
              <a:xfrm>
                <a:off x="953" y="3888"/>
                <a:ext cx="487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898" name="Group 46"/>
            <p:cNvGrpSpPr>
              <a:grpSpLocks/>
            </p:cNvGrpSpPr>
            <p:nvPr/>
          </p:nvGrpSpPr>
          <p:grpSpPr bwMode="auto">
            <a:xfrm>
              <a:off x="85" y="2511"/>
              <a:ext cx="314" cy="1152"/>
              <a:chOff x="85" y="2511"/>
              <a:chExt cx="314" cy="1152"/>
            </a:xfrm>
          </p:grpSpPr>
          <p:sp>
            <p:nvSpPr>
              <p:cNvPr id="36906" name="Text Box 47"/>
              <p:cNvSpPr txBox="1">
                <a:spLocks noChangeArrowheads="1"/>
              </p:cNvSpPr>
              <p:nvPr/>
            </p:nvSpPr>
            <p:spPr bwMode="auto">
              <a:xfrm rot="16200000">
                <a:off x="-342" y="2938"/>
                <a:ext cx="115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572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4572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4572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4572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4572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102000"/>
                  </a:lnSpc>
                  <a:spcBef>
                    <a:spcPts val="1500"/>
                  </a:spcBef>
                  <a:buClr>
                    <a:srgbClr val="000000"/>
                  </a:buClr>
                  <a:buSzPct val="100000"/>
                </a:pPr>
                <a:r>
                  <a:rPr lang="en-GB" altLang="en-US" sz="2400">
                    <a:latin typeface="Times New Roman" panose="02020603050405020304" pitchFamily="18" charset="0"/>
                  </a:rPr>
                  <a:t>Time</a:t>
                </a:r>
              </a:p>
            </p:txBody>
          </p:sp>
          <p:sp>
            <p:nvSpPr>
              <p:cNvPr id="36907" name="Line 48"/>
              <p:cNvSpPr>
                <a:spLocks noChangeShapeType="1"/>
              </p:cNvSpPr>
              <p:nvPr/>
            </p:nvSpPr>
            <p:spPr bwMode="auto">
              <a:xfrm flipV="1">
                <a:off x="398" y="2800"/>
                <a:ext cx="1" cy="628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6899" name="Text Box 49"/>
            <p:cNvSpPr txBox="1">
              <a:spLocks noChangeArrowheads="1"/>
            </p:cNvSpPr>
            <p:nvPr/>
          </p:nvSpPr>
          <p:spPr bwMode="auto">
            <a:xfrm>
              <a:off x="1994" y="2525"/>
              <a:ext cx="1151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02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000">
                  <a:latin typeface="Times New Roman" panose="02020603050405020304" pitchFamily="18" charset="0"/>
                </a:rPr>
                <a:t>Pareto-optimal </a:t>
              </a:r>
            </a:p>
            <a:p>
              <a:pPr algn="ctr">
                <a:lnSpc>
                  <a:spcPct val="102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000">
                  <a:latin typeface="Times New Roman" panose="02020603050405020304" pitchFamily="18" charset="0"/>
                </a:rPr>
                <a:t>solutions</a:t>
              </a:r>
            </a:p>
          </p:txBody>
        </p:sp>
        <p:sp>
          <p:nvSpPr>
            <p:cNvPr id="36900" name="Oval 50"/>
            <p:cNvSpPr>
              <a:spLocks noChangeArrowheads="1"/>
            </p:cNvSpPr>
            <p:nvPr/>
          </p:nvSpPr>
          <p:spPr bwMode="auto">
            <a:xfrm>
              <a:off x="1062" y="3138"/>
              <a:ext cx="89" cy="96"/>
            </a:xfrm>
            <a:prstGeom prst="ellipse">
              <a:avLst/>
            </a:prstGeom>
            <a:solidFill>
              <a:srgbClr val="009C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901" name="Text Box 51"/>
            <p:cNvSpPr txBox="1">
              <a:spLocks noChangeArrowheads="1"/>
            </p:cNvSpPr>
            <p:nvPr/>
          </p:nvSpPr>
          <p:spPr bwMode="auto">
            <a:xfrm>
              <a:off x="1416" y="2034"/>
              <a:ext cx="19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2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902" name="Line 52"/>
            <p:cNvSpPr>
              <a:spLocks noChangeShapeType="1"/>
            </p:cNvSpPr>
            <p:nvPr/>
          </p:nvSpPr>
          <p:spPr bwMode="auto">
            <a:xfrm flipV="1">
              <a:off x="1195" y="2667"/>
              <a:ext cx="843" cy="8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03" name="Line 53"/>
            <p:cNvSpPr>
              <a:spLocks noChangeShapeType="1"/>
            </p:cNvSpPr>
            <p:nvPr/>
          </p:nvSpPr>
          <p:spPr bwMode="auto">
            <a:xfrm flipH="1">
              <a:off x="1680" y="2670"/>
              <a:ext cx="359" cy="46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04" name="Text Box 54"/>
            <p:cNvSpPr txBox="1">
              <a:spLocks noChangeArrowheads="1"/>
            </p:cNvSpPr>
            <p:nvPr/>
          </p:nvSpPr>
          <p:spPr bwMode="auto">
            <a:xfrm>
              <a:off x="531" y="3186"/>
              <a:ext cx="1063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02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000">
                  <a:latin typeface="Times New Roman" panose="02020603050405020304" pitchFamily="18" charset="0"/>
                </a:rPr>
                <a:t>Dominating </a:t>
              </a:r>
            </a:p>
            <a:p>
              <a:pPr algn="ctr">
                <a:lnSpc>
                  <a:spcPct val="102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000">
                  <a:latin typeface="Times New Roman" panose="02020603050405020304" pitchFamily="18" charset="0"/>
                </a:rPr>
                <a:t>solution</a:t>
              </a:r>
            </a:p>
          </p:txBody>
        </p:sp>
        <p:sp>
          <p:nvSpPr>
            <p:cNvPr id="36905" name="Text Box 55"/>
            <p:cNvSpPr txBox="1">
              <a:spLocks noChangeArrowheads="1"/>
            </p:cNvSpPr>
            <p:nvPr/>
          </p:nvSpPr>
          <p:spPr bwMode="auto">
            <a:xfrm>
              <a:off x="1550" y="1841"/>
              <a:ext cx="146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02000"/>
                </a:lnSpc>
                <a:spcBef>
                  <a:spcPts val="1250"/>
                </a:spcBef>
                <a:buClr>
                  <a:srgbClr val="000000"/>
                </a:buClr>
                <a:buSzPct val="100000"/>
              </a:pPr>
              <a:r>
                <a:rPr lang="en-GB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Dominated solution</a:t>
              </a:r>
            </a:p>
          </p:txBody>
        </p:sp>
      </p:grpSp>
      <p:sp>
        <p:nvSpPr>
          <p:cNvPr id="57" name="Date Placeholder 5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884" name="Slide Number Placeholder 5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715283D-CF7F-4F41-9CA3-9D01AFEC0358}" type="slidenum">
              <a:rPr lang="en-US" altLang="en-US">
                <a:solidFill>
                  <a:srgbClr val="045C75"/>
                </a:solidFill>
              </a:rPr>
              <a:pPr/>
              <a:t>10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96200" y="3962400"/>
            <a:ext cx="1600200" cy="1219200"/>
          </a:xfrm>
          <a:prstGeom prst="rect">
            <a:avLst/>
          </a:prstGeom>
          <a:noFill/>
          <a:ln w="127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772400" y="5105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7086601" y="4572001"/>
            <a:ext cx="12192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5193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215236" y="201253"/>
            <a:ext cx="8785072" cy="634772"/>
          </a:xfrm>
        </p:spPr>
        <p:txBody>
          <a:bodyPr/>
          <a:lstStyle/>
          <a:p>
            <a:r>
              <a:rPr lang="en-US" altLang="en-US" sz="3200" dirty="0"/>
              <a:t>Evolutionary Rough Feature Selection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72290" y="920932"/>
            <a:ext cx="883702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en-US" dirty="0"/>
              <a:t>Preprocessing (Normalization, Thresholding, and Discretization)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Making </a:t>
            </a:r>
            <a:r>
              <a:rPr lang="en-US" altLang="en-US" dirty="0"/>
              <a:t>of distinction table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Fitness </a:t>
            </a:r>
            <a:r>
              <a:rPr lang="en-US" altLang="en-US" dirty="0"/>
              <a:t>functions for Evaluation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The </a:t>
            </a:r>
            <a:r>
              <a:rPr lang="en-US" altLang="en-US" dirty="0"/>
              <a:t>complete algorithm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Experimental </a:t>
            </a:r>
            <a:r>
              <a:rPr lang="en-US" altLang="en-US" dirty="0"/>
              <a:t>results and comparison ( Colon, Leukemia, and Lymphoma datasets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B2EBC3-3D6F-4E64-87FB-0CA169186772}" type="slidenum">
              <a:rPr lang="en-US" altLang="en-US">
                <a:solidFill>
                  <a:srgbClr val="045C75"/>
                </a:solidFill>
              </a:rPr>
              <a:pPr/>
              <a:t>11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2488" y="2507161"/>
            <a:ext cx="4929187" cy="501650"/>
          </a:xfrm>
          <a:prstGeom prst="rect">
            <a:avLst/>
          </a:prstGeom>
        </p:spPr>
        <p:txBody>
          <a:bodyPr vert="horz" lIns="91440" tIns="0" rIns="91440" bIns="45720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Pre-processing</a:t>
            </a:r>
            <a:endParaRPr kumimoji="0" lang="en-GB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67120" y="2965268"/>
            <a:ext cx="4087314" cy="89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marL="342900" indent="-342900" defTabSz="457200"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30213" indent="-323850" defTabSz="457200"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just">
              <a:lnSpc>
                <a:spcPct val="108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StarSymbol" charset="0"/>
              <a:buChar char="–"/>
            </a:pPr>
            <a:r>
              <a:rPr lang="en-GB" altLang="en-US" sz="24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Normalize(attribute-wise</a:t>
            </a:r>
            <a:r>
              <a:rPr lang="en-GB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).</a:t>
            </a:r>
          </a:p>
          <a:p>
            <a:pPr lvl="1" algn="just">
              <a:lnSpc>
                <a:spcPct val="108000"/>
              </a:lnSpc>
              <a:spcBef>
                <a:spcPts val="800"/>
              </a:spcBef>
              <a:buClr>
                <a:srgbClr val="000000"/>
              </a:buClr>
              <a:buSzPct val="75000"/>
            </a:pPr>
            <a:endParaRPr lang="en-GB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4545874" y="2745067"/>
          <a:ext cx="3971109" cy="1134602"/>
        </p:xfrm>
        <a:graphic>
          <a:graphicData uri="http://schemas.openxmlformats.org/presentationml/2006/ole">
            <p:oleObj spid="_x0000_s40961" name="Equation" r:id="rId3" imgW="1688367" imgH="482391" progId="">
              <p:embed/>
            </p:oleObj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0446" y="3953692"/>
            <a:ext cx="10580914" cy="139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457200">
              <a:tabLst>
                <a:tab pos="862013" algn="l"/>
                <a:tab pos="1776413" algn="l"/>
                <a:tab pos="2690813" algn="l"/>
                <a:tab pos="3605213" algn="l"/>
                <a:tab pos="4519613" algn="l"/>
                <a:tab pos="5434013" algn="l"/>
                <a:tab pos="6348413" algn="l"/>
                <a:tab pos="7262813" algn="l"/>
                <a:tab pos="8177213" algn="l"/>
                <a:tab pos="9091613" algn="l"/>
                <a:tab pos="10006013" algn="l"/>
                <a:tab pos="109204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62013" indent="-285750" defTabSz="457200">
              <a:tabLst>
                <a:tab pos="862013" algn="l"/>
                <a:tab pos="1776413" algn="l"/>
                <a:tab pos="2690813" algn="l"/>
                <a:tab pos="3605213" algn="l"/>
                <a:tab pos="4519613" algn="l"/>
                <a:tab pos="5434013" algn="l"/>
                <a:tab pos="6348413" algn="l"/>
                <a:tab pos="7262813" algn="l"/>
                <a:tab pos="8177213" algn="l"/>
                <a:tab pos="9091613" algn="l"/>
                <a:tab pos="10006013" algn="l"/>
                <a:tab pos="109204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tabLst>
                <a:tab pos="862013" algn="l"/>
                <a:tab pos="1776413" algn="l"/>
                <a:tab pos="2690813" algn="l"/>
                <a:tab pos="3605213" algn="l"/>
                <a:tab pos="4519613" algn="l"/>
                <a:tab pos="5434013" algn="l"/>
                <a:tab pos="6348413" algn="l"/>
                <a:tab pos="7262813" algn="l"/>
                <a:tab pos="8177213" algn="l"/>
                <a:tab pos="9091613" algn="l"/>
                <a:tab pos="10006013" algn="l"/>
                <a:tab pos="109204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tabLst>
                <a:tab pos="862013" algn="l"/>
                <a:tab pos="1776413" algn="l"/>
                <a:tab pos="2690813" algn="l"/>
                <a:tab pos="3605213" algn="l"/>
                <a:tab pos="4519613" algn="l"/>
                <a:tab pos="5434013" algn="l"/>
                <a:tab pos="6348413" algn="l"/>
                <a:tab pos="7262813" algn="l"/>
                <a:tab pos="8177213" algn="l"/>
                <a:tab pos="9091613" algn="l"/>
                <a:tab pos="10006013" algn="l"/>
                <a:tab pos="109204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tabLst>
                <a:tab pos="862013" algn="l"/>
                <a:tab pos="1776413" algn="l"/>
                <a:tab pos="2690813" algn="l"/>
                <a:tab pos="3605213" algn="l"/>
                <a:tab pos="4519613" algn="l"/>
                <a:tab pos="5434013" algn="l"/>
                <a:tab pos="6348413" algn="l"/>
                <a:tab pos="7262813" algn="l"/>
                <a:tab pos="8177213" algn="l"/>
                <a:tab pos="9091613" algn="l"/>
                <a:tab pos="10006013" algn="l"/>
                <a:tab pos="109204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62013" algn="l"/>
                <a:tab pos="1776413" algn="l"/>
                <a:tab pos="2690813" algn="l"/>
                <a:tab pos="3605213" algn="l"/>
                <a:tab pos="4519613" algn="l"/>
                <a:tab pos="5434013" algn="l"/>
                <a:tab pos="6348413" algn="l"/>
                <a:tab pos="7262813" algn="l"/>
                <a:tab pos="8177213" algn="l"/>
                <a:tab pos="9091613" algn="l"/>
                <a:tab pos="10006013" algn="l"/>
                <a:tab pos="109204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62013" algn="l"/>
                <a:tab pos="1776413" algn="l"/>
                <a:tab pos="2690813" algn="l"/>
                <a:tab pos="3605213" algn="l"/>
                <a:tab pos="4519613" algn="l"/>
                <a:tab pos="5434013" algn="l"/>
                <a:tab pos="6348413" algn="l"/>
                <a:tab pos="7262813" algn="l"/>
                <a:tab pos="8177213" algn="l"/>
                <a:tab pos="9091613" algn="l"/>
                <a:tab pos="10006013" algn="l"/>
                <a:tab pos="109204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62013" algn="l"/>
                <a:tab pos="1776413" algn="l"/>
                <a:tab pos="2690813" algn="l"/>
                <a:tab pos="3605213" algn="l"/>
                <a:tab pos="4519613" algn="l"/>
                <a:tab pos="5434013" algn="l"/>
                <a:tab pos="6348413" algn="l"/>
                <a:tab pos="7262813" algn="l"/>
                <a:tab pos="8177213" algn="l"/>
                <a:tab pos="9091613" algn="l"/>
                <a:tab pos="10006013" algn="l"/>
                <a:tab pos="109204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62013" algn="l"/>
                <a:tab pos="1776413" algn="l"/>
                <a:tab pos="2690813" algn="l"/>
                <a:tab pos="3605213" algn="l"/>
                <a:tab pos="4519613" algn="l"/>
                <a:tab pos="5434013" algn="l"/>
                <a:tab pos="6348413" algn="l"/>
                <a:tab pos="7262813" algn="l"/>
                <a:tab pos="8177213" algn="l"/>
                <a:tab pos="9091613" algn="l"/>
                <a:tab pos="10006013" algn="l"/>
                <a:tab pos="1092041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lnSpc>
                <a:spcPct val="108000"/>
              </a:lnSpc>
              <a:spcBef>
                <a:spcPts val="800"/>
              </a:spcBef>
              <a:buClr>
                <a:srgbClr val="000000"/>
              </a:buClr>
              <a:buSzPct val="75000"/>
            </a:pPr>
            <a:r>
              <a:rPr lang="en-GB" altLang="en-US" sz="2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Choose     and        </a:t>
            </a:r>
            <a:r>
              <a:rPr lang="en-GB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using quartiles (or partition values are the values of a variate which divides the total frequency into a number of equal parts)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2107339" y="3914502"/>
          <a:ext cx="585787" cy="573088"/>
        </p:xfrm>
        <a:graphic>
          <a:graphicData uri="http://schemas.openxmlformats.org/presentationml/2006/ole">
            <p:oleObj spid="_x0000_s40962" name="Equation" r:id="rId4" imgW="284400" imgH="216000" progId="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281909" y="3888377"/>
          <a:ext cx="623887" cy="573088"/>
        </p:xfrm>
        <a:graphic>
          <a:graphicData uri="http://schemas.openxmlformats.org/presentationml/2006/ole">
            <p:oleObj spid="_x0000_s40963" name="Microsoft Equation 3.0" r:id="rId5" imgW="321840" imgH="2160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255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895600" y="533400"/>
            <a:ext cx="2133600" cy="781050"/>
          </a:xfrm>
        </p:spPr>
        <p:txBody>
          <a:bodyPr/>
          <a:lstStyle/>
          <a:p>
            <a:r>
              <a:rPr lang="en-US" altLang="en-US" sz="3600"/>
              <a:t>quartile</a:t>
            </a:r>
          </a:p>
        </p:txBody>
      </p:sp>
      <p:graphicFrame>
        <p:nvGraphicFramePr>
          <p:cNvPr id="48131" name="Object 2"/>
          <p:cNvGraphicFramePr>
            <a:graphicFrameLocks noChangeAspect="1"/>
          </p:cNvGraphicFramePr>
          <p:nvPr/>
        </p:nvGraphicFramePr>
        <p:xfrm>
          <a:off x="2133600" y="1371600"/>
          <a:ext cx="3276600" cy="1003300"/>
        </p:xfrm>
        <a:graphic>
          <a:graphicData uri="http://schemas.openxmlformats.org/presentationml/2006/ole">
            <p:oleObj spid="_x0000_s16446" name="Equation" r:id="rId3" imgW="1409088" imgH="431613" progId="">
              <p:embed/>
            </p:oleObj>
          </a:graphicData>
        </a:graphic>
      </p:graphicFrame>
      <p:graphicFrame>
        <p:nvGraphicFramePr>
          <p:cNvPr id="48132" name="Object 3"/>
          <p:cNvGraphicFramePr>
            <a:graphicFrameLocks noChangeAspect="1"/>
          </p:cNvGraphicFramePr>
          <p:nvPr/>
        </p:nvGraphicFramePr>
        <p:xfrm>
          <a:off x="2590800" y="3175000"/>
          <a:ext cx="1752600" cy="635000"/>
        </p:xfrm>
        <a:graphic>
          <a:graphicData uri="http://schemas.openxmlformats.org/presentationml/2006/ole">
            <p:oleObj spid="_x0000_s16447" name="Equation" r:id="rId4" imgW="660113" imgH="393529" progId="">
              <p:embed/>
            </p:oleObj>
          </a:graphicData>
        </a:graphic>
      </p:graphicFrame>
      <p:graphicFrame>
        <p:nvGraphicFramePr>
          <p:cNvPr id="48133" name="Object 4"/>
          <p:cNvGraphicFramePr>
            <a:graphicFrameLocks noChangeAspect="1"/>
          </p:cNvGraphicFramePr>
          <p:nvPr/>
        </p:nvGraphicFramePr>
        <p:xfrm>
          <a:off x="3886200" y="5105400"/>
          <a:ext cx="1905000" cy="439738"/>
        </p:xfrm>
        <a:graphic>
          <a:graphicData uri="http://schemas.openxmlformats.org/presentationml/2006/ole">
            <p:oleObj spid="_x0000_s16448" name="Equation" r:id="rId5" imgW="990600" imgH="228600" progId="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13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EB4419-A931-4224-A810-A377D71232EC}" type="slidenum">
              <a:rPr lang="en-US" altLang="en-US">
                <a:solidFill>
                  <a:srgbClr val="045C75"/>
                </a:solidFill>
              </a:rPr>
              <a:pPr/>
              <a:t>12</a:t>
            </a:fld>
            <a:endParaRPr lang="en-US" altLang="en-US">
              <a:solidFill>
                <a:srgbClr val="045C75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077201" y="2209800"/>
          <a:ext cx="2079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64"/>
              </a:tblGrid>
              <a:tr h="8001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  <a:endParaRPr lang="en-US" sz="1100" dirty="0"/>
                    </a:p>
                  </a:txBody>
                  <a:tcPr marL="91282" marR="91282"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endParaRPr lang="en-US" sz="1100" dirty="0"/>
                    </a:p>
                  </a:txBody>
                  <a:tcPr marL="91282" marR="91282"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</a:txBody>
                  <a:tcPr marL="91282" marR="91282"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  <a:endParaRPr lang="en-US" sz="1100" dirty="0"/>
                    </a:p>
                  </a:txBody>
                  <a:tcPr marL="91282" marR="91282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48148" name="Rectangle 9"/>
          <p:cNvSpPr>
            <a:spLocks noChangeArrowheads="1"/>
          </p:cNvSpPr>
          <p:nvPr/>
        </p:nvSpPr>
        <p:spPr bwMode="auto">
          <a:xfrm>
            <a:off x="7543800" y="2133601"/>
            <a:ext cx="3810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100">
                <a:latin typeface="Arial" panose="020B0604020202020204" pitchFamily="34" charset="0"/>
                <a:cs typeface="Times New Roman" panose="02020603050405020304" pitchFamily="18" charset="0"/>
              </a:rPr>
              <a:t>1.0</a:t>
            </a: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altLang="en-US" sz="1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GB" altLang="en-US" sz="1100">
                <a:latin typeface="Arial" panose="020B0604020202020204" pitchFamily="34" charset="0"/>
                <a:cs typeface="Times New Roman" panose="02020603050405020304" pitchFamily="18" charset="0"/>
              </a:rPr>
              <a:t>0.0</a:t>
            </a:r>
            <a:endParaRPr lang="en-US" altLang="en-US" sz="1100"/>
          </a:p>
        </p:txBody>
      </p:sp>
      <p:graphicFrame>
        <p:nvGraphicFramePr>
          <p:cNvPr id="48149" name="Object 5"/>
          <p:cNvGraphicFramePr>
            <a:graphicFrameLocks noChangeAspect="1"/>
          </p:cNvGraphicFramePr>
          <p:nvPr/>
        </p:nvGraphicFramePr>
        <p:xfrm>
          <a:off x="6577014" y="4527550"/>
          <a:ext cx="357187" cy="349250"/>
        </p:xfrm>
        <a:graphic>
          <a:graphicData uri="http://schemas.openxmlformats.org/presentationml/2006/ole">
            <p:oleObj spid="_x0000_s16449" name="Equation" r:id="rId6" imgW="284400" imgH="216000" progId="">
              <p:embed/>
            </p:oleObj>
          </a:graphicData>
        </a:graphic>
      </p:graphicFrame>
      <p:graphicFrame>
        <p:nvGraphicFramePr>
          <p:cNvPr id="48150" name="Object 6"/>
          <p:cNvGraphicFramePr>
            <a:graphicFrameLocks noChangeAspect="1"/>
          </p:cNvGraphicFramePr>
          <p:nvPr/>
        </p:nvGraphicFramePr>
        <p:xfrm>
          <a:off x="6553200" y="2819400"/>
          <a:ext cx="381000" cy="349250"/>
        </p:xfrm>
        <a:graphic>
          <a:graphicData uri="http://schemas.openxmlformats.org/presentationml/2006/ole">
            <p:oleObj spid="_x0000_s16450" name="Microsoft Equation 3.0" r:id="rId7" imgW="321840" imgH="216000" progId="">
              <p:embed/>
            </p:oleObj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934200" y="4648200"/>
            <a:ext cx="1143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34200" y="2971800"/>
            <a:ext cx="1066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53" name="Rectangle 15"/>
          <p:cNvSpPr>
            <a:spLocks noChangeArrowheads="1"/>
          </p:cNvSpPr>
          <p:nvPr/>
        </p:nvSpPr>
        <p:spPr bwMode="auto">
          <a:xfrm>
            <a:off x="7772400" y="1219201"/>
            <a:ext cx="167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Normalized</a:t>
            </a:r>
          </a:p>
          <a:p>
            <a:r>
              <a:rPr lang="en-US" altLang="en-US"/>
              <a:t>Attribute (i)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610601" y="2209800"/>
          <a:ext cx="2079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64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  <a:endParaRPr lang="en-US" sz="1100" dirty="0"/>
                    </a:p>
                  </a:txBody>
                  <a:tcPr marL="91282" marR="91282"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endParaRPr lang="en-US" sz="1100" dirty="0"/>
                    </a:p>
                  </a:txBody>
                  <a:tcPr marL="91282" marR="91282"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</a:txBody>
                  <a:tcPr marL="91282" marR="91282"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  <a:endParaRPr lang="en-US" sz="1100" dirty="0"/>
                    </a:p>
                  </a:txBody>
                  <a:tcPr marL="91282" marR="91282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9088438" y="2209800"/>
          <a:ext cx="20796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62"/>
              </a:tblGrid>
              <a:tr h="8001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  <a:endParaRPr lang="en-US" sz="1100" dirty="0"/>
                    </a:p>
                  </a:txBody>
                  <a:tcPr marL="91281" marR="91281"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endParaRPr lang="en-US" sz="1100" dirty="0"/>
                    </a:p>
                  </a:txBody>
                  <a:tcPr marL="91281" marR="91281"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</a:txBody>
                  <a:tcPr marL="91281" marR="91281"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  <a:endParaRPr lang="en-US" sz="1100" dirty="0"/>
                    </a:p>
                  </a:txBody>
                  <a:tcPr marL="91281" marR="91281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079038" y="2209800"/>
          <a:ext cx="207962" cy="316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62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endParaRPr lang="en-US" sz="1100" dirty="0" smtClean="0"/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.</a:t>
                      </a:r>
                      <a:endParaRPr lang="en-US" sz="1100" dirty="0"/>
                    </a:p>
                  </a:txBody>
                  <a:tcPr marL="91281" marR="91281"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endParaRPr lang="en-US" sz="1100" dirty="0"/>
                    </a:p>
                  </a:txBody>
                  <a:tcPr marL="91281" marR="91281"/>
                </a:tc>
              </a:tr>
              <a:tr h="6324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</a:txBody>
                  <a:tcPr marL="91281" marR="91281"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</a:p>
                    <a:p>
                      <a:r>
                        <a:rPr lang="en-US" sz="1100" dirty="0" smtClean="0"/>
                        <a:t>.</a:t>
                      </a:r>
                      <a:endParaRPr lang="en-US" sz="1100" dirty="0"/>
                    </a:p>
                  </a:txBody>
                  <a:tcPr marL="91281" marR="91281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rot="10800000" flipV="1">
            <a:off x="8229600" y="17526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191" name="Object 11"/>
          <p:cNvGraphicFramePr>
            <a:graphicFrameLocks noChangeAspect="1"/>
          </p:cNvGraphicFramePr>
          <p:nvPr/>
        </p:nvGraphicFramePr>
        <p:xfrm>
          <a:off x="2286000" y="2286001"/>
          <a:ext cx="292100" cy="525463"/>
        </p:xfrm>
        <a:graphic>
          <a:graphicData uri="http://schemas.openxmlformats.org/presentationml/2006/ole">
            <p:oleObj spid="_x0000_s16451" name="Equation" r:id="rId8" imgW="126890" imgH="228402" progId="">
              <p:embed/>
            </p:oleObj>
          </a:graphicData>
        </a:graphic>
      </p:graphicFrame>
      <p:sp>
        <p:nvSpPr>
          <p:cNvPr id="48192" name="Rectangle 23"/>
          <p:cNvSpPr>
            <a:spLocks noChangeArrowheads="1"/>
          </p:cNvSpPr>
          <p:nvPr/>
        </p:nvSpPr>
        <p:spPr bwMode="auto">
          <a:xfrm>
            <a:off x="2667001" y="2362200"/>
            <a:ext cx="4487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is the lower limit of the   </a:t>
            </a:r>
            <a:r>
              <a:rPr lang="en-US" altLang="en-US" i="1"/>
              <a:t>  </a:t>
            </a:r>
            <a:r>
              <a:rPr lang="en-US" altLang="en-US" baseline="30000"/>
              <a:t>th</a:t>
            </a:r>
            <a:r>
              <a:rPr lang="en-US" altLang="en-US"/>
              <a:t> class interval </a:t>
            </a:r>
          </a:p>
          <a:p>
            <a:endParaRPr lang="en-US" altLang="en-US"/>
          </a:p>
          <a:p>
            <a:r>
              <a:rPr lang="en-US" altLang="en-US"/>
              <a:t>        for four partition</a:t>
            </a:r>
          </a:p>
          <a:p>
            <a:endParaRPr lang="en-US" altLang="en-US"/>
          </a:p>
        </p:txBody>
      </p:sp>
      <p:graphicFrame>
        <p:nvGraphicFramePr>
          <p:cNvPr id="48193" name="Object 13"/>
          <p:cNvGraphicFramePr>
            <a:graphicFrameLocks noChangeAspect="1"/>
          </p:cNvGraphicFramePr>
          <p:nvPr/>
        </p:nvGraphicFramePr>
        <p:xfrm>
          <a:off x="2165350" y="3724275"/>
          <a:ext cx="298450" cy="381000"/>
        </p:xfrm>
        <a:graphic>
          <a:graphicData uri="http://schemas.openxmlformats.org/presentationml/2006/ole">
            <p:oleObj spid="_x0000_s16452" name="Equation" r:id="rId9" imgW="139579" imgH="177646" progId="">
              <p:embed/>
            </p:oleObj>
          </a:graphicData>
        </a:graphic>
      </p:graphicFrame>
      <p:sp>
        <p:nvSpPr>
          <p:cNvPr id="48194" name="Rectangle 26"/>
          <p:cNvSpPr>
            <a:spLocks noChangeArrowheads="1"/>
          </p:cNvSpPr>
          <p:nvPr/>
        </p:nvSpPr>
        <p:spPr bwMode="auto">
          <a:xfrm>
            <a:off x="2540001" y="3724275"/>
            <a:ext cx="51927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is the small class interval width and </a:t>
            </a:r>
          </a:p>
          <a:p>
            <a:endParaRPr lang="en-US" altLang="en-US"/>
          </a:p>
          <a:p>
            <a:r>
              <a:rPr lang="en-US" altLang="en-US"/>
              <a:t>is the count of the corresponding class frequency</a:t>
            </a:r>
          </a:p>
          <a:p>
            <a:endParaRPr lang="en-US" altLang="en-US"/>
          </a:p>
          <a:p>
            <a:r>
              <a:rPr lang="en-US" altLang="en-US"/>
              <a:t>Cumulative frequency of preceding class interval</a:t>
            </a:r>
          </a:p>
          <a:p>
            <a:r>
              <a:rPr lang="en-US" altLang="en-US"/>
              <a:t>Such that </a:t>
            </a:r>
          </a:p>
        </p:txBody>
      </p:sp>
      <p:graphicFrame>
        <p:nvGraphicFramePr>
          <p:cNvPr id="48195" name="Object 14"/>
          <p:cNvGraphicFramePr>
            <a:graphicFrameLocks noChangeAspect="1"/>
          </p:cNvGraphicFramePr>
          <p:nvPr/>
        </p:nvGraphicFramePr>
        <p:xfrm>
          <a:off x="2133600" y="4267201"/>
          <a:ext cx="330200" cy="371475"/>
        </p:xfrm>
        <a:graphic>
          <a:graphicData uri="http://schemas.openxmlformats.org/presentationml/2006/ole">
            <p:oleObj spid="_x0000_s16453" name="Equation" r:id="rId10" imgW="203112" imgH="228501" progId="">
              <p:embed/>
            </p:oleObj>
          </a:graphicData>
        </a:graphic>
      </p:graphicFrame>
      <p:graphicFrame>
        <p:nvGraphicFramePr>
          <p:cNvPr id="48196" name="Object 15"/>
          <p:cNvGraphicFramePr>
            <a:graphicFrameLocks noChangeAspect="1"/>
          </p:cNvGraphicFramePr>
          <p:nvPr/>
        </p:nvGraphicFramePr>
        <p:xfrm>
          <a:off x="5181600" y="2438400"/>
          <a:ext cx="228600" cy="266700"/>
        </p:xfrm>
        <a:graphic>
          <a:graphicData uri="http://schemas.openxmlformats.org/presentationml/2006/ole">
            <p:oleObj spid="_x0000_s16454" name="Equation" r:id="rId11" imgW="152202" imgH="177569" progId="">
              <p:embed/>
            </p:oleObj>
          </a:graphicData>
        </a:graphic>
      </p:graphicFrame>
      <p:graphicFrame>
        <p:nvGraphicFramePr>
          <p:cNvPr id="48197" name="Object 16"/>
          <p:cNvGraphicFramePr>
            <a:graphicFrameLocks noChangeAspect="1"/>
          </p:cNvGraphicFramePr>
          <p:nvPr/>
        </p:nvGraphicFramePr>
        <p:xfrm>
          <a:off x="2286001" y="2971800"/>
          <a:ext cx="949325" cy="330200"/>
        </p:xfrm>
        <a:graphic>
          <a:graphicData uri="http://schemas.openxmlformats.org/presentationml/2006/ole">
            <p:oleObj spid="_x0000_s16455" name="Equation" r:id="rId12" imgW="583947" imgH="203112" progId="">
              <p:embed/>
            </p:oleObj>
          </a:graphicData>
        </a:graphic>
      </p:graphicFrame>
      <p:graphicFrame>
        <p:nvGraphicFramePr>
          <p:cNvPr id="48198" name="Object 17"/>
          <p:cNvGraphicFramePr>
            <a:graphicFrameLocks noChangeAspect="1"/>
          </p:cNvGraphicFramePr>
          <p:nvPr/>
        </p:nvGraphicFramePr>
        <p:xfrm>
          <a:off x="2057400" y="4838700"/>
          <a:ext cx="495300" cy="342900"/>
        </p:xfrm>
        <a:graphic>
          <a:graphicData uri="http://schemas.openxmlformats.org/presentationml/2006/ole">
            <p:oleObj spid="_x0000_s16456" name="Equation" r:id="rId13" imgW="330200" imgH="228600" progId="">
              <p:embed/>
            </p:oleObj>
          </a:graphicData>
        </a:graphic>
      </p:graphicFrame>
      <p:sp>
        <p:nvSpPr>
          <p:cNvPr id="48199" name="Rectangle 31"/>
          <p:cNvSpPr>
            <a:spLocks noChangeArrowheads="1"/>
          </p:cNvSpPr>
          <p:nvPr/>
        </p:nvSpPr>
        <p:spPr bwMode="auto">
          <a:xfrm>
            <a:off x="2209800" y="5791200"/>
            <a:ext cx="1003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We use </a:t>
            </a:r>
          </a:p>
        </p:txBody>
      </p:sp>
      <p:graphicFrame>
        <p:nvGraphicFramePr>
          <p:cNvPr id="48200" name="Object 18"/>
          <p:cNvGraphicFramePr>
            <a:graphicFrameLocks noChangeAspect="1"/>
          </p:cNvGraphicFramePr>
          <p:nvPr/>
        </p:nvGraphicFramePr>
        <p:xfrm>
          <a:off x="3352800" y="5791200"/>
          <a:ext cx="2262188" cy="457200"/>
        </p:xfrm>
        <a:graphic>
          <a:graphicData uri="http://schemas.openxmlformats.org/presentationml/2006/ole">
            <p:oleObj spid="_x0000_s16457" name="Equation" r:id="rId14" imgW="1193800" imgH="2413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702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38201"/>
            <a:ext cx="8229600" cy="492125"/>
          </a:xfrm>
        </p:spPr>
        <p:txBody>
          <a:bodyPr vert="horz" lIns="91440" tIns="0" rIns="91440" bIns="45720" rtlCol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/>
              <a:t>Convert the attribute value table into binary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979614" y="1603375"/>
            <a:ext cx="8459787" cy="3519488"/>
          </a:xfrm>
        </p:spPr>
        <p:txBody>
          <a:bodyPr vert="horz" lIns="0" tIns="0" rIns="0" bIns="0" rtlCol="0">
            <a:spAutoFit/>
          </a:bodyPr>
          <a:lstStyle/>
          <a:p>
            <a:pPr marL="341313" indent="-341313" defTabSz="457200">
              <a:spcBef>
                <a:spcPct val="0"/>
              </a:spcBef>
              <a:spcAft>
                <a:spcPts val="1425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if                        then Put ‘0'</a:t>
            </a:r>
          </a:p>
          <a:p>
            <a:pPr marL="341313" indent="-341313" defTabSz="457200">
              <a:spcBef>
                <a:spcPct val="0"/>
              </a:spcBef>
              <a:spcAft>
                <a:spcPts val="1425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   else if                      then Put '1'  </a:t>
            </a:r>
          </a:p>
          <a:p>
            <a:pPr marL="341313" indent="-341313" defTabSz="457200">
              <a:spcBef>
                <a:spcPct val="0"/>
              </a:spcBef>
              <a:spcAft>
                <a:spcPts val="1425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else  Put '*' (don't care).</a:t>
            </a:r>
          </a:p>
          <a:p>
            <a:pPr marL="341313" indent="-341313" defTabSz="457200">
              <a:spcBef>
                <a:spcPct val="0"/>
              </a:spcBef>
              <a:spcAft>
                <a:spcPts val="1425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Find the average '*' of the whole attributes (Choose this as threshold        ).</a:t>
            </a:r>
          </a:p>
          <a:p>
            <a:pPr marL="341313" indent="-341313" defTabSz="457200">
              <a:spcBef>
                <a:spcPct val="0"/>
              </a:spcBef>
              <a:spcAft>
                <a:spcPts val="1425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Remove those attributes whose no. of '*' are  &gt;         from the table. </a:t>
            </a:r>
          </a:p>
        </p:txBody>
      </p:sp>
      <p:graphicFrame>
        <p:nvGraphicFramePr>
          <p:cNvPr id="49156" name="Object 5"/>
          <p:cNvGraphicFramePr>
            <a:graphicFrameLocks noChangeAspect="1"/>
          </p:cNvGraphicFramePr>
          <p:nvPr/>
        </p:nvGraphicFramePr>
        <p:xfrm>
          <a:off x="3952875" y="4262439"/>
          <a:ext cx="160338" cy="504825"/>
        </p:xfrm>
        <a:graphic>
          <a:graphicData uri="http://schemas.openxmlformats.org/presentationml/2006/ole">
            <p:oleObj spid="_x0000_s17435" r:id="rId4" imgW="72720" imgH="181440" progId="">
              <p:embed/>
            </p:oleObj>
          </a:graphicData>
        </a:graphic>
      </p:graphicFrame>
      <p:graphicFrame>
        <p:nvGraphicFramePr>
          <p:cNvPr id="49157" name="Object 7"/>
          <p:cNvGraphicFramePr>
            <a:graphicFrameLocks noChangeAspect="1"/>
          </p:cNvGraphicFramePr>
          <p:nvPr/>
        </p:nvGraphicFramePr>
        <p:xfrm>
          <a:off x="4191000" y="3779838"/>
          <a:ext cx="457200" cy="411162"/>
        </p:xfrm>
        <a:graphic>
          <a:graphicData uri="http://schemas.openxmlformats.org/presentationml/2006/ole">
            <p:oleObj spid="_x0000_s17436" r:id="rId5" imgW="310680" imgH="216000" progId="">
              <p:embed/>
            </p:oleObj>
          </a:graphicData>
        </a:graphic>
      </p:graphicFrame>
      <p:graphicFrame>
        <p:nvGraphicFramePr>
          <p:cNvPr id="49158" name="Object 8"/>
          <p:cNvGraphicFramePr>
            <a:graphicFrameLocks noChangeAspect="1"/>
          </p:cNvGraphicFramePr>
          <p:nvPr/>
        </p:nvGraphicFramePr>
        <p:xfrm>
          <a:off x="8915401" y="4267200"/>
          <a:ext cx="390525" cy="457200"/>
        </p:xfrm>
        <a:graphic>
          <a:graphicData uri="http://schemas.openxmlformats.org/presentationml/2006/ole">
            <p:oleObj spid="_x0000_s17437" name="Equation" r:id="rId6" imgW="253890" imgH="228501" progId="">
              <p:embed/>
            </p:oleObj>
          </a:graphicData>
        </a:graphic>
      </p:graphicFrame>
      <p:graphicFrame>
        <p:nvGraphicFramePr>
          <p:cNvPr id="49159" name="Object 9"/>
          <p:cNvGraphicFramePr>
            <a:graphicFrameLocks noChangeAspect="1"/>
          </p:cNvGraphicFramePr>
          <p:nvPr/>
        </p:nvGraphicFramePr>
        <p:xfrm>
          <a:off x="2590800" y="1600201"/>
          <a:ext cx="1600200" cy="561975"/>
        </p:xfrm>
        <a:graphic>
          <a:graphicData uri="http://schemas.openxmlformats.org/presentationml/2006/ole">
            <p:oleObj spid="_x0000_s17438" name="Equation" r:id="rId7" imgW="723586" imgH="253890" progId="">
              <p:embed/>
            </p:oleObj>
          </a:graphicData>
        </a:graphic>
      </p:graphicFrame>
      <p:graphicFrame>
        <p:nvGraphicFramePr>
          <p:cNvPr id="49160" name="Object 10"/>
          <p:cNvGraphicFramePr>
            <a:graphicFrameLocks noChangeAspect="1"/>
          </p:cNvGraphicFramePr>
          <p:nvPr/>
        </p:nvGraphicFramePr>
        <p:xfrm>
          <a:off x="3657600" y="2133600"/>
          <a:ext cx="1371600" cy="457200"/>
        </p:xfrm>
        <a:graphic>
          <a:graphicData uri="http://schemas.openxmlformats.org/presentationml/2006/ole">
            <p:oleObj spid="_x0000_s17439" name="Equation" r:id="rId8" imgW="761669" imgH="253890" progId="">
              <p:embed/>
            </p:oleObj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13EDBE-3634-4987-98EC-36AB64523A57}" type="datetime1">
              <a:rPr lang="en-US" smtClean="0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49162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561F0AA-EA44-4439-ADCF-0A8F876E89D1}" type="slidenum">
              <a:rPr lang="en-US" altLang="en-US">
                <a:solidFill>
                  <a:srgbClr val="045C75"/>
                </a:solidFill>
              </a:rPr>
              <a:pPr/>
              <a:t>13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7546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1"/>
            <a:ext cx="6858000" cy="492125"/>
          </a:xfrm>
        </p:spPr>
        <p:txBody>
          <a:bodyPr vert="horz" lIns="91440" tIns="0" rIns="91440" bIns="45720" rtlCol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/>
              <a:t>Creation of distinction table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1"/>
            <a:ext cx="8686800" cy="2971070"/>
          </a:xfrm>
        </p:spPr>
        <p:txBody>
          <a:bodyPr vert="horz" lIns="0" tIns="0" rIns="0" bIns="0" rtlCol="0">
            <a:spAutoFit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Objects in the same class do not constitute a row in the distinction table.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if either of the objects in a pair has '*' entry under an attribute, then Put a '0' in the entry of that attribute and pair in the table.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An '1' in the table corresponds to the attributes of interest for classification decision.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3F928D-09A9-4EAE-ABFC-3AFD2962F6D5}" type="slidenum">
              <a:rPr lang="en-US" altLang="en-US">
                <a:solidFill>
                  <a:srgbClr val="045C75"/>
                </a:solidFill>
              </a:rPr>
              <a:pPr/>
              <a:t>14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491265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718488"/>
            <a:ext cx="3352800" cy="482313"/>
          </a:xfrm>
        </p:spPr>
        <p:txBody>
          <a:bodyPr vert="horz" lIns="90000" tIns="46800" rIns="90000" bIns="46800" rtlCol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800" b="1"/>
              <a:t>Fitness Function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54138"/>
            <a:ext cx="8382000" cy="4894262"/>
          </a:xfrm>
        </p:spPr>
        <p:txBody>
          <a:bodyPr vert="horz" lIns="90000" tIns="46800" rIns="90000" bIns="46800" rtlCol="0">
            <a:spAutoFit/>
          </a:bodyPr>
          <a:lstStyle/>
          <a:p>
            <a:pPr marL="341313" indent="-341313" defTabSz="457200">
              <a:lnSpc>
                <a:spcPct val="96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 Solutions represented as binary strings of length </a:t>
            </a:r>
            <a:r>
              <a:rPr lang="en-GB" altLang="en-US" sz="1800" i="1" dirty="0"/>
              <a:t>N, </a:t>
            </a:r>
            <a:r>
              <a:rPr lang="en-GB" altLang="en-US" sz="1800" dirty="0"/>
              <a:t>where </a:t>
            </a:r>
            <a:r>
              <a:rPr lang="en-GB" altLang="en-US" sz="1800" i="1" dirty="0"/>
              <a:t>N</a:t>
            </a:r>
            <a:r>
              <a:rPr lang="en-GB" altLang="en-US" sz="1800" dirty="0"/>
              <a:t> is the number of condition attributes</a:t>
            </a:r>
          </a:p>
          <a:p>
            <a:pPr marL="341313" indent="-341313" defTabSz="457200">
              <a:lnSpc>
                <a:spcPct val="96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“1/0” indicates presence/absence of corresponding attribute,</a:t>
            </a:r>
          </a:p>
          <a:p>
            <a:pPr marL="341313" indent="-341313" defTabSz="457200">
              <a:lnSpc>
                <a:spcPct val="96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           is no. of 1’s in the </a:t>
            </a:r>
            <a:r>
              <a:rPr lang="en-GB" altLang="en-US" sz="1800" dirty="0" err="1"/>
              <a:t>reduct</a:t>
            </a:r>
            <a:r>
              <a:rPr lang="en-GB" altLang="en-US" sz="1800" dirty="0"/>
              <a:t> candidate, </a:t>
            </a:r>
          </a:p>
          <a:p>
            <a:pPr marL="341313" indent="-341313" defTabSz="457200">
              <a:lnSpc>
                <a:spcPct val="96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           no. of objects discerned between,               </a:t>
            </a:r>
          </a:p>
          <a:p>
            <a:pPr marL="341313" indent="-341313" defTabSz="457200">
              <a:lnSpc>
                <a:spcPct val="96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                                no. of objects in two classes</a:t>
            </a:r>
          </a:p>
          <a:p>
            <a:pPr marL="341313" indent="-341313" defTabSz="457200">
              <a:lnSpc>
                <a:spcPct val="96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                                </a:t>
            </a:r>
          </a:p>
          <a:p>
            <a:pPr marL="341313" indent="-341313" defTabSz="457200">
              <a:lnSpc>
                <a:spcPct val="96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                                            prefers candidates with less attributes </a:t>
            </a:r>
          </a:p>
          <a:p>
            <a:pPr marL="341313" indent="-341313" defTabSz="457200">
              <a:lnSpc>
                <a:spcPct val="96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 dirty="0"/>
          </a:p>
          <a:p>
            <a:pPr marL="341313" indent="-341313" defTabSz="457200">
              <a:lnSpc>
                <a:spcPct val="96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                                   </a:t>
            </a:r>
          </a:p>
          <a:p>
            <a:pPr marL="341313" indent="-341313" defTabSz="457200">
              <a:lnSpc>
                <a:spcPct val="96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                                                  determines </a:t>
            </a:r>
            <a:r>
              <a:rPr lang="en-GB" altLang="en-US" sz="1800" dirty="0" err="1"/>
              <a:t>discernibility</a:t>
            </a:r>
            <a:r>
              <a:rPr lang="en-GB" altLang="en-US" sz="1800" dirty="0"/>
              <a:t> among objects pairs </a:t>
            </a:r>
          </a:p>
          <a:p>
            <a:pPr marL="341313" indent="-341313" defTabSz="457200">
              <a:lnSpc>
                <a:spcPct val="96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 dirty="0"/>
          </a:p>
          <a:p>
            <a:pPr marL="341313" indent="-341313" defTabSz="457200">
              <a:lnSpc>
                <a:spcPct val="96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In SGA we have                             </a:t>
            </a:r>
          </a:p>
          <a:p>
            <a:pPr marL="341313" indent="-341313" defTabSz="457200">
              <a:lnSpc>
                <a:spcPct val="96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 dirty="0"/>
          </a:p>
        </p:txBody>
      </p:sp>
      <p:graphicFrame>
        <p:nvGraphicFramePr>
          <p:cNvPr id="54276" name="Object 11"/>
          <p:cNvGraphicFramePr>
            <a:graphicFrameLocks noChangeAspect="1"/>
          </p:cNvGraphicFramePr>
          <p:nvPr/>
        </p:nvGraphicFramePr>
        <p:xfrm>
          <a:off x="2051050" y="3556000"/>
          <a:ext cx="1835150" cy="1625600"/>
        </p:xfrm>
        <a:graphic>
          <a:graphicData uri="http://schemas.openxmlformats.org/presentationml/2006/ole">
            <p:oleObj spid="_x0000_s18459" name="Equation" r:id="rId4" imgW="1002865" imgH="888614" progId="">
              <p:embed/>
            </p:oleObj>
          </a:graphicData>
        </a:graphic>
      </p:graphicFrame>
      <p:graphicFrame>
        <p:nvGraphicFramePr>
          <p:cNvPr id="54277" name="Object 12"/>
          <p:cNvGraphicFramePr>
            <a:graphicFrameLocks noChangeAspect="1"/>
          </p:cNvGraphicFramePr>
          <p:nvPr/>
        </p:nvGraphicFramePr>
        <p:xfrm>
          <a:off x="1905000" y="2667001"/>
          <a:ext cx="304800" cy="385763"/>
        </p:xfrm>
        <a:graphic>
          <a:graphicData uri="http://schemas.openxmlformats.org/presentationml/2006/ole">
            <p:oleObj spid="_x0000_s18460" name="Equation" r:id="rId5" imgW="190417" imgH="241195" progId="">
              <p:embed/>
            </p:oleObj>
          </a:graphicData>
        </a:graphic>
      </p:graphicFrame>
      <p:graphicFrame>
        <p:nvGraphicFramePr>
          <p:cNvPr id="54278" name="Object 14"/>
          <p:cNvGraphicFramePr>
            <a:graphicFrameLocks noChangeAspect="1"/>
          </p:cNvGraphicFramePr>
          <p:nvPr/>
        </p:nvGraphicFramePr>
        <p:xfrm>
          <a:off x="1930400" y="2286000"/>
          <a:ext cx="355600" cy="381000"/>
        </p:xfrm>
        <a:graphic>
          <a:graphicData uri="http://schemas.openxmlformats.org/presentationml/2006/ole">
            <p:oleObj spid="_x0000_s18461" name="Equation" r:id="rId6" imgW="177646" imgH="190335" progId="">
              <p:embed/>
            </p:oleObj>
          </a:graphicData>
        </a:graphic>
      </p:graphicFrame>
      <p:graphicFrame>
        <p:nvGraphicFramePr>
          <p:cNvPr id="54279" name="Object 15"/>
          <p:cNvGraphicFramePr>
            <a:graphicFrameLocks noChangeAspect="1"/>
          </p:cNvGraphicFramePr>
          <p:nvPr/>
        </p:nvGraphicFramePr>
        <p:xfrm>
          <a:off x="4191000" y="5334001"/>
          <a:ext cx="3352800" cy="619125"/>
        </p:xfrm>
        <a:graphic>
          <a:graphicData uri="http://schemas.openxmlformats.org/presentationml/2006/ole">
            <p:oleObj spid="_x0000_s18462" name="Equation" r:id="rId7" imgW="1371600" imgH="254000" progId="">
              <p:embed/>
            </p:oleObj>
          </a:graphicData>
        </a:graphic>
      </p:graphicFrame>
      <p:graphicFrame>
        <p:nvGraphicFramePr>
          <p:cNvPr id="54280" name="Object 17"/>
          <p:cNvGraphicFramePr>
            <a:graphicFrameLocks noChangeAspect="1"/>
          </p:cNvGraphicFramePr>
          <p:nvPr/>
        </p:nvGraphicFramePr>
        <p:xfrm>
          <a:off x="2590800" y="3048001"/>
          <a:ext cx="685800" cy="385763"/>
        </p:xfrm>
        <a:graphic>
          <a:graphicData uri="http://schemas.openxmlformats.org/presentationml/2006/ole">
            <p:oleObj spid="_x0000_s18463" name="Equation" r:id="rId8" imgW="406224" imgH="228501" progId="">
              <p:embed/>
            </p:oleObj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282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A4F460-BEE2-461E-A16F-8E7F3CCC98E1}" type="slidenum">
              <a:rPr lang="en-US" altLang="en-US">
                <a:solidFill>
                  <a:srgbClr val="045C75"/>
                </a:solidFill>
              </a:rPr>
              <a:pPr/>
              <a:t>15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952977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1676400" y="1066801"/>
            <a:ext cx="8839200" cy="4822825"/>
          </a:xfrm>
        </p:spPr>
        <p:txBody>
          <a:bodyPr vert="horz" lIns="90000" tIns="46800" rIns="90000" bIns="46800" rtlCol="0">
            <a:spAutoFit/>
          </a:bodyPr>
          <a:lstStyle/>
          <a:p>
            <a:pPr marL="341313" indent="-341313" defTabSz="457200">
              <a:lnSpc>
                <a:spcPct val="91000"/>
              </a:lnSpc>
              <a:spcBef>
                <a:spcPts val="700"/>
              </a:spcBef>
              <a:buClr>
                <a:schemeClr val="hlink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/>
              <a:t>Algorithm:</a:t>
            </a:r>
          </a:p>
          <a:p>
            <a:pPr marL="341313" indent="-341313" defTabSz="457200">
              <a:lnSpc>
                <a:spcPct val="91000"/>
              </a:lnSpc>
              <a:spcBef>
                <a:spcPts val="700"/>
              </a:spcBef>
              <a:buClr>
                <a:schemeClr val="hlink"/>
              </a:buClr>
              <a:buSzPct val="65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>
                <a:solidFill>
                  <a:schemeClr val="folHlink"/>
                </a:solidFill>
              </a:rPr>
              <a:t>Redundancy reduction</a:t>
            </a:r>
            <a:r>
              <a:rPr lang="en-GB" altLang="en-US" sz="2000"/>
              <a:t> for high-dimensional microarray data to generate </a:t>
            </a:r>
            <a:r>
              <a:rPr lang="en-GB" altLang="en-US" sz="2000" b="1"/>
              <a:t>reduced attribute</a:t>
            </a:r>
            <a:r>
              <a:rPr lang="en-GB" altLang="en-US" sz="2000"/>
              <a:t> value table.</a:t>
            </a:r>
          </a:p>
          <a:p>
            <a:pPr marL="341313" indent="-341313" defTabSz="457200">
              <a:lnSpc>
                <a:spcPct val="91000"/>
              </a:lnSpc>
              <a:spcBef>
                <a:spcPts val="700"/>
              </a:spcBef>
              <a:buClr>
                <a:schemeClr val="hlink"/>
              </a:buClr>
              <a:buSzPct val="65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chemeClr val="folHlink"/>
                </a:solidFill>
              </a:rPr>
              <a:t>d-distinction table generated</a:t>
            </a:r>
            <a:r>
              <a:rPr lang="en-GB" altLang="en-US" sz="2000"/>
              <a:t> for two classes being discerned</a:t>
            </a:r>
          </a:p>
          <a:p>
            <a:pPr marL="341313" indent="-341313" defTabSz="457200">
              <a:lnSpc>
                <a:spcPct val="91000"/>
              </a:lnSpc>
              <a:spcBef>
                <a:spcPts val="700"/>
              </a:spcBef>
              <a:buClr>
                <a:schemeClr val="hlink"/>
              </a:buClr>
              <a:buSzPct val="65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>
                <a:solidFill>
                  <a:schemeClr val="folHlink"/>
                </a:solidFill>
              </a:rPr>
              <a:t>REPEAT</a:t>
            </a:r>
            <a:r>
              <a:rPr lang="en-GB" altLang="en-US" sz="2000"/>
              <a:t> until pre-specified no. of generations                 </a:t>
            </a:r>
          </a:p>
          <a:p>
            <a:pPr marL="341313" indent="-341313" defTabSz="457200">
              <a:lnSpc>
                <a:spcPct val="91000"/>
              </a:lnSpc>
              <a:spcBef>
                <a:spcPts val="700"/>
              </a:spcBef>
              <a:buClr>
                <a:schemeClr val="hlink"/>
              </a:buClr>
              <a:buSzPct val="65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Random </a:t>
            </a:r>
            <a:r>
              <a:rPr lang="en-GB" altLang="en-US" sz="2000" b="1">
                <a:solidFill>
                  <a:schemeClr val="folHlink"/>
                </a:solidFill>
              </a:rPr>
              <a:t>population</a:t>
            </a:r>
            <a:r>
              <a:rPr lang="en-GB" altLang="en-US" sz="2000">
                <a:solidFill>
                  <a:schemeClr val="folHlink"/>
                </a:solidFill>
              </a:rPr>
              <a:t> </a:t>
            </a:r>
            <a:r>
              <a:rPr lang="en-GB" altLang="en-US" sz="2000"/>
              <a:t>of size P generated. </a:t>
            </a:r>
          </a:p>
          <a:p>
            <a:pPr marL="341313" indent="-341313" defTabSz="457200">
              <a:lnSpc>
                <a:spcPct val="91000"/>
              </a:lnSpc>
              <a:spcBef>
                <a:spcPts val="700"/>
              </a:spcBef>
              <a:buClr>
                <a:schemeClr val="hlink"/>
              </a:buClr>
              <a:buSzPct val="65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>
                <a:solidFill>
                  <a:schemeClr val="folHlink"/>
                </a:solidFill>
              </a:rPr>
              <a:t>Two fitness</a:t>
            </a:r>
            <a:r>
              <a:rPr lang="en-GB" altLang="en-US" sz="2000"/>
              <a:t> values calculated for each individual.        </a:t>
            </a:r>
          </a:p>
          <a:p>
            <a:pPr marL="341313" indent="-341313" defTabSz="457200">
              <a:lnSpc>
                <a:spcPct val="91000"/>
              </a:lnSpc>
              <a:spcBef>
                <a:spcPts val="700"/>
              </a:spcBef>
              <a:buClr>
                <a:schemeClr val="hlink"/>
              </a:buClr>
              <a:buSzPct val="65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>
                <a:solidFill>
                  <a:schemeClr val="folHlink"/>
                </a:solidFill>
              </a:rPr>
              <a:t>Non-domination sorting</a:t>
            </a:r>
            <a:r>
              <a:rPr lang="en-GB" altLang="en-US" sz="2000"/>
              <a:t> done to identify different fronts.</a:t>
            </a:r>
          </a:p>
          <a:p>
            <a:pPr marL="341313" indent="-341313" defTabSz="457200">
              <a:lnSpc>
                <a:spcPct val="91000"/>
              </a:lnSpc>
              <a:spcBef>
                <a:spcPts val="700"/>
              </a:spcBef>
              <a:buClr>
                <a:schemeClr val="hlink"/>
              </a:buClr>
              <a:buSzPct val="65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chemeClr val="folHlink"/>
                </a:solidFill>
              </a:rPr>
              <a:t>Crowding sort</a:t>
            </a:r>
            <a:r>
              <a:rPr lang="en-GB" altLang="en-US" sz="2000"/>
              <a:t>, based on </a:t>
            </a:r>
            <a:r>
              <a:rPr lang="en-GB" altLang="en-US" sz="2000" b="1">
                <a:solidFill>
                  <a:schemeClr val="folHlink"/>
                </a:solidFill>
              </a:rPr>
              <a:t>crowding distance</a:t>
            </a:r>
            <a:r>
              <a:rPr lang="en-GB" altLang="en-US" sz="2000"/>
              <a:t>, performed to get wide spread of solution.</a:t>
            </a:r>
          </a:p>
          <a:p>
            <a:pPr marL="341313" indent="-341313" defTabSz="457200">
              <a:lnSpc>
                <a:spcPct val="91000"/>
              </a:lnSpc>
              <a:spcBef>
                <a:spcPts val="700"/>
              </a:spcBef>
              <a:buClr>
                <a:schemeClr val="hlink"/>
              </a:buClr>
              <a:buSzPct val="65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Offspring solution of size n created using </a:t>
            </a:r>
            <a:r>
              <a:rPr lang="en-GB" altLang="en-US" sz="2000" b="1">
                <a:solidFill>
                  <a:schemeClr val="folHlink"/>
                </a:solidFill>
              </a:rPr>
              <a:t>fitness tournament selection</a:t>
            </a:r>
            <a:r>
              <a:rPr lang="en-GB" altLang="en-US" sz="2000" b="1"/>
              <a:t>, </a:t>
            </a:r>
            <a:r>
              <a:rPr lang="en-GB" altLang="en-US" sz="2000" b="1">
                <a:solidFill>
                  <a:schemeClr val="folHlink"/>
                </a:solidFill>
              </a:rPr>
              <a:t>crossover and mutation</a:t>
            </a:r>
            <a:r>
              <a:rPr lang="en-GB" altLang="en-US" sz="2000" b="1"/>
              <a:t>.</a:t>
            </a:r>
            <a:r>
              <a:rPr lang="en-GB" altLang="en-US" sz="2000"/>
              <a:t> </a:t>
            </a:r>
          </a:p>
          <a:p>
            <a:pPr marL="341313" indent="-341313" defTabSz="457200">
              <a:lnSpc>
                <a:spcPct val="91000"/>
              </a:lnSpc>
              <a:spcBef>
                <a:spcPts val="700"/>
              </a:spcBef>
              <a:buClr>
                <a:schemeClr val="hlink"/>
              </a:buClr>
              <a:buSzPct val="65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>
                <a:solidFill>
                  <a:schemeClr val="folHlink"/>
                </a:solidFill>
              </a:rPr>
              <a:t>Select best populations</a:t>
            </a:r>
            <a:r>
              <a:rPr lang="en-GB" altLang="en-US" sz="2000"/>
              <a:t> of size P from both parent and offspring solutions, to generate a combined population of size P.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ACE827C-BF43-41A6-B3D4-60B248283628}" type="slidenum">
              <a:rPr lang="en-US" altLang="en-US">
                <a:solidFill>
                  <a:srgbClr val="045C75"/>
                </a:solidFill>
              </a:rPr>
              <a:pPr/>
              <a:t>16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784584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17713" y="204651"/>
            <a:ext cx="10650583" cy="5007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 </a:t>
            </a:r>
            <a:r>
              <a:rPr lang="en-US" altLang="en-US" sz="2800" u="sng" dirty="0" smtClean="0"/>
              <a:t>Needed for </a:t>
            </a:r>
            <a:r>
              <a:rPr lang="en-US" altLang="en-US" sz="2800" u="sng" dirty="0"/>
              <a:t>High complexity of high dimensional </a:t>
            </a:r>
            <a:r>
              <a:rPr lang="en-US" altLang="en-US" sz="2800" u="sng" dirty="0" smtClean="0"/>
              <a:t>data to </a:t>
            </a:r>
            <a:r>
              <a:rPr lang="en-US" altLang="en-US" sz="2800" dirty="0" smtClean="0"/>
              <a:t>:-</a:t>
            </a:r>
            <a:endParaRPr lang="en-US" altLang="en-US" sz="2800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AAB46B-E49F-4FE5-BB33-DB5DFCB3AA2D}" type="slidenum">
              <a:rPr lang="en-US" altLang="en-US">
                <a:solidFill>
                  <a:srgbClr val="045C75"/>
                </a:solidFill>
              </a:rPr>
              <a:pPr/>
              <a:t>2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389707" y="833847"/>
            <a:ext cx="486156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en-US" sz="2000" dirty="0">
                <a:latin typeface="Bookman Old Style" pitchFamily="18" charset="0"/>
              </a:rPr>
              <a:t>Reduce dimensionality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dirty="0" smtClean="0">
                <a:latin typeface="Bookman Old Style" pitchFamily="18" charset="0"/>
              </a:rPr>
              <a:t>Remove </a:t>
            </a:r>
            <a:r>
              <a:rPr lang="en-US" altLang="en-US" sz="2000" dirty="0">
                <a:latin typeface="Bookman Old Style" pitchFamily="18" charset="0"/>
              </a:rPr>
              <a:t>irrelevant data 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dirty="0" smtClean="0">
                <a:latin typeface="Bookman Old Style" pitchFamily="18" charset="0"/>
              </a:rPr>
              <a:t>Improve </a:t>
            </a:r>
            <a:r>
              <a:rPr lang="en-US" altLang="en-US" sz="2000" dirty="0">
                <a:latin typeface="Bookman Old Style" pitchFamily="18" charset="0"/>
              </a:rPr>
              <a:t>learning accuracy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dirty="0" smtClean="0">
                <a:latin typeface="Bookman Old Style" pitchFamily="18" charset="0"/>
              </a:rPr>
              <a:t>Enhancing </a:t>
            </a:r>
            <a:r>
              <a:rPr lang="en-US" altLang="en-US" sz="2000" dirty="0">
                <a:latin typeface="Bookman Old Style" pitchFamily="18" charset="0"/>
              </a:rPr>
              <a:t>output </a:t>
            </a:r>
            <a:r>
              <a:rPr lang="en-US" altLang="en-US" sz="2000" dirty="0" smtClean="0">
                <a:latin typeface="Bookman Old Style" pitchFamily="18" charset="0"/>
              </a:rPr>
              <a:t>comprehensibility</a:t>
            </a:r>
            <a:endParaRPr lang="en-US" altLang="en-US" sz="2000" dirty="0">
              <a:latin typeface="Bookman Old Style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5611" y="2255520"/>
            <a:ext cx="6019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Feature selection methods</a:t>
            </a:r>
            <a:endParaRPr kumimoji="0" lang="en-US" altLang="en-US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22365" y="2812868"/>
            <a:ext cx="11177451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n-US" altLang="en-US" dirty="0" smtClean="0"/>
              <a:t>• </a:t>
            </a:r>
            <a:r>
              <a:rPr lang="en-US" altLang="en-US" b="1" dirty="0"/>
              <a:t>Filter </a:t>
            </a:r>
            <a:r>
              <a:rPr lang="en-US" altLang="en-US" b="1" dirty="0" smtClean="0"/>
              <a:t>methods: </a:t>
            </a:r>
            <a:r>
              <a:rPr lang="en-US" altLang="en-US" dirty="0" smtClean="0"/>
              <a:t>Based </a:t>
            </a:r>
            <a:r>
              <a:rPr lang="en-US" altLang="en-US" dirty="0"/>
              <a:t>on performance evaluation functions calculated directly from the training data such as </a:t>
            </a:r>
            <a:r>
              <a:rPr lang="en-US" altLang="en-US" b="1" dirty="0"/>
              <a:t>distance, information, dependency, and consistency, and select features subsets </a:t>
            </a:r>
            <a:r>
              <a:rPr lang="en-US" altLang="en-US" dirty="0"/>
              <a:t>without involving any </a:t>
            </a:r>
            <a:r>
              <a:rPr lang="en-US" altLang="en-US" b="1" dirty="0"/>
              <a:t>learning algorithm. </a:t>
            </a:r>
          </a:p>
          <a:p>
            <a:pPr algn="just"/>
            <a:endParaRPr lang="en-US" altLang="en-US" b="1" dirty="0"/>
          </a:p>
          <a:p>
            <a:pPr algn="just"/>
            <a:r>
              <a:rPr lang="en-US" altLang="en-US" dirty="0"/>
              <a:t>• </a:t>
            </a:r>
            <a:r>
              <a:rPr lang="en-US" altLang="en-US" b="1" dirty="0"/>
              <a:t>Wrapper </a:t>
            </a:r>
            <a:r>
              <a:rPr lang="en-US" altLang="en-US" b="1" dirty="0" smtClean="0"/>
              <a:t>methods: </a:t>
            </a:r>
            <a:r>
              <a:rPr lang="en-US" altLang="en-US" dirty="0" smtClean="0"/>
              <a:t>Requires </a:t>
            </a:r>
            <a:r>
              <a:rPr lang="en-US" altLang="en-US" b="1" dirty="0"/>
              <a:t>one predetermined learning algorithm </a:t>
            </a:r>
            <a:r>
              <a:rPr lang="en-US" altLang="en-US" dirty="0"/>
              <a:t>and use its estimated </a:t>
            </a:r>
            <a:r>
              <a:rPr lang="en-US" altLang="en-US" b="1" dirty="0"/>
              <a:t>performance as the evaluation criterion</a:t>
            </a:r>
            <a:r>
              <a:rPr lang="en-US" altLang="en-US" dirty="0"/>
              <a:t>. They attempt to find features better suited to the learning algorithm aiming to improve performance. 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Generally, </a:t>
            </a:r>
            <a:r>
              <a:rPr lang="en-US" altLang="en-US" b="1" dirty="0" smtClean="0"/>
              <a:t>wrapper </a:t>
            </a:r>
            <a:r>
              <a:rPr lang="en-US" altLang="en-US" b="1" dirty="0"/>
              <a:t>method achieves better performance </a:t>
            </a:r>
            <a:r>
              <a:rPr lang="en-US" altLang="en-US" dirty="0"/>
              <a:t>than the filter method, but tends to be </a:t>
            </a:r>
            <a:r>
              <a:rPr lang="en-US" altLang="en-US" b="1" dirty="0"/>
              <a:t>more computationally </a:t>
            </a:r>
            <a:r>
              <a:rPr lang="en-US" altLang="en-US" b="1" dirty="0" smtClean="0"/>
              <a:t>expensive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pPr algn="just"/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754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287837" y="258672"/>
            <a:ext cx="5890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b="1" u="sng" dirty="0"/>
              <a:t>Challenges of Gene Expression Data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293915" y="796245"/>
            <a:ext cx="7010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2400" dirty="0">
                <a:latin typeface="Times New Roman" panose="02020603050405020304" pitchFamily="18" charset="0"/>
              </a:rPr>
              <a:t> High dimensional (curse of dimensionality)</a:t>
            </a:r>
          </a:p>
          <a:p>
            <a:pPr>
              <a:buFontTx/>
              <a:buChar char="•"/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400" dirty="0">
                <a:latin typeface="Times New Roman" panose="02020603050405020304" pitchFamily="18" charset="0"/>
              </a:rPr>
              <a:t>Highly redundant (performance degraded)</a:t>
            </a:r>
          </a:p>
          <a:p>
            <a:pPr>
              <a:buFontTx/>
              <a:buChar char="•"/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GB" altLang="en-US" sz="2400" dirty="0">
                <a:latin typeface="Times New Roman" panose="02020603050405020304" pitchFamily="18" charset="0"/>
              </a:rPr>
              <a:t>Many missing values </a:t>
            </a:r>
          </a:p>
          <a:p>
            <a:pPr>
              <a:buFontTx/>
              <a:buChar char="•"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Noisy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E5FD3E-1949-4818-A31E-E1BEC850DA60}" type="slidenum">
              <a:rPr lang="en-US" altLang="en-US">
                <a:solidFill>
                  <a:srgbClr val="045C75"/>
                </a:solidFill>
              </a:rPr>
              <a:pPr/>
              <a:t>3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14" y="3048582"/>
            <a:ext cx="7772400" cy="482313"/>
          </a:xfrm>
        </p:spPr>
        <p:txBody>
          <a:bodyPr vert="horz" lIns="90000" tIns="46800" rIns="90000" bIns="46800" rtlCol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800" b="1" u="sng" dirty="0"/>
              <a:t>Need for Feature Selection in gene expression data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31073" y="3804293"/>
            <a:ext cx="11103430" cy="1552349"/>
          </a:xfrm>
        </p:spPr>
        <p:txBody>
          <a:bodyPr vert="horz" wrap="square" lIns="90000" tIns="46800" rIns="90000" bIns="46800" rtlCol="0">
            <a:spAutoFit/>
          </a:bodyPr>
          <a:lstStyle/>
          <a:p>
            <a:pPr marL="341313" indent="-341313" algn="just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chemeClr val="tx2"/>
                </a:solidFill>
                <a:cs typeface="Times New Roman" panose="02020603050405020304" pitchFamily="18" charset="0"/>
              </a:rPr>
              <a:t>Large number of features (genes), the majority of which are not relevant to the description of the problem</a:t>
            </a:r>
          </a:p>
          <a:p>
            <a:pPr marL="341313" indent="-341313" algn="just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Can </a:t>
            </a:r>
            <a:r>
              <a:rPr lang="en-GB" altLang="en-US" sz="2400" dirty="0">
                <a:solidFill>
                  <a:schemeClr val="tx2"/>
                </a:solidFill>
                <a:cs typeface="Times New Roman" panose="02020603050405020304" pitchFamily="18" charset="0"/>
              </a:rPr>
              <a:t>degrade the classification/clustering performance by masking the contribution of the relevant features. </a:t>
            </a:r>
          </a:p>
        </p:txBody>
      </p:sp>
    </p:spTree>
    <p:extLst>
      <p:ext uri="{BB962C8B-B14F-4D97-AF65-F5344CB8AC3E}">
        <p14:creationId xmlns="" xmlns:p14="http://schemas.microsoft.com/office/powerpoint/2010/main" val="42163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4392" y="257828"/>
            <a:ext cx="8806544" cy="537712"/>
          </a:xfrm>
        </p:spPr>
        <p:txBody>
          <a:bodyPr vert="horz" wrap="square" lIns="90000" tIns="46800" rIns="90000" bIns="46800" rtlCol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dirty="0"/>
              <a:t>Why Rough Sets </a:t>
            </a:r>
            <a:r>
              <a:rPr lang="en-GB" altLang="en-US" sz="3200" dirty="0" smtClean="0"/>
              <a:t>and </a:t>
            </a:r>
            <a:r>
              <a:rPr lang="en-GB" altLang="en-US" sz="3200" dirty="0"/>
              <a:t>Multi-objective GA?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1882" y="862145"/>
            <a:ext cx="11351624" cy="3112904"/>
          </a:xfrm>
        </p:spPr>
        <p:txBody>
          <a:bodyPr vert="horz" wrap="square" lIns="90000" tIns="46800" rIns="90000" bIns="46800" rtlCol="0">
            <a:spAutoFit/>
          </a:bodyPr>
          <a:lstStyle/>
          <a:p>
            <a:pPr marL="341313" indent="-341313" defTabSz="457200">
              <a:lnSpc>
                <a:spcPct val="96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Reduct in rough set theory  correspond to the </a:t>
            </a:r>
            <a:r>
              <a:rPr lang="en-GB" altLang="en-US" sz="2400" dirty="0">
                <a:solidFill>
                  <a:schemeClr val="folHlink"/>
                </a:solidFill>
              </a:rPr>
              <a:t>minimal feature sets</a:t>
            </a:r>
            <a:r>
              <a:rPr lang="en-GB" altLang="en-US" sz="2400" dirty="0"/>
              <a:t> necessary and </a:t>
            </a:r>
            <a:r>
              <a:rPr lang="en-GB" altLang="en-US" sz="2400" dirty="0">
                <a:solidFill>
                  <a:schemeClr val="folHlink"/>
                </a:solidFill>
              </a:rPr>
              <a:t>sufficient</a:t>
            </a:r>
            <a:r>
              <a:rPr lang="en-GB" altLang="en-US" sz="2400" dirty="0"/>
              <a:t> to represent a </a:t>
            </a:r>
            <a:r>
              <a:rPr lang="en-GB" altLang="en-US" sz="2400" dirty="0">
                <a:solidFill>
                  <a:schemeClr val="folHlink"/>
                </a:solidFill>
              </a:rPr>
              <a:t>correct classification decision</a:t>
            </a:r>
            <a:r>
              <a:rPr lang="en-GB" altLang="en-US" sz="2400" dirty="0"/>
              <a:t>. </a:t>
            </a:r>
          </a:p>
          <a:p>
            <a:pPr marL="341313" indent="-341313" defTabSz="457200">
              <a:lnSpc>
                <a:spcPct val="96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smtClean="0"/>
              <a:t>Reduct </a:t>
            </a:r>
            <a:r>
              <a:rPr lang="en-GB" altLang="en-US" sz="2400" dirty="0"/>
              <a:t>can </a:t>
            </a:r>
          </a:p>
          <a:p>
            <a:pPr marL="741363" lvl="1" indent="-284163" defTabSz="457200">
              <a:lnSpc>
                <a:spcPct val="96000"/>
              </a:lnSpc>
              <a:spcBef>
                <a:spcPts val="700"/>
              </a:spcBef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(</a:t>
            </a:r>
            <a:r>
              <a:rPr lang="en-GB" altLang="en-US" sz="2000" dirty="0" err="1"/>
              <a:t>i</a:t>
            </a:r>
            <a:r>
              <a:rPr lang="en-GB" altLang="en-US" sz="2000" dirty="0"/>
              <a:t>) classify among all elements of the universe with the same accuracy as the starting attribute set, and are </a:t>
            </a:r>
          </a:p>
          <a:p>
            <a:pPr marL="741363" lvl="1" indent="-284163" defTabSz="457200">
              <a:lnSpc>
                <a:spcPct val="96000"/>
              </a:lnSpc>
              <a:spcBef>
                <a:spcPts val="700"/>
              </a:spcBef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(ii) of small cardinality.  </a:t>
            </a:r>
          </a:p>
          <a:p>
            <a:pPr marL="341313" indent="-341313" defTabSz="457200">
              <a:lnSpc>
                <a:spcPct val="96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smtClean="0"/>
              <a:t>The </a:t>
            </a:r>
            <a:r>
              <a:rPr lang="en-GB" altLang="en-US" sz="2400" dirty="0">
                <a:solidFill>
                  <a:srgbClr val="FFC000"/>
                </a:solidFill>
              </a:rPr>
              <a:t>conflicting nature </a:t>
            </a:r>
            <a:r>
              <a:rPr lang="en-GB" altLang="en-US" sz="2400" dirty="0"/>
              <a:t>of these characteristics moots the suitability of multi-objective modelling.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ECF5B25-448A-443C-BF20-527100F95630}" type="slidenum">
              <a:rPr lang="en-US" altLang="en-US">
                <a:solidFill>
                  <a:srgbClr val="045C75"/>
                </a:solidFill>
              </a:rPr>
              <a:pPr/>
              <a:t>4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6645" y="3929742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Rough set preliminaries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5503" y="4637316"/>
            <a:ext cx="701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en-US" dirty="0"/>
              <a:t>Information system {U, A(C,D)}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Indiscernibility </a:t>
            </a:r>
            <a:r>
              <a:rPr lang="en-US" altLang="en-US" dirty="0"/>
              <a:t>Relation, Discernibility matrix, Distinction table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Lower </a:t>
            </a:r>
            <a:r>
              <a:rPr lang="en-US" altLang="en-US" dirty="0"/>
              <a:t>and Upper approximation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Reducts</a:t>
            </a: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0582508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790701" y="66675"/>
            <a:ext cx="19127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Times New Roman" panose="02020603050405020304" pitchFamily="18" charset="0"/>
              </a:rPr>
              <a:t>Rough Sets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376989" y="3581400"/>
            <a:ext cx="2320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32550" y="3505200"/>
            <a:ext cx="2476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573839" y="3581400"/>
            <a:ext cx="282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 flipV="1">
            <a:off x="6448425" y="3276600"/>
            <a:ext cx="2616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508376" y="1101725"/>
            <a:ext cx="3376613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5407025" y="110172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000500" y="110172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4773613" y="110172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4633913" y="110172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492625" y="110172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181725" y="110172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6391275" y="110172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3508376" y="4073525"/>
            <a:ext cx="337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3508376" y="2854325"/>
            <a:ext cx="337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3508376" y="2549525"/>
            <a:ext cx="337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3508376" y="2092325"/>
            <a:ext cx="337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3508376" y="1787525"/>
            <a:ext cx="337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3508376" y="3692525"/>
            <a:ext cx="337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6321425" y="1330325"/>
            <a:ext cx="10556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H="1">
            <a:off x="6251575" y="2244725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 flipH="1">
            <a:off x="5899151" y="3463925"/>
            <a:ext cx="14065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H="1">
            <a:off x="6673851" y="4302125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4773613" y="2854325"/>
            <a:ext cx="14081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7467601" y="4370388"/>
            <a:ext cx="169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 flipV="1">
            <a:off x="4492625" y="1787525"/>
            <a:ext cx="0" cy="304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3" name="Line 28"/>
          <p:cNvSpPr>
            <a:spLocks noChangeShapeType="1"/>
          </p:cNvSpPr>
          <p:nvPr/>
        </p:nvSpPr>
        <p:spPr bwMode="auto">
          <a:xfrm flipV="1">
            <a:off x="4492626" y="1741489"/>
            <a:ext cx="1679575" cy="4603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1">
              <a:ln w="18000">
                <a:solidFill>
                  <a:schemeClr val="tx2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54" name="Line 29"/>
          <p:cNvSpPr>
            <a:spLocks noChangeShapeType="1"/>
          </p:cNvSpPr>
          <p:nvPr/>
        </p:nvSpPr>
        <p:spPr bwMode="auto">
          <a:xfrm flipH="1">
            <a:off x="6391275" y="2057401"/>
            <a:ext cx="46038" cy="201612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 flipH="1">
            <a:off x="4773613" y="4073525"/>
            <a:ext cx="161766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 flipV="1">
            <a:off x="4773613" y="3692525"/>
            <a:ext cx="0" cy="381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 flipH="1">
            <a:off x="4000501" y="3692525"/>
            <a:ext cx="77311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 flipV="1">
            <a:off x="4000500" y="2092325"/>
            <a:ext cx="0" cy="1600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9" name="Line 34"/>
          <p:cNvSpPr>
            <a:spLocks noChangeShapeType="1"/>
          </p:cNvSpPr>
          <p:nvPr/>
        </p:nvSpPr>
        <p:spPr bwMode="auto">
          <a:xfrm>
            <a:off x="4000501" y="2092325"/>
            <a:ext cx="4921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060" name="Line 35"/>
          <p:cNvSpPr>
            <a:spLocks noChangeShapeType="1"/>
          </p:cNvSpPr>
          <p:nvPr/>
        </p:nvSpPr>
        <p:spPr bwMode="auto">
          <a:xfrm>
            <a:off x="4492625" y="2092325"/>
            <a:ext cx="914400" cy="0"/>
          </a:xfrm>
          <a:prstGeom prst="line">
            <a:avLst/>
          </a:prstGeom>
          <a:noFill/>
          <a:ln w="50800">
            <a:solidFill>
              <a:schemeClr val="accent5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1" name="Line 36"/>
          <p:cNvSpPr>
            <a:spLocks noChangeShapeType="1"/>
          </p:cNvSpPr>
          <p:nvPr/>
        </p:nvSpPr>
        <p:spPr bwMode="auto">
          <a:xfrm>
            <a:off x="5407025" y="2092325"/>
            <a:ext cx="0" cy="457200"/>
          </a:xfrm>
          <a:prstGeom prst="line">
            <a:avLst/>
          </a:prstGeom>
          <a:noFill/>
          <a:ln w="50800">
            <a:solidFill>
              <a:schemeClr val="accent5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2" name="Line 37"/>
          <p:cNvSpPr>
            <a:spLocks noChangeShapeType="1"/>
          </p:cNvSpPr>
          <p:nvPr/>
        </p:nvSpPr>
        <p:spPr bwMode="auto">
          <a:xfrm>
            <a:off x="5402264" y="2544763"/>
            <a:ext cx="777875" cy="0"/>
          </a:xfrm>
          <a:prstGeom prst="line">
            <a:avLst/>
          </a:prstGeom>
          <a:noFill/>
          <a:ln w="50800">
            <a:solidFill>
              <a:schemeClr val="accent5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3" name="Line 38"/>
          <p:cNvSpPr>
            <a:spLocks noChangeShapeType="1"/>
          </p:cNvSpPr>
          <p:nvPr/>
        </p:nvSpPr>
        <p:spPr bwMode="auto">
          <a:xfrm>
            <a:off x="6181725" y="2549525"/>
            <a:ext cx="0" cy="1143000"/>
          </a:xfrm>
          <a:prstGeom prst="line">
            <a:avLst/>
          </a:prstGeom>
          <a:noFill/>
          <a:ln w="50800">
            <a:solidFill>
              <a:schemeClr val="accent5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4" name="Line 39"/>
          <p:cNvSpPr>
            <a:spLocks noChangeShapeType="1"/>
          </p:cNvSpPr>
          <p:nvPr/>
        </p:nvSpPr>
        <p:spPr bwMode="auto">
          <a:xfrm>
            <a:off x="4492625" y="2092325"/>
            <a:ext cx="0" cy="762000"/>
          </a:xfrm>
          <a:prstGeom prst="line">
            <a:avLst/>
          </a:prstGeom>
          <a:noFill/>
          <a:ln w="50800">
            <a:solidFill>
              <a:schemeClr val="accent5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5" name="Line 40"/>
          <p:cNvSpPr>
            <a:spLocks noChangeShapeType="1"/>
          </p:cNvSpPr>
          <p:nvPr/>
        </p:nvSpPr>
        <p:spPr bwMode="auto">
          <a:xfrm>
            <a:off x="4492625" y="2854325"/>
            <a:ext cx="280988" cy="0"/>
          </a:xfrm>
          <a:prstGeom prst="line">
            <a:avLst/>
          </a:prstGeom>
          <a:noFill/>
          <a:ln w="50800">
            <a:solidFill>
              <a:schemeClr val="accent5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6" name="Line 41"/>
          <p:cNvSpPr>
            <a:spLocks noChangeShapeType="1"/>
          </p:cNvSpPr>
          <p:nvPr/>
        </p:nvSpPr>
        <p:spPr bwMode="auto">
          <a:xfrm>
            <a:off x="4773613" y="2854325"/>
            <a:ext cx="0" cy="838200"/>
          </a:xfrm>
          <a:prstGeom prst="line">
            <a:avLst/>
          </a:prstGeom>
          <a:noFill/>
          <a:ln w="50800">
            <a:solidFill>
              <a:schemeClr val="accent5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7" name="Line 42"/>
          <p:cNvSpPr>
            <a:spLocks noChangeShapeType="1"/>
          </p:cNvSpPr>
          <p:nvPr/>
        </p:nvSpPr>
        <p:spPr bwMode="auto">
          <a:xfrm>
            <a:off x="4773613" y="3692525"/>
            <a:ext cx="1408112" cy="0"/>
          </a:xfrm>
          <a:prstGeom prst="line">
            <a:avLst/>
          </a:prstGeom>
          <a:noFill/>
          <a:ln w="50800">
            <a:solidFill>
              <a:schemeClr val="accent5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71" name="Freeform 43"/>
          <p:cNvSpPr>
            <a:spLocks/>
          </p:cNvSpPr>
          <p:nvPr/>
        </p:nvSpPr>
        <p:spPr bwMode="auto">
          <a:xfrm>
            <a:off x="4164013" y="1914525"/>
            <a:ext cx="2298700" cy="2159000"/>
          </a:xfrm>
          <a:custGeom>
            <a:avLst/>
            <a:gdLst>
              <a:gd name="T0" fmla="*/ 2147483646 w 1568"/>
              <a:gd name="T1" fmla="*/ 2147483646 h 1360"/>
              <a:gd name="T2" fmla="*/ 2147483646 w 1568"/>
              <a:gd name="T3" fmla="*/ 2147483646 h 1360"/>
              <a:gd name="T4" fmla="*/ 2147483646 w 1568"/>
              <a:gd name="T5" fmla="*/ 2147483646 h 1360"/>
              <a:gd name="T6" fmla="*/ 2147483646 w 1568"/>
              <a:gd name="T7" fmla="*/ 2147483646 h 1360"/>
              <a:gd name="T8" fmla="*/ 2147483646 w 1568"/>
              <a:gd name="T9" fmla="*/ 2147483646 h 1360"/>
              <a:gd name="T10" fmla="*/ 2147483646 w 1568"/>
              <a:gd name="T11" fmla="*/ 2147483646 h 1360"/>
              <a:gd name="T12" fmla="*/ 2147483646 w 1568"/>
              <a:gd name="T13" fmla="*/ 2147483646 h 1360"/>
              <a:gd name="T14" fmla="*/ 2147483646 w 1568"/>
              <a:gd name="T15" fmla="*/ 2147483646 h 1360"/>
              <a:gd name="T16" fmla="*/ 2147483646 w 1568"/>
              <a:gd name="T17" fmla="*/ 2147483646 h 1360"/>
              <a:gd name="T18" fmla="*/ 2147483646 w 1568"/>
              <a:gd name="T19" fmla="*/ 2147483646 h 1360"/>
              <a:gd name="T20" fmla="*/ 2147483646 w 1568"/>
              <a:gd name="T21" fmla="*/ 2147483646 h 1360"/>
              <a:gd name="T22" fmla="*/ 2147483646 w 1568"/>
              <a:gd name="T23" fmla="*/ 2147483646 h 1360"/>
              <a:gd name="T24" fmla="*/ 2147483646 w 1568"/>
              <a:gd name="T25" fmla="*/ 2147483646 h 1360"/>
              <a:gd name="T26" fmla="*/ 2147483646 w 1568"/>
              <a:gd name="T27" fmla="*/ 2147483646 h 136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68"/>
              <a:gd name="T43" fmla="*/ 0 h 1360"/>
              <a:gd name="T44" fmla="*/ 1568 w 1568"/>
              <a:gd name="T45" fmla="*/ 1360 h 136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68" h="1360">
                <a:moveTo>
                  <a:pt x="224" y="112"/>
                </a:moveTo>
                <a:cubicBezTo>
                  <a:pt x="272" y="64"/>
                  <a:pt x="248" y="32"/>
                  <a:pt x="320" y="16"/>
                </a:cubicBezTo>
                <a:cubicBezTo>
                  <a:pt x="392" y="0"/>
                  <a:pt x="576" y="16"/>
                  <a:pt x="656" y="16"/>
                </a:cubicBezTo>
                <a:cubicBezTo>
                  <a:pt x="736" y="16"/>
                  <a:pt x="704" y="8"/>
                  <a:pt x="800" y="16"/>
                </a:cubicBezTo>
                <a:cubicBezTo>
                  <a:pt x="896" y="24"/>
                  <a:pt x="1168" y="24"/>
                  <a:pt x="1232" y="64"/>
                </a:cubicBezTo>
                <a:cubicBezTo>
                  <a:pt x="1296" y="104"/>
                  <a:pt x="1152" y="200"/>
                  <a:pt x="1184" y="256"/>
                </a:cubicBezTo>
                <a:cubicBezTo>
                  <a:pt x="1216" y="312"/>
                  <a:pt x="1384" y="240"/>
                  <a:pt x="1424" y="400"/>
                </a:cubicBezTo>
                <a:cubicBezTo>
                  <a:pt x="1464" y="560"/>
                  <a:pt x="1568" y="1072"/>
                  <a:pt x="1424" y="1216"/>
                </a:cubicBezTo>
                <a:cubicBezTo>
                  <a:pt x="1280" y="1360"/>
                  <a:pt x="736" y="1288"/>
                  <a:pt x="560" y="1264"/>
                </a:cubicBezTo>
                <a:cubicBezTo>
                  <a:pt x="384" y="1240"/>
                  <a:pt x="432" y="1112"/>
                  <a:pt x="368" y="1072"/>
                </a:cubicBezTo>
                <a:cubicBezTo>
                  <a:pt x="304" y="1032"/>
                  <a:pt x="232" y="1072"/>
                  <a:pt x="176" y="1024"/>
                </a:cubicBezTo>
                <a:cubicBezTo>
                  <a:pt x="120" y="976"/>
                  <a:pt x="56" y="904"/>
                  <a:pt x="32" y="784"/>
                </a:cubicBezTo>
                <a:cubicBezTo>
                  <a:pt x="8" y="664"/>
                  <a:pt x="0" y="416"/>
                  <a:pt x="32" y="304"/>
                </a:cubicBezTo>
                <a:cubicBezTo>
                  <a:pt x="64" y="192"/>
                  <a:pt x="176" y="160"/>
                  <a:pt x="224" y="112"/>
                </a:cubicBezTo>
                <a:close/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6376988" y="4140200"/>
            <a:ext cx="2744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6518275" y="4267201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7377114" y="949325"/>
            <a:ext cx="21707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Upper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Approximation BX</a:t>
            </a:r>
          </a:p>
        </p:txBody>
      </p:sp>
      <p:sp>
        <p:nvSpPr>
          <p:cNvPr id="22575" name="Line 47"/>
          <p:cNvSpPr>
            <a:spLocks noChangeShapeType="1"/>
          </p:cNvSpPr>
          <p:nvPr/>
        </p:nvSpPr>
        <p:spPr bwMode="auto">
          <a:xfrm>
            <a:off x="9067800" y="1295400"/>
            <a:ext cx="139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7221539" y="2030413"/>
            <a:ext cx="7617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Set X</a:t>
            </a: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7305676" y="3159125"/>
            <a:ext cx="21707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Lower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Approximation BX</a:t>
            </a:r>
          </a:p>
        </p:txBody>
      </p:sp>
      <p:sp>
        <p:nvSpPr>
          <p:cNvPr id="22578" name="Line 50"/>
          <p:cNvSpPr>
            <a:spLocks noChangeShapeType="1"/>
          </p:cNvSpPr>
          <p:nvPr/>
        </p:nvSpPr>
        <p:spPr bwMode="auto">
          <a:xfrm>
            <a:off x="8991600" y="3733800"/>
            <a:ext cx="14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7080250" y="4087813"/>
            <a:ext cx="17411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</a:rPr>
              <a:t>]</a:t>
            </a:r>
            <a:r>
              <a:rPr lang="en-US" altLang="en-US" sz="2000" baseline="-25000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(Granules)</a:t>
            </a:r>
          </a:p>
        </p:txBody>
      </p:sp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1946276" y="4953001"/>
            <a:ext cx="8775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[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]</a:t>
            </a:r>
            <a:r>
              <a:rPr lang="en-US" altLang="en-US" sz="2400" baseline="-25000"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latin typeface="Times New Roman" panose="02020603050405020304" pitchFamily="18" charset="0"/>
              </a:rPr>
              <a:t> = set of all points belonging to the same granule as of the point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581" name="Text Box 53"/>
          <p:cNvSpPr txBox="1">
            <a:spLocks noChangeArrowheads="1"/>
          </p:cNvSpPr>
          <p:nvPr/>
        </p:nvSpPr>
        <p:spPr bwMode="auto">
          <a:xfrm>
            <a:off x="2790825" y="5257801"/>
            <a:ext cx="26388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in feature space </a:t>
            </a:r>
            <a:r>
              <a:rPr lang="en-US" altLang="en-US" sz="2400">
                <a:latin typeface="Symbol" panose="05050102010706020507" pitchFamily="18" charset="2"/>
              </a:rPr>
              <a:t>W</a:t>
            </a:r>
            <a:r>
              <a:rPr lang="en-US" altLang="en-US" sz="2400" baseline="-25000"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582" name="AutoShape 54"/>
          <p:cNvSpPr>
            <a:spLocks noChangeArrowheads="1"/>
          </p:cNvSpPr>
          <p:nvPr/>
        </p:nvSpPr>
        <p:spPr bwMode="auto">
          <a:xfrm>
            <a:off x="2157414" y="5867400"/>
            <a:ext cx="422275" cy="152400"/>
          </a:xfrm>
          <a:prstGeom prst="rightArrow">
            <a:avLst>
              <a:gd name="adj1" fmla="val 50000"/>
              <a:gd name="adj2" fmla="val 692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83" name="Text Box 55"/>
          <p:cNvSpPr txBox="1">
            <a:spLocks noChangeArrowheads="1"/>
          </p:cNvSpPr>
          <p:nvPr/>
        </p:nvSpPr>
        <p:spPr bwMode="auto">
          <a:xfrm>
            <a:off x="2563814" y="5680076"/>
            <a:ext cx="78678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[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]</a:t>
            </a:r>
            <a:r>
              <a:rPr lang="en-US" altLang="en-US" sz="2400" baseline="-25000"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latin typeface="Times New Roman" panose="02020603050405020304" pitchFamily="18" charset="0"/>
              </a:rPr>
              <a:t> is the set of all points which are </a:t>
            </a:r>
            <a:r>
              <a:rPr lang="en-US" altLang="en-US" sz="2400" i="1">
                <a:latin typeface="Times New Roman" panose="02020603050405020304" pitchFamily="18" charset="0"/>
              </a:rPr>
              <a:t>indiscernible</a:t>
            </a:r>
            <a:r>
              <a:rPr lang="en-US" altLang="en-US" sz="2400">
                <a:latin typeface="Times New Roman" panose="02020603050405020304" pitchFamily="18" charset="0"/>
              </a:rPr>
              <a:t> with point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in terms of feature subset B.</a:t>
            </a:r>
          </a:p>
        </p:txBody>
      </p:sp>
      <p:sp>
        <p:nvSpPr>
          <p:cNvPr id="1081" name="Rectangle 56"/>
          <p:cNvSpPr>
            <a:spLocks noChangeArrowheads="1"/>
          </p:cNvSpPr>
          <p:nvPr/>
        </p:nvSpPr>
        <p:spPr bwMode="auto">
          <a:xfrm>
            <a:off x="5410200" y="4114800"/>
            <a:ext cx="762000" cy="609600"/>
          </a:xfrm>
          <a:prstGeom prst="rect">
            <a:avLst/>
          </a:prstGeom>
          <a:solidFill>
            <a:schemeClr val="accent6">
              <a:lumMod val="60000"/>
              <a:lumOff val="4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2" name="Rectangle 57"/>
          <p:cNvSpPr>
            <a:spLocks noChangeArrowheads="1"/>
          </p:cNvSpPr>
          <p:nvPr/>
        </p:nvSpPr>
        <p:spPr bwMode="auto">
          <a:xfrm>
            <a:off x="4038600" y="4038600"/>
            <a:ext cx="457200" cy="609600"/>
          </a:xfrm>
          <a:prstGeom prst="rect">
            <a:avLst/>
          </a:prstGeom>
          <a:solidFill>
            <a:schemeClr val="accent4">
              <a:lumMod val="40000"/>
              <a:lumOff val="60000"/>
              <a:alpha val="50195"/>
            </a:schemeClr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86" name="Line 59"/>
          <p:cNvSpPr>
            <a:spLocks noChangeShapeType="1"/>
          </p:cNvSpPr>
          <p:nvPr/>
        </p:nvSpPr>
        <p:spPr bwMode="auto">
          <a:xfrm>
            <a:off x="89916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87" name="Line 31"/>
          <p:cNvSpPr>
            <a:spLocks noChangeShapeType="1"/>
          </p:cNvSpPr>
          <p:nvPr/>
        </p:nvSpPr>
        <p:spPr bwMode="auto">
          <a:xfrm flipV="1">
            <a:off x="6172200" y="1752600"/>
            <a:ext cx="0" cy="3810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88" name="Line 34"/>
          <p:cNvSpPr>
            <a:spLocks noChangeShapeType="1"/>
          </p:cNvSpPr>
          <p:nvPr/>
        </p:nvSpPr>
        <p:spPr bwMode="auto">
          <a:xfrm>
            <a:off x="6172200" y="2087564"/>
            <a:ext cx="304800" cy="4603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" name="Date Placeholder 6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61962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133601" y="1066801"/>
            <a:ext cx="3884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Approximations of the set</a:t>
            </a:r>
          </a:p>
        </p:txBody>
      </p:sp>
      <p:graphicFrame>
        <p:nvGraphicFramePr>
          <p:cNvPr id="23555" name="Object 2"/>
          <p:cNvGraphicFramePr>
            <a:graphicFrameLocks noChangeAspect="1"/>
          </p:cNvGraphicFramePr>
          <p:nvPr/>
        </p:nvGraphicFramePr>
        <p:xfrm>
          <a:off x="6019800" y="1143000"/>
          <a:ext cx="1085850" cy="476250"/>
        </p:xfrm>
        <a:graphic>
          <a:graphicData uri="http://schemas.openxmlformats.org/presentationml/2006/ole">
            <p:oleObj spid="_x0000_s8209" name="Equation" r:id="rId3" imgW="469696" imgH="190417" progId="">
              <p:embed/>
            </p:oleObj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81200" y="1971676"/>
            <a:ext cx="2478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</a:rPr>
              <a:t>B-lower:  BX = 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3505200" y="2438400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3558" name="Object 3"/>
          <p:cNvGraphicFramePr>
            <a:graphicFrameLocks noChangeAspect="1"/>
          </p:cNvGraphicFramePr>
          <p:nvPr/>
        </p:nvGraphicFramePr>
        <p:xfrm>
          <a:off x="4419601" y="1981200"/>
          <a:ext cx="2562225" cy="541338"/>
        </p:xfrm>
        <a:graphic>
          <a:graphicData uri="http://schemas.openxmlformats.org/presentationml/2006/ole">
            <p:oleObj spid="_x0000_s8210" name="Equation" r:id="rId4" imgW="977900" imgH="190500" progId="">
              <p:embed/>
            </p:oleObj>
          </a:graphicData>
        </a:graphic>
      </p:graphicFrame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995489" y="3124201"/>
            <a:ext cx="240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</a:rPr>
              <a:t>B-upper:  BX =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3581400" y="3200400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3561" name="Object 4"/>
          <p:cNvGraphicFramePr>
            <a:graphicFrameLocks noChangeAspect="1"/>
          </p:cNvGraphicFramePr>
          <p:nvPr/>
        </p:nvGraphicFramePr>
        <p:xfrm>
          <a:off x="4343401" y="3124200"/>
          <a:ext cx="3027363" cy="541338"/>
        </p:xfrm>
        <a:graphic>
          <a:graphicData uri="http://schemas.openxmlformats.org/presentationml/2006/ole">
            <p:oleObj spid="_x0000_s8211" name="Equation" r:id="rId5" imgW="1155700" imgH="190500" progId="">
              <p:embed/>
            </p:oleObj>
          </a:graphicData>
        </a:graphic>
      </p:graphicFrame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2051050" y="4419600"/>
            <a:ext cx="66357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If </a:t>
            </a:r>
            <a:r>
              <a:rPr lang="en-US" altLang="en-US" sz="2800" i="1">
                <a:latin typeface="Times New Roman" panose="02020603050405020304" pitchFamily="18" charset="0"/>
              </a:rPr>
              <a:t>BX = BX, X</a:t>
            </a:r>
            <a:r>
              <a:rPr lang="en-US" altLang="en-US" sz="2800">
                <a:latin typeface="Times New Roman" panose="02020603050405020304" pitchFamily="18" charset="0"/>
              </a:rPr>
              <a:t> is </a:t>
            </a:r>
            <a:r>
              <a:rPr lang="en-US" altLang="en-US" sz="2800" i="1">
                <a:latin typeface="Times New Roman" panose="02020603050405020304" pitchFamily="18" charset="0"/>
              </a:rPr>
              <a:t>B-exact</a:t>
            </a:r>
            <a:r>
              <a:rPr lang="en-US" altLang="en-US" sz="2800">
                <a:latin typeface="Times New Roman" panose="02020603050405020304" pitchFamily="18" charset="0"/>
              </a:rPr>
              <a:t> or </a:t>
            </a:r>
            <a:r>
              <a:rPr lang="en-US" altLang="en-US" sz="2800" i="1">
                <a:latin typeface="Times New Roman" panose="02020603050405020304" pitchFamily="18" charset="0"/>
              </a:rPr>
              <a:t>B-definable</a:t>
            </a:r>
          </a:p>
          <a:p>
            <a:pPr eaLnBrk="1" hangingPunct="1"/>
            <a:endParaRPr lang="en-US" altLang="en-US" sz="2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</a:rPr>
              <a:t>Otherwise</a:t>
            </a:r>
            <a:r>
              <a:rPr lang="en-US" altLang="en-US" sz="2800">
                <a:latin typeface="Times New Roman" panose="02020603050405020304" pitchFamily="18" charset="0"/>
              </a:rPr>
              <a:t> it is </a:t>
            </a:r>
            <a:r>
              <a:rPr lang="en-US" altLang="en-US" sz="2800" i="1">
                <a:latin typeface="Times New Roman" panose="02020603050405020304" pitchFamily="18" charset="0"/>
              </a:rPr>
              <a:t>Roughly definable</a:t>
            </a: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514600" y="4876800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3352800" y="4495800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7086600" y="1981201"/>
            <a:ext cx="25490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Granules definitely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belonging to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162800" y="1066801"/>
            <a:ext cx="321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w.r.t feature subset B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7658101" y="3124201"/>
            <a:ext cx="3038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Granules definitely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and possibly belonging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to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569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A4E08B-C99B-4612-889F-9B9185F4F55A}" type="slidenum">
              <a:rPr lang="en-US" altLang="en-US">
                <a:solidFill>
                  <a:srgbClr val="045C75"/>
                </a:solidFill>
              </a:rPr>
              <a:pPr/>
              <a:t>6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42156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44962"/>
            <a:ext cx="3124200" cy="821763"/>
          </a:xfrm>
        </p:spPr>
        <p:txBody>
          <a:bodyPr vert="horz" lIns="91440" tIns="0" rIns="91440" bIns="45720" rtlCol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800">
                <a:latin typeface="Times New Roman" panose="02020603050405020304" pitchFamily="18" charset="0"/>
              </a:rPr>
              <a:t>Discernibility Matrix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676400" y="3429001"/>
            <a:ext cx="87630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457200">
              <a:tabLst>
                <a:tab pos="1311275" algn="l"/>
                <a:tab pos="2225675" algn="l"/>
                <a:tab pos="3140075" algn="l"/>
                <a:tab pos="4054475" algn="l"/>
                <a:tab pos="4968875" algn="l"/>
                <a:tab pos="5883275" algn="l"/>
                <a:tab pos="6797675" algn="l"/>
                <a:tab pos="7712075" algn="l"/>
                <a:tab pos="8626475" algn="l"/>
                <a:tab pos="9540875" algn="l"/>
                <a:tab pos="104552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1363" indent="-284163" defTabSz="457200">
              <a:tabLst>
                <a:tab pos="1311275" algn="l"/>
                <a:tab pos="2225675" algn="l"/>
                <a:tab pos="3140075" algn="l"/>
                <a:tab pos="4054475" algn="l"/>
                <a:tab pos="4968875" algn="l"/>
                <a:tab pos="5883275" algn="l"/>
                <a:tab pos="6797675" algn="l"/>
                <a:tab pos="7712075" algn="l"/>
                <a:tab pos="8626475" algn="l"/>
                <a:tab pos="9540875" algn="l"/>
                <a:tab pos="104552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tabLst>
                <a:tab pos="1311275" algn="l"/>
                <a:tab pos="2225675" algn="l"/>
                <a:tab pos="3140075" algn="l"/>
                <a:tab pos="4054475" algn="l"/>
                <a:tab pos="4968875" algn="l"/>
                <a:tab pos="5883275" algn="l"/>
                <a:tab pos="6797675" algn="l"/>
                <a:tab pos="7712075" algn="l"/>
                <a:tab pos="8626475" algn="l"/>
                <a:tab pos="9540875" algn="l"/>
                <a:tab pos="104552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tabLst>
                <a:tab pos="1311275" algn="l"/>
                <a:tab pos="2225675" algn="l"/>
                <a:tab pos="3140075" algn="l"/>
                <a:tab pos="4054475" algn="l"/>
                <a:tab pos="4968875" algn="l"/>
                <a:tab pos="5883275" algn="l"/>
                <a:tab pos="6797675" algn="l"/>
                <a:tab pos="7712075" algn="l"/>
                <a:tab pos="8626475" algn="l"/>
                <a:tab pos="9540875" algn="l"/>
                <a:tab pos="104552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tabLst>
                <a:tab pos="1311275" algn="l"/>
                <a:tab pos="2225675" algn="l"/>
                <a:tab pos="3140075" algn="l"/>
                <a:tab pos="4054475" algn="l"/>
                <a:tab pos="4968875" algn="l"/>
                <a:tab pos="5883275" algn="l"/>
                <a:tab pos="6797675" algn="l"/>
                <a:tab pos="7712075" algn="l"/>
                <a:tab pos="8626475" algn="l"/>
                <a:tab pos="9540875" algn="l"/>
                <a:tab pos="104552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1275" algn="l"/>
                <a:tab pos="2225675" algn="l"/>
                <a:tab pos="3140075" algn="l"/>
                <a:tab pos="4054475" algn="l"/>
                <a:tab pos="4968875" algn="l"/>
                <a:tab pos="5883275" algn="l"/>
                <a:tab pos="6797675" algn="l"/>
                <a:tab pos="7712075" algn="l"/>
                <a:tab pos="8626475" algn="l"/>
                <a:tab pos="9540875" algn="l"/>
                <a:tab pos="104552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1275" algn="l"/>
                <a:tab pos="2225675" algn="l"/>
                <a:tab pos="3140075" algn="l"/>
                <a:tab pos="4054475" algn="l"/>
                <a:tab pos="4968875" algn="l"/>
                <a:tab pos="5883275" algn="l"/>
                <a:tab pos="6797675" algn="l"/>
                <a:tab pos="7712075" algn="l"/>
                <a:tab pos="8626475" algn="l"/>
                <a:tab pos="9540875" algn="l"/>
                <a:tab pos="104552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1275" algn="l"/>
                <a:tab pos="2225675" algn="l"/>
                <a:tab pos="3140075" algn="l"/>
                <a:tab pos="4054475" algn="l"/>
                <a:tab pos="4968875" algn="l"/>
                <a:tab pos="5883275" algn="l"/>
                <a:tab pos="6797675" algn="l"/>
                <a:tab pos="7712075" algn="l"/>
                <a:tab pos="8626475" algn="l"/>
                <a:tab pos="9540875" algn="l"/>
                <a:tab pos="104552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1275" algn="l"/>
                <a:tab pos="2225675" algn="l"/>
                <a:tab pos="3140075" algn="l"/>
                <a:tab pos="4054475" algn="l"/>
                <a:tab pos="4968875" algn="l"/>
                <a:tab pos="5883275" algn="l"/>
                <a:tab pos="6797675" algn="l"/>
                <a:tab pos="7712075" algn="l"/>
                <a:tab pos="8626475" algn="l"/>
                <a:tab pos="9540875" algn="l"/>
                <a:tab pos="104552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en-GB" altLang="en-US" sz="2800">
                <a:latin typeface="Times New Roman" panose="02020603050405020304" pitchFamily="18" charset="0"/>
              </a:rPr>
              <a:t>A binary matrix                    where N is the number of attributes. An entry             of the matrix corresponds to the attribute i and pair of objects            ,and is given by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1676400" y="2817149"/>
            <a:ext cx="2743200" cy="43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800">
                <a:latin typeface="Times New Roman" panose="02020603050405020304" pitchFamily="18" charset="0"/>
              </a:rPr>
              <a:t>Distinction Table</a:t>
            </a: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2057400" y="990600"/>
            <a:ext cx="7543800" cy="8461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A </a:t>
            </a:r>
            <a:r>
              <a:rPr lang="en-US" altLang="en-US" sz="2400" dirty="0" err="1">
                <a:latin typeface="Times New Roman" panose="02020603050405020304" pitchFamily="18" charset="0"/>
              </a:rPr>
              <a:t>discernibility</a:t>
            </a:r>
            <a:r>
              <a:rPr lang="en-US" altLang="en-US" sz="2400" dirty="0">
                <a:latin typeface="Times New Roman" panose="02020603050405020304" pitchFamily="18" charset="0"/>
              </a:rPr>
              <a:t> matrix is defined as an m x m matrix of the information system with the </a:t>
            </a:r>
            <a:r>
              <a:rPr lang="en-US" altLang="en-US" sz="2400" i="1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</a:rPr>
              <a:t>, j)</a:t>
            </a:r>
            <a:r>
              <a:rPr lang="en-US" altLang="en-US" sz="2400" i="1" baseline="30000" dirty="0" err="1">
                <a:latin typeface="Times New Roman" panose="02020603050405020304" pitchFamily="18" charset="0"/>
              </a:rPr>
              <a:t>th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entry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en-US" sz="2400" dirty="0">
                <a:latin typeface="Times New Roman" panose="02020603050405020304" pitchFamily="18" charset="0"/>
              </a:rPr>
              <a:t> given by</a:t>
            </a:r>
          </a:p>
        </p:txBody>
      </p:sp>
      <p:graphicFrame>
        <p:nvGraphicFramePr>
          <p:cNvPr id="24582" name="Object 11"/>
          <p:cNvGraphicFramePr>
            <a:graphicFrameLocks noChangeAspect="1"/>
          </p:cNvGraphicFramePr>
          <p:nvPr/>
        </p:nvGraphicFramePr>
        <p:xfrm>
          <a:off x="2122488" y="2057400"/>
          <a:ext cx="7402512" cy="609600"/>
        </p:xfrm>
        <a:graphic>
          <a:graphicData uri="http://schemas.openxmlformats.org/presentationml/2006/ole">
            <p:oleObj spid="_x0000_s9243" name="Equation" r:id="rId4" imgW="4318000" imgH="355600" progId="">
              <p:embed/>
            </p:oleObj>
          </a:graphicData>
        </a:graphic>
      </p:graphicFrame>
      <p:graphicFrame>
        <p:nvGraphicFramePr>
          <p:cNvPr id="24583" name="Object 12"/>
          <p:cNvGraphicFramePr>
            <a:graphicFrameLocks noChangeAspect="1"/>
          </p:cNvGraphicFramePr>
          <p:nvPr/>
        </p:nvGraphicFramePr>
        <p:xfrm>
          <a:off x="4876800" y="3289300"/>
          <a:ext cx="1295400" cy="749300"/>
        </p:xfrm>
        <a:graphic>
          <a:graphicData uri="http://schemas.openxmlformats.org/presentationml/2006/ole">
            <p:oleObj spid="_x0000_s9244" name="Equation" r:id="rId5" imgW="812447" imgH="469696" progId="">
              <p:embed/>
            </p:oleObj>
          </a:graphicData>
        </a:graphic>
      </p:graphicFrame>
      <p:graphicFrame>
        <p:nvGraphicFramePr>
          <p:cNvPr id="24584" name="Object 13"/>
          <p:cNvGraphicFramePr>
            <a:graphicFrameLocks noChangeAspect="1"/>
          </p:cNvGraphicFramePr>
          <p:nvPr/>
        </p:nvGraphicFramePr>
        <p:xfrm>
          <a:off x="5221288" y="3962400"/>
          <a:ext cx="950912" cy="381000"/>
        </p:xfrm>
        <a:graphic>
          <a:graphicData uri="http://schemas.openxmlformats.org/presentationml/2006/ole">
            <p:oleObj spid="_x0000_s9245" name="Equation" r:id="rId6" imgW="698500" imgH="279400" progId="">
              <p:embed/>
            </p:oleObj>
          </a:graphicData>
        </a:graphic>
      </p:graphicFrame>
      <p:graphicFrame>
        <p:nvGraphicFramePr>
          <p:cNvPr id="24585" name="Object 14"/>
          <p:cNvGraphicFramePr>
            <a:graphicFrameLocks noChangeAspect="1"/>
          </p:cNvGraphicFramePr>
          <p:nvPr/>
        </p:nvGraphicFramePr>
        <p:xfrm>
          <a:off x="7086600" y="4419601"/>
          <a:ext cx="990600" cy="354013"/>
        </p:xfrm>
        <a:graphic>
          <a:graphicData uri="http://schemas.openxmlformats.org/presentationml/2006/ole">
            <p:oleObj spid="_x0000_s9246" name="Equation" r:id="rId7" imgW="495085" imgH="279279" progId="">
              <p:embed/>
            </p:oleObj>
          </a:graphicData>
        </a:graphic>
      </p:graphicFrame>
      <p:graphicFrame>
        <p:nvGraphicFramePr>
          <p:cNvPr id="24586" name="Object 15"/>
          <p:cNvGraphicFramePr>
            <a:graphicFrameLocks noChangeAspect="1"/>
          </p:cNvGraphicFramePr>
          <p:nvPr/>
        </p:nvGraphicFramePr>
        <p:xfrm>
          <a:off x="3733800" y="4876800"/>
          <a:ext cx="5213350" cy="1295400"/>
        </p:xfrm>
        <a:graphic>
          <a:graphicData uri="http://schemas.openxmlformats.org/presentationml/2006/ole">
            <p:oleObj spid="_x0000_s9247" name="Equation" r:id="rId8" imgW="2044700" imgH="508000" progId="">
              <p:embed/>
            </p:oleObj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588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3619F9B-83BB-4328-B29A-2F764E9801DC}" type="slidenum">
              <a:rPr lang="en-US" altLang="en-US">
                <a:solidFill>
                  <a:srgbClr val="045C75"/>
                </a:solidFill>
              </a:rPr>
              <a:pPr/>
              <a:t>7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34848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720851" y="66675"/>
            <a:ext cx="44053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Times New Roman" panose="02020603050405020304" pitchFamily="18" charset="0"/>
              </a:rPr>
              <a:t>Rough Set Rule Generation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191001" y="609600"/>
            <a:ext cx="2119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Decision Table: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657600" y="1389063"/>
            <a:ext cx="32656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Object    F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r>
              <a:rPr lang="en-US" altLang="en-US" sz="1400">
                <a:latin typeface="Times New Roman" panose="02020603050405020304" pitchFamily="18" charset="0"/>
              </a:rPr>
              <a:t>   F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r>
              <a:rPr lang="en-US" altLang="en-US" sz="1400">
                <a:latin typeface="Times New Roman" panose="02020603050405020304" pitchFamily="18" charset="0"/>
              </a:rPr>
              <a:t>    F</a:t>
            </a:r>
            <a:r>
              <a:rPr lang="en-US" altLang="en-US" sz="1400" baseline="-25000">
                <a:latin typeface="Times New Roman" panose="02020603050405020304" pitchFamily="18" charset="0"/>
              </a:rPr>
              <a:t>3 </a:t>
            </a:r>
            <a:r>
              <a:rPr lang="en-US" altLang="en-US" sz="1400">
                <a:latin typeface="Times New Roman" panose="02020603050405020304" pitchFamily="18" charset="0"/>
              </a:rPr>
              <a:t>   F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  <a:r>
              <a:rPr lang="en-US" altLang="en-US" sz="1400">
                <a:latin typeface="Times New Roman" panose="02020603050405020304" pitchFamily="18" charset="0"/>
              </a:rPr>
              <a:t>    F</a:t>
            </a:r>
            <a:r>
              <a:rPr lang="en-US" altLang="en-US" sz="1400" baseline="-25000">
                <a:latin typeface="Times New Roman" panose="02020603050405020304" pitchFamily="18" charset="0"/>
              </a:rPr>
              <a:t>5</a:t>
            </a:r>
            <a:r>
              <a:rPr lang="en-US" altLang="en-US" sz="1400">
                <a:latin typeface="Times New Roman" panose="02020603050405020304" pitchFamily="18" charset="0"/>
              </a:rPr>
              <a:t>   Decision</a:t>
            </a: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 i="1">
                <a:latin typeface="Times New Roman" panose="02020603050405020304" pitchFamily="18" charset="0"/>
              </a:rPr>
              <a:t>x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r>
              <a:rPr lang="en-US" altLang="en-US" sz="1400">
                <a:latin typeface="Times New Roman" panose="02020603050405020304" pitchFamily="18" charset="0"/>
              </a:rPr>
              <a:t>          1      0      1       0     1     Class 1</a:t>
            </a:r>
          </a:p>
          <a:p>
            <a:pPr eaLnBrk="1" hangingPunct="1"/>
            <a:r>
              <a:rPr lang="en-US" altLang="en-US" sz="1400" i="1">
                <a:latin typeface="Times New Roman" panose="02020603050405020304" pitchFamily="18" charset="0"/>
              </a:rPr>
              <a:t>x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r>
              <a:rPr lang="en-US" altLang="en-US" sz="1400">
                <a:latin typeface="Times New Roman" panose="02020603050405020304" pitchFamily="18" charset="0"/>
              </a:rPr>
              <a:t>          0      0      0       0     1     Class 1</a:t>
            </a:r>
          </a:p>
          <a:p>
            <a:pPr eaLnBrk="1" hangingPunct="1"/>
            <a:r>
              <a:rPr lang="en-US" altLang="en-US" sz="1400" i="1">
                <a:latin typeface="Times New Roman" panose="02020603050405020304" pitchFamily="18" charset="0"/>
              </a:rPr>
              <a:t>x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r>
              <a:rPr lang="en-US" altLang="en-US" sz="1400">
                <a:latin typeface="Times New Roman" panose="02020603050405020304" pitchFamily="18" charset="0"/>
              </a:rPr>
              <a:t>          1      1      1       1     1     Class 1</a:t>
            </a:r>
          </a:p>
          <a:p>
            <a:pPr eaLnBrk="1" hangingPunct="1"/>
            <a:r>
              <a:rPr lang="en-US" altLang="en-US" sz="1400" i="1">
                <a:latin typeface="Times New Roman" panose="02020603050405020304" pitchFamily="18" charset="0"/>
              </a:rPr>
              <a:t>x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  <a:r>
              <a:rPr lang="en-US" altLang="en-US" sz="1400">
                <a:latin typeface="Times New Roman" panose="02020603050405020304" pitchFamily="18" charset="0"/>
              </a:rPr>
              <a:t>          0      1      0       1     0     Class 2</a:t>
            </a:r>
          </a:p>
          <a:p>
            <a:pPr eaLnBrk="1" hangingPunct="1"/>
            <a:r>
              <a:rPr lang="en-US" altLang="en-US" sz="1400" i="1">
                <a:latin typeface="Times New Roman" panose="02020603050405020304" pitchFamily="18" charset="0"/>
              </a:rPr>
              <a:t>x</a:t>
            </a:r>
            <a:r>
              <a:rPr lang="en-US" altLang="en-US" sz="1400" baseline="-25000">
                <a:latin typeface="Times New Roman" panose="02020603050405020304" pitchFamily="18" charset="0"/>
              </a:rPr>
              <a:t>5 </a:t>
            </a:r>
            <a:r>
              <a:rPr lang="en-US" altLang="en-US" sz="1400">
                <a:latin typeface="Times New Roman" panose="02020603050405020304" pitchFamily="18" charset="0"/>
              </a:rPr>
              <a:t>         1      1      1       0     0     Class 2</a:t>
            </a:r>
            <a:r>
              <a:rPr lang="en-US" altLang="en-US" sz="240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3792539" y="1649413"/>
            <a:ext cx="291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4267200" y="1390651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572000" y="1390651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4876800" y="1390651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5257800" y="1390651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5562600" y="1390651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5867400" y="1390651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705600" y="1390651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3505201" y="3448050"/>
            <a:ext cx="465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Discernibility Matrix (</a:t>
            </a:r>
            <a:r>
              <a:rPr lang="en-US" altLang="en-US" sz="2400" i="1" dirty="0">
                <a:latin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</a:rPr>
              <a:t>) for Class 1:</a:t>
            </a:r>
          </a:p>
        </p:txBody>
      </p:sp>
      <p:graphicFrame>
        <p:nvGraphicFramePr>
          <p:cNvPr id="26638" name="Object 2"/>
          <p:cNvGraphicFramePr>
            <a:graphicFrameLocks noChangeAspect="1"/>
          </p:cNvGraphicFramePr>
          <p:nvPr/>
        </p:nvGraphicFramePr>
        <p:xfrm>
          <a:off x="3581400" y="3981450"/>
          <a:ext cx="4724400" cy="539750"/>
        </p:xfrm>
        <a:graphic>
          <a:graphicData uri="http://schemas.openxmlformats.org/presentationml/2006/ole">
            <p:oleObj spid="_x0000_s10247" name="Equation" r:id="rId3" imgW="1892300" imgH="215900" progId="">
              <p:embed/>
            </p:oleObj>
          </a:graphicData>
        </a:graphic>
      </p:graphicFrame>
      <p:graphicFrame>
        <p:nvGraphicFramePr>
          <p:cNvPr id="418831" name="Group 15"/>
          <p:cNvGraphicFramePr>
            <a:graphicFrameLocks noGrp="1"/>
          </p:cNvGraphicFramePr>
          <p:nvPr/>
        </p:nvGraphicFramePr>
        <p:xfrm>
          <a:off x="3733800" y="4743450"/>
          <a:ext cx="6248400" cy="1657350"/>
        </p:xfrm>
        <a:graphic>
          <a:graphicData uri="http://schemas.openxmlformats.org/drawingml/2006/table">
            <a:tbl>
              <a:tblPr/>
              <a:tblGrid>
                <a:gridCol w="1487488"/>
                <a:gridCol w="1487487"/>
                <a:gridCol w="1489075"/>
                <a:gridCol w="1784350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Objects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 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F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 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 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67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824346-E15C-448C-A0EE-36F686C0F4F0}" type="slidenum">
              <a:rPr lang="en-US" altLang="en-US">
                <a:solidFill>
                  <a:srgbClr val="045C75"/>
                </a:solidFill>
              </a:rPr>
              <a:pPr/>
              <a:t>8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23677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2002" y="489846"/>
            <a:ext cx="9473518" cy="593112"/>
          </a:xfrm>
        </p:spPr>
        <p:txBody>
          <a:bodyPr vert="horz" wrap="square" lIns="90000" tIns="46800" rIns="90000" bIns="46800" rtlCol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dirty="0"/>
              <a:t>Multi-objective Genetic Algorithms  (MOGAs)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92034" y="1217024"/>
            <a:ext cx="10937966" cy="4578819"/>
          </a:xfrm>
        </p:spPr>
        <p:txBody>
          <a:bodyPr vert="horz" wrap="square" lIns="90000" tIns="46800" rIns="90000" bIns="46800" rtlCol="0">
            <a:spAutoFit/>
          </a:bodyPr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Deal with multiple, often competing objectives.</a:t>
            </a:r>
          </a:p>
          <a:p>
            <a:pPr marL="341313" indent="-341313" defTabSz="457200"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Present a set of Pareto optimal solutions </a:t>
            </a:r>
            <a:endParaRPr lang="en-GB" altLang="en-US" sz="2000" dirty="0" smtClean="0"/>
          </a:p>
          <a:p>
            <a:pPr marL="341313" indent="-341313" defTabSz="457200"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/>
              <a:t>Dominance Criteria </a:t>
            </a:r>
          </a:p>
          <a:p>
            <a:pPr marL="341313" indent="-341313" defTabSz="457200"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/>
              <a:t>Algorithm for finding non-dominated set in a population </a:t>
            </a:r>
            <a:r>
              <a:rPr lang="en-US" altLang="en-US" sz="2000" i="1" dirty="0" smtClean="0"/>
              <a:t>P </a:t>
            </a:r>
            <a:r>
              <a:rPr lang="en-US" altLang="en-US" sz="2000" dirty="0" smtClean="0"/>
              <a:t>of size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|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|</a:t>
            </a:r>
          </a:p>
          <a:p>
            <a:pPr marL="341313" indent="-341313" defTabSz="457200"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/>
              <a:t>Crowding distance</a:t>
            </a:r>
          </a:p>
          <a:p>
            <a:pPr marL="341313" indent="-341313" defTabSz="457200"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i="1" dirty="0" smtClean="0"/>
              <a:t>Crowding Selection Operator</a:t>
            </a:r>
          </a:p>
          <a:p>
            <a:pPr marL="341313" indent="-341313" defTabSz="457200"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/>
              <a:t>NSGA II Algorithm</a:t>
            </a:r>
          </a:p>
          <a:p>
            <a:pPr>
              <a:lnSpc>
                <a:spcPct val="102000"/>
              </a:lnSpc>
              <a:spcBef>
                <a:spcPts val="1500"/>
              </a:spcBef>
              <a:buClr>
                <a:srgbClr val="009C00"/>
              </a:buClr>
              <a:buSzPct val="100000"/>
              <a:buFont typeface="Wingdings" panose="05000000000000000000" pitchFamily="2" charset="2"/>
              <a:buChar char=""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Find a set of solutions as close as possible to the Pareto optimal front. (Non dominated sorting) </a:t>
            </a:r>
          </a:p>
          <a:p>
            <a:pPr>
              <a:lnSpc>
                <a:spcPct val="102000"/>
              </a:lnSpc>
              <a:spcBef>
                <a:spcPts val="1500"/>
              </a:spcBef>
              <a:buClr>
                <a:srgbClr val="009C00"/>
              </a:buClr>
              <a:buSzPct val="100000"/>
              <a:buFont typeface="Wingdings" panose="05000000000000000000" pitchFamily="2" charset="2"/>
              <a:buChar char=""/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Find a set of sparsely spaced solutions, as far as possible. (Crowding distance operator)</a:t>
            </a:r>
          </a:p>
          <a:p>
            <a:pPr marL="341313" indent="-341313" defTabSz="457200"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 dirty="0"/>
          </a:p>
          <a:p>
            <a:pPr marL="341313" indent="-341313" defTabSz="457200">
              <a:spcBef>
                <a:spcPts val="9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054226" y="3473450"/>
            <a:ext cx="3984625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3579131-7E90-470D-9EE5-26484DA6BB80}" type="slidenum">
              <a:rPr lang="en-US" altLang="en-US">
                <a:solidFill>
                  <a:srgbClr val="045C75"/>
                </a:solidFill>
              </a:rPr>
              <a:pPr/>
              <a:t>9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928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1386</Words>
  <Application>Microsoft Office PowerPoint</Application>
  <PresentationFormat>Custom</PresentationFormat>
  <Paragraphs>285</Paragraphs>
  <Slides>16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Equation</vt:lpstr>
      <vt:lpstr>Microsoft Equation 3.0</vt:lpstr>
      <vt:lpstr>Slide 1</vt:lpstr>
      <vt:lpstr> Needed for High complexity of high dimensional data to :-</vt:lpstr>
      <vt:lpstr>Need for Feature Selection in gene expression data</vt:lpstr>
      <vt:lpstr>Why Rough Sets and Multi-objective GA?</vt:lpstr>
      <vt:lpstr>Slide 5</vt:lpstr>
      <vt:lpstr>Slide 6</vt:lpstr>
      <vt:lpstr>Discernibility Matrix</vt:lpstr>
      <vt:lpstr>Slide 8</vt:lpstr>
      <vt:lpstr>Multi-objective Genetic Algorithms  (MOGAs)</vt:lpstr>
      <vt:lpstr>Slide 10</vt:lpstr>
      <vt:lpstr>Evolutionary Rough Feature Selection</vt:lpstr>
      <vt:lpstr>quartile</vt:lpstr>
      <vt:lpstr>Convert the attribute value table into binary</vt:lpstr>
      <vt:lpstr>Creation of distinction table</vt:lpstr>
      <vt:lpstr>Fitness Function</vt:lpstr>
      <vt:lpstr>Slide 16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ISM-IIIF11</dc:creator>
  <cp:lastModifiedBy>Admin</cp:lastModifiedBy>
  <cp:revision>38</cp:revision>
  <dcterms:created xsi:type="dcterms:W3CDTF">2018-11-10T10:04:50Z</dcterms:created>
  <dcterms:modified xsi:type="dcterms:W3CDTF">2018-11-14T17:25:17Z</dcterms:modified>
</cp:coreProperties>
</file>