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29"/>
  </p:notesMasterIdLst>
  <p:handoutMasterIdLst>
    <p:handoutMasterId r:id="rId30"/>
  </p:handoutMasterIdLst>
  <p:sldIdLst>
    <p:sldId id="729" r:id="rId2"/>
    <p:sldId id="1091" r:id="rId3"/>
    <p:sldId id="1047" r:id="rId4"/>
    <p:sldId id="1049" r:id="rId5"/>
    <p:sldId id="1051" r:id="rId6"/>
    <p:sldId id="1052" r:id="rId7"/>
    <p:sldId id="1054" r:id="rId8"/>
    <p:sldId id="1056" r:id="rId9"/>
    <p:sldId id="1057" r:id="rId10"/>
    <p:sldId id="1059" r:id="rId11"/>
    <p:sldId id="1062" r:id="rId12"/>
    <p:sldId id="1064" r:id="rId13"/>
    <p:sldId id="1065" r:id="rId14"/>
    <p:sldId id="1066" r:id="rId15"/>
    <p:sldId id="1067" r:id="rId16"/>
    <p:sldId id="1068" r:id="rId17"/>
    <p:sldId id="1069" r:id="rId18"/>
    <p:sldId id="1070" r:id="rId19"/>
    <p:sldId id="1072" r:id="rId20"/>
    <p:sldId id="1073" r:id="rId21"/>
    <p:sldId id="1075" r:id="rId22"/>
    <p:sldId id="1076" r:id="rId23"/>
    <p:sldId id="1078" r:id="rId24"/>
    <p:sldId id="1080" r:id="rId25"/>
    <p:sldId id="1082" r:id="rId26"/>
    <p:sldId id="1095" r:id="rId27"/>
    <p:sldId id="1096" r:id="rId28"/>
  </p:sldIdLst>
  <p:sldSz cx="9144000" cy="6858000" type="screen4x3"/>
  <p:notesSz cx="6796088" cy="9926638"/>
  <p:custShowLst>
    <p:custShow name="Gestaltungsgrundlagen 1" id="0">
      <p:sldLst/>
    </p:custShow>
    <p:custShow name="Anwendungsbeispiele 2" id="1">
      <p:sldLst/>
    </p:custShow>
    <p:custShow name="Anwendungshilfen 3" id="2">
      <p:sldLst/>
    </p:custShow>
  </p:custShowLst>
  <p:defaultTextStyle>
    <a:defPPr>
      <a:defRPr lang="en-GB"/>
    </a:defPPr>
    <a:lvl1pPr algn="ctr" rtl="0" eaLnBrk="0" fontAlgn="base" hangingPunct="0">
      <a:spcBef>
        <a:spcPct val="0"/>
      </a:spcBef>
      <a:spcAft>
        <a:spcPct val="0"/>
      </a:spcAft>
      <a:defRPr sz="2000" b="1" kern="1200">
        <a:solidFill>
          <a:schemeClr val="tx1"/>
        </a:solidFill>
        <a:latin typeface="Arial" charset="0"/>
        <a:ea typeface="+mn-ea"/>
        <a:cs typeface="+mn-cs"/>
      </a:defRPr>
    </a:lvl1pPr>
    <a:lvl2pPr marL="457200" algn="ctr" rtl="0" eaLnBrk="0" fontAlgn="base" hangingPunct="0">
      <a:spcBef>
        <a:spcPct val="0"/>
      </a:spcBef>
      <a:spcAft>
        <a:spcPct val="0"/>
      </a:spcAft>
      <a:defRPr sz="2000" b="1" kern="1200">
        <a:solidFill>
          <a:schemeClr val="tx1"/>
        </a:solidFill>
        <a:latin typeface="Arial" charset="0"/>
        <a:ea typeface="+mn-ea"/>
        <a:cs typeface="+mn-cs"/>
      </a:defRPr>
    </a:lvl2pPr>
    <a:lvl3pPr marL="914400" algn="ctr" rtl="0" eaLnBrk="0" fontAlgn="base" hangingPunct="0">
      <a:spcBef>
        <a:spcPct val="0"/>
      </a:spcBef>
      <a:spcAft>
        <a:spcPct val="0"/>
      </a:spcAft>
      <a:defRPr sz="2000" b="1" kern="1200">
        <a:solidFill>
          <a:schemeClr val="tx1"/>
        </a:solidFill>
        <a:latin typeface="Arial" charset="0"/>
        <a:ea typeface="+mn-ea"/>
        <a:cs typeface="+mn-cs"/>
      </a:defRPr>
    </a:lvl3pPr>
    <a:lvl4pPr marL="1371600" algn="ctr" rtl="0" eaLnBrk="0" fontAlgn="base" hangingPunct="0">
      <a:spcBef>
        <a:spcPct val="0"/>
      </a:spcBef>
      <a:spcAft>
        <a:spcPct val="0"/>
      </a:spcAft>
      <a:defRPr sz="2000" b="1" kern="1200">
        <a:solidFill>
          <a:schemeClr val="tx1"/>
        </a:solidFill>
        <a:latin typeface="Arial" charset="0"/>
        <a:ea typeface="+mn-ea"/>
        <a:cs typeface="+mn-cs"/>
      </a:defRPr>
    </a:lvl4pPr>
    <a:lvl5pPr marL="1828800" algn="ctr" rtl="0" eaLnBrk="0" fontAlgn="base" hangingPunct="0">
      <a:spcBef>
        <a:spcPct val="0"/>
      </a:spcBef>
      <a:spcAft>
        <a:spcPct val="0"/>
      </a:spcAft>
      <a:defRPr sz="2000" b="1" kern="1200">
        <a:solidFill>
          <a:schemeClr val="tx1"/>
        </a:solidFill>
        <a:latin typeface="Arial" charset="0"/>
        <a:ea typeface="+mn-ea"/>
        <a:cs typeface="+mn-cs"/>
      </a:defRPr>
    </a:lvl5pPr>
    <a:lvl6pPr marL="2286000" algn="l" defTabSz="914400" rtl="0" eaLnBrk="1" latinLnBrk="0" hangingPunct="1">
      <a:defRPr sz="2000" b="1" kern="1200">
        <a:solidFill>
          <a:schemeClr val="tx1"/>
        </a:solidFill>
        <a:latin typeface="Arial" charset="0"/>
        <a:ea typeface="+mn-ea"/>
        <a:cs typeface="+mn-cs"/>
      </a:defRPr>
    </a:lvl6pPr>
    <a:lvl7pPr marL="2743200" algn="l" defTabSz="914400" rtl="0" eaLnBrk="1" latinLnBrk="0" hangingPunct="1">
      <a:defRPr sz="2000" b="1" kern="1200">
        <a:solidFill>
          <a:schemeClr val="tx1"/>
        </a:solidFill>
        <a:latin typeface="Arial" charset="0"/>
        <a:ea typeface="+mn-ea"/>
        <a:cs typeface="+mn-cs"/>
      </a:defRPr>
    </a:lvl7pPr>
    <a:lvl8pPr marL="3200400" algn="l" defTabSz="914400" rtl="0" eaLnBrk="1" latinLnBrk="0" hangingPunct="1">
      <a:defRPr sz="2000" b="1" kern="1200">
        <a:solidFill>
          <a:schemeClr val="tx1"/>
        </a:solidFill>
        <a:latin typeface="Arial" charset="0"/>
        <a:ea typeface="+mn-ea"/>
        <a:cs typeface="+mn-cs"/>
      </a:defRPr>
    </a:lvl8pPr>
    <a:lvl9pPr marL="3657600" algn="l" defTabSz="914400" rtl="0" eaLnBrk="1" latinLnBrk="0" hangingPunct="1">
      <a:defRPr sz="20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CCECFF"/>
    <a:srgbClr val="669900"/>
    <a:srgbClr val="00CC00"/>
    <a:srgbClr val="CC9900"/>
    <a:srgbClr val="6666FF"/>
    <a:srgbClr val="99CCFF"/>
    <a:srgbClr val="DF6009"/>
    <a:srgbClr val="FF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76" autoAdjust="0"/>
    <p:restoredTop sz="92321" autoAdjust="0"/>
  </p:normalViewPr>
  <p:slideViewPr>
    <p:cSldViewPr snapToObjects="1">
      <p:cViewPr>
        <p:scale>
          <a:sx n="92" d="100"/>
          <a:sy n="92" d="100"/>
        </p:scale>
        <p:origin x="-744" y="-78"/>
      </p:cViewPr>
      <p:guideLst>
        <p:guide orient="horz" pos="1056"/>
        <p:guide orient="horz" pos="3312"/>
        <p:guide orient="horz" pos="1584"/>
        <p:guide orient="horz" pos="2544"/>
        <p:guide pos="1440"/>
        <p:guide pos="2828"/>
        <p:guide pos="4656"/>
        <p:guide pos="942"/>
        <p:guide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51" d="100"/>
          <a:sy n="51" d="100"/>
        </p:scale>
        <p:origin x="-1848" y="-72"/>
      </p:cViewPr>
      <p:guideLst>
        <p:guide orient="horz" pos="3126"/>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de-DE" altLang="en-US"/>
          </a:p>
        </p:txBody>
      </p:sp>
      <p:sp>
        <p:nvSpPr>
          <p:cNvPr id="6147" name="Rectangle 3"/>
          <p:cNvSpPr>
            <a:spLocks noGrp="1" noChangeArrowheads="1"/>
          </p:cNvSpPr>
          <p:nvPr>
            <p:ph type="dt" sz="quarter" idx="1"/>
          </p:nvPr>
        </p:nvSpPr>
        <p:spPr bwMode="auto">
          <a:xfrm>
            <a:off x="3851275" y="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de-DE" altLang="en-US"/>
          </a:p>
        </p:txBody>
      </p:sp>
      <p:sp>
        <p:nvSpPr>
          <p:cNvPr id="6148" name="Rectangle 4"/>
          <p:cNvSpPr>
            <a:spLocks noGrp="1" noChangeArrowheads="1"/>
          </p:cNvSpPr>
          <p:nvPr>
            <p:ph type="ftr" sz="quarter" idx="2"/>
          </p:nvPr>
        </p:nvSpPr>
        <p:spPr bwMode="auto">
          <a:xfrm>
            <a:off x="0" y="9429750"/>
            <a:ext cx="294640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de-DE" altLang="en-US"/>
          </a:p>
        </p:txBody>
      </p:sp>
      <p:sp>
        <p:nvSpPr>
          <p:cNvPr id="6149" name="Rectangle 5"/>
          <p:cNvSpPr>
            <a:spLocks noGrp="1" noChangeArrowheads="1"/>
          </p:cNvSpPr>
          <p:nvPr>
            <p:ph type="sldNum" sz="quarter" idx="3"/>
          </p:nvPr>
        </p:nvSpPr>
        <p:spPr bwMode="auto">
          <a:xfrm>
            <a:off x="3851275" y="942975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9725AF64-F79A-4040-A4C1-039B6A474D61}" type="slidenum">
              <a:rPr lang="de-DE" altLang="en-US"/>
              <a:pPr/>
              <a:t>‹#›</a:t>
            </a:fld>
            <a:endParaRPr lang="de-DE" altLang="en-US"/>
          </a:p>
        </p:txBody>
      </p:sp>
    </p:spTree>
    <p:extLst>
      <p:ext uri="{BB962C8B-B14F-4D97-AF65-F5344CB8AC3E}">
        <p14:creationId xmlns="" xmlns:p14="http://schemas.microsoft.com/office/powerpoint/2010/main" val="14018176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de-DE" altLang="en-US"/>
          </a:p>
        </p:txBody>
      </p:sp>
      <p:sp>
        <p:nvSpPr>
          <p:cNvPr id="8195" name="Rectangle 3"/>
          <p:cNvSpPr>
            <a:spLocks noGrp="1" noChangeArrowheads="1"/>
          </p:cNvSpPr>
          <p:nvPr>
            <p:ph type="dt" idx="1"/>
          </p:nvPr>
        </p:nvSpPr>
        <p:spPr bwMode="auto">
          <a:xfrm>
            <a:off x="3851275" y="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de-DE" altLang="en-US"/>
          </a:p>
        </p:txBody>
      </p:sp>
      <p:sp>
        <p:nvSpPr>
          <p:cNvPr id="8196" name="Rectangle 4"/>
          <p:cNvSpPr>
            <a:spLocks noGrp="1" noRot="1" noChangeAspect="1" noChangeArrowheads="1" noTextEdit="1"/>
          </p:cNvSpPr>
          <p:nvPr>
            <p:ph type="sldImg" idx="2"/>
          </p:nvPr>
        </p:nvSpPr>
        <p:spPr bwMode="auto">
          <a:xfrm>
            <a:off x="914400" y="742950"/>
            <a:ext cx="4968875" cy="3725863"/>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8197" name="Rectangle 5"/>
          <p:cNvSpPr>
            <a:spLocks noGrp="1" noChangeArrowheads="1"/>
          </p:cNvSpPr>
          <p:nvPr>
            <p:ph type="body" sz="quarter" idx="3"/>
          </p:nvPr>
        </p:nvSpPr>
        <p:spPr bwMode="auto">
          <a:xfrm>
            <a:off x="906463" y="4714875"/>
            <a:ext cx="5059362" cy="4468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Klicken Sie, um die Textformatierung des Masters zu bearbeiten.</a:t>
            </a:r>
          </a:p>
          <a:p>
            <a:pPr lvl="1"/>
            <a:r>
              <a:rPr lang="de-DE" altLang="en-US" smtClean="0"/>
              <a:t>Zweite Ebene</a:t>
            </a:r>
          </a:p>
          <a:p>
            <a:pPr lvl="2"/>
            <a:r>
              <a:rPr lang="de-DE" altLang="en-US" smtClean="0"/>
              <a:t>Dritte Ebene</a:t>
            </a:r>
          </a:p>
          <a:p>
            <a:pPr lvl="3"/>
            <a:r>
              <a:rPr lang="de-DE" altLang="en-US" smtClean="0"/>
              <a:t>Vierte Ebene</a:t>
            </a:r>
          </a:p>
          <a:p>
            <a:pPr lvl="4"/>
            <a:r>
              <a:rPr lang="de-DE" altLang="en-US" smtClean="0"/>
              <a:t>Fünfte Ebene</a:t>
            </a:r>
          </a:p>
        </p:txBody>
      </p:sp>
      <p:sp>
        <p:nvSpPr>
          <p:cNvPr id="8198" name="Rectangle 6"/>
          <p:cNvSpPr>
            <a:spLocks noGrp="1" noChangeArrowheads="1"/>
          </p:cNvSpPr>
          <p:nvPr>
            <p:ph type="ftr" sz="quarter" idx="4"/>
          </p:nvPr>
        </p:nvSpPr>
        <p:spPr bwMode="auto">
          <a:xfrm>
            <a:off x="0" y="9429750"/>
            <a:ext cx="2946400"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de-DE" altLang="en-US"/>
          </a:p>
        </p:txBody>
      </p:sp>
      <p:sp>
        <p:nvSpPr>
          <p:cNvPr id="8199" name="Rectangle 7"/>
          <p:cNvSpPr>
            <a:spLocks noGrp="1" noChangeArrowheads="1"/>
          </p:cNvSpPr>
          <p:nvPr>
            <p:ph type="sldNum" sz="quarter" idx="5"/>
          </p:nvPr>
        </p:nvSpPr>
        <p:spPr bwMode="auto">
          <a:xfrm>
            <a:off x="3851275" y="9429750"/>
            <a:ext cx="2944813" cy="496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0160D304-4B5E-42A0-B87A-6EC78AB42633}" type="slidenum">
              <a:rPr lang="de-DE" altLang="en-US"/>
              <a:pPr/>
              <a:t>‹#›</a:t>
            </a:fld>
            <a:endParaRPr lang="de-DE" altLang="en-US"/>
          </a:p>
        </p:txBody>
      </p:sp>
    </p:spTree>
    <p:extLst>
      <p:ext uri="{BB962C8B-B14F-4D97-AF65-F5344CB8AC3E}">
        <p14:creationId xmlns="" xmlns:p14="http://schemas.microsoft.com/office/powerpoint/2010/main" val="4970951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60D304-4B5E-42A0-B87A-6EC78AB42633}" type="slidenum">
              <a:rPr lang="de-DE" altLang="en-US" smtClean="0"/>
              <a:pPr/>
              <a:t>1</a:t>
            </a:fld>
            <a:endParaRPr lang="de-DE" altLang="en-US"/>
          </a:p>
        </p:txBody>
      </p:sp>
    </p:spTree>
    <p:extLst>
      <p:ext uri="{BB962C8B-B14F-4D97-AF65-F5344CB8AC3E}">
        <p14:creationId xmlns="" xmlns:p14="http://schemas.microsoft.com/office/powerpoint/2010/main" val="1923973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60D304-4B5E-42A0-B87A-6EC78AB42633}" type="slidenum">
              <a:rPr lang="de-DE" altLang="en-US" smtClean="0"/>
              <a:pPr/>
              <a:t>2</a:t>
            </a:fld>
            <a:endParaRPr lang="de-DE" altLang="en-US"/>
          </a:p>
        </p:txBody>
      </p:sp>
    </p:spTree>
    <p:extLst>
      <p:ext uri="{BB962C8B-B14F-4D97-AF65-F5344CB8AC3E}">
        <p14:creationId xmlns="" xmlns:p14="http://schemas.microsoft.com/office/powerpoint/2010/main" val="229584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F1AAA9-32A0-4D71-861F-4ABFF5E3116D}" type="slidenum">
              <a:rPr lang="de-DE" altLang="en-US"/>
              <a:pPr/>
              <a:t>5</a:t>
            </a:fld>
            <a:endParaRPr lang="de-DE" altLang="en-US"/>
          </a:p>
        </p:txBody>
      </p:sp>
      <p:sp>
        <p:nvSpPr>
          <p:cNvPr id="1666050" name="Rectangle 2"/>
          <p:cNvSpPr>
            <a:spLocks noGrp="1" noRot="1" noChangeAspect="1" noChangeArrowheads="1" noTextEdit="1"/>
          </p:cNvSpPr>
          <p:nvPr>
            <p:ph type="sldImg"/>
          </p:nvPr>
        </p:nvSpPr>
        <p:spPr>
          <a:ln/>
        </p:spPr>
      </p:sp>
      <p:sp>
        <p:nvSpPr>
          <p:cNvPr id="1666051" name="Rectangle 3"/>
          <p:cNvSpPr>
            <a:spLocks noGrp="1" noChangeArrowheads="1"/>
          </p:cNvSpPr>
          <p:nvPr>
            <p:ph type="body" idx="1"/>
          </p:nvPr>
        </p:nvSpPr>
        <p:spPr/>
        <p:txBody>
          <a:bodyPr/>
          <a:lstStyle/>
          <a:p>
            <a:r>
              <a:rPr lang="de-DE" altLang="en-US"/>
              <a:t>http://en.wikipedia.org/wiki/Deductive_database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ACD71-FE77-4280-95CF-DE3F0955C1FC}" type="slidenum">
              <a:rPr lang="de-DE" altLang="en-US"/>
              <a:pPr/>
              <a:t>6</a:t>
            </a:fld>
            <a:endParaRPr lang="de-DE" altLang="en-US"/>
          </a:p>
        </p:txBody>
      </p:sp>
      <p:sp>
        <p:nvSpPr>
          <p:cNvPr id="1725442" name="Rectangle 2"/>
          <p:cNvSpPr>
            <a:spLocks noGrp="1" noRot="1" noChangeAspect="1" noChangeArrowheads="1" noTextEdit="1"/>
          </p:cNvSpPr>
          <p:nvPr>
            <p:ph type="sldImg"/>
          </p:nvPr>
        </p:nvSpPr>
        <p:spPr>
          <a:ln/>
        </p:spPr>
      </p:sp>
      <p:sp>
        <p:nvSpPr>
          <p:cNvPr id="1725443" name="Rectangle 3"/>
          <p:cNvSpPr>
            <a:spLocks noGrp="1" noChangeArrowheads="1"/>
          </p:cNvSpPr>
          <p:nvPr>
            <p:ph type="body" idx="1"/>
          </p:nvPr>
        </p:nvSpPr>
        <p:spPr/>
        <p:txBody>
          <a:bodyPr/>
          <a:lstStyle/>
          <a:p>
            <a:r>
              <a:rPr lang="de-DE" altLang="en-US"/>
              <a:t>http://www.tinohempel.de/info/info/prolog/cut.htm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7E10C-86D6-4195-BA06-1DD8299FE114}" type="slidenum">
              <a:rPr lang="de-DE" altLang="en-US"/>
              <a:pPr/>
              <a:t>12</a:t>
            </a:fld>
            <a:endParaRPr lang="de-DE" altLang="en-US"/>
          </a:p>
        </p:txBody>
      </p:sp>
      <p:sp>
        <p:nvSpPr>
          <p:cNvPr id="1726466" name="Rectangle 2"/>
          <p:cNvSpPr>
            <a:spLocks noGrp="1" noRot="1" noChangeAspect="1" noChangeArrowheads="1" noTextEdit="1"/>
          </p:cNvSpPr>
          <p:nvPr>
            <p:ph type="sldImg"/>
          </p:nvPr>
        </p:nvSpPr>
        <p:spPr>
          <a:ln/>
        </p:spPr>
      </p:sp>
      <p:sp>
        <p:nvSpPr>
          <p:cNvPr id="1726467" name="Rectangle 3"/>
          <p:cNvSpPr>
            <a:spLocks noGrp="1" noChangeArrowheads="1"/>
          </p:cNvSpPr>
          <p:nvPr>
            <p:ph type="body" idx="1"/>
          </p:nvPr>
        </p:nvSpPr>
        <p:spPr/>
        <p:txBody>
          <a:bodyPr/>
          <a:lstStyle/>
          <a:p>
            <a:r>
              <a:rPr lang="de-DE" altLang="en-US"/>
              <a:t>http://www.rewaco.ch/images/intelli/startseite/trike_.jpg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pPr/>
              <a:t>Tuesday, April 16, 2019</a:t>
            </a:fld>
            <a:endParaRPr lang="en-US"/>
          </a:p>
        </p:txBody>
      </p:sp>
      <p:sp>
        <p:nvSpPr>
          <p:cNvPr id="5" name="Footer Placeholder 4"/>
          <p:cNvSpPr>
            <a:spLocks noGrp="1"/>
          </p:cNvSpPr>
          <p:nvPr>
            <p:ph type="ftr" sz="quarter" idx="11"/>
          </p:nvPr>
        </p:nvSpPr>
        <p:spPr/>
        <p:txBody>
          <a:bodyPr/>
          <a:lstStyle/>
          <a:p>
            <a:endParaRPr lang="de-DE" alt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pPr/>
              <a:t>Tuesday, April 16,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pPr/>
              <a:t>Tuesday, April 16,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pPr/>
              <a:t>Tuesday, April 16,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pPr/>
              <a:t>Tuesday, April 16, 2019</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pPr/>
              <a:t>Tuesday, April 16,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pPr/>
              <a:t>Tuesday, April 16, 2019</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pPr/>
              <a:t>Tuesday, April 16, 2019</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pPr/>
              <a:t>Tuesday, April 16, 2019</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pPr/>
              <a:t>Tuesday, April 16,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pPr/>
              <a:t>Tuesday, April 16, 2019</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pPr/>
              <a:t>Tuesday, April 16, 2019</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
        <p:nvSpPr>
          <p:cNvPr id="9" name="Text Box 776"/>
          <p:cNvSpPr txBox="1">
            <a:spLocks noChangeArrowheads="1"/>
          </p:cNvSpPr>
          <p:nvPr userDrawn="1"/>
        </p:nvSpPr>
        <p:spPr bwMode="auto">
          <a:xfrm>
            <a:off x="8448675" y="73025"/>
            <a:ext cx="549275" cy="212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28575">
                <a:solidFill>
                  <a:schemeClr val="hlink"/>
                </a:solidFill>
                <a:miter lim="800000"/>
                <a:headEnd/>
                <a:tailEnd/>
              </a14:hiddenLine>
            </a:ext>
            <a:ext uri="{AF507438-7753-43e0-B8FC-AC1667EBCBE1}">
              <a14:hiddenEffects xmlns="" xmlns:a14="http://schemas.microsoft.com/office/drawing/2010/main">
                <a:effectLst>
                  <a:outerShdw dist="35921" dir="2700000" algn="ctr" rotWithShape="0">
                    <a:schemeClr val="folHlink"/>
                  </a:outerShdw>
                </a:effectLst>
              </a14:hiddenEffects>
            </a:ext>
          </a:extLst>
        </p:spPr>
        <p:txBody>
          <a:bodyPr wrap="none" tIns="0" bIns="0">
            <a:spAutoFit/>
          </a:bodyPr>
          <a:lstStyle/>
          <a:p>
            <a:fld id="{B3AEB94E-074D-47E0-B6BE-49439D2DD23B}" type="slidenum">
              <a:rPr lang="de-DE" altLang="en-US" sz="1400">
                <a:solidFill>
                  <a:schemeClr val="hlink"/>
                </a:solidFill>
              </a:rPr>
              <a:pPr/>
              <a:t>‹#›</a:t>
            </a:fld>
            <a:endParaRPr lang="de-DE" altLang="en-US" sz="1400">
              <a:solidFill>
                <a:schemeClr val="hlink"/>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SQ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fowl.sourceforge.net/" TargetMode="External"/><Relationship Id="rId2" Type="http://schemas.openxmlformats.org/officeDocument/2006/relationships/hyperlink" Target="http://www.agfa.com/w3c/euler/" TargetMode="External"/><Relationship Id="rId1" Type="http://schemas.openxmlformats.org/officeDocument/2006/relationships/slideLayout" Target="../slideLayouts/slideLayout6.xml"/><Relationship Id="rId4" Type="http://schemas.openxmlformats.org/officeDocument/2006/relationships/hyperlink" Target="http://www.w3.org/2003/08/owl-systems/test-results-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en.wikipedia.org/wiki/Stratification_(mathematics)" TargetMode="External"/><Relationship Id="rId3" Type="http://schemas.openxmlformats.org/officeDocument/2006/relationships/hyperlink" Target="http://en.wikipedia.org/wiki/Logic_programming" TargetMode="External"/><Relationship Id="rId7" Type="http://schemas.openxmlformats.org/officeDocument/2006/relationships/hyperlink" Target="http://en.wikipedia.org/wiki/Prolo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en.wikipedia.org/wiki/Deductive_database" TargetMode="External"/><Relationship Id="rId5" Type="http://schemas.openxmlformats.org/officeDocument/2006/relationships/hyperlink" Target="http://en.wikipedia.org/wiki/Query_language" TargetMode="External"/><Relationship Id="rId4" Type="http://schemas.openxmlformats.org/officeDocument/2006/relationships/hyperlink" Target="http://en.wikipedia.org/wiki/Relational_database"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Prolog" TargetMode="External"/><Relationship Id="rId7" Type="http://schemas.openxmlformats.org/officeDocument/2006/relationships/hyperlink" Target="http://en.wikipedia.org/wiki/Functional_predicat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en.wikipedia.org/wiki/Cut_(logic_programming)" TargetMode="External"/><Relationship Id="rId5" Type="http://schemas.openxmlformats.org/officeDocument/2006/relationships/hyperlink" Target="http://en.wikipedia.org/wiki/Datalog" TargetMode="External"/><Relationship Id="rId4" Type="http://schemas.openxmlformats.org/officeDocument/2006/relationships/hyperlink" Target="http://en.wikipedia.org/wiki/SQ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6274" name="Picture 2" descr="kasten3"/>
          <p:cNvPicPr>
            <a:picLocks noChangeAspect="1" noChangeArrowheads="1"/>
          </p:cNvPicPr>
          <p:nvPr/>
        </p:nvPicPr>
        <p:blipFill>
          <a:blip r:embed="rId3">
            <a:extLst>
              <a:ext uri="{28A0092B-C50C-407E-A947-70E740481C1C}">
                <a14:useLocalDpi xmlns="" xmlns:a14="http://schemas.microsoft.com/office/drawing/2010/main" val="0"/>
              </a:ext>
            </a:extLst>
          </a:blip>
          <a:srcRect l="3107" r="3400"/>
          <a:stretch>
            <a:fillRect/>
          </a:stretch>
        </p:blipFill>
        <p:spPr bwMode="auto">
          <a:xfrm>
            <a:off x="1295400" y="1371600"/>
            <a:ext cx="6562725" cy="4070350"/>
          </a:xfrm>
          <a:prstGeom prst="rect">
            <a:avLst/>
          </a:prstGeom>
          <a:solidFill>
            <a:srgbClr val="CCECFF"/>
          </a:solidFill>
        </p:spPr>
      </p:pic>
      <p:sp>
        <p:nvSpPr>
          <p:cNvPr id="1206275" name="Text Box 3"/>
          <p:cNvSpPr txBox="1">
            <a:spLocks noChangeArrowheads="1"/>
          </p:cNvSpPr>
          <p:nvPr/>
        </p:nvSpPr>
        <p:spPr bwMode="auto">
          <a:xfrm>
            <a:off x="1447800" y="2957354"/>
            <a:ext cx="6267450" cy="49244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spcBef>
                <a:spcPct val="50000"/>
              </a:spcBef>
            </a:pPr>
            <a:r>
              <a:rPr lang="en-US" altLang="en-US" sz="3200" dirty="0" smtClean="0">
                <a:solidFill>
                  <a:schemeClr val="hlink"/>
                </a:solidFill>
              </a:rPr>
              <a:t>Expert </a:t>
            </a:r>
            <a:r>
              <a:rPr lang="en-US" altLang="en-US" sz="2800" dirty="0" smtClean="0">
                <a:solidFill>
                  <a:schemeClr val="hlink"/>
                </a:solidFill>
              </a:rPr>
              <a:t>Databases</a:t>
            </a:r>
            <a:endParaRPr lang="de-DE" altLang="en-US" sz="2800" dirty="0">
              <a:solidFill>
                <a:schemeClr val="hlink"/>
              </a:solidFill>
            </a:endParaRPr>
          </a:p>
        </p:txBody>
      </p:sp>
      <p:sp>
        <p:nvSpPr>
          <p:cNvPr id="1206276" name="Text Box 4"/>
          <p:cNvSpPr txBox="1">
            <a:spLocks noChangeArrowheads="1"/>
          </p:cNvSpPr>
          <p:nvPr/>
        </p:nvSpPr>
        <p:spPr bwMode="auto">
          <a:xfrm>
            <a:off x="1416050" y="4572000"/>
            <a:ext cx="6267450" cy="3048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r>
              <a:rPr lang="de-DE" altLang="en-US" dirty="0" smtClean="0"/>
              <a:t>Dr. A.C.S Rao</a:t>
            </a:r>
            <a:endParaRPr lang="de-DE" altLang="en-US" dirty="0"/>
          </a:p>
        </p:txBody>
      </p:sp>
      <p:grpSp>
        <p:nvGrpSpPr>
          <p:cNvPr id="1206277" name="Group 5"/>
          <p:cNvGrpSpPr>
            <a:grpSpLocks/>
          </p:cNvGrpSpPr>
          <p:nvPr/>
        </p:nvGrpSpPr>
        <p:grpSpPr bwMode="auto">
          <a:xfrm flipH="1" flipV="1">
            <a:off x="1295400" y="1447800"/>
            <a:ext cx="433388" cy="546100"/>
            <a:chOff x="5588" y="4148"/>
            <a:chExt cx="172" cy="172"/>
          </a:xfrm>
        </p:grpSpPr>
        <p:sp>
          <p:nvSpPr>
            <p:cNvPr id="1206278" name="Rectangle 6"/>
            <p:cNvSpPr>
              <a:spLocks noChangeArrowheads="1"/>
            </p:cNvSpPr>
            <p:nvPr/>
          </p:nvSpPr>
          <p:spPr bwMode="auto">
            <a:xfrm>
              <a:off x="5588" y="4272"/>
              <a:ext cx="172" cy="48"/>
            </a:xfrm>
            <a:prstGeom prst="rect">
              <a:avLst/>
            </a:prstGeom>
            <a:solidFill>
              <a:schemeClr val="hlink"/>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206279" name="Rectangle 7"/>
            <p:cNvSpPr>
              <a:spLocks noChangeArrowheads="1"/>
            </p:cNvSpPr>
            <p:nvPr/>
          </p:nvSpPr>
          <p:spPr bwMode="auto">
            <a:xfrm rot="-5400000">
              <a:off x="5650" y="4210"/>
              <a:ext cx="172" cy="48"/>
            </a:xfrm>
            <a:prstGeom prst="rect">
              <a:avLst/>
            </a:prstGeom>
            <a:solidFill>
              <a:schemeClr val="hlink"/>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grpSp>
        <p:nvGrpSpPr>
          <p:cNvPr id="1206280" name="Group 8"/>
          <p:cNvGrpSpPr>
            <a:grpSpLocks/>
          </p:cNvGrpSpPr>
          <p:nvPr/>
        </p:nvGrpSpPr>
        <p:grpSpPr bwMode="auto">
          <a:xfrm>
            <a:off x="7424738" y="4876800"/>
            <a:ext cx="433387" cy="469900"/>
            <a:chOff x="5588" y="4148"/>
            <a:chExt cx="172" cy="172"/>
          </a:xfrm>
        </p:grpSpPr>
        <p:sp>
          <p:nvSpPr>
            <p:cNvPr id="1206281" name="Rectangle 9"/>
            <p:cNvSpPr>
              <a:spLocks noChangeArrowheads="1"/>
            </p:cNvSpPr>
            <p:nvPr/>
          </p:nvSpPr>
          <p:spPr bwMode="auto">
            <a:xfrm>
              <a:off x="5588" y="4272"/>
              <a:ext cx="172" cy="48"/>
            </a:xfrm>
            <a:prstGeom prst="rect">
              <a:avLst/>
            </a:prstGeom>
            <a:solidFill>
              <a:schemeClr val="hlink"/>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sp>
          <p:nvSpPr>
            <p:cNvPr id="1206282" name="Rectangle 10"/>
            <p:cNvSpPr>
              <a:spLocks noChangeArrowheads="1"/>
            </p:cNvSpPr>
            <p:nvPr/>
          </p:nvSpPr>
          <p:spPr bwMode="auto">
            <a:xfrm rot="-5400000">
              <a:off x="5650" y="4210"/>
              <a:ext cx="172" cy="48"/>
            </a:xfrm>
            <a:prstGeom prst="rect">
              <a:avLst/>
            </a:prstGeom>
            <a:solidFill>
              <a:schemeClr val="hlink"/>
            </a:solidFill>
            <a:ln>
              <a:noFill/>
            </a:ln>
            <a:effectLst/>
            <a:extLst>
              <a:ext uri="{91240B29-F687-4f45-9708-019B960494DF}">
                <a14:hiddenLine xmlns="" xmlns:a14="http://schemas.microsoft.com/office/drawing/2010/main" w="2857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0" tIns="0" rIns="0" bIns="0" anchor="ctr"/>
            <a:lstStyle/>
            <a:p>
              <a:endParaRPr lang="en-US"/>
            </a:p>
          </p:txBody>
        </p:sp>
      </p:grpSp>
      <p:sp>
        <p:nvSpPr>
          <p:cNvPr id="1206283" name="Text Box 11"/>
          <p:cNvSpPr txBox="1">
            <a:spLocks noChangeArrowheads="1"/>
          </p:cNvSpPr>
          <p:nvPr/>
        </p:nvSpPr>
        <p:spPr bwMode="auto">
          <a:xfrm>
            <a:off x="1071023" y="5463540"/>
            <a:ext cx="7113588" cy="98488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0" tIns="0" rIns="0" bIns="0">
            <a:spAutoFit/>
          </a:bodyPr>
          <a:lstStyle/>
          <a:p>
            <a:endParaRPr lang="de-DE" altLang="en-US" sz="1600" b="0" dirty="0"/>
          </a:p>
          <a:p>
            <a:r>
              <a:rPr lang="de-DE" altLang="en-US" sz="1600" b="0" dirty="0"/>
              <a:t>Department of Computer </a:t>
            </a:r>
            <a:r>
              <a:rPr lang="de-DE" altLang="en-US" sz="1600" b="0" dirty="0" smtClean="0"/>
              <a:t>Science and Enginnering</a:t>
            </a:r>
          </a:p>
          <a:p>
            <a:r>
              <a:rPr lang="de-DE" altLang="en-US" sz="1600" b="0" dirty="0" smtClean="0"/>
              <a:t>Indian Institute of Technology (ISM) Dhanbad</a:t>
            </a:r>
            <a:endParaRPr lang="de-DE" altLang="en-US" sz="1600" b="0" dirty="0"/>
          </a:p>
          <a:p>
            <a:r>
              <a:rPr lang="de-DE" altLang="en-US" sz="1600" b="0" dirty="0" smtClean="0"/>
              <a:t>  </a:t>
            </a:r>
            <a:endParaRPr lang="de-DE" altLang="en-US" sz="1600" b="0"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266" name="Rectangle 2"/>
          <p:cNvSpPr>
            <a:spLocks noGrp="1" noChangeArrowheads="1"/>
          </p:cNvSpPr>
          <p:nvPr>
            <p:ph type="title"/>
          </p:nvPr>
        </p:nvSpPr>
        <p:spPr/>
        <p:txBody>
          <a:bodyPr/>
          <a:lstStyle/>
          <a:p>
            <a:r>
              <a:rPr lang="en-GB" altLang="en-US"/>
              <a:t>Example</a:t>
            </a:r>
            <a:endParaRPr lang="en-US" altLang="en-US"/>
          </a:p>
        </p:txBody>
      </p:sp>
      <p:sp>
        <p:nvSpPr>
          <p:cNvPr id="1675267" name="Rectangle 3"/>
          <p:cNvSpPr>
            <a:spLocks noChangeArrowheads="1"/>
          </p:cNvSpPr>
          <p:nvPr/>
        </p:nvSpPr>
        <p:spPr bwMode="auto">
          <a:xfrm>
            <a:off x="3124200" y="1905000"/>
            <a:ext cx="4267200" cy="3429000"/>
          </a:xfrm>
          <a:prstGeom prst="rect">
            <a:avLst/>
          </a:prstGeom>
          <a:solidFill>
            <a:srgbClr val="FFCC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75268" name="Text Box 4"/>
          <p:cNvSpPr txBox="1">
            <a:spLocks noChangeArrowheads="1"/>
          </p:cNvSpPr>
          <p:nvPr/>
        </p:nvSpPr>
        <p:spPr bwMode="auto">
          <a:xfrm>
            <a:off x="3794125" y="2247900"/>
            <a:ext cx="2455863" cy="2647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a:latin typeface="Helvetica-Narrow" pitchFamily="34" charset="0"/>
              </a:rPr>
              <a:t>?- elephant(george).</a:t>
            </a:r>
          </a:p>
          <a:p>
            <a:pPr algn="l" eaLnBrk="1" hangingPunct="1"/>
            <a:endParaRPr lang="en-GB" altLang="en-US" sz="2400" b="0">
              <a:latin typeface="Helvetica-Narrow" pitchFamily="34" charset="0"/>
            </a:endParaRPr>
          </a:p>
          <a:p>
            <a:pPr algn="l" eaLnBrk="1" hangingPunct="1"/>
            <a:r>
              <a:rPr lang="en-GB" altLang="en-US" sz="2400" i="1">
                <a:latin typeface="Helvetica-Narrow" pitchFamily="34" charset="0"/>
              </a:rPr>
              <a:t>yes</a:t>
            </a:r>
          </a:p>
          <a:p>
            <a:pPr algn="l" eaLnBrk="1" hangingPunct="1"/>
            <a:endParaRPr lang="en-GB" altLang="en-US" sz="2400" i="1">
              <a:latin typeface="Helvetica-Narrow" pitchFamily="34" charset="0"/>
            </a:endParaRPr>
          </a:p>
          <a:p>
            <a:pPr algn="l" eaLnBrk="1" hangingPunct="1"/>
            <a:r>
              <a:rPr lang="en-GB" altLang="en-US" sz="2400" b="0">
                <a:latin typeface="Helvetica-Narrow" pitchFamily="34" charset="0"/>
              </a:rPr>
              <a:t>?- elephant(jane).</a:t>
            </a:r>
          </a:p>
          <a:p>
            <a:pPr algn="l" eaLnBrk="1" hangingPunct="1"/>
            <a:endParaRPr lang="en-GB" altLang="en-US" sz="2400" b="0">
              <a:latin typeface="Helvetica-Narrow" pitchFamily="34" charset="0"/>
            </a:endParaRPr>
          </a:p>
          <a:p>
            <a:pPr algn="l" eaLnBrk="1" hangingPunct="1"/>
            <a:r>
              <a:rPr lang="en-GB" altLang="en-US" sz="2400" i="1">
                <a:latin typeface="Helvetica-Narrow" pitchFamily="34" charset="0"/>
              </a:rPr>
              <a:t>no</a:t>
            </a:r>
            <a:endParaRPr lang="en-US" altLang="en-US" sz="2400" i="1">
              <a:latin typeface="Helvetica-Narrow" pitchFamily="34" charset="0"/>
            </a:endParaRPr>
          </a:p>
        </p:txBody>
      </p:sp>
      <p:sp>
        <p:nvSpPr>
          <p:cNvPr id="1675269" name="Text Box 5"/>
          <p:cNvSpPr txBox="1">
            <a:spLocks noChangeArrowheads="1"/>
          </p:cNvSpPr>
          <p:nvPr/>
        </p:nvSpPr>
        <p:spPr bwMode="auto">
          <a:xfrm>
            <a:off x="441325" y="2555875"/>
            <a:ext cx="1149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a:latin typeface="Times New Roman" pitchFamily="18" charset="0"/>
              </a:rPr>
              <a:t>Queries</a:t>
            </a:r>
            <a:endParaRPr lang="en-US" altLang="en-US" sz="2400" b="0" i="1">
              <a:latin typeface="Times New Roman" pitchFamily="18" charset="0"/>
            </a:endParaRPr>
          </a:p>
        </p:txBody>
      </p:sp>
      <p:sp>
        <p:nvSpPr>
          <p:cNvPr id="1675270" name="Line 6"/>
          <p:cNvSpPr>
            <a:spLocks noChangeShapeType="1"/>
          </p:cNvSpPr>
          <p:nvPr/>
        </p:nvSpPr>
        <p:spPr bwMode="auto">
          <a:xfrm flipV="1">
            <a:off x="1828800" y="2514600"/>
            <a:ext cx="19050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5271" name="Line 7"/>
          <p:cNvSpPr>
            <a:spLocks noChangeShapeType="1"/>
          </p:cNvSpPr>
          <p:nvPr/>
        </p:nvSpPr>
        <p:spPr bwMode="auto">
          <a:xfrm>
            <a:off x="1828800" y="2819400"/>
            <a:ext cx="1905000" cy="11430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5272" name="Text Box 8"/>
          <p:cNvSpPr txBox="1">
            <a:spLocks noChangeArrowheads="1"/>
          </p:cNvSpPr>
          <p:nvPr/>
        </p:nvSpPr>
        <p:spPr bwMode="auto">
          <a:xfrm>
            <a:off x="457200" y="4114800"/>
            <a:ext cx="10795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a:latin typeface="Times New Roman" pitchFamily="18" charset="0"/>
              </a:rPr>
              <a:t>Replies</a:t>
            </a:r>
            <a:endParaRPr lang="en-US" altLang="en-US" sz="2400" b="0" i="1">
              <a:latin typeface="Times New Roman" pitchFamily="18" charset="0"/>
            </a:endParaRPr>
          </a:p>
        </p:txBody>
      </p:sp>
      <p:sp>
        <p:nvSpPr>
          <p:cNvPr id="1675273" name="Line 9"/>
          <p:cNvSpPr>
            <a:spLocks noChangeShapeType="1"/>
          </p:cNvSpPr>
          <p:nvPr/>
        </p:nvSpPr>
        <p:spPr bwMode="auto">
          <a:xfrm flipV="1">
            <a:off x="1676400" y="3276600"/>
            <a:ext cx="2057400" cy="1066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75274" name="Line 10"/>
          <p:cNvSpPr>
            <a:spLocks noChangeShapeType="1"/>
          </p:cNvSpPr>
          <p:nvPr/>
        </p:nvSpPr>
        <p:spPr bwMode="auto">
          <a:xfrm>
            <a:off x="1676400" y="4343400"/>
            <a:ext cx="1981200"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62" name="Rectangle 2"/>
          <p:cNvSpPr>
            <a:spLocks noGrp="1" noChangeArrowheads="1"/>
          </p:cNvSpPr>
          <p:nvPr>
            <p:ph type="title"/>
          </p:nvPr>
        </p:nvSpPr>
        <p:spPr>
          <a:noFill/>
          <a:ln/>
        </p:spPr>
        <p:txBody>
          <a:bodyPr lIns="92075" tIns="46038" rIns="92075" bIns="46038" anchor="ctr">
            <a:normAutofit/>
          </a:bodyPr>
          <a:lstStyle/>
          <a:p>
            <a:r>
              <a:rPr lang="en-US" altLang="en-US" sz="2800" dirty="0"/>
              <a:t>Deductive database languages / Datalog: Motivation</a:t>
            </a:r>
          </a:p>
        </p:txBody>
      </p:sp>
      <p:sp>
        <p:nvSpPr>
          <p:cNvPr id="1679363" name="Rectangle 3"/>
          <p:cNvSpPr>
            <a:spLocks noGrp="1" noChangeArrowheads="1"/>
          </p:cNvSpPr>
          <p:nvPr>
            <p:ph idx="1"/>
          </p:nvPr>
        </p:nvSpPr>
        <p:spPr>
          <a:xfrm>
            <a:off x="642910" y="1285860"/>
            <a:ext cx="8215370" cy="1000132"/>
          </a:xfrm>
          <a:noFill/>
          <a:ln/>
        </p:spPr>
        <p:txBody>
          <a:bodyPr lIns="92075" tIns="46038" rIns="92075" bIns="46038"/>
          <a:lstStyle/>
          <a:p>
            <a:r>
              <a:rPr lang="en-US" altLang="en-US" dirty="0" smtClean="0"/>
              <a:t>Extend query </a:t>
            </a:r>
            <a:r>
              <a:rPr lang="en-US" altLang="en-US" dirty="0"/>
              <a:t>language to cover </a:t>
            </a:r>
            <a:r>
              <a:rPr lang="en-US" altLang="en-US" dirty="0" smtClean="0"/>
              <a:t>assumptive queries - </a:t>
            </a:r>
            <a:r>
              <a:rPr lang="en-US" altLang="en-US" sz="2400" dirty="0" smtClean="0"/>
              <a:t>by </a:t>
            </a:r>
            <a:r>
              <a:rPr lang="en-US" altLang="en-US" sz="2400" dirty="0"/>
              <a:t>adding </a:t>
            </a:r>
            <a:r>
              <a:rPr lang="en-US" altLang="en-US" sz="2400" dirty="0">
                <a:solidFill>
                  <a:schemeClr val="accent2"/>
                </a:solidFill>
              </a:rPr>
              <a:t>recursion.</a:t>
            </a:r>
          </a:p>
        </p:txBody>
      </p:sp>
      <p:sp>
        <p:nvSpPr>
          <p:cNvPr id="4" name="Rectangle 2"/>
          <p:cNvSpPr txBox="1">
            <a:spLocks noChangeArrowheads="1"/>
          </p:cNvSpPr>
          <p:nvPr/>
        </p:nvSpPr>
        <p:spPr>
          <a:xfrm>
            <a:off x="457200" y="2000240"/>
            <a:ext cx="1471594" cy="571504"/>
          </a:xfrm>
          <a:prstGeom prst="rect">
            <a:avLst/>
          </a:prstGeom>
          <a:noFill/>
          <a:ln/>
        </p:spPr>
        <p:txBody>
          <a:bodyPr vert="horz" lIns="92075" tIns="46038" rIns="92075" bIns="46038"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3200" b="0" i="0" u="none" strike="noStrike" kern="1200" cap="none" spc="-100" normalizeH="0" baseline="0" noProof="0" smtClean="0">
                <a:ln>
                  <a:noFill/>
                </a:ln>
                <a:solidFill>
                  <a:schemeClr val="tx2"/>
                </a:solidFill>
                <a:effectLst/>
                <a:uLnTx/>
                <a:uFillTx/>
                <a:latin typeface="+mj-lt"/>
                <a:ea typeface="+mj-ea"/>
                <a:cs typeface="+mj-cs"/>
              </a:rPr>
              <a:t>Datalog</a:t>
            </a:r>
            <a:endParaRPr kumimoji="0" lang="en-US" altLang="en-US" sz="32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457200" y="2600332"/>
            <a:ext cx="8229600" cy="2543180"/>
          </a:xfrm>
          <a:prstGeom prst="rect">
            <a:avLst/>
          </a:prstGeom>
          <a:noFill/>
          <a:ln/>
        </p:spPr>
        <p:txBody>
          <a:bodyPr vert="horz" lIns="92075" tIns="46038" rIns="92075" bIns="46038"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SQL queries can be read as follows: “</a:t>
            </a:r>
            <a:r>
              <a:rPr kumimoji="0" lang="en-US" altLang="en-US" sz="2000" b="0" i="0" u="sng" strike="noStrike" kern="1200" cap="none" spc="0" normalizeH="0" baseline="0" noProof="0" smtClean="0">
                <a:ln>
                  <a:noFill/>
                </a:ln>
                <a:solidFill>
                  <a:schemeClr val="accent2"/>
                </a:solidFill>
                <a:effectLst/>
                <a:uLnTx/>
                <a:uFillTx/>
                <a:latin typeface="+mn-lt"/>
                <a:ea typeface="+mn-ea"/>
                <a:cs typeface="+mn-cs"/>
              </a:rPr>
              <a:t>If</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some tuples exist in the From tables that satisfy the Where conditions, </a:t>
            </a:r>
            <a:r>
              <a:rPr kumimoji="0" lang="en-US" altLang="en-US" sz="2000" b="0" i="0" u="sng" strike="noStrike" kern="1200" cap="none" spc="0" normalizeH="0" baseline="0" noProof="0" smtClean="0">
                <a:ln>
                  <a:noFill/>
                </a:ln>
                <a:solidFill>
                  <a:schemeClr val="accent2"/>
                </a:solidFill>
                <a:effectLst/>
                <a:uLnTx/>
                <a:uFillTx/>
                <a:latin typeface="+mn-lt"/>
                <a:ea typeface="+mn-ea"/>
                <a:cs typeface="+mn-cs"/>
              </a:rPr>
              <a:t>then</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the Select tuple is in the answer.”</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Datalog is a query language that has the same </a:t>
            </a:r>
            <a:r>
              <a:rPr kumimoji="0" lang="en-US" altLang="en-US" sz="2000" b="0" i="0" u="sng" strike="noStrike" kern="1200" cap="none" spc="0" normalizeH="0" baseline="0" noProof="0" smtClean="0">
                <a:ln>
                  <a:noFill/>
                </a:ln>
                <a:solidFill>
                  <a:schemeClr val="accent2"/>
                </a:solidFill>
                <a:effectLst/>
                <a:uLnTx/>
                <a:uFillTx/>
                <a:latin typeface="+mn-lt"/>
                <a:ea typeface="+mn-ea"/>
                <a:cs typeface="+mn-cs"/>
              </a:rPr>
              <a:t>if-then</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flavor:</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smtClean="0">
                <a:ln>
                  <a:noFill/>
                </a:ln>
                <a:solidFill>
                  <a:schemeClr val="accent2"/>
                </a:solidFill>
                <a:effectLst/>
                <a:uLnTx/>
                <a:uFillTx/>
                <a:latin typeface="+mn-lt"/>
                <a:ea typeface="+mn-ea"/>
                <a:cs typeface="+mn-cs"/>
              </a:rPr>
              <a:t>New:</a:t>
            </a: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  The answer table can appear in the From clause, i.e., be defined recursively.</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smtClean="0">
                <a:ln>
                  <a:noFill/>
                </a:ln>
                <a:solidFill>
                  <a:schemeClr val="tx1"/>
                </a:solidFill>
                <a:effectLst/>
                <a:uLnTx/>
                <a:uFillTx/>
                <a:latin typeface="+mn-lt"/>
                <a:ea typeface="+mn-ea"/>
                <a:cs typeface="+mn-cs"/>
              </a:rPr>
              <a:t>Prolog style syntax is commonly used.</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1438" name="Picture 30" descr="trike_"/>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52400" y="1127125"/>
            <a:ext cx="2568575" cy="1493838"/>
          </a:xfrm>
          <a:prstGeom prst="rect">
            <a:avLst/>
          </a:prstGeom>
          <a:noFill/>
          <a:extLst>
            <a:ext uri="{909E8E84-426E-40dd-AFC4-6F175D3DCCD1}">
              <a14:hiddenFill xmlns="" xmlns:a14="http://schemas.microsoft.com/office/drawing/2010/main">
                <a:solidFill>
                  <a:srgbClr val="FFFFFF"/>
                </a:solidFill>
              </a14:hiddenFill>
            </a:ext>
          </a:extLst>
        </p:spPr>
      </p:pic>
      <p:sp>
        <p:nvSpPr>
          <p:cNvPr id="1681410" name="Rectangle 2"/>
          <p:cNvSpPr>
            <a:spLocks noGrp="1" noChangeArrowheads="1"/>
          </p:cNvSpPr>
          <p:nvPr>
            <p:ph type="title"/>
          </p:nvPr>
        </p:nvSpPr>
        <p:spPr>
          <a:xfrm>
            <a:off x="609600" y="160338"/>
            <a:ext cx="7772400" cy="1104900"/>
          </a:xfrm>
          <a:noFill/>
          <a:ln/>
        </p:spPr>
        <p:txBody>
          <a:bodyPr lIns="92075" tIns="46038" rIns="92075" bIns="46038" anchor="ctr"/>
          <a:lstStyle/>
          <a:p>
            <a:r>
              <a:rPr lang="en-US" altLang="en-US"/>
              <a:t>Example</a:t>
            </a:r>
          </a:p>
        </p:txBody>
      </p:sp>
      <p:sp>
        <p:nvSpPr>
          <p:cNvPr id="1681411" name="Rectangle 3"/>
          <p:cNvSpPr>
            <a:spLocks noGrp="1" noChangeArrowheads="1"/>
          </p:cNvSpPr>
          <p:nvPr>
            <p:ph idx="1"/>
          </p:nvPr>
        </p:nvSpPr>
        <p:spPr>
          <a:xfrm>
            <a:off x="152400" y="3200400"/>
            <a:ext cx="5715000" cy="3429000"/>
          </a:xfrm>
          <a:noFill/>
          <a:ln/>
        </p:spPr>
        <p:txBody>
          <a:bodyPr lIns="92075" tIns="46038" rIns="92075" bIns="46038"/>
          <a:lstStyle/>
          <a:p>
            <a:r>
              <a:rPr lang="en-US" altLang="en-US" dirty="0"/>
              <a:t>Find the components of a trike?</a:t>
            </a:r>
          </a:p>
          <a:p>
            <a:r>
              <a:rPr lang="en-US" altLang="en-US" dirty="0"/>
              <a:t>We can write a relational algebra query to compute the answer on </a:t>
            </a:r>
            <a:r>
              <a:rPr lang="en-US" altLang="en-US" b="0" i="1" u="sng" dirty="0">
                <a:solidFill>
                  <a:schemeClr val="accent2"/>
                </a:solidFill>
              </a:rPr>
              <a:t>the given instance of Assembly</a:t>
            </a:r>
            <a:r>
              <a:rPr lang="en-US" altLang="en-US" b="0" dirty="0">
                <a:solidFill>
                  <a:schemeClr val="accent2"/>
                </a:solidFill>
              </a:rPr>
              <a:t>.</a:t>
            </a:r>
            <a:endParaRPr lang="en-US" altLang="en-US" dirty="0"/>
          </a:p>
          <a:p>
            <a:r>
              <a:rPr lang="en-US" altLang="en-US" dirty="0"/>
              <a:t>But there is </a:t>
            </a:r>
            <a:r>
              <a:rPr lang="en-US" altLang="en-US" dirty="0">
                <a:solidFill>
                  <a:schemeClr val="accent2"/>
                </a:solidFill>
              </a:rPr>
              <a:t>no R.A. (or SQL-92) query</a:t>
            </a:r>
            <a:r>
              <a:rPr lang="en-US" altLang="en-US" dirty="0"/>
              <a:t> that computes the answer on </a:t>
            </a:r>
            <a:r>
              <a:rPr lang="en-US" altLang="en-US" b="0" i="1" u="sng" dirty="0">
                <a:solidFill>
                  <a:schemeClr val="accent2"/>
                </a:solidFill>
              </a:rPr>
              <a:t>all Assembly instances</a:t>
            </a:r>
            <a:r>
              <a:rPr lang="en-US" altLang="en-US" dirty="0"/>
              <a:t>.</a:t>
            </a:r>
          </a:p>
        </p:txBody>
      </p:sp>
      <p:graphicFrame>
        <p:nvGraphicFramePr>
          <p:cNvPr id="1681412" name="Object 4"/>
          <p:cNvGraphicFramePr>
            <a:graphicFrameLocks/>
          </p:cNvGraphicFramePr>
          <p:nvPr/>
        </p:nvGraphicFramePr>
        <p:xfrm>
          <a:off x="6188075" y="1524000"/>
          <a:ext cx="2879725" cy="4787900"/>
        </p:xfrm>
        <a:graphic>
          <a:graphicData uri="http://schemas.openxmlformats.org/presentationml/2006/ole">
            <p:oleObj spid="_x0000_s1681444" name="Document" r:id="rId5" imgW="3401568" imgH="4779264" progId="Word.Document.8">
              <p:embed/>
            </p:oleObj>
          </a:graphicData>
        </a:graphic>
      </p:graphicFrame>
      <p:sp>
        <p:nvSpPr>
          <p:cNvPr id="1681413" name="Rectangle 5"/>
          <p:cNvSpPr>
            <a:spLocks noChangeArrowheads="1"/>
          </p:cNvSpPr>
          <p:nvPr/>
        </p:nvSpPr>
        <p:spPr bwMode="auto">
          <a:xfrm>
            <a:off x="6081713" y="6003925"/>
            <a:ext cx="2798762"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2"/>
                </a:solidFill>
                <a:latin typeface="Book Antiqua" pitchFamily="18" charset="0"/>
              </a:rPr>
              <a:t>Assembly instance</a:t>
            </a:r>
          </a:p>
        </p:txBody>
      </p:sp>
      <p:sp>
        <p:nvSpPr>
          <p:cNvPr id="1681414" name="Rectangle 6"/>
          <p:cNvSpPr>
            <a:spLocks noChangeArrowheads="1"/>
          </p:cNvSpPr>
          <p:nvPr/>
        </p:nvSpPr>
        <p:spPr bwMode="auto">
          <a:xfrm rot="16200000">
            <a:off x="6230938" y="820738"/>
            <a:ext cx="742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2"/>
                </a:solidFill>
                <a:latin typeface="Book Antiqua" pitchFamily="18" charset="0"/>
              </a:rPr>
              <a:t>part</a:t>
            </a:r>
          </a:p>
        </p:txBody>
      </p:sp>
      <p:sp>
        <p:nvSpPr>
          <p:cNvPr id="1681415" name="Rectangle 7"/>
          <p:cNvSpPr>
            <a:spLocks noChangeArrowheads="1"/>
          </p:cNvSpPr>
          <p:nvPr/>
        </p:nvSpPr>
        <p:spPr bwMode="auto">
          <a:xfrm rot="16200000">
            <a:off x="6977063" y="576263"/>
            <a:ext cx="12509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2"/>
                </a:solidFill>
                <a:latin typeface="Book Antiqua" pitchFamily="18" charset="0"/>
              </a:rPr>
              <a:t>subpart</a:t>
            </a:r>
          </a:p>
        </p:txBody>
      </p:sp>
      <p:sp>
        <p:nvSpPr>
          <p:cNvPr id="1681416" name="Rectangle 8"/>
          <p:cNvSpPr>
            <a:spLocks noChangeArrowheads="1"/>
          </p:cNvSpPr>
          <p:nvPr/>
        </p:nvSpPr>
        <p:spPr bwMode="auto">
          <a:xfrm rot="16200000">
            <a:off x="7738269" y="573882"/>
            <a:ext cx="1284287"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2"/>
                </a:solidFill>
                <a:latin typeface="Book Antiqua" pitchFamily="18" charset="0"/>
              </a:rPr>
              <a:t>number</a:t>
            </a:r>
          </a:p>
        </p:txBody>
      </p:sp>
      <p:grpSp>
        <p:nvGrpSpPr>
          <p:cNvPr id="1681437" name="Group 29"/>
          <p:cNvGrpSpPr>
            <a:grpSpLocks/>
          </p:cNvGrpSpPr>
          <p:nvPr/>
        </p:nvGrpSpPr>
        <p:grpSpPr bwMode="auto">
          <a:xfrm>
            <a:off x="2198688" y="212725"/>
            <a:ext cx="3951287" cy="2971800"/>
            <a:chOff x="1190" y="134"/>
            <a:chExt cx="2489" cy="1872"/>
          </a:xfrm>
        </p:grpSpPr>
        <p:sp>
          <p:nvSpPr>
            <p:cNvPr id="1681417" name="Rectangle 9"/>
            <p:cNvSpPr>
              <a:spLocks noChangeArrowheads="1"/>
            </p:cNvSpPr>
            <p:nvPr/>
          </p:nvSpPr>
          <p:spPr bwMode="auto">
            <a:xfrm>
              <a:off x="2150" y="134"/>
              <a:ext cx="5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trike</a:t>
              </a:r>
            </a:p>
          </p:txBody>
        </p:sp>
        <p:sp>
          <p:nvSpPr>
            <p:cNvPr id="1681418" name="Rectangle 10"/>
            <p:cNvSpPr>
              <a:spLocks noChangeArrowheads="1"/>
            </p:cNvSpPr>
            <p:nvPr/>
          </p:nvSpPr>
          <p:spPr bwMode="auto">
            <a:xfrm>
              <a:off x="1526" y="710"/>
              <a:ext cx="178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wheel             frame</a:t>
              </a:r>
            </a:p>
          </p:txBody>
        </p:sp>
        <p:sp>
          <p:nvSpPr>
            <p:cNvPr id="1681419" name="Rectangle 11"/>
            <p:cNvSpPr>
              <a:spLocks noChangeArrowheads="1"/>
            </p:cNvSpPr>
            <p:nvPr/>
          </p:nvSpPr>
          <p:spPr bwMode="auto">
            <a:xfrm>
              <a:off x="1190" y="1238"/>
              <a:ext cx="248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spoke    tire      seat     pedal</a:t>
              </a:r>
            </a:p>
          </p:txBody>
        </p:sp>
        <p:sp>
          <p:nvSpPr>
            <p:cNvPr id="1681420" name="Rectangle 12"/>
            <p:cNvSpPr>
              <a:spLocks noChangeArrowheads="1"/>
            </p:cNvSpPr>
            <p:nvPr/>
          </p:nvSpPr>
          <p:spPr bwMode="auto">
            <a:xfrm>
              <a:off x="1670" y="1718"/>
              <a:ext cx="10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rim    tube</a:t>
              </a:r>
            </a:p>
          </p:txBody>
        </p:sp>
        <p:sp>
          <p:nvSpPr>
            <p:cNvPr id="1681421" name="Line 13"/>
            <p:cNvSpPr>
              <a:spLocks noChangeShapeType="1"/>
            </p:cNvSpPr>
            <p:nvPr/>
          </p:nvSpPr>
          <p:spPr bwMode="auto">
            <a:xfrm flipV="1">
              <a:off x="1968" y="384"/>
              <a:ext cx="432"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2" name="Line 14"/>
            <p:cNvSpPr>
              <a:spLocks noChangeShapeType="1"/>
            </p:cNvSpPr>
            <p:nvPr/>
          </p:nvSpPr>
          <p:spPr bwMode="auto">
            <a:xfrm>
              <a:off x="2400" y="384"/>
              <a:ext cx="480"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3" name="Line 15"/>
            <p:cNvSpPr>
              <a:spLocks noChangeShapeType="1"/>
            </p:cNvSpPr>
            <p:nvPr/>
          </p:nvSpPr>
          <p:spPr bwMode="auto">
            <a:xfrm flipV="1">
              <a:off x="1488" y="960"/>
              <a:ext cx="336"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4" name="Line 16"/>
            <p:cNvSpPr>
              <a:spLocks noChangeShapeType="1"/>
            </p:cNvSpPr>
            <p:nvPr/>
          </p:nvSpPr>
          <p:spPr bwMode="auto">
            <a:xfrm>
              <a:off x="1824" y="960"/>
              <a:ext cx="288"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5" name="Line 17"/>
            <p:cNvSpPr>
              <a:spLocks noChangeShapeType="1"/>
            </p:cNvSpPr>
            <p:nvPr/>
          </p:nvSpPr>
          <p:spPr bwMode="auto">
            <a:xfrm flipV="1">
              <a:off x="2688" y="960"/>
              <a:ext cx="336" cy="336"/>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6" name="Line 18"/>
            <p:cNvSpPr>
              <a:spLocks noChangeShapeType="1"/>
            </p:cNvSpPr>
            <p:nvPr/>
          </p:nvSpPr>
          <p:spPr bwMode="auto">
            <a:xfrm>
              <a:off x="3024" y="960"/>
              <a:ext cx="336" cy="336"/>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7" name="Line 19"/>
            <p:cNvSpPr>
              <a:spLocks noChangeShapeType="1"/>
            </p:cNvSpPr>
            <p:nvPr/>
          </p:nvSpPr>
          <p:spPr bwMode="auto">
            <a:xfrm flipV="1">
              <a:off x="1872" y="1488"/>
              <a:ext cx="240" cy="240"/>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8" name="Line 20"/>
            <p:cNvSpPr>
              <a:spLocks noChangeShapeType="1"/>
            </p:cNvSpPr>
            <p:nvPr/>
          </p:nvSpPr>
          <p:spPr bwMode="auto">
            <a:xfrm>
              <a:off x="2112" y="1488"/>
              <a:ext cx="288" cy="240"/>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1429" name="Rectangle 21"/>
            <p:cNvSpPr>
              <a:spLocks noChangeArrowheads="1"/>
            </p:cNvSpPr>
            <p:nvPr/>
          </p:nvSpPr>
          <p:spPr bwMode="auto">
            <a:xfrm>
              <a:off x="1958" y="326"/>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3</a:t>
              </a:r>
            </a:p>
          </p:txBody>
        </p:sp>
        <p:sp>
          <p:nvSpPr>
            <p:cNvPr id="1681430" name="Rectangle 22"/>
            <p:cNvSpPr>
              <a:spLocks noChangeArrowheads="1"/>
            </p:cNvSpPr>
            <p:nvPr/>
          </p:nvSpPr>
          <p:spPr bwMode="auto">
            <a:xfrm>
              <a:off x="2630" y="326"/>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81431" name="Rectangle 23"/>
            <p:cNvSpPr>
              <a:spLocks noChangeArrowheads="1"/>
            </p:cNvSpPr>
            <p:nvPr/>
          </p:nvSpPr>
          <p:spPr bwMode="auto">
            <a:xfrm>
              <a:off x="1430"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2</a:t>
              </a:r>
            </a:p>
          </p:txBody>
        </p:sp>
        <p:sp>
          <p:nvSpPr>
            <p:cNvPr id="1681432" name="Rectangle 24"/>
            <p:cNvSpPr>
              <a:spLocks noChangeArrowheads="1"/>
            </p:cNvSpPr>
            <p:nvPr/>
          </p:nvSpPr>
          <p:spPr bwMode="auto">
            <a:xfrm>
              <a:off x="2006"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81433" name="Rectangle 25"/>
            <p:cNvSpPr>
              <a:spLocks noChangeArrowheads="1"/>
            </p:cNvSpPr>
            <p:nvPr/>
          </p:nvSpPr>
          <p:spPr bwMode="auto">
            <a:xfrm>
              <a:off x="2582" y="998"/>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81434" name="Rectangle 26"/>
            <p:cNvSpPr>
              <a:spLocks noChangeArrowheads="1"/>
            </p:cNvSpPr>
            <p:nvPr/>
          </p:nvSpPr>
          <p:spPr bwMode="auto">
            <a:xfrm>
              <a:off x="3206"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81435" name="Rectangle 27"/>
            <p:cNvSpPr>
              <a:spLocks noChangeArrowheads="1"/>
            </p:cNvSpPr>
            <p:nvPr/>
          </p:nvSpPr>
          <p:spPr bwMode="auto">
            <a:xfrm>
              <a:off x="1766" y="143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81436" name="Rectangle 28"/>
            <p:cNvSpPr>
              <a:spLocks noChangeArrowheads="1"/>
            </p:cNvSpPr>
            <p:nvPr/>
          </p:nvSpPr>
          <p:spPr bwMode="auto">
            <a:xfrm>
              <a:off x="2246" y="143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gr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4" name="Rectangle 2"/>
          <p:cNvSpPr>
            <a:spLocks noGrp="1" noChangeArrowheads="1"/>
          </p:cNvSpPr>
          <p:nvPr>
            <p:ph type="title"/>
          </p:nvPr>
        </p:nvSpPr>
        <p:spPr>
          <a:xfrm>
            <a:off x="285720" y="500042"/>
            <a:ext cx="8401080" cy="604858"/>
          </a:xfrm>
          <a:noFill/>
          <a:ln/>
        </p:spPr>
        <p:txBody>
          <a:bodyPr lIns="92075" tIns="46038" rIns="92075" bIns="46038" anchor="ctr">
            <a:normAutofit fontScale="90000"/>
          </a:bodyPr>
          <a:lstStyle/>
          <a:p>
            <a:r>
              <a:rPr lang="en-US" altLang="en-US" dirty="0"/>
              <a:t>The Problem with R.A. and SQL-92</a:t>
            </a:r>
          </a:p>
        </p:txBody>
      </p:sp>
      <p:sp>
        <p:nvSpPr>
          <p:cNvPr id="1682435" name="Rectangle 3"/>
          <p:cNvSpPr>
            <a:spLocks noGrp="1" noChangeArrowheads="1"/>
          </p:cNvSpPr>
          <p:nvPr>
            <p:ph idx="1"/>
          </p:nvPr>
        </p:nvSpPr>
        <p:spPr>
          <a:xfrm>
            <a:off x="642910" y="1371600"/>
            <a:ext cx="8215371" cy="4457700"/>
          </a:xfrm>
          <a:noFill/>
          <a:ln/>
        </p:spPr>
        <p:txBody>
          <a:bodyPr lIns="92075" tIns="46038" rIns="92075" bIns="46038"/>
          <a:lstStyle/>
          <a:p>
            <a:r>
              <a:rPr lang="en-US" altLang="en-US" dirty="0"/>
              <a:t>Intuitively, we must join Assembly with itself to deduce that trike contains spoke and tire.</a:t>
            </a:r>
          </a:p>
          <a:p>
            <a:pPr lvl="1"/>
            <a:r>
              <a:rPr lang="en-US" altLang="en-US" sz="2400" dirty="0"/>
              <a:t>Takes us one level down Assembly hierarchy.</a:t>
            </a:r>
          </a:p>
          <a:p>
            <a:pPr lvl="1"/>
            <a:r>
              <a:rPr lang="en-US" altLang="en-US" sz="2400" dirty="0"/>
              <a:t>To find components that are one level deeper (e.g., rim), need another join.</a:t>
            </a:r>
          </a:p>
          <a:p>
            <a:pPr lvl="1"/>
            <a:r>
              <a:rPr lang="en-US" altLang="en-US" sz="2400" dirty="0"/>
              <a:t>To find all components, </a:t>
            </a:r>
            <a:r>
              <a:rPr lang="en-US" altLang="en-US" sz="2400" dirty="0">
                <a:solidFill>
                  <a:schemeClr val="accent2"/>
                </a:solidFill>
              </a:rPr>
              <a:t>need as many joins as</a:t>
            </a:r>
            <a:r>
              <a:rPr lang="en-US" altLang="en-US" sz="2400" dirty="0"/>
              <a:t> </a:t>
            </a:r>
            <a:r>
              <a:rPr lang="en-US" altLang="en-US" sz="2400" dirty="0">
                <a:solidFill>
                  <a:schemeClr val="accent2"/>
                </a:solidFill>
              </a:rPr>
              <a:t>there are levels</a:t>
            </a:r>
            <a:r>
              <a:rPr lang="en-US" altLang="en-US" sz="2400" dirty="0"/>
              <a:t> in the given instance!</a:t>
            </a:r>
          </a:p>
          <a:p>
            <a:r>
              <a:rPr lang="en-US" altLang="en-US" dirty="0"/>
              <a:t>For any relational algebra expression, we can create an Assembly instance for which some answers are not computed by including more levels than the number of joins in the expression!</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458" name="Rectangle 2"/>
          <p:cNvSpPr>
            <a:spLocks noGrp="1" noChangeArrowheads="1"/>
          </p:cNvSpPr>
          <p:nvPr>
            <p:ph type="title"/>
          </p:nvPr>
        </p:nvSpPr>
        <p:spPr>
          <a:noFill/>
          <a:ln/>
        </p:spPr>
        <p:txBody>
          <a:bodyPr lIns="92075" tIns="46038" rIns="92075" bIns="46038" anchor="ctr"/>
          <a:lstStyle/>
          <a:p>
            <a:r>
              <a:rPr lang="en-US" altLang="en-US"/>
              <a:t>A Datalog Query that Does the Job</a:t>
            </a:r>
          </a:p>
        </p:txBody>
      </p:sp>
      <p:sp>
        <p:nvSpPr>
          <p:cNvPr id="1683459" name="Rectangle 3"/>
          <p:cNvSpPr>
            <a:spLocks noChangeArrowheads="1"/>
          </p:cNvSpPr>
          <p:nvPr/>
        </p:nvSpPr>
        <p:spPr bwMode="auto">
          <a:xfrm>
            <a:off x="1209675" y="1743075"/>
            <a:ext cx="7035800" cy="12001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2"/>
                </a:solidFill>
                <a:latin typeface="Book Antiqua" pitchFamily="18" charset="0"/>
              </a:rPr>
              <a:t>Comp(Part, Subpt) :- Assembly(Part, Subpt, Qty).</a:t>
            </a:r>
          </a:p>
          <a:p>
            <a:pPr algn="l"/>
            <a:r>
              <a:rPr lang="en-US" altLang="en-US" sz="2400">
                <a:solidFill>
                  <a:schemeClr val="accent2"/>
                </a:solidFill>
                <a:latin typeface="Book Antiqua" pitchFamily="18" charset="0"/>
              </a:rPr>
              <a:t>Comp(Part, Subpt) :- Assembly(Part, Part2, Qty),</a:t>
            </a:r>
          </a:p>
          <a:p>
            <a:pPr algn="l"/>
            <a:r>
              <a:rPr lang="en-US" altLang="en-US" sz="2400">
                <a:solidFill>
                  <a:schemeClr val="accent2"/>
                </a:solidFill>
                <a:latin typeface="Book Antiqua" pitchFamily="18" charset="0"/>
              </a:rPr>
              <a:t>			  Comp(Part2, Subpt).</a:t>
            </a:r>
          </a:p>
        </p:txBody>
      </p:sp>
      <p:sp>
        <p:nvSpPr>
          <p:cNvPr id="1683460" name="Rectangle 4"/>
          <p:cNvSpPr>
            <a:spLocks noChangeArrowheads="1"/>
          </p:cNvSpPr>
          <p:nvPr/>
        </p:nvSpPr>
        <p:spPr bwMode="auto">
          <a:xfrm>
            <a:off x="598488" y="3976688"/>
            <a:ext cx="8307387" cy="2227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800" b="0">
                <a:latin typeface="Book Antiqua" pitchFamily="18" charset="0"/>
              </a:rPr>
              <a:t>Can read the second rule as follows:</a:t>
            </a:r>
          </a:p>
          <a:p>
            <a:pPr algn="l"/>
            <a:r>
              <a:rPr lang="en-US" altLang="en-US" sz="2800" b="0">
                <a:solidFill>
                  <a:schemeClr val="accent1"/>
                </a:solidFill>
                <a:latin typeface="Book Antiqua" pitchFamily="18" charset="0"/>
              </a:rPr>
              <a:t>“</a:t>
            </a:r>
            <a:r>
              <a:rPr lang="en-US" altLang="en-US" sz="2800">
                <a:solidFill>
                  <a:schemeClr val="accent2"/>
                </a:solidFill>
                <a:latin typeface="Book Antiqua" pitchFamily="18" charset="0"/>
              </a:rPr>
              <a:t>For all</a:t>
            </a:r>
            <a:r>
              <a:rPr lang="en-US" altLang="en-US" sz="2800" b="0">
                <a:solidFill>
                  <a:schemeClr val="accent1"/>
                </a:solidFill>
                <a:latin typeface="Book Antiqua" pitchFamily="18" charset="0"/>
              </a:rPr>
              <a:t> values of Part, Subpt and Qty,</a:t>
            </a:r>
            <a:endParaRPr lang="en-US" altLang="en-US" sz="2800" b="0">
              <a:latin typeface="Book Antiqua" pitchFamily="18" charset="0"/>
            </a:endParaRPr>
          </a:p>
          <a:p>
            <a:pPr algn="l"/>
            <a:r>
              <a:rPr lang="en-US" altLang="en-US" sz="2800" b="0">
                <a:solidFill>
                  <a:schemeClr val="accent1"/>
                </a:solidFill>
                <a:latin typeface="Book Antiqua" pitchFamily="18" charset="0"/>
              </a:rPr>
              <a:t>  </a:t>
            </a:r>
            <a:r>
              <a:rPr lang="en-US" altLang="en-US" sz="2800">
                <a:solidFill>
                  <a:schemeClr val="accent2"/>
                </a:solidFill>
                <a:latin typeface="Book Antiqua" pitchFamily="18" charset="0"/>
              </a:rPr>
              <a:t>if</a:t>
            </a:r>
            <a:r>
              <a:rPr lang="en-US" altLang="en-US" sz="2800" b="0">
                <a:solidFill>
                  <a:schemeClr val="accent1"/>
                </a:solidFill>
                <a:latin typeface="Book Antiqua" pitchFamily="18" charset="0"/>
              </a:rPr>
              <a:t> there is a tuple (Part, Part2, Qty) in Assembly </a:t>
            </a:r>
          </a:p>
          <a:p>
            <a:pPr algn="l"/>
            <a:r>
              <a:rPr lang="en-US" altLang="en-US" sz="2800" b="0">
                <a:solidFill>
                  <a:schemeClr val="accent1"/>
                </a:solidFill>
                <a:latin typeface="Book Antiqua" pitchFamily="18" charset="0"/>
              </a:rPr>
              <a:t>  </a:t>
            </a:r>
            <a:r>
              <a:rPr lang="en-US" altLang="en-US" sz="2800">
                <a:solidFill>
                  <a:schemeClr val="accent2"/>
                </a:solidFill>
                <a:latin typeface="Book Antiqua" pitchFamily="18" charset="0"/>
              </a:rPr>
              <a:t>and</a:t>
            </a:r>
            <a:r>
              <a:rPr lang="en-US" altLang="en-US" sz="2800" b="0">
                <a:solidFill>
                  <a:schemeClr val="accent1"/>
                </a:solidFill>
                <a:latin typeface="Book Antiqua" pitchFamily="18" charset="0"/>
              </a:rPr>
              <a:t> a tuple (Part2, Subpt) in Comp,</a:t>
            </a:r>
          </a:p>
          <a:p>
            <a:pPr algn="l"/>
            <a:r>
              <a:rPr lang="en-US" altLang="en-US" sz="2800" b="0">
                <a:solidFill>
                  <a:schemeClr val="accent1"/>
                </a:solidFill>
                <a:latin typeface="Book Antiqua" pitchFamily="18" charset="0"/>
              </a:rPr>
              <a:t>  </a:t>
            </a:r>
            <a:r>
              <a:rPr lang="en-US" altLang="en-US" sz="2800">
                <a:solidFill>
                  <a:schemeClr val="accent2"/>
                </a:solidFill>
                <a:latin typeface="Book Antiqua" pitchFamily="18" charset="0"/>
              </a:rPr>
              <a:t>then</a:t>
            </a:r>
            <a:r>
              <a:rPr lang="en-US" altLang="en-US" sz="2800" b="0">
                <a:solidFill>
                  <a:schemeClr val="accent1"/>
                </a:solidFill>
                <a:latin typeface="Book Antiqua" pitchFamily="18" charset="0"/>
              </a:rPr>
              <a:t> there must be a tuple (Part, Subpt) in Comp.”</a:t>
            </a:r>
          </a:p>
        </p:txBody>
      </p:sp>
      <p:sp>
        <p:nvSpPr>
          <p:cNvPr id="1683461" name="Rectangle 5"/>
          <p:cNvSpPr>
            <a:spLocks noChangeArrowheads="1"/>
          </p:cNvSpPr>
          <p:nvPr/>
        </p:nvSpPr>
        <p:spPr bwMode="auto">
          <a:xfrm>
            <a:off x="1355725" y="3184525"/>
            <a:ext cx="1860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head of rule</a:t>
            </a:r>
          </a:p>
        </p:txBody>
      </p:sp>
      <p:sp>
        <p:nvSpPr>
          <p:cNvPr id="1683462" name="Rectangle 6"/>
          <p:cNvSpPr>
            <a:spLocks noChangeArrowheads="1"/>
          </p:cNvSpPr>
          <p:nvPr/>
        </p:nvSpPr>
        <p:spPr bwMode="auto">
          <a:xfrm>
            <a:off x="6080125" y="3184525"/>
            <a:ext cx="18954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body of rule</a:t>
            </a:r>
          </a:p>
        </p:txBody>
      </p:sp>
      <p:sp>
        <p:nvSpPr>
          <p:cNvPr id="1683463" name="Rectangle 7"/>
          <p:cNvSpPr>
            <a:spLocks noChangeArrowheads="1"/>
          </p:cNvSpPr>
          <p:nvPr/>
        </p:nvSpPr>
        <p:spPr bwMode="auto">
          <a:xfrm>
            <a:off x="3489325" y="3184525"/>
            <a:ext cx="179228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implication</a:t>
            </a:r>
          </a:p>
        </p:txBody>
      </p:sp>
      <p:sp>
        <p:nvSpPr>
          <p:cNvPr id="1683464" name="Arc 8"/>
          <p:cNvSpPr>
            <a:spLocks/>
          </p:cNvSpPr>
          <p:nvPr/>
        </p:nvSpPr>
        <p:spPr bwMode="auto">
          <a:xfrm>
            <a:off x="1600200" y="2546350"/>
            <a:ext cx="457200" cy="579438"/>
          </a:xfrm>
          <a:custGeom>
            <a:avLst/>
            <a:gdLst>
              <a:gd name="G0" fmla="+- 21600 0 0"/>
              <a:gd name="G1" fmla="+- 5766 0 0"/>
              <a:gd name="G2" fmla="+- 21600 0 0"/>
              <a:gd name="T0" fmla="*/ 21600 w 21600"/>
              <a:gd name="T1" fmla="*/ 27366 h 27366"/>
              <a:gd name="T2" fmla="*/ 784 w 21600"/>
              <a:gd name="T3" fmla="*/ 0 h 27366"/>
              <a:gd name="T4" fmla="*/ 21600 w 21600"/>
              <a:gd name="T5" fmla="*/ 5766 h 27366"/>
            </a:gdLst>
            <a:ahLst/>
            <a:cxnLst>
              <a:cxn ang="0">
                <a:pos x="T0" y="T1"/>
              </a:cxn>
              <a:cxn ang="0">
                <a:pos x="T2" y="T3"/>
              </a:cxn>
              <a:cxn ang="0">
                <a:pos x="T4" y="T5"/>
              </a:cxn>
            </a:cxnLst>
            <a:rect l="0" t="0" r="r" b="b"/>
            <a:pathLst>
              <a:path w="21600" h="27366" fill="none" extrusionOk="0">
                <a:moveTo>
                  <a:pt x="21600" y="27366"/>
                </a:moveTo>
                <a:cubicBezTo>
                  <a:pt x="9670" y="27366"/>
                  <a:pt x="0" y="17695"/>
                  <a:pt x="0" y="5766"/>
                </a:cubicBezTo>
                <a:cubicBezTo>
                  <a:pt x="-1" y="3817"/>
                  <a:pt x="263" y="1877"/>
                  <a:pt x="783" y="-1"/>
                </a:cubicBezTo>
              </a:path>
              <a:path w="21600" h="27366" stroke="0" extrusionOk="0">
                <a:moveTo>
                  <a:pt x="21600" y="27366"/>
                </a:moveTo>
                <a:cubicBezTo>
                  <a:pt x="9670" y="27366"/>
                  <a:pt x="0" y="17695"/>
                  <a:pt x="0" y="5766"/>
                </a:cubicBezTo>
                <a:cubicBezTo>
                  <a:pt x="-1" y="3817"/>
                  <a:pt x="263" y="1877"/>
                  <a:pt x="783" y="-1"/>
                </a:cubicBezTo>
                <a:lnTo>
                  <a:pt x="21600" y="5766"/>
                </a:lnTo>
                <a:close/>
              </a:path>
            </a:pathLst>
          </a:custGeom>
          <a:noFill/>
          <a:ln w="12700" cap="rnd">
            <a:solidFill>
              <a:schemeClr val="tx2"/>
            </a:solidFill>
            <a:round/>
            <a:headEnd type="none" w="sm" len="sm"/>
            <a:tailEnd type="stealth" w="med" len="lg"/>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3465" name="Line 9"/>
          <p:cNvSpPr>
            <a:spLocks noChangeShapeType="1"/>
          </p:cNvSpPr>
          <p:nvPr/>
        </p:nvSpPr>
        <p:spPr bwMode="auto">
          <a:xfrm flipV="1">
            <a:off x="3962400" y="2514600"/>
            <a:ext cx="76200" cy="685800"/>
          </a:xfrm>
          <a:prstGeom prst="line">
            <a:avLst/>
          </a:prstGeom>
          <a:noFill/>
          <a:ln w="12700">
            <a:solidFill>
              <a:schemeClr val="tx2"/>
            </a:solidFill>
            <a:round/>
            <a:headEnd type="none" w="sm" len="sm"/>
            <a:tailEnd type="stealth" w="med" len="lg"/>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83466" name="Arc 10"/>
          <p:cNvSpPr>
            <a:spLocks/>
          </p:cNvSpPr>
          <p:nvPr/>
        </p:nvSpPr>
        <p:spPr bwMode="auto">
          <a:xfrm>
            <a:off x="7010400" y="2590800"/>
            <a:ext cx="304800" cy="60960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2"/>
            </a:solidFill>
            <a:round/>
            <a:headEnd type="stealth" w="med" len="lg"/>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4482" name="Rectangle 2"/>
          <p:cNvSpPr>
            <a:spLocks noGrp="1" noChangeArrowheads="1"/>
          </p:cNvSpPr>
          <p:nvPr>
            <p:ph type="title"/>
          </p:nvPr>
        </p:nvSpPr>
        <p:spPr>
          <a:noFill/>
          <a:ln/>
        </p:spPr>
        <p:txBody>
          <a:bodyPr lIns="92075" tIns="46038" rIns="92075" bIns="46038" anchor="ctr"/>
          <a:lstStyle/>
          <a:p>
            <a:r>
              <a:rPr lang="en-US" altLang="en-US"/>
              <a:t>Using a Rule to Deduce New Tuples</a:t>
            </a:r>
          </a:p>
        </p:txBody>
      </p:sp>
      <p:sp>
        <p:nvSpPr>
          <p:cNvPr id="1684483" name="Rectangle 3"/>
          <p:cNvSpPr>
            <a:spLocks noGrp="1" noChangeArrowheads="1"/>
          </p:cNvSpPr>
          <p:nvPr>
            <p:ph idx="1"/>
          </p:nvPr>
        </p:nvSpPr>
        <p:spPr>
          <a:xfrm>
            <a:off x="762000" y="1752600"/>
            <a:ext cx="8153400" cy="4457700"/>
          </a:xfrm>
          <a:noFill/>
          <a:ln/>
        </p:spPr>
        <p:txBody>
          <a:bodyPr lIns="92075" tIns="46038" rIns="92075" bIns="46038"/>
          <a:lstStyle/>
          <a:p>
            <a:r>
              <a:rPr lang="en-US" altLang="en-US"/>
              <a:t>Each rule is a </a:t>
            </a:r>
            <a:r>
              <a:rPr lang="en-US" altLang="en-US" b="0" i="1">
                <a:solidFill>
                  <a:schemeClr val="accent2"/>
                </a:solidFill>
              </a:rPr>
              <a:t>template</a:t>
            </a:r>
            <a:r>
              <a:rPr lang="en-US" altLang="en-US" b="0">
                <a:solidFill>
                  <a:schemeClr val="accent2"/>
                </a:solidFill>
              </a:rPr>
              <a:t>:</a:t>
            </a:r>
            <a:r>
              <a:rPr lang="en-US" altLang="en-US"/>
              <a:t>  by assigning constants to the variables in such a way that each body </a:t>
            </a:r>
            <a:r>
              <a:rPr lang="en-US" altLang="en-US">
                <a:solidFill>
                  <a:schemeClr val="accent2"/>
                </a:solidFill>
              </a:rPr>
              <a:t>“literal”</a:t>
            </a:r>
            <a:r>
              <a:rPr lang="en-US" altLang="en-US"/>
              <a:t> is a tuple in the corresponding relation, we identify a tuple that must be in the head relation.</a:t>
            </a:r>
          </a:p>
          <a:p>
            <a:pPr lvl="1"/>
            <a:r>
              <a:rPr lang="en-US" altLang="en-US"/>
              <a:t>By setting Part=trike, Subpt=wheel, Qty=3 in the first rule, we can deduce that the tuple &lt;trike,wheel&gt; is in the relation Comp.</a:t>
            </a:r>
          </a:p>
          <a:p>
            <a:pPr lvl="1"/>
            <a:r>
              <a:rPr lang="en-US" altLang="en-US"/>
              <a:t>This is called an </a:t>
            </a:r>
            <a:r>
              <a:rPr lang="en-US" altLang="en-US" b="0" u="sng">
                <a:solidFill>
                  <a:schemeClr val="accent2"/>
                </a:solidFill>
              </a:rPr>
              <a:t>inference</a:t>
            </a:r>
            <a:r>
              <a:rPr lang="en-US" altLang="en-US"/>
              <a:t> using the rule.</a:t>
            </a:r>
          </a:p>
          <a:p>
            <a:pPr lvl="1"/>
            <a:r>
              <a:rPr lang="en-US" altLang="en-US"/>
              <a:t>Given a set of tuples, we </a:t>
            </a:r>
            <a:r>
              <a:rPr lang="en-US" altLang="en-US" b="0" u="sng">
                <a:solidFill>
                  <a:schemeClr val="accent2"/>
                </a:solidFill>
              </a:rPr>
              <a:t>apply</a:t>
            </a:r>
            <a:r>
              <a:rPr lang="en-US" altLang="en-US"/>
              <a:t> the rule by making all possible inferences with these tuples in the body.</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a:noFill/>
          <a:ln/>
        </p:spPr>
        <p:txBody>
          <a:bodyPr lIns="92075" tIns="46038" rIns="92075" bIns="46038" anchor="ctr"/>
          <a:lstStyle/>
          <a:p>
            <a:r>
              <a:rPr lang="en-US" altLang="en-US"/>
              <a:t>Example</a:t>
            </a:r>
          </a:p>
        </p:txBody>
      </p:sp>
      <p:sp>
        <p:nvSpPr>
          <p:cNvPr id="1685507" name="Rectangle 3"/>
          <p:cNvSpPr>
            <a:spLocks noGrp="1" noChangeArrowheads="1"/>
          </p:cNvSpPr>
          <p:nvPr>
            <p:ph idx="1"/>
          </p:nvPr>
        </p:nvSpPr>
        <p:spPr>
          <a:xfrm>
            <a:off x="76200" y="1676400"/>
            <a:ext cx="3276600" cy="4953000"/>
          </a:xfrm>
          <a:noFill/>
          <a:ln/>
        </p:spPr>
        <p:txBody>
          <a:bodyPr lIns="92075" tIns="46038" rIns="92075" bIns="46038"/>
          <a:lstStyle/>
          <a:p>
            <a:r>
              <a:rPr lang="en-US" altLang="en-US"/>
              <a:t>For any instance of Assembly, we can compute all Comp tuples by repeatedly applying the two rules.  (Actually, we can apply Rule 1 just once, then apply Rule 2 repeatedly.)</a:t>
            </a:r>
          </a:p>
        </p:txBody>
      </p:sp>
      <p:graphicFrame>
        <p:nvGraphicFramePr>
          <p:cNvPr id="1685508" name="Object 4"/>
          <p:cNvGraphicFramePr>
            <a:graphicFrameLocks/>
          </p:cNvGraphicFramePr>
          <p:nvPr/>
        </p:nvGraphicFramePr>
        <p:xfrm>
          <a:off x="3600450" y="457200"/>
          <a:ext cx="2895600" cy="5789613"/>
        </p:xfrm>
        <a:graphic>
          <a:graphicData uri="http://schemas.openxmlformats.org/presentationml/2006/ole">
            <p:oleObj spid="_x0000_s1685520" name="Document" r:id="rId3" imgW="3474720" imgH="5711952" progId="Word.Document.8">
              <p:embed/>
            </p:oleObj>
          </a:graphicData>
        </a:graphic>
      </p:graphicFrame>
      <p:graphicFrame>
        <p:nvGraphicFramePr>
          <p:cNvPr id="1685509" name="Object 5"/>
          <p:cNvGraphicFramePr>
            <a:graphicFrameLocks/>
          </p:cNvGraphicFramePr>
          <p:nvPr/>
        </p:nvGraphicFramePr>
        <p:xfrm>
          <a:off x="6246813" y="457200"/>
          <a:ext cx="2895600" cy="4800600"/>
        </p:xfrm>
        <a:graphic>
          <a:graphicData uri="http://schemas.openxmlformats.org/presentationml/2006/ole">
            <p:oleObj spid="_x0000_s1685521" name="Document" r:id="rId4" imgW="3474720" imgH="4492752" progId="Word.Document.8">
              <p:embed/>
            </p:oleObj>
          </a:graphicData>
        </a:graphic>
      </p:graphicFrame>
      <p:sp>
        <p:nvSpPr>
          <p:cNvPr id="1685510" name="Rectangle 6"/>
          <p:cNvSpPr>
            <a:spLocks noChangeArrowheads="1"/>
          </p:cNvSpPr>
          <p:nvPr/>
        </p:nvSpPr>
        <p:spPr bwMode="auto">
          <a:xfrm>
            <a:off x="6156325" y="5319713"/>
            <a:ext cx="2454275"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2400">
                <a:solidFill>
                  <a:schemeClr val="accent1"/>
                </a:solidFill>
                <a:latin typeface="Book Antiqua" pitchFamily="18" charset="0"/>
              </a:rPr>
              <a:t>Comp tuples got by applying   Rule 2 twice</a:t>
            </a:r>
          </a:p>
        </p:txBody>
      </p:sp>
      <p:sp>
        <p:nvSpPr>
          <p:cNvPr id="1685511" name="Rectangle 7"/>
          <p:cNvSpPr>
            <a:spLocks noChangeArrowheads="1"/>
          </p:cNvSpPr>
          <p:nvPr/>
        </p:nvSpPr>
        <p:spPr bwMode="auto">
          <a:xfrm>
            <a:off x="3565525" y="3870325"/>
            <a:ext cx="2454275" cy="1187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2400">
                <a:solidFill>
                  <a:schemeClr val="accent1"/>
                </a:solidFill>
                <a:latin typeface="Book Antiqua" pitchFamily="18" charset="0"/>
              </a:rPr>
              <a:t>Comp tuples got by applying Rule 2 once</a:t>
            </a:r>
          </a:p>
        </p:txBody>
      </p:sp>
      <p:sp>
        <p:nvSpPr>
          <p:cNvPr id="1685512" name="Line 8"/>
          <p:cNvSpPr>
            <a:spLocks noChangeShapeType="1"/>
          </p:cNvSpPr>
          <p:nvPr/>
        </p:nvSpPr>
        <p:spPr bwMode="auto">
          <a:xfrm>
            <a:off x="3352800" y="228600"/>
            <a:ext cx="0" cy="6172200"/>
          </a:xfrm>
          <a:prstGeom prst="line">
            <a:avLst/>
          </a:prstGeom>
          <a:noFill/>
          <a:ln w="50800">
            <a:solidFill>
              <a:schemeClr val="accent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530" name="Rectangle 2"/>
          <p:cNvSpPr>
            <a:spLocks noGrp="1" noChangeArrowheads="1"/>
          </p:cNvSpPr>
          <p:nvPr>
            <p:ph type="title"/>
          </p:nvPr>
        </p:nvSpPr>
        <p:spPr>
          <a:noFill/>
          <a:ln/>
        </p:spPr>
        <p:txBody>
          <a:bodyPr lIns="92075" tIns="46038" rIns="92075" bIns="46038" anchor="ctr"/>
          <a:lstStyle/>
          <a:p>
            <a:r>
              <a:rPr lang="en-US" altLang="en-US"/>
              <a:t>Datalog vs. SQL Notation</a:t>
            </a:r>
          </a:p>
        </p:txBody>
      </p:sp>
      <p:sp>
        <p:nvSpPr>
          <p:cNvPr id="1686531" name="Rectangle 3"/>
          <p:cNvSpPr>
            <a:spLocks noGrp="1" noChangeArrowheads="1"/>
          </p:cNvSpPr>
          <p:nvPr>
            <p:ph idx="1"/>
          </p:nvPr>
        </p:nvSpPr>
        <p:spPr>
          <a:xfrm>
            <a:off x="609600" y="1676400"/>
            <a:ext cx="8001000" cy="1524000"/>
          </a:xfrm>
          <a:noFill/>
          <a:ln/>
        </p:spPr>
        <p:txBody>
          <a:bodyPr lIns="92075" tIns="46038" rIns="92075" bIns="46038"/>
          <a:lstStyle/>
          <a:p>
            <a:r>
              <a:rPr lang="en-US" altLang="en-US"/>
              <a:t>Don’t let the rule syntax of Datalog fool you: a collection of Datalog rules can be rewritten in SQL syntax, if recursion is allowed.</a:t>
            </a:r>
          </a:p>
        </p:txBody>
      </p:sp>
      <p:sp>
        <p:nvSpPr>
          <p:cNvPr id="1686532" name="Rectangle 4"/>
          <p:cNvSpPr>
            <a:spLocks noChangeArrowheads="1"/>
          </p:cNvSpPr>
          <p:nvPr/>
        </p:nvSpPr>
        <p:spPr bwMode="auto">
          <a:xfrm>
            <a:off x="1508125" y="3109913"/>
            <a:ext cx="6723063" cy="4048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a:solidFill>
                  <a:schemeClr val="accent2"/>
                </a:solidFill>
                <a:latin typeface="Book Antiqua" pitchFamily="18" charset="0"/>
              </a:rPr>
              <a:t>WITH RECURSIVE</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Comp(Part, Subpt)</a:t>
            </a:r>
            <a:r>
              <a:rPr lang="en-US" altLang="en-US" sz="2400" b="0">
                <a:solidFill>
                  <a:schemeClr val="accent2"/>
                </a:solidFill>
                <a:latin typeface="Book Antiqua" pitchFamily="18" charset="0"/>
              </a:rPr>
              <a:t> </a:t>
            </a:r>
            <a:r>
              <a:rPr lang="en-US" altLang="en-US">
                <a:solidFill>
                  <a:schemeClr val="accent2"/>
                </a:solidFill>
                <a:latin typeface="Book Antiqua" pitchFamily="18" charset="0"/>
              </a:rPr>
              <a:t>AS</a:t>
            </a:r>
            <a:endParaRPr lang="en-US" altLang="en-US" sz="2400" b="0">
              <a:solidFill>
                <a:schemeClr val="accent2"/>
              </a:solidFill>
              <a:latin typeface="Book Antiqua" pitchFamily="18" charset="0"/>
            </a:endParaRPr>
          </a:p>
          <a:p>
            <a:pPr algn="l"/>
            <a:endParaRPr lang="en-US" altLang="en-US" sz="2400" b="0">
              <a:solidFill>
                <a:schemeClr val="accent2"/>
              </a:solidFill>
              <a:latin typeface="Book Antiqua" pitchFamily="18" charset="0"/>
            </a:endParaRPr>
          </a:p>
          <a:p>
            <a:pPr algn="l"/>
            <a:r>
              <a:rPr lang="en-US" altLang="en-US" sz="2400">
                <a:solidFill>
                  <a:schemeClr val="accent2"/>
                </a:solidFill>
                <a:latin typeface="Book Antiqua" pitchFamily="18" charset="0"/>
              </a:rPr>
              <a:t>(</a:t>
            </a:r>
            <a:r>
              <a:rPr lang="en-US" altLang="en-US">
                <a:solidFill>
                  <a:schemeClr val="accent2"/>
                </a:solidFill>
                <a:latin typeface="Book Antiqua" pitchFamily="18" charset="0"/>
              </a:rPr>
              <a:t>SELECT</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A1.Part, A1.Subpt</a:t>
            </a:r>
            <a:r>
              <a:rPr lang="en-US" altLang="en-US" sz="2400" b="0">
                <a:solidFill>
                  <a:schemeClr val="accent2"/>
                </a:solidFill>
                <a:latin typeface="Book Antiqua" pitchFamily="18" charset="0"/>
              </a:rPr>
              <a:t> </a:t>
            </a:r>
            <a:r>
              <a:rPr lang="en-US" altLang="en-US">
                <a:solidFill>
                  <a:schemeClr val="accent2"/>
                </a:solidFill>
                <a:latin typeface="Book Antiqua" pitchFamily="18" charset="0"/>
              </a:rPr>
              <a:t>FROM</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Assembly A1</a:t>
            </a:r>
            <a:r>
              <a:rPr lang="en-US" altLang="en-US" sz="2400">
                <a:solidFill>
                  <a:schemeClr val="accent2"/>
                </a:solidFill>
                <a:latin typeface="Book Antiqua" pitchFamily="18" charset="0"/>
              </a:rPr>
              <a:t>)</a:t>
            </a:r>
          </a:p>
          <a:p>
            <a:pPr algn="l"/>
            <a:r>
              <a:rPr lang="en-US" altLang="en-US">
                <a:solidFill>
                  <a:schemeClr val="accent2"/>
                </a:solidFill>
                <a:latin typeface="Book Antiqua" pitchFamily="18" charset="0"/>
              </a:rPr>
              <a:t>UNION</a:t>
            </a:r>
            <a:endParaRPr lang="en-US" altLang="en-US" sz="2400" b="0">
              <a:solidFill>
                <a:schemeClr val="accent2"/>
              </a:solidFill>
              <a:latin typeface="Book Antiqua" pitchFamily="18" charset="0"/>
            </a:endParaRPr>
          </a:p>
          <a:p>
            <a:pPr algn="l"/>
            <a:r>
              <a:rPr lang="en-US" altLang="en-US" sz="2400">
                <a:solidFill>
                  <a:schemeClr val="accent2"/>
                </a:solidFill>
                <a:latin typeface="Book Antiqua" pitchFamily="18" charset="0"/>
              </a:rPr>
              <a:t>(</a:t>
            </a:r>
            <a:r>
              <a:rPr lang="en-US" altLang="en-US">
                <a:solidFill>
                  <a:schemeClr val="accent2"/>
                </a:solidFill>
                <a:latin typeface="Book Antiqua" pitchFamily="18" charset="0"/>
              </a:rPr>
              <a:t>SELECT</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A2.Part, C1.Subpt</a:t>
            </a:r>
            <a:endParaRPr lang="en-US" altLang="en-US" sz="2400" b="0">
              <a:solidFill>
                <a:schemeClr val="accent2"/>
              </a:solidFill>
              <a:latin typeface="Book Antiqua" pitchFamily="18" charset="0"/>
            </a:endParaRPr>
          </a:p>
          <a:p>
            <a:pPr algn="l"/>
            <a:r>
              <a:rPr lang="en-US" altLang="en-US" sz="2400" b="0">
                <a:solidFill>
                  <a:schemeClr val="accent2"/>
                </a:solidFill>
                <a:latin typeface="Book Antiqua" pitchFamily="18" charset="0"/>
              </a:rPr>
              <a:t> </a:t>
            </a:r>
            <a:r>
              <a:rPr lang="en-US" altLang="en-US">
                <a:solidFill>
                  <a:schemeClr val="accent2"/>
                </a:solidFill>
                <a:latin typeface="Book Antiqua" pitchFamily="18" charset="0"/>
              </a:rPr>
              <a:t>FROM</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Assembly A2, Comp C1</a:t>
            </a:r>
            <a:endParaRPr lang="en-US" altLang="en-US" sz="2400" b="0">
              <a:solidFill>
                <a:schemeClr val="accent2"/>
              </a:solidFill>
              <a:latin typeface="Book Antiqua" pitchFamily="18" charset="0"/>
            </a:endParaRPr>
          </a:p>
          <a:p>
            <a:pPr algn="l"/>
            <a:r>
              <a:rPr lang="en-US" altLang="en-US" sz="2400" b="0">
                <a:solidFill>
                  <a:schemeClr val="accent2"/>
                </a:solidFill>
                <a:latin typeface="Book Antiqua" pitchFamily="18" charset="0"/>
              </a:rPr>
              <a:t> </a:t>
            </a:r>
            <a:r>
              <a:rPr lang="en-US" altLang="en-US">
                <a:solidFill>
                  <a:schemeClr val="accent2"/>
                </a:solidFill>
                <a:latin typeface="Book Antiqua" pitchFamily="18" charset="0"/>
              </a:rPr>
              <a:t>WHERE</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A2.Subpt=C1.Part</a:t>
            </a:r>
            <a:r>
              <a:rPr lang="en-US" altLang="en-US" sz="2400">
                <a:solidFill>
                  <a:schemeClr val="accent2"/>
                </a:solidFill>
                <a:latin typeface="Book Antiqua" pitchFamily="18" charset="0"/>
              </a:rPr>
              <a:t>)</a:t>
            </a:r>
          </a:p>
          <a:p>
            <a:pPr algn="l"/>
            <a:endParaRPr lang="en-US" altLang="en-US" sz="2400" b="0">
              <a:solidFill>
                <a:schemeClr val="accent2"/>
              </a:solidFill>
              <a:latin typeface="Book Antiqua" pitchFamily="18" charset="0"/>
            </a:endParaRPr>
          </a:p>
          <a:p>
            <a:pPr algn="l"/>
            <a:r>
              <a:rPr lang="en-US" altLang="en-US">
                <a:solidFill>
                  <a:schemeClr val="accent2"/>
                </a:solidFill>
                <a:latin typeface="Book Antiqua" pitchFamily="18" charset="0"/>
              </a:rPr>
              <a:t>SELECT </a:t>
            </a:r>
            <a:r>
              <a:rPr lang="en-US" altLang="en-US" sz="2400">
                <a:solidFill>
                  <a:schemeClr val="accent2"/>
                </a:solidFill>
                <a:latin typeface="Book Antiqua" pitchFamily="18" charset="0"/>
              </a:rPr>
              <a:t>*</a:t>
            </a:r>
            <a:r>
              <a:rPr lang="en-US" altLang="en-US">
                <a:solidFill>
                  <a:schemeClr val="accent2"/>
                </a:solidFill>
                <a:latin typeface="Book Antiqua" pitchFamily="18" charset="0"/>
              </a:rPr>
              <a:t> FROM</a:t>
            </a:r>
            <a:r>
              <a:rPr lang="en-US" altLang="en-US" sz="2400" b="0">
                <a:solidFill>
                  <a:schemeClr val="accent2"/>
                </a:solidFill>
                <a:latin typeface="Book Antiqua" pitchFamily="18" charset="0"/>
              </a:rPr>
              <a:t> </a:t>
            </a:r>
            <a:r>
              <a:rPr lang="en-US" altLang="en-US" sz="2400">
                <a:solidFill>
                  <a:schemeClr val="accent1"/>
                </a:solidFill>
                <a:latin typeface="Book Antiqua" pitchFamily="18" charset="0"/>
              </a:rPr>
              <a:t>Comp C2</a:t>
            </a:r>
            <a:endParaRPr lang="en-US" altLang="en-US" sz="2400" b="0">
              <a:solidFill>
                <a:schemeClr val="accent2"/>
              </a:solidFill>
              <a:latin typeface="Book Antiqua" pitchFamily="18" charset="0"/>
            </a:endParaRPr>
          </a:p>
          <a:p>
            <a:pPr algn="l"/>
            <a:endParaRPr lang="en-US" altLang="en-US" sz="2400" b="0">
              <a:solidFill>
                <a:schemeClr val="accent2"/>
              </a:solidFill>
              <a:latin typeface="Book Antiqua" pitchFamily="18" charset="0"/>
            </a:endParaRPr>
          </a:p>
          <a:p>
            <a:pPr algn="l"/>
            <a:endParaRPr lang="en-US" altLang="en-US" sz="2400" b="0">
              <a:solidFill>
                <a:schemeClr val="accent2"/>
              </a:solidFill>
              <a:latin typeface="Book Antiqua"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554" name="Rectangle 2"/>
          <p:cNvSpPr>
            <a:spLocks noGrp="1" noChangeArrowheads="1"/>
          </p:cNvSpPr>
          <p:nvPr>
            <p:ph type="title"/>
          </p:nvPr>
        </p:nvSpPr>
        <p:spPr>
          <a:xfrm>
            <a:off x="457200" y="533400"/>
            <a:ext cx="1114404" cy="395270"/>
          </a:xfrm>
          <a:noFill/>
          <a:ln/>
        </p:spPr>
        <p:txBody>
          <a:bodyPr lIns="92075" tIns="46038" rIns="92075" bIns="46038" anchor="ctr">
            <a:normAutofit fontScale="90000"/>
          </a:bodyPr>
          <a:lstStyle/>
          <a:p>
            <a:r>
              <a:rPr lang="en-US" altLang="en-US" sz="2000" dirty="0"/>
              <a:t>Fixpoints</a:t>
            </a:r>
          </a:p>
        </p:txBody>
      </p:sp>
      <p:sp>
        <p:nvSpPr>
          <p:cNvPr id="1687555" name="Rectangle 3"/>
          <p:cNvSpPr>
            <a:spLocks noGrp="1" noChangeArrowheads="1"/>
          </p:cNvSpPr>
          <p:nvPr>
            <p:ph idx="1"/>
          </p:nvPr>
        </p:nvSpPr>
        <p:spPr>
          <a:xfrm>
            <a:off x="228600" y="928670"/>
            <a:ext cx="8382000" cy="1857388"/>
          </a:xfrm>
          <a:noFill/>
          <a:ln/>
        </p:spPr>
        <p:txBody>
          <a:bodyPr lIns="92075" tIns="46038" rIns="92075" bIns="46038">
            <a:normAutofit/>
          </a:bodyPr>
          <a:lstStyle/>
          <a:p>
            <a:r>
              <a:rPr lang="en-US" altLang="en-US" sz="1400" dirty="0"/>
              <a:t>Let f be a function that takes values from domain D and returns values from D.  A value v in D is a </a:t>
            </a:r>
            <a:r>
              <a:rPr lang="en-US" altLang="en-US" sz="1400" u="sng" dirty="0">
                <a:solidFill>
                  <a:schemeClr val="accent2"/>
                </a:solidFill>
              </a:rPr>
              <a:t>fixpoint</a:t>
            </a:r>
            <a:r>
              <a:rPr lang="en-US" altLang="en-US" sz="1400" dirty="0"/>
              <a:t> of f if </a:t>
            </a:r>
            <a:r>
              <a:rPr lang="en-US" altLang="en-US" sz="1400" dirty="0">
                <a:solidFill>
                  <a:schemeClr val="accent2"/>
                </a:solidFill>
              </a:rPr>
              <a:t>f(v)=v.</a:t>
            </a:r>
          </a:p>
          <a:p>
            <a:r>
              <a:rPr lang="en-US" altLang="en-US" sz="1400" dirty="0"/>
              <a:t> Consider the fn </a:t>
            </a:r>
            <a:r>
              <a:rPr lang="en-US" altLang="en-US" sz="1400" i="1" dirty="0"/>
              <a:t>double+</a:t>
            </a:r>
            <a:r>
              <a:rPr lang="en-US" altLang="en-US" sz="1400" dirty="0"/>
              <a:t>, which is applied to a set of integers and returns a set of integers (I.e., D is the set of all sets of integers).  </a:t>
            </a:r>
          </a:p>
          <a:p>
            <a:pPr lvl="1"/>
            <a:r>
              <a:rPr lang="en-US" altLang="en-US" sz="1400" dirty="0"/>
              <a:t>E.g., </a:t>
            </a:r>
            <a:r>
              <a:rPr lang="en-US" altLang="en-US" sz="1400" i="1" dirty="0"/>
              <a:t>double+({1,2,5})={2,4,10} Union {1,2,5}</a:t>
            </a:r>
          </a:p>
          <a:p>
            <a:pPr lvl="1"/>
            <a:r>
              <a:rPr lang="en-US" altLang="en-US" sz="1400" dirty="0"/>
              <a:t>The set of all integers is a fixpoint of </a:t>
            </a:r>
            <a:r>
              <a:rPr lang="en-US" altLang="en-US" sz="1400" i="1" dirty="0"/>
              <a:t>double+.</a:t>
            </a:r>
          </a:p>
          <a:p>
            <a:pPr lvl="1"/>
            <a:r>
              <a:rPr lang="en-US" altLang="en-US" sz="1400" dirty="0"/>
              <a:t>The set of all even integers is another fixpoint of </a:t>
            </a:r>
            <a:r>
              <a:rPr lang="en-US" altLang="en-US" sz="1400" i="1" dirty="0"/>
              <a:t>double+</a:t>
            </a:r>
            <a:r>
              <a:rPr lang="en-US" altLang="en-US" sz="1400" dirty="0"/>
              <a:t>; it is smaller than the first fixpoint.</a:t>
            </a:r>
          </a:p>
        </p:txBody>
      </p:sp>
      <p:sp>
        <p:nvSpPr>
          <p:cNvPr id="4" name="Rectangle 2"/>
          <p:cNvSpPr txBox="1">
            <a:spLocks noChangeArrowheads="1"/>
          </p:cNvSpPr>
          <p:nvPr/>
        </p:nvSpPr>
        <p:spPr>
          <a:xfrm>
            <a:off x="323848" y="2714620"/>
            <a:ext cx="4000528" cy="357190"/>
          </a:xfrm>
          <a:prstGeom prst="rect">
            <a:avLst/>
          </a:prstGeom>
          <a:noFill/>
          <a:ln/>
        </p:spPr>
        <p:txBody>
          <a:bodyPr vert="horz" lIns="92075" tIns="46038" rIns="92075" bIns="46038"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100" normalizeH="0" baseline="0" noProof="0" smtClean="0">
                <a:ln>
                  <a:noFill/>
                </a:ln>
                <a:solidFill>
                  <a:schemeClr val="tx2"/>
                </a:solidFill>
                <a:effectLst/>
                <a:uLnTx/>
                <a:uFillTx/>
                <a:latin typeface="+mj-lt"/>
                <a:ea typeface="+mj-ea"/>
                <a:cs typeface="+mj-cs"/>
              </a:rPr>
              <a:t>Least Fixpoint Semantics for Datalog</a:t>
            </a:r>
            <a:endParaRPr kumimoji="0" lang="en-US"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466724" y="3214686"/>
            <a:ext cx="8177242" cy="1571636"/>
          </a:xfrm>
          <a:prstGeom prst="rect">
            <a:avLst/>
          </a:prstGeom>
          <a:noFill/>
          <a:ln/>
        </p:spPr>
        <p:txBody>
          <a:bodyPr vert="horz" lIns="92075" tIns="46038" rIns="92075" bIns="46038"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The </a:t>
            </a:r>
            <a:r>
              <a:rPr kumimoji="0" lang="en-US" altLang="en-US" sz="1400" b="0" i="0" u="sng" strike="noStrike" kern="1200" cap="none" spc="0" normalizeH="0" baseline="0" noProof="0" smtClean="0">
                <a:ln>
                  <a:noFill/>
                </a:ln>
                <a:solidFill>
                  <a:schemeClr val="accent2"/>
                </a:solidFill>
                <a:effectLst/>
                <a:uLnTx/>
                <a:uFillTx/>
                <a:latin typeface="+mn-lt"/>
                <a:ea typeface="+mn-ea"/>
                <a:cs typeface="+mn-cs"/>
              </a:rPr>
              <a:t>least fixpoint</a:t>
            </a: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 of a function f is a fixpoint  v of f such that every other fixpoint of f is larger than or equal to v.</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In general, there may be no least fixpoint (we could have two minimal fixpoints, neither of which is smaller than the other).</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If we think of a Datalog program as a function that is applied to a set of tuples and returns another set of tuples, this function (fortunately!) always has a least fixpoint.</a:t>
            </a:r>
            <a:endParaRPr kumimoji="0" lang="en-US"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02" name="Rectangle 2"/>
          <p:cNvSpPr>
            <a:spLocks noGrp="1" noChangeArrowheads="1"/>
          </p:cNvSpPr>
          <p:nvPr>
            <p:ph type="title"/>
          </p:nvPr>
        </p:nvSpPr>
        <p:spPr>
          <a:xfrm>
            <a:off x="533400" y="182563"/>
            <a:ext cx="7772400" cy="1104900"/>
          </a:xfrm>
          <a:noFill/>
          <a:ln/>
        </p:spPr>
        <p:txBody>
          <a:bodyPr lIns="92075" tIns="46038" rIns="92075" bIns="46038" anchor="ctr"/>
          <a:lstStyle/>
          <a:p>
            <a:r>
              <a:rPr lang="en-US" altLang="en-US" dirty="0"/>
              <a:t>Negation</a:t>
            </a:r>
          </a:p>
        </p:txBody>
      </p:sp>
      <p:sp>
        <p:nvSpPr>
          <p:cNvPr id="1689603" name="Rectangle 3"/>
          <p:cNvSpPr>
            <a:spLocks noGrp="1" noChangeArrowheads="1"/>
          </p:cNvSpPr>
          <p:nvPr>
            <p:ph idx="1"/>
          </p:nvPr>
        </p:nvSpPr>
        <p:spPr>
          <a:xfrm>
            <a:off x="773113" y="2852738"/>
            <a:ext cx="7889875" cy="3300412"/>
          </a:xfrm>
          <a:noFill/>
          <a:ln/>
        </p:spPr>
        <p:txBody>
          <a:bodyPr lIns="92075" tIns="46038" rIns="92075" bIns="46038">
            <a:normAutofit lnSpcReduction="10000"/>
          </a:bodyPr>
          <a:lstStyle/>
          <a:p>
            <a:r>
              <a:rPr lang="en-US" altLang="en-US"/>
              <a:t>If rules contain </a:t>
            </a:r>
            <a:r>
              <a:rPr lang="en-US" altLang="en-US" b="0">
                <a:solidFill>
                  <a:schemeClr val="accent2"/>
                </a:solidFill>
              </a:rPr>
              <a:t>not </a:t>
            </a:r>
            <a:r>
              <a:rPr lang="en-US" altLang="en-US"/>
              <a:t>there may not be a least fixpoint.  Consider the Assembly instance; </a:t>
            </a:r>
            <a:r>
              <a:rPr lang="en-US" altLang="en-US">
                <a:solidFill>
                  <a:schemeClr val="accent2"/>
                </a:solidFill>
              </a:rPr>
              <a:t>trike </a:t>
            </a:r>
            <a:r>
              <a:rPr lang="en-US" altLang="en-US"/>
              <a:t>is the only part that has 3 or more copies of some subpart.  Intuitively, it should be in Big, and it will be if we apply Rule 1 first.</a:t>
            </a:r>
          </a:p>
          <a:p>
            <a:pPr lvl="1"/>
            <a:r>
              <a:rPr lang="en-US" altLang="en-US"/>
              <a:t>But we have </a:t>
            </a:r>
            <a:r>
              <a:rPr lang="en-US" altLang="en-US">
                <a:solidFill>
                  <a:schemeClr val="accent2"/>
                </a:solidFill>
              </a:rPr>
              <a:t>Small(trike)</a:t>
            </a:r>
            <a:r>
              <a:rPr lang="en-US" altLang="en-US"/>
              <a:t> if Rule 2 is applied first!</a:t>
            </a:r>
          </a:p>
          <a:p>
            <a:pPr lvl="1"/>
            <a:r>
              <a:rPr lang="en-US" altLang="en-US"/>
              <a:t>There are two minimal fixpoints for this program:  Big is empty in one, and contains </a:t>
            </a:r>
            <a:r>
              <a:rPr lang="en-US" altLang="en-US">
                <a:solidFill>
                  <a:schemeClr val="accent2"/>
                </a:solidFill>
              </a:rPr>
              <a:t>trike</a:t>
            </a:r>
            <a:r>
              <a:rPr lang="en-US" altLang="en-US"/>
              <a:t> in the other (and all other parts are in Small in both fixpoints).</a:t>
            </a:r>
          </a:p>
          <a:p>
            <a:r>
              <a:rPr lang="en-US" altLang="en-US"/>
              <a:t>Need a way to choose the intended fixpoint.</a:t>
            </a:r>
          </a:p>
        </p:txBody>
      </p:sp>
      <p:sp>
        <p:nvSpPr>
          <p:cNvPr id="1689604" name="Rectangle 4"/>
          <p:cNvSpPr>
            <a:spLocks noChangeArrowheads="1"/>
          </p:cNvSpPr>
          <p:nvPr/>
        </p:nvSpPr>
        <p:spPr bwMode="auto">
          <a:xfrm>
            <a:off x="1258888" y="1287463"/>
            <a:ext cx="6080125" cy="1565275"/>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Big(Part) :- Assembly(Part, Subpt, Qty), </a:t>
            </a:r>
          </a:p>
          <a:p>
            <a:pPr algn="l"/>
            <a:r>
              <a:rPr lang="en-US" altLang="en-US" sz="2400">
                <a:solidFill>
                  <a:schemeClr val="accent1"/>
                </a:solidFill>
                <a:latin typeface="Book Antiqua" pitchFamily="18" charset="0"/>
              </a:rPr>
              <a:t>	         Qty &gt;2, </a:t>
            </a:r>
            <a:r>
              <a:rPr lang="en-US" altLang="en-US" sz="2400">
                <a:solidFill>
                  <a:schemeClr val="accent2"/>
                </a:solidFill>
                <a:latin typeface="Book Antiqua" pitchFamily="18" charset="0"/>
              </a:rPr>
              <a:t>not</a:t>
            </a:r>
            <a:r>
              <a:rPr lang="en-US" altLang="en-US" sz="2400">
                <a:solidFill>
                  <a:schemeClr val="accent1"/>
                </a:solidFill>
                <a:latin typeface="Book Antiqua" pitchFamily="18" charset="0"/>
              </a:rPr>
              <a:t> Small(Part).</a:t>
            </a:r>
          </a:p>
          <a:p>
            <a:pPr algn="l"/>
            <a:r>
              <a:rPr lang="en-US" altLang="en-US" sz="2400">
                <a:solidFill>
                  <a:schemeClr val="accent1"/>
                </a:solidFill>
                <a:latin typeface="Book Antiqua" pitchFamily="18" charset="0"/>
              </a:rPr>
              <a:t>Small(Part) :- Assembly(Part, Subpt, Qty), </a:t>
            </a:r>
          </a:p>
          <a:p>
            <a:pPr algn="l"/>
            <a:r>
              <a:rPr lang="en-US" altLang="en-US" sz="2400">
                <a:solidFill>
                  <a:schemeClr val="accent1"/>
                </a:solidFill>
                <a:latin typeface="Book Antiqua" pitchFamily="18" charset="0"/>
              </a:rPr>
              <a:t>                         </a:t>
            </a:r>
            <a:r>
              <a:rPr lang="en-US" altLang="en-US" sz="2400">
                <a:solidFill>
                  <a:schemeClr val="accent2"/>
                </a:solidFill>
                <a:latin typeface="Book Antiqua" pitchFamily="18" charset="0"/>
              </a:rPr>
              <a:t>not</a:t>
            </a:r>
            <a:r>
              <a:rPr lang="en-US" altLang="en-US" sz="2400">
                <a:solidFill>
                  <a:schemeClr val="accent1"/>
                </a:solidFill>
                <a:latin typeface="Book Antiqua" pitchFamily="18" charset="0"/>
              </a:rPr>
              <a:t> Big(Part).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a:xfrm>
            <a:off x="457200" y="533400"/>
            <a:ext cx="3400420" cy="538146"/>
          </a:xfrm>
          <a:noFill/>
          <a:ln/>
        </p:spPr>
        <p:txBody>
          <a:bodyPr lIns="92075" tIns="46038" rIns="92075" bIns="46038" anchor="ctr">
            <a:normAutofit/>
          </a:bodyPr>
          <a:lstStyle/>
          <a:p>
            <a:r>
              <a:rPr lang="en-US" altLang="en-US" sz="2000" dirty="0"/>
              <a:t>Deductive database </a:t>
            </a:r>
            <a:r>
              <a:rPr lang="en-US" altLang="en-US" sz="2000" dirty="0" smtClean="0"/>
              <a:t>languages</a:t>
            </a:r>
            <a:endParaRPr lang="en-US" altLang="en-US" sz="2000" dirty="0"/>
          </a:p>
        </p:txBody>
      </p:sp>
      <p:sp>
        <p:nvSpPr>
          <p:cNvPr id="1715203" name="Rectangle 3"/>
          <p:cNvSpPr>
            <a:spLocks noGrp="1" noChangeArrowheads="1"/>
          </p:cNvSpPr>
          <p:nvPr>
            <p:ph idx="1"/>
          </p:nvPr>
        </p:nvSpPr>
        <p:spPr>
          <a:xfrm>
            <a:off x="457200" y="1142984"/>
            <a:ext cx="8229600" cy="1785950"/>
          </a:xfrm>
          <a:noFill/>
          <a:ln/>
        </p:spPr>
        <p:txBody>
          <a:bodyPr lIns="92075" tIns="46038" rIns="92075" bIns="46038">
            <a:normAutofit fontScale="85000" lnSpcReduction="20000"/>
          </a:bodyPr>
          <a:lstStyle/>
          <a:p>
            <a:r>
              <a:rPr lang="en-US" altLang="en-US" sz="1600" dirty="0"/>
              <a:t>SQL-92 (= SQL2) </a:t>
            </a:r>
            <a:r>
              <a:rPr lang="en-US" altLang="en-US" sz="1600" dirty="0" smtClean="0"/>
              <a:t>can only do direct queries.</a:t>
            </a:r>
          </a:p>
          <a:p>
            <a:r>
              <a:rPr lang="en-US" altLang="en-US" sz="1600" dirty="0" smtClean="0"/>
              <a:t>SQL3 can query even when there is something to be assumed.</a:t>
            </a:r>
          </a:p>
          <a:p>
            <a:pPr lvl="1"/>
            <a:r>
              <a:rPr lang="en-US" altLang="en-US" sz="1600" dirty="0" smtClean="0"/>
              <a:t>Are </a:t>
            </a:r>
            <a:r>
              <a:rPr lang="en-US" altLang="en-US" sz="1600" dirty="0"/>
              <a:t>we running low on any parts needed to build a ZX600 sports car?</a:t>
            </a:r>
          </a:p>
          <a:p>
            <a:pPr marL="182880" lvl="1"/>
            <a:r>
              <a:rPr lang="en-US" altLang="en-US" sz="1600" dirty="0" smtClean="0"/>
              <a:t>SQL saw a new version (SQL3) in 1999 and further developments since then. </a:t>
            </a:r>
            <a:r>
              <a:rPr lang="de-DE" altLang="en-US" sz="1600" dirty="0" smtClean="0"/>
              <a:t>Some DDB concepts are used to support the advanced features of more recent </a:t>
            </a:r>
            <a:r>
              <a:rPr lang="de-DE" altLang="en-US" sz="1600" dirty="0" smtClean="0">
                <a:hlinkClick r:id="rId3" tooltip="SQL"/>
              </a:rPr>
              <a:t>SQL</a:t>
            </a:r>
            <a:r>
              <a:rPr lang="de-DE" altLang="en-US" sz="1600" dirty="0" smtClean="0"/>
              <a:t> standards.</a:t>
            </a:r>
          </a:p>
          <a:p>
            <a:pPr marL="182880" lvl="1"/>
            <a:r>
              <a:rPr lang="en-US" altLang="en-US" sz="1600" dirty="0" smtClean="0"/>
              <a:t>A deductive database system is a database system which can make deductions (ie: conclude additional facts) based on rules and facts stored in the (deductive) database.</a:t>
            </a:r>
            <a:endParaRPr lang="de-DE" altLang="en-US" sz="1600" dirty="0" smtClean="0"/>
          </a:p>
          <a:p>
            <a:pPr marL="182880" lvl="1"/>
            <a:r>
              <a:rPr lang="de-DE" altLang="en-US" dirty="0" smtClean="0"/>
              <a:t> </a:t>
            </a:r>
            <a:endParaRPr lang="en-US" altLang="en-US" dirty="0" smtClean="0"/>
          </a:p>
        </p:txBody>
      </p:sp>
      <p:sp>
        <p:nvSpPr>
          <p:cNvPr id="4" name="Rectangle 2"/>
          <p:cNvSpPr txBox="1">
            <a:spLocks noChangeArrowheads="1"/>
          </p:cNvSpPr>
          <p:nvPr/>
        </p:nvSpPr>
        <p:spPr>
          <a:xfrm>
            <a:off x="279429" y="2605102"/>
            <a:ext cx="4686304" cy="609584"/>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altLang="en-US" sz="2000" b="0" i="0" u="none" strike="noStrike" kern="1200" cap="none" spc="-100" normalizeH="0" baseline="0" noProof="0" smtClean="0">
                <a:ln>
                  <a:noFill/>
                </a:ln>
                <a:solidFill>
                  <a:schemeClr val="tx2"/>
                </a:solidFill>
                <a:effectLst/>
                <a:uLnTx/>
                <a:uFillTx/>
                <a:latin typeface="+mj-lt"/>
                <a:ea typeface="+mj-ea"/>
                <a:cs typeface="+mj-cs"/>
              </a:rPr>
              <a:t>Styles of reasoning: „All swans are white“</a:t>
            </a:r>
            <a:endParaRPr kumimoji="0" lang="de-DE"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595342" y="3367102"/>
            <a:ext cx="8191500" cy="2919418"/>
          </a:xfrm>
          <a:prstGeom prst="rect">
            <a:avLst/>
          </a:prstGeom>
        </p:spPr>
        <p:txBody>
          <a:bodyPr vert="horz" lIns="91440" tIns="45720" rIns="91440" bIns="45720" rtlCol="0">
            <a:normAutofit/>
          </a:bodyPr>
          <a:lstStyle/>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hlink"/>
                </a:solidFill>
                <a:effectLst/>
                <a:uLnTx/>
                <a:uFillTx/>
                <a:latin typeface="+mn-lt"/>
                <a:ea typeface="+mn-ea"/>
                <a:cs typeface="+mn-cs"/>
              </a:rPr>
              <a:t>Deductive</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 towards the consequences</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All swans are white.</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Tessa is a swan.</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Tessa is white.</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hlink"/>
                </a:solidFill>
                <a:effectLst/>
                <a:uLnTx/>
                <a:uFillTx/>
                <a:latin typeface="+mn-lt"/>
                <a:ea typeface="+mn-ea"/>
                <a:cs typeface="+mn-cs"/>
              </a:rPr>
              <a:t>Inductive</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 towards a generalisation of observations</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Joe and Lisa and Tex and Wili and ... </a:t>
            </a:r>
            <a:r>
              <a:rPr kumimoji="0" lang="de-DE" altLang="en-US" sz="1400" b="0" i="1" u="none" strike="noStrike" kern="1200" cap="none" spc="0" normalizeH="0" baseline="0" noProof="0" smtClean="0">
                <a:ln>
                  <a:noFill/>
                </a:ln>
                <a:solidFill>
                  <a:schemeClr val="tx1"/>
                </a:solidFill>
                <a:effectLst/>
                <a:uLnTx/>
                <a:uFillTx/>
                <a:latin typeface="+mn-lt"/>
                <a:ea typeface="+mn-ea"/>
                <a:cs typeface="+mn-cs"/>
              </a:rPr>
              <a:t>(all observed swans)</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 are swans.</a:t>
            </a:r>
            <a:endParaRPr kumimoji="0" lang="de-DE" altLang="en-US" sz="1400" b="0" i="1" u="none" strike="noStrike" kern="1200" cap="none" spc="0" normalizeH="0" baseline="0" noProof="0" smtClean="0">
              <a:ln>
                <a:noFill/>
              </a:ln>
              <a:solidFill>
                <a:schemeClr val="tx1"/>
              </a:solidFill>
              <a:effectLst/>
              <a:uLnTx/>
              <a:uFillTx/>
              <a:latin typeface="+mn-lt"/>
              <a:ea typeface="+mn-ea"/>
              <a:cs typeface="+mn-cs"/>
            </a:endParaRP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Joe and Lisa and Tex and Wili and ... </a:t>
            </a:r>
            <a:r>
              <a:rPr kumimoji="0" lang="de-DE" altLang="en-US" sz="1400" b="0" i="1" u="none" strike="noStrike" kern="1200" cap="none" spc="0" normalizeH="0" baseline="0" noProof="0" smtClean="0">
                <a:ln>
                  <a:noFill/>
                </a:ln>
                <a:solidFill>
                  <a:schemeClr val="tx1"/>
                </a:solidFill>
                <a:effectLst/>
                <a:uLnTx/>
                <a:uFillTx/>
                <a:latin typeface="+mn-lt"/>
                <a:ea typeface="+mn-ea"/>
                <a:cs typeface="+mn-cs"/>
              </a:rPr>
              <a:t>(all observed swans)</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 are white. </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All swans are white.</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hlink"/>
                </a:solidFill>
                <a:effectLst/>
                <a:uLnTx/>
                <a:uFillTx/>
                <a:latin typeface="+mn-lt"/>
                <a:ea typeface="+mn-ea"/>
                <a:cs typeface="+mn-cs"/>
              </a:rPr>
              <a:t>Abductive</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 towards the (most likely) explanation of an observation.</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Tessa is white.</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All swans are white.</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Tessa is a swan.</a:t>
            </a:r>
            <a:endParaRPr kumimoji="0" lang="de-DE" altLang="en-US" sz="1400" b="0" i="0" u="none" strike="noStrike" kern="1200" cap="none" spc="0" normalizeH="0" baseline="0" noProof="0" dirty="0">
              <a:ln>
                <a:noFill/>
              </a:ln>
              <a:solidFill>
                <a:schemeClr val="tx1"/>
              </a:solidFill>
              <a:effectLst/>
              <a:uLnTx/>
              <a:uFillTx/>
              <a:latin typeface="+mn-lt"/>
              <a:ea typeface="+mn-ea"/>
              <a:cs typeface="+mn-cs"/>
              <a:sym typeface="Wingdings" pitchFamily="2" charset="2"/>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0626" name="Rectangle 2"/>
          <p:cNvSpPr>
            <a:spLocks noGrp="1" noChangeArrowheads="1"/>
          </p:cNvSpPr>
          <p:nvPr>
            <p:ph type="title"/>
          </p:nvPr>
        </p:nvSpPr>
        <p:spPr>
          <a:xfrm>
            <a:off x="457200" y="533400"/>
            <a:ext cx="2614602" cy="395270"/>
          </a:xfrm>
          <a:noFill/>
          <a:ln/>
        </p:spPr>
        <p:txBody>
          <a:bodyPr lIns="92075" tIns="46038" rIns="92075" bIns="46038" anchor="ctr">
            <a:normAutofit fontScale="90000"/>
          </a:bodyPr>
          <a:lstStyle/>
          <a:p>
            <a:r>
              <a:rPr lang="en-US" altLang="en-US" dirty="0"/>
              <a:t>Stratification</a:t>
            </a:r>
          </a:p>
        </p:txBody>
      </p:sp>
      <p:sp>
        <p:nvSpPr>
          <p:cNvPr id="1690627" name="Rectangle 3"/>
          <p:cNvSpPr>
            <a:spLocks noGrp="1" noChangeArrowheads="1"/>
          </p:cNvSpPr>
          <p:nvPr>
            <p:ph idx="1"/>
          </p:nvPr>
        </p:nvSpPr>
        <p:spPr>
          <a:xfrm>
            <a:off x="500034" y="1028696"/>
            <a:ext cx="7772400" cy="1828800"/>
          </a:xfrm>
          <a:noFill/>
          <a:ln/>
        </p:spPr>
        <p:txBody>
          <a:bodyPr lIns="92075" tIns="46038" rIns="92075" bIns="46038">
            <a:normAutofit fontScale="62500" lnSpcReduction="20000"/>
          </a:bodyPr>
          <a:lstStyle/>
          <a:p>
            <a:r>
              <a:rPr lang="en-US" altLang="en-US" dirty="0"/>
              <a:t>T </a:t>
            </a:r>
            <a:r>
              <a:rPr lang="en-US" altLang="en-US" u="sng" dirty="0">
                <a:solidFill>
                  <a:schemeClr val="accent2"/>
                </a:solidFill>
              </a:rPr>
              <a:t>depends on</a:t>
            </a:r>
            <a:r>
              <a:rPr lang="en-US" altLang="en-US" dirty="0"/>
              <a:t> S if some rule with T in the head contains S or (recursively) some predicate that depends on S, in the body.</a:t>
            </a:r>
          </a:p>
          <a:p>
            <a:r>
              <a:rPr lang="en-US" altLang="en-US" u="sng" dirty="0">
                <a:solidFill>
                  <a:schemeClr val="accent2"/>
                </a:solidFill>
              </a:rPr>
              <a:t>Stratified program:</a:t>
            </a:r>
            <a:r>
              <a:rPr lang="en-US" altLang="en-US" dirty="0"/>
              <a:t>  If T depends on </a:t>
            </a:r>
            <a:r>
              <a:rPr lang="en-US" altLang="en-US" b="0" dirty="0">
                <a:solidFill>
                  <a:schemeClr val="accent2"/>
                </a:solidFill>
              </a:rPr>
              <a:t>not </a:t>
            </a:r>
            <a:r>
              <a:rPr lang="en-US" altLang="en-US" dirty="0"/>
              <a:t>S, then S cannot depend on T (or </a:t>
            </a:r>
            <a:r>
              <a:rPr lang="en-US" altLang="en-US" b="0" dirty="0">
                <a:solidFill>
                  <a:schemeClr val="accent2"/>
                </a:solidFill>
              </a:rPr>
              <a:t>not </a:t>
            </a:r>
            <a:r>
              <a:rPr lang="en-US" altLang="en-US" dirty="0"/>
              <a:t>T).</a:t>
            </a:r>
          </a:p>
          <a:p>
            <a:r>
              <a:rPr lang="en-US" altLang="en-US" dirty="0"/>
              <a:t>If a program is stratified, the tables in the program can be partitioned into strata:</a:t>
            </a:r>
          </a:p>
          <a:p>
            <a:pPr lvl="1"/>
            <a:r>
              <a:rPr lang="en-US" altLang="en-US" dirty="0"/>
              <a:t>Stratum 0:  All database tables.  </a:t>
            </a:r>
          </a:p>
          <a:p>
            <a:pPr lvl="1"/>
            <a:r>
              <a:rPr lang="en-US" altLang="en-US" dirty="0"/>
              <a:t>Stratum I:  Tables defined in terms of tables in Stratum I and lower strata.</a:t>
            </a:r>
          </a:p>
          <a:p>
            <a:pPr lvl="1"/>
            <a:r>
              <a:rPr lang="en-US" altLang="en-US" dirty="0"/>
              <a:t>If T depends on </a:t>
            </a:r>
            <a:r>
              <a:rPr lang="en-US" altLang="en-US" b="0" dirty="0">
                <a:solidFill>
                  <a:schemeClr val="accent2"/>
                </a:solidFill>
              </a:rPr>
              <a:t>not</a:t>
            </a:r>
            <a:r>
              <a:rPr lang="en-US" altLang="en-US" dirty="0"/>
              <a:t> S, S is in lower stratum than T.</a:t>
            </a:r>
          </a:p>
        </p:txBody>
      </p:sp>
      <p:sp>
        <p:nvSpPr>
          <p:cNvPr id="4" name="Rectangle 2"/>
          <p:cNvSpPr txBox="1">
            <a:spLocks noChangeArrowheads="1"/>
          </p:cNvSpPr>
          <p:nvPr/>
        </p:nvSpPr>
        <p:spPr>
          <a:xfrm>
            <a:off x="428596" y="2457456"/>
            <a:ext cx="4033838" cy="461982"/>
          </a:xfrm>
          <a:prstGeom prst="rect">
            <a:avLst/>
          </a:prstGeom>
          <a:noFill/>
          <a:ln/>
        </p:spPr>
        <p:txBody>
          <a:bodyPr vert="horz" lIns="92075" tIns="46038" rIns="92075" bIns="46038"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100" normalizeH="0" baseline="0" noProof="0" smtClean="0">
                <a:ln>
                  <a:noFill/>
                </a:ln>
                <a:solidFill>
                  <a:schemeClr val="tx2"/>
                </a:solidFill>
                <a:effectLst/>
                <a:uLnTx/>
                <a:uFillTx/>
                <a:latin typeface="+mj-lt"/>
                <a:ea typeface="+mj-ea"/>
                <a:cs typeface="+mj-cs"/>
              </a:rPr>
              <a:t>Fixpoint Semantics for Stratified Pgms</a:t>
            </a:r>
            <a:endParaRPr kumimoji="0" lang="en-US"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504796" y="2886084"/>
            <a:ext cx="7772400" cy="2185990"/>
          </a:xfrm>
          <a:prstGeom prst="rect">
            <a:avLst/>
          </a:prstGeom>
          <a:noFill/>
          <a:ln/>
        </p:spPr>
        <p:txBody>
          <a:bodyPr vert="horz" lIns="92075" tIns="46038" rIns="92075" bIns="46038" rtlCol="0">
            <a:normAutofit fontScale="77500" lnSpcReduction="20000"/>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400" b="0" i="0" u="none" strike="noStrike" kern="1200" cap="none" spc="0" normalizeH="0" baseline="0" noProof="0" smtClean="0">
                <a:ln>
                  <a:noFill/>
                </a:ln>
                <a:solidFill>
                  <a:schemeClr val="tx1"/>
                </a:solidFill>
                <a:effectLst/>
                <a:uLnTx/>
                <a:uFillTx/>
                <a:latin typeface="+mn-lt"/>
                <a:ea typeface="+mn-ea"/>
                <a:cs typeface="+mn-cs"/>
              </a:rPr>
              <a:t>The semantics of a stratified program is given by one of the minimal fixpoints, which is identified by the following operational defn:</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400" b="0" i="0" u="none" strike="noStrike" kern="1200" cap="none" spc="0" normalizeH="0" baseline="0" noProof="0" smtClean="0">
                <a:ln>
                  <a:noFill/>
                </a:ln>
                <a:solidFill>
                  <a:schemeClr val="tx1"/>
                </a:solidFill>
                <a:effectLst/>
                <a:uLnTx/>
                <a:uFillTx/>
                <a:latin typeface="+mn-lt"/>
                <a:ea typeface="+mn-ea"/>
                <a:cs typeface="+mn-cs"/>
              </a:rPr>
              <a:t>First, compute the least fixpoint of all tables in Stratum 1.  (Stratum 0 tables are fixed.)</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400" b="0" i="0" u="none" strike="noStrike" kern="1200" cap="none" spc="0" normalizeH="0" baseline="0" noProof="0" smtClean="0">
                <a:ln>
                  <a:noFill/>
                </a:ln>
                <a:solidFill>
                  <a:schemeClr val="tx1"/>
                </a:solidFill>
                <a:effectLst/>
                <a:uLnTx/>
                <a:uFillTx/>
                <a:latin typeface="+mn-lt"/>
                <a:ea typeface="+mn-ea"/>
                <a:cs typeface="+mn-cs"/>
              </a:rPr>
              <a:t>Then, compute the least fixpoint of tables in Stratum 2; then the lfp of tables in Stratum 3, and so on, stratum-by-stratum.</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400" b="0" i="0" u="none" strike="noStrike" kern="1200" cap="none" spc="0" normalizeH="0" baseline="0" noProof="0" smtClean="0">
                <a:ln>
                  <a:noFill/>
                </a:ln>
                <a:solidFill>
                  <a:schemeClr val="tx1"/>
                </a:solidFill>
                <a:effectLst/>
                <a:uLnTx/>
                <a:uFillTx/>
                <a:latin typeface="+mn-lt"/>
                <a:ea typeface="+mn-ea"/>
                <a:cs typeface="+mn-cs"/>
              </a:rPr>
              <a:t>Note that Big/Small program is not stratified.</a:t>
            </a:r>
            <a:endParaRPr kumimoji="0" lang="en-US"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674" name="Rectangle 2"/>
          <p:cNvSpPr>
            <a:spLocks noGrp="1" noChangeArrowheads="1"/>
          </p:cNvSpPr>
          <p:nvPr>
            <p:ph type="title"/>
          </p:nvPr>
        </p:nvSpPr>
        <p:spPr>
          <a:xfrm>
            <a:off x="609600" y="428604"/>
            <a:ext cx="2676516" cy="428628"/>
          </a:xfrm>
          <a:noFill/>
          <a:ln/>
        </p:spPr>
        <p:txBody>
          <a:bodyPr lIns="92075" tIns="46038" rIns="92075" bIns="46038" anchor="ctr">
            <a:normAutofit/>
          </a:bodyPr>
          <a:lstStyle/>
          <a:p>
            <a:r>
              <a:rPr lang="en-US" altLang="en-US" sz="2000" dirty="0"/>
              <a:t>Aggregate Operators</a:t>
            </a:r>
          </a:p>
        </p:txBody>
      </p:sp>
      <p:sp>
        <p:nvSpPr>
          <p:cNvPr id="1692675" name="Rectangle 3"/>
          <p:cNvSpPr>
            <a:spLocks noGrp="1" noChangeArrowheads="1"/>
          </p:cNvSpPr>
          <p:nvPr>
            <p:ph idx="1"/>
          </p:nvPr>
        </p:nvSpPr>
        <p:spPr>
          <a:xfrm>
            <a:off x="444500" y="2527282"/>
            <a:ext cx="8153400" cy="2598737"/>
          </a:xfrm>
          <a:noFill/>
          <a:ln/>
        </p:spPr>
        <p:txBody>
          <a:bodyPr lIns="92075" tIns="46038" rIns="92075" bIns="46038">
            <a:normAutofit/>
          </a:bodyPr>
          <a:lstStyle/>
          <a:p>
            <a:r>
              <a:rPr lang="en-US" altLang="en-US" sz="2000" dirty="0"/>
              <a:t>The </a:t>
            </a:r>
            <a:r>
              <a:rPr lang="en-US" altLang="en-US" sz="2000" b="0" dirty="0">
                <a:solidFill>
                  <a:schemeClr val="accent2"/>
                </a:solidFill>
              </a:rPr>
              <a:t>&lt; … &gt;</a:t>
            </a:r>
            <a:r>
              <a:rPr lang="en-US" altLang="en-US" sz="2000" dirty="0"/>
              <a:t> notation in the head indicates grouping; the remaining arguments (Part, in this example) are the GROUP BY fields.</a:t>
            </a:r>
          </a:p>
          <a:p>
            <a:r>
              <a:rPr lang="en-US" altLang="en-US" sz="2000" dirty="0"/>
              <a:t>In order to apply such a rule, must have all of Assembly relation available.</a:t>
            </a:r>
          </a:p>
          <a:p>
            <a:r>
              <a:rPr lang="en-US" altLang="en-US" sz="2000" dirty="0"/>
              <a:t>Stratification with respect to use of </a:t>
            </a:r>
            <a:r>
              <a:rPr lang="en-US" altLang="en-US" sz="2000" b="0" dirty="0">
                <a:solidFill>
                  <a:schemeClr val="accent2"/>
                </a:solidFill>
              </a:rPr>
              <a:t>&lt; … &gt;</a:t>
            </a:r>
            <a:r>
              <a:rPr lang="en-US" altLang="en-US" sz="2000" dirty="0"/>
              <a:t> is the usual restriction to deal with this problem; similar to negation.</a:t>
            </a:r>
          </a:p>
        </p:txBody>
      </p:sp>
      <p:sp>
        <p:nvSpPr>
          <p:cNvPr id="1692676" name="Rectangle 4"/>
          <p:cNvSpPr>
            <a:spLocks noChangeArrowheads="1"/>
          </p:cNvSpPr>
          <p:nvPr/>
        </p:nvSpPr>
        <p:spPr bwMode="auto">
          <a:xfrm>
            <a:off x="444500" y="2057382"/>
            <a:ext cx="8451850" cy="46990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dirty="0">
                <a:solidFill>
                  <a:schemeClr val="accent1"/>
                </a:solidFill>
                <a:latin typeface="Book Antiqua" pitchFamily="18" charset="0"/>
              </a:rPr>
              <a:t>NumParts(Part, </a:t>
            </a:r>
            <a:r>
              <a:rPr lang="en-US" altLang="en-US" dirty="0">
                <a:solidFill>
                  <a:schemeClr val="accent2"/>
                </a:solidFill>
                <a:latin typeface="Book Antiqua" pitchFamily="18" charset="0"/>
              </a:rPr>
              <a:t>SUM</a:t>
            </a:r>
            <a:r>
              <a:rPr lang="en-US" altLang="en-US" sz="2400" dirty="0">
                <a:solidFill>
                  <a:schemeClr val="accent2"/>
                </a:solidFill>
                <a:latin typeface="Book Antiqua" pitchFamily="18" charset="0"/>
              </a:rPr>
              <a:t>(&lt;</a:t>
            </a:r>
            <a:r>
              <a:rPr lang="en-US" altLang="en-US" sz="2400" dirty="0">
                <a:solidFill>
                  <a:schemeClr val="accent1"/>
                </a:solidFill>
                <a:latin typeface="Book Antiqua" pitchFamily="18" charset="0"/>
              </a:rPr>
              <a:t>Qty</a:t>
            </a:r>
            <a:r>
              <a:rPr lang="en-US" altLang="en-US" sz="2400" dirty="0">
                <a:solidFill>
                  <a:schemeClr val="accent2"/>
                </a:solidFill>
                <a:latin typeface="Book Antiqua" pitchFamily="18" charset="0"/>
              </a:rPr>
              <a:t>&gt;)</a:t>
            </a:r>
            <a:r>
              <a:rPr lang="en-US" altLang="en-US" sz="2400" dirty="0">
                <a:solidFill>
                  <a:schemeClr val="accent1"/>
                </a:solidFill>
                <a:latin typeface="Book Antiqua" pitchFamily="18" charset="0"/>
              </a:rPr>
              <a:t>) :- Assembly(Part, Subpt, Qty).</a:t>
            </a:r>
          </a:p>
        </p:txBody>
      </p:sp>
      <p:sp>
        <p:nvSpPr>
          <p:cNvPr id="1692677" name="Rectangle 5"/>
          <p:cNvSpPr>
            <a:spLocks noChangeArrowheads="1"/>
          </p:cNvSpPr>
          <p:nvPr/>
        </p:nvSpPr>
        <p:spPr bwMode="auto">
          <a:xfrm>
            <a:off x="762000" y="857232"/>
            <a:ext cx="3908425" cy="12001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dirty="0">
                <a:solidFill>
                  <a:schemeClr val="accent1"/>
                </a:solidFill>
                <a:latin typeface="Book Antiqua" pitchFamily="18" charset="0"/>
              </a:rPr>
              <a:t>SELECT </a:t>
            </a:r>
            <a:r>
              <a:rPr lang="en-US" altLang="en-US" sz="2400" dirty="0">
                <a:solidFill>
                  <a:schemeClr val="accent1"/>
                </a:solidFill>
                <a:latin typeface="Book Antiqua" pitchFamily="18" charset="0"/>
              </a:rPr>
              <a:t>A.Part, </a:t>
            </a:r>
            <a:r>
              <a:rPr lang="en-US" altLang="en-US" dirty="0">
                <a:solidFill>
                  <a:schemeClr val="accent2"/>
                </a:solidFill>
                <a:latin typeface="Book Antiqua" pitchFamily="18" charset="0"/>
              </a:rPr>
              <a:t>SUM</a:t>
            </a:r>
            <a:r>
              <a:rPr lang="en-US" altLang="en-US" sz="2400" dirty="0">
                <a:solidFill>
                  <a:schemeClr val="accent2"/>
                </a:solidFill>
                <a:latin typeface="Book Antiqua" pitchFamily="18" charset="0"/>
              </a:rPr>
              <a:t>(</a:t>
            </a:r>
            <a:r>
              <a:rPr lang="en-US" altLang="en-US" sz="2400" dirty="0">
                <a:solidFill>
                  <a:schemeClr val="accent1"/>
                </a:solidFill>
                <a:latin typeface="Book Antiqua" pitchFamily="18" charset="0"/>
              </a:rPr>
              <a:t>A.Qty</a:t>
            </a:r>
            <a:r>
              <a:rPr lang="en-US" altLang="en-US" sz="2400" dirty="0">
                <a:solidFill>
                  <a:schemeClr val="accent2"/>
                </a:solidFill>
                <a:latin typeface="Book Antiqua" pitchFamily="18" charset="0"/>
              </a:rPr>
              <a:t>)</a:t>
            </a:r>
          </a:p>
          <a:p>
            <a:pPr algn="l"/>
            <a:r>
              <a:rPr lang="en-US" altLang="en-US" dirty="0">
                <a:solidFill>
                  <a:schemeClr val="accent1"/>
                </a:solidFill>
                <a:latin typeface="Book Antiqua" pitchFamily="18" charset="0"/>
              </a:rPr>
              <a:t>FROM</a:t>
            </a:r>
            <a:r>
              <a:rPr lang="en-US" altLang="en-US" sz="2400" dirty="0">
                <a:solidFill>
                  <a:schemeClr val="accent1"/>
                </a:solidFill>
                <a:latin typeface="Book Antiqua" pitchFamily="18" charset="0"/>
              </a:rPr>
              <a:t> Assembly A</a:t>
            </a:r>
          </a:p>
          <a:p>
            <a:pPr algn="l"/>
            <a:r>
              <a:rPr lang="en-US" altLang="en-US" dirty="0">
                <a:solidFill>
                  <a:schemeClr val="accent2"/>
                </a:solidFill>
                <a:latin typeface="Book Antiqua" pitchFamily="18" charset="0"/>
              </a:rPr>
              <a:t>GROUP BY</a:t>
            </a:r>
            <a:r>
              <a:rPr lang="en-US" altLang="en-US" sz="2400" dirty="0">
                <a:solidFill>
                  <a:schemeClr val="accent1"/>
                </a:solidFill>
                <a:latin typeface="Book Antiqua" pitchFamily="18" charset="0"/>
              </a:rPr>
              <a:t> A.Part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3698" name="Rectangle 2"/>
          <p:cNvSpPr>
            <a:spLocks noGrp="1" noChangeArrowheads="1"/>
          </p:cNvSpPr>
          <p:nvPr>
            <p:ph type="title"/>
          </p:nvPr>
        </p:nvSpPr>
        <p:spPr>
          <a:xfrm>
            <a:off x="100010" y="390524"/>
            <a:ext cx="3471858" cy="538146"/>
          </a:xfrm>
          <a:noFill/>
          <a:ln/>
        </p:spPr>
        <p:txBody>
          <a:bodyPr lIns="92075" tIns="46038" rIns="92075" bIns="46038" anchor="ctr">
            <a:normAutofit/>
          </a:bodyPr>
          <a:lstStyle/>
          <a:p>
            <a:r>
              <a:rPr lang="en-US" altLang="en-US" sz="2000" dirty="0"/>
              <a:t>Evaluation of Datalog Programs</a:t>
            </a:r>
          </a:p>
        </p:txBody>
      </p:sp>
      <p:sp>
        <p:nvSpPr>
          <p:cNvPr id="1693699" name="Rectangle 3"/>
          <p:cNvSpPr>
            <a:spLocks noGrp="1" noChangeArrowheads="1"/>
          </p:cNvSpPr>
          <p:nvPr>
            <p:ph idx="1"/>
          </p:nvPr>
        </p:nvSpPr>
        <p:spPr>
          <a:xfrm>
            <a:off x="214282" y="785794"/>
            <a:ext cx="8077200" cy="1857388"/>
          </a:xfrm>
          <a:noFill/>
          <a:ln/>
        </p:spPr>
        <p:txBody>
          <a:bodyPr lIns="92075" tIns="46038" rIns="92075" bIns="46038">
            <a:normAutofit fontScale="85000" lnSpcReduction="10000"/>
          </a:bodyPr>
          <a:lstStyle/>
          <a:p>
            <a:r>
              <a:rPr lang="en-US" altLang="en-US" u="sng" dirty="0">
                <a:solidFill>
                  <a:schemeClr val="accent2"/>
                </a:solidFill>
              </a:rPr>
              <a:t>Repeated inferences:</a:t>
            </a:r>
            <a:r>
              <a:rPr lang="en-US" altLang="en-US" dirty="0"/>
              <a:t> When recursive rules are repeatedly applied in the naïve way, we make the same inferences in several iterations.</a:t>
            </a:r>
          </a:p>
          <a:p>
            <a:r>
              <a:rPr lang="en-US" altLang="en-US" u="sng" dirty="0">
                <a:solidFill>
                  <a:schemeClr val="accent2"/>
                </a:solidFill>
              </a:rPr>
              <a:t>Unnecessary inferences:</a:t>
            </a:r>
            <a:r>
              <a:rPr lang="en-US" altLang="en-US" dirty="0"/>
              <a:t> Also, if we just want to find the components of a particular part, say </a:t>
            </a:r>
            <a:r>
              <a:rPr lang="en-US" altLang="en-US" dirty="0">
                <a:solidFill>
                  <a:schemeClr val="accent2"/>
                </a:solidFill>
              </a:rPr>
              <a:t>wheel</a:t>
            </a:r>
            <a:r>
              <a:rPr lang="en-US" altLang="en-US" dirty="0"/>
              <a:t>, computing the fixpoint of the Comp program and then selecting tuples with </a:t>
            </a:r>
            <a:r>
              <a:rPr lang="en-US" altLang="en-US" dirty="0">
                <a:solidFill>
                  <a:schemeClr val="accent2"/>
                </a:solidFill>
              </a:rPr>
              <a:t>wheel</a:t>
            </a:r>
            <a:r>
              <a:rPr lang="en-US" altLang="en-US" dirty="0"/>
              <a:t> in the first column is wasteful, in that we compute many irrelevant facts.</a:t>
            </a:r>
          </a:p>
        </p:txBody>
      </p:sp>
      <p:sp>
        <p:nvSpPr>
          <p:cNvPr id="6" name="Rectangle 2"/>
          <p:cNvSpPr txBox="1">
            <a:spLocks noChangeArrowheads="1"/>
          </p:cNvSpPr>
          <p:nvPr/>
        </p:nvSpPr>
        <p:spPr>
          <a:xfrm>
            <a:off x="214282" y="2635295"/>
            <a:ext cx="4043362" cy="466708"/>
          </a:xfrm>
          <a:prstGeom prst="rect">
            <a:avLst/>
          </a:prstGeom>
          <a:noFill/>
          <a:ln/>
        </p:spPr>
        <p:txBody>
          <a:bodyPr vert="horz" lIns="92075" tIns="46038" rIns="92075" bIns="46038"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100" normalizeH="0" baseline="0" noProof="0" dirty="0" smtClean="0">
                <a:ln>
                  <a:noFill/>
                </a:ln>
                <a:solidFill>
                  <a:schemeClr val="tx2"/>
                </a:solidFill>
                <a:effectLst/>
                <a:uLnTx/>
                <a:uFillTx/>
                <a:latin typeface="+mj-lt"/>
                <a:ea typeface="+mj-ea"/>
                <a:cs typeface="+mj-cs"/>
              </a:rPr>
              <a:t>Avoiding Repeated Inferences</a:t>
            </a:r>
            <a:endParaRPr kumimoji="0" lang="en-US"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7" name="Rectangle 3"/>
          <p:cNvSpPr txBox="1">
            <a:spLocks noChangeArrowheads="1"/>
          </p:cNvSpPr>
          <p:nvPr/>
        </p:nvSpPr>
        <p:spPr>
          <a:xfrm>
            <a:off x="457200" y="3102003"/>
            <a:ext cx="8229600" cy="1914524"/>
          </a:xfrm>
          <a:prstGeom prst="rect">
            <a:avLst/>
          </a:prstGeom>
          <a:noFill/>
          <a:ln/>
        </p:spPr>
        <p:txBody>
          <a:bodyPr vert="horz" lIns="92075" tIns="46038" rIns="92075" bIns="46038" rtlCol="0">
            <a:normAutofit fontScale="77500" lnSpcReduction="20000"/>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400" b="0" i="0" u="sng" strike="noStrike" kern="1200" cap="none" spc="0" normalizeH="0" baseline="0" noProof="0" dirty="0" smtClean="0">
                <a:ln>
                  <a:noFill/>
                </a:ln>
                <a:solidFill>
                  <a:schemeClr val="accent2"/>
                </a:solidFill>
                <a:effectLst/>
                <a:uLnTx/>
                <a:uFillTx/>
                <a:latin typeface="+mn-lt"/>
                <a:ea typeface="+mn-ea"/>
                <a:cs typeface="+mn-cs"/>
              </a:rPr>
              <a:t>Seminaive Fixpoint Evaluation:</a:t>
            </a:r>
            <a:r>
              <a:rPr kumimoji="0" lang="en-US" altLang="en-US" sz="2400" b="0" i="0" u="none" strike="noStrike" kern="1200" cap="none" spc="0" normalizeH="0" baseline="0" noProof="0" dirty="0" smtClean="0">
                <a:ln>
                  <a:noFill/>
                </a:ln>
                <a:solidFill>
                  <a:schemeClr val="accent2"/>
                </a:solidFill>
                <a:effectLst/>
                <a:uLnTx/>
                <a:uFillTx/>
                <a:latin typeface="+mn-lt"/>
                <a:ea typeface="+mn-ea"/>
                <a:cs typeface="+mn-cs"/>
              </a:rPr>
              <a:t> </a:t>
            </a:r>
            <a:r>
              <a:rPr kumimoji="0" lang="en-US" altLang="en-US" sz="2400" b="0" i="0" u="none" strike="noStrike" kern="1200" cap="none" spc="0" normalizeH="0" baseline="0" noProof="0" dirty="0" smtClean="0">
                <a:ln>
                  <a:noFill/>
                </a:ln>
                <a:solidFill>
                  <a:schemeClr val="tx1"/>
                </a:solidFill>
                <a:effectLst/>
                <a:uLnTx/>
                <a:uFillTx/>
                <a:latin typeface="+mn-lt"/>
                <a:ea typeface="+mn-ea"/>
                <a:cs typeface="+mn-cs"/>
              </a:rPr>
              <a:t>Avoid repeated inferences by ensuring that when a rule is applied, at least one of the body facts was generated in the most recent iteration.  (Which means this inference could not have been carried out in earlier iterations.)</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For each recursive table </a:t>
            </a:r>
            <a:r>
              <a:rPr kumimoji="0" lang="en-US" altLang="en-US" sz="2000" b="0" i="0" u="none" strike="noStrike" kern="1200" cap="none" spc="0" normalizeH="0" baseline="0" noProof="0" dirty="0" smtClean="0">
                <a:ln>
                  <a:noFill/>
                </a:ln>
                <a:solidFill>
                  <a:schemeClr val="accent2"/>
                </a:solidFill>
                <a:effectLst/>
                <a:uLnTx/>
                <a:uFillTx/>
                <a:latin typeface="+mn-lt"/>
                <a:ea typeface="+mn-ea"/>
                <a:cs typeface="+mn-cs"/>
              </a:rPr>
              <a:t>P</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use a table </a:t>
            </a:r>
            <a:r>
              <a:rPr kumimoji="0" lang="en-US" altLang="en-US" sz="2000" b="0" i="0" u="none" strike="noStrike" kern="1200" cap="none" spc="0" normalizeH="0" baseline="0" noProof="0" dirty="0" smtClean="0">
                <a:ln>
                  <a:noFill/>
                </a:ln>
                <a:solidFill>
                  <a:schemeClr val="accent2"/>
                </a:solidFill>
                <a:effectLst/>
                <a:uLnTx/>
                <a:uFillTx/>
                <a:latin typeface="+mn-lt"/>
                <a:ea typeface="+mn-ea"/>
                <a:cs typeface="+mn-cs"/>
              </a:rPr>
              <a:t>delta_P</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to store the P tuples generated in the previous iteration.</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Rewrite the program to use the delta tables, and update the delta tables between iterations.</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a:spLocks noChangeArrowheads="1"/>
          </p:cNvSpPr>
          <p:nvPr/>
        </p:nvSpPr>
        <p:spPr bwMode="auto">
          <a:xfrm>
            <a:off x="571472" y="5016527"/>
            <a:ext cx="6888163" cy="822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dirty="0">
                <a:solidFill>
                  <a:schemeClr val="accent1"/>
                </a:solidFill>
                <a:latin typeface="Book Antiqua" pitchFamily="18" charset="0"/>
              </a:rPr>
              <a:t>Comp(Part, Subpt) :- Assembly(Part, Part2, Qty),</a:t>
            </a:r>
          </a:p>
          <a:p>
            <a:pPr algn="l"/>
            <a:r>
              <a:rPr lang="en-US" altLang="en-US" sz="2400" dirty="0">
                <a:solidFill>
                  <a:schemeClr val="accent1"/>
                </a:solidFill>
                <a:latin typeface="Book Antiqua" pitchFamily="18" charset="0"/>
              </a:rPr>
              <a:t>			  </a:t>
            </a:r>
            <a:r>
              <a:rPr lang="en-US" altLang="en-US" sz="2400" dirty="0">
                <a:solidFill>
                  <a:schemeClr val="accent2"/>
                </a:solidFill>
                <a:latin typeface="Book Antiqua" pitchFamily="18" charset="0"/>
              </a:rPr>
              <a:t>delta_Comp</a:t>
            </a:r>
            <a:r>
              <a:rPr lang="en-US" altLang="en-US" sz="2400" dirty="0">
                <a:solidFill>
                  <a:schemeClr val="accent1"/>
                </a:solidFill>
                <a:latin typeface="Book Antiqua" pitchFamily="18" charset="0"/>
              </a:rPr>
              <a:t>(Part2, Subpt).</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746" name="Rectangle 2"/>
          <p:cNvSpPr>
            <a:spLocks noGrp="1" noChangeArrowheads="1"/>
          </p:cNvSpPr>
          <p:nvPr>
            <p:ph type="title"/>
          </p:nvPr>
        </p:nvSpPr>
        <p:spPr>
          <a:xfrm>
            <a:off x="457200" y="533400"/>
            <a:ext cx="4751388" cy="395270"/>
          </a:xfrm>
          <a:noFill/>
          <a:ln/>
        </p:spPr>
        <p:txBody>
          <a:bodyPr lIns="92075" tIns="46038" rIns="92075" bIns="46038" anchor="ctr">
            <a:normAutofit fontScale="90000"/>
          </a:bodyPr>
          <a:lstStyle/>
          <a:p>
            <a:r>
              <a:rPr lang="en-US" altLang="en-US" sz="2800" dirty="0"/>
              <a:t>Avoiding Unnecessary Inferences</a:t>
            </a:r>
          </a:p>
        </p:txBody>
      </p:sp>
      <p:sp>
        <p:nvSpPr>
          <p:cNvPr id="1695747" name="Rectangle 3"/>
          <p:cNvSpPr>
            <a:spLocks noGrp="1" noChangeArrowheads="1"/>
          </p:cNvSpPr>
          <p:nvPr>
            <p:ph idx="1"/>
          </p:nvPr>
        </p:nvSpPr>
        <p:spPr>
          <a:xfrm>
            <a:off x="152400" y="2224089"/>
            <a:ext cx="5205418" cy="1347788"/>
          </a:xfrm>
          <a:noFill/>
          <a:ln/>
        </p:spPr>
        <p:txBody>
          <a:bodyPr lIns="92075" tIns="46038" rIns="92075" bIns="46038">
            <a:normAutofit/>
          </a:bodyPr>
          <a:lstStyle/>
          <a:p>
            <a:r>
              <a:rPr lang="en-US" altLang="en-US" sz="2000" dirty="0"/>
              <a:t>There is a tuple (S1,S2) in SameLev if there is a path up from S1 to some node and down to S2 with the same number of up and down edges.</a:t>
            </a:r>
          </a:p>
        </p:txBody>
      </p:sp>
      <p:sp>
        <p:nvSpPr>
          <p:cNvPr id="1695748" name="Rectangle 4"/>
          <p:cNvSpPr>
            <a:spLocks noChangeArrowheads="1"/>
          </p:cNvSpPr>
          <p:nvPr/>
        </p:nvSpPr>
        <p:spPr bwMode="auto">
          <a:xfrm>
            <a:off x="152400" y="928670"/>
            <a:ext cx="8636000" cy="12001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dirty="0">
                <a:solidFill>
                  <a:schemeClr val="accent1"/>
                </a:solidFill>
                <a:latin typeface="Book Antiqua" pitchFamily="18" charset="0"/>
              </a:rPr>
              <a:t>SameLev(S1,S2) :- Assembly(P1,S1,Q1), Assembly(P2,S2,Q2).</a:t>
            </a:r>
          </a:p>
          <a:p>
            <a:pPr algn="l"/>
            <a:r>
              <a:rPr lang="en-US" altLang="en-US" sz="2400" dirty="0">
                <a:solidFill>
                  <a:schemeClr val="accent1"/>
                </a:solidFill>
                <a:latin typeface="Book Antiqua" pitchFamily="18" charset="0"/>
              </a:rPr>
              <a:t>SameLev(S1,S2) :- Assembly(P1,S1,Q1),</a:t>
            </a:r>
          </a:p>
          <a:p>
            <a:pPr algn="l"/>
            <a:r>
              <a:rPr lang="en-US" altLang="en-US" sz="2400" dirty="0">
                <a:solidFill>
                  <a:schemeClr val="accent1"/>
                </a:solidFill>
                <a:latin typeface="Book Antiqua" pitchFamily="18" charset="0"/>
              </a:rPr>
              <a:t>		          SameLev(P1,P2), Assembly(P2,S2,Q2).</a:t>
            </a:r>
          </a:p>
        </p:txBody>
      </p:sp>
      <p:grpSp>
        <p:nvGrpSpPr>
          <p:cNvPr id="1695769" name="Group 25"/>
          <p:cNvGrpSpPr>
            <a:grpSpLocks/>
          </p:cNvGrpSpPr>
          <p:nvPr/>
        </p:nvGrpSpPr>
        <p:grpSpPr bwMode="auto">
          <a:xfrm>
            <a:off x="5707485" y="2224088"/>
            <a:ext cx="3196802" cy="2530475"/>
            <a:chOff x="1190" y="134"/>
            <a:chExt cx="2489" cy="1872"/>
          </a:xfrm>
        </p:grpSpPr>
        <p:sp>
          <p:nvSpPr>
            <p:cNvPr id="1695770" name="Rectangle 26"/>
            <p:cNvSpPr>
              <a:spLocks noChangeArrowheads="1"/>
            </p:cNvSpPr>
            <p:nvPr/>
          </p:nvSpPr>
          <p:spPr bwMode="auto">
            <a:xfrm>
              <a:off x="2150" y="134"/>
              <a:ext cx="53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trike</a:t>
              </a:r>
            </a:p>
          </p:txBody>
        </p:sp>
        <p:sp>
          <p:nvSpPr>
            <p:cNvPr id="1695771" name="Rectangle 27"/>
            <p:cNvSpPr>
              <a:spLocks noChangeArrowheads="1"/>
            </p:cNvSpPr>
            <p:nvPr/>
          </p:nvSpPr>
          <p:spPr bwMode="auto">
            <a:xfrm>
              <a:off x="1526" y="710"/>
              <a:ext cx="178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dirty="0">
                  <a:solidFill>
                    <a:schemeClr val="accent1"/>
                  </a:solidFill>
                  <a:latin typeface="Book Antiqua" pitchFamily="18" charset="0"/>
                </a:rPr>
                <a:t>wheel             frame</a:t>
              </a:r>
            </a:p>
          </p:txBody>
        </p:sp>
        <p:sp>
          <p:nvSpPr>
            <p:cNvPr id="1695772" name="Rectangle 28"/>
            <p:cNvSpPr>
              <a:spLocks noChangeArrowheads="1"/>
            </p:cNvSpPr>
            <p:nvPr/>
          </p:nvSpPr>
          <p:spPr bwMode="auto">
            <a:xfrm>
              <a:off x="1190" y="1238"/>
              <a:ext cx="248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dirty="0">
                  <a:solidFill>
                    <a:schemeClr val="accent1"/>
                  </a:solidFill>
                  <a:latin typeface="Book Antiqua" pitchFamily="18" charset="0"/>
                </a:rPr>
                <a:t>spoke    tire      seat     pedal</a:t>
              </a:r>
            </a:p>
          </p:txBody>
        </p:sp>
        <p:sp>
          <p:nvSpPr>
            <p:cNvPr id="1695773" name="Rectangle 29"/>
            <p:cNvSpPr>
              <a:spLocks noChangeArrowheads="1"/>
            </p:cNvSpPr>
            <p:nvPr/>
          </p:nvSpPr>
          <p:spPr bwMode="auto">
            <a:xfrm>
              <a:off x="1670" y="1718"/>
              <a:ext cx="10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a:solidFill>
                    <a:schemeClr val="accent1"/>
                  </a:solidFill>
                  <a:latin typeface="Book Antiqua" pitchFamily="18" charset="0"/>
                </a:rPr>
                <a:t>rim    tube</a:t>
              </a:r>
            </a:p>
          </p:txBody>
        </p:sp>
        <p:sp>
          <p:nvSpPr>
            <p:cNvPr id="1695774" name="Line 30"/>
            <p:cNvSpPr>
              <a:spLocks noChangeShapeType="1"/>
            </p:cNvSpPr>
            <p:nvPr/>
          </p:nvSpPr>
          <p:spPr bwMode="auto">
            <a:xfrm flipV="1">
              <a:off x="1968" y="384"/>
              <a:ext cx="432"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75" name="Line 31"/>
            <p:cNvSpPr>
              <a:spLocks noChangeShapeType="1"/>
            </p:cNvSpPr>
            <p:nvPr/>
          </p:nvSpPr>
          <p:spPr bwMode="auto">
            <a:xfrm>
              <a:off x="2400" y="384"/>
              <a:ext cx="480"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76" name="Line 32"/>
            <p:cNvSpPr>
              <a:spLocks noChangeShapeType="1"/>
            </p:cNvSpPr>
            <p:nvPr/>
          </p:nvSpPr>
          <p:spPr bwMode="auto">
            <a:xfrm flipV="1">
              <a:off x="1488" y="960"/>
              <a:ext cx="336"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77" name="Line 33"/>
            <p:cNvSpPr>
              <a:spLocks noChangeShapeType="1"/>
            </p:cNvSpPr>
            <p:nvPr/>
          </p:nvSpPr>
          <p:spPr bwMode="auto">
            <a:xfrm>
              <a:off x="1824" y="960"/>
              <a:ext cx="288" cy="288"/>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78" name="Line 34"/>
            <p:cNvSpPr>
              <a:spLocks noChangeShapeType="1"/>
            </p:cNvSpPr>
            <p:nvPr/>
          </p:nvSpPr>
          <p:spPr bwMode="auto">
            <a:xfrm flipV="1">
              <a:off x="2688" y="960"/>
              <a:ext cx="336" cy="336"/>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79" name="Line 35"/>
            <p:cNvSpPr>
              <a:spLocks noChangeShapeType="1"/>
            </p:cNvSpPr>
            <p:nvPr/>
          </p:nvSpPr>
          <p:spPr bwMode="auto">
            <a:xfrm>
              <a:off x="3024" y="960"/>
              <a:ext cx="336" cy="336"/>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80" name="Line 36"/>
            <p:cNvSpPr>
              <a:spLocks noChangeShapeType="1"/>
            </p:cNvSpPr>
            <p:nvPr/>
          </p:nvSpPr>
          <p:spPr bwMode="auto">
            <a:xfrm flipV="1">
              <a:off x="1872" y="1488"/>
              <a:ext cx="240" cy="240"/>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81" name="Line 37"/>
            <p:cNvSpPr>
              <a:spLocks noChangeShapeType="1"/>
            </p:cNvSpPr>
            <p:nvPr/>
          </p:nvSpPr>
          <p:spPr bwMode="auto">
            <a:xfrm>
              <a:off x="2112" y="1488"/>
              <a:ext cx="288" cy="240"/>
            </a:xfrm>
            <a:prstGeom prst="line">
              <a:avLst/>
            </a:prstGeom>
            <a:noFill/>
            <a:ln w="12700">
              <a:solidFill>
                <a:schemeClr val="hlink"/>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5782" name="Rectangle 38"/>
            <p:cNvSpPr>
              <a:spLocks noChangeArrowheads="1"/>
            </p:cNvSpPr>
            <p:nvPr/>
          </p:nvSpPr>
          <p:spPr bwMode="auto">
            <a:xfrm>
              <a:off x="1958" y="326"/>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3</a:t>
              </a:r>
            </a:p>
          </p:txBody>
        </p:sp>
        <p:sp>
          <p:nvSpPr>
            <p:cNvPr id="1695783" name="Rectangle 39"/>
            <p:cNvSpPr>
              <a:spLocks noChangeArrowheads="1"/>
            </p:cNvSpPr>
            <p:nvPr/>
          </p:nvSpPr>
          <p:spPr bwMode="auto">
            <a:xfrm>
              <a:off x="2630" y="326"/>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95784" name="Rectangle 40"/>
            <p:cNvSpPr>
              <a:spLocks noChangeArrowheads="1"/>
            </p:cNvSpPr>
            <p:nvPr/>
          </p:nvSpPr>
          <p:spPr bwMode="auto">
            <a:xfrm>
              <a:off x="1430"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2</a:t>
              </a:r>
            </a:p>
          </p:txBody>
        </p:sp>
        <p:sp>
          <p:nvSpPr>
            <p:cNvPr id="1695785" name="Rectangle 41"/>
            <p:cNvSpPr>
              <a:spLocks noChangeArrowheads="1"/>
            </p:cNvSpPr>
            <p:nvPr/>
          </p:nvSpPr>
          <p:spPr bwMode="auto">
            <a:xfrm>
              <a:off x="2006"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95786" name="Rectangle 42"/>
            <p:cNvSpPr>
              <a:spLocks noChangeArrowheads="1"/>
            </p:cNvSpPr>
            <p:nvPr/>
          </p:nvSpPr>
          <p:spPr bwMode="auto">
            <a:xfrm>
              <a:off x="2582" y="998"/>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95787" name="Rectangle 43"/>
            <p:cNvSpPr>
              <a:spLocks noChangeArrowheads="1"/>
            </p:cNvSpPr>
            <p:nvPr/>
          </p:nvSpPr>
          <p:spPr bwMode="auto">
            <a:xfrm>
              <a:off x="3206" y="95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95788" name="Rectangle 44"/>
            <p:cNvSpPr>
              <a:spLocks noChangeArrowheads="1"/>
            </p:cNvSpPr>
            <p:nvPr/>
          </p:nvSpPr>
          <p:spPr bwMode="auto">
            <a:xfrm>
              <a:off x="1766" y="143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sp>
          <p:nvSpPr>
            <p:cNvPr id="1695789" name="Rectangle 45"/>
            <p:cNvSpPr>
              <a:spLocks noChangeArrowheads="1"/>
            </p:cNvSpPr>
            <p:nvPr/>
          </p:nvSpPr>
          <p:spPr bwMode="auto">
            <a:xfrm>
              <a:off x="2246" y="1430"/>
              <a:ext cx="21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en-US" sz="2400" b="0">
                  <a:solidFill>
                    <a:schemeClr val="accent2"/>
                  </a:solidFill>
                  <a:latin typeface="Book Antiqua" pitchFamily="18" charset="0"/>
                </a:rPr>
                <a:t>1</a:t>
              </a:r>
            </a:p>
          </p:txBody>
        </p:sp>
      </p:grpSp>
      <p:sp>
        <p:nvSpPr>
          <p:cNvPr id="26" name="Rectangle 3"/>
          <p:cNvSpPr txBox="1">
            <a:spLocks noChangeArrowheads="1"/>
          </p:cNvSpPr>
          <p:nvPr/>
        </p:nvSpPr>
        <p:spPr>
          <a:xfrm>
            <a:off x="152399" y="3572331"/>
            <a:ext cx="5555086" cy="792928"/>
          </a:xfrm>
          <a:prstGeom prst="rect">
            <a:avLst/>
          </a:prstGeom>
          <a:noFill/>
          <a:ln/>
        </p:spPr>
        <p:txBody>
          <a:bodyPr vert="horz" lIns="92075" tIns="46038" rIns="92075" bIns="46038"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find all SameLev tuples with </a:t>
            </a:r>
            <a:r>
              <a:rPr kumimoji="0" lang="en-US" altLang="en-US" sz="2000" b="0" i="0" u="none" strike="noStrike" kern="1200" cap="none" spc="0" normalizeH="0" baseline="0" noProof="0" dirty="0" smtClean="0">
                <a:ln>
                  <a:noFill/>
                </a:ln>
                <a:solidFill>
                  <a:schemeClr val="accent2"/>
                </a:solidFill>
                <a:effectLst/>
                <a:uLnTx/>
                <a:uFillTx/>
                <a:latin typeface="+mn-lt"/>
                <a:ea typeface="+mn-ea"/>
                <a:cs typeface="+mn-cs"/>
              </a:rPr>
              <a:t>spoke</a:t>
            </a:r>
            <a:r>
              <a:rPr kumimoji="0" lang="en-US" altLang="en-US" sz="2000" b="0" i="0" u="none" strike="noStrike" kern="1200" cap="none" spc="0" normalizeH="0" baseline="0" noProof="0" dirty="0" smtClean="0">
                <a:ln>
                  <a:noFill/>
                </a:ln>
                <a:solidFill>
                  <a:schemeClr val="tx1"/>
                </a:solidFill>
                <a:effectLst/>
                <a:uLnTx/>
                <a:uFillTx/>
                <a:latin typeface="+mn-lt"/>
                <a:ea typeface="+mn-ea"/>
                <a:cs typeface="+mn-cs"/>
              </a:rPr>
              <a:t> in the first column. </a:t>
            </a:r>
            <a:endParaRPr kumimoji="0" lang="en-US"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Rectangle 4"/>
          <p:cNvSpPr>
            <a:spLocks noChangeArrowheads="1"/>
          </p:cNvSpPr>
          <p:nvPr/>
        </p:nvSpPr>
        <p:spPr bwMode="auto">
          <a:xfrm>
            <a:off x="156056" y="4706208"/>
            <a:ext cx="7505442" cy="7085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altLang="en-US" dirty="0">
                <a:solidFill>
                  <a:schemeClr val="accent1"/>
                </a:solidFill>
                <a:latin typeface="Book Antiqua" pitchFamily="18" charset="0"/>
              </a:rPr>
              <a:t>SameLev(spoke,seat) :- Assembly(wheel,spoke,2),</a:t>
            </a:r>
          </a:p>
          <a:p>
            <a:pPr algn="l"/>
            <a:r>
              <a:rPr lang="en-US" altLang="en-US" dirty="0">
                <a:solidFill>
                  <a:schemeClr val="accent1"/>
                </a:solidFill>
                <a:latin typeface="Book Antiqua" pitchFamily="18" charset="0"/>
              </a:rPr>
              <a:t>          </a:t>
            </a:r>
            <a:r>
              <a:rPr lang="en-US" altLang="en-US" u="sng" dirty="0">
                <a:solidFill>
                  <a:schemeClr val="accent1"/>
                </a:solidFill>
                <a:latin typeface="Book Antiqua" pitchFamily="18" charset="0"/>
              </a:rPr>
              <a:t>SameLev(wheel,frame)</a:t>
            </a:r>
            <a:r>
              <a:rPr lang="en-US" altLang="en-US" dirty="0">
                <a:solidFill>
                  <a:schemeClr val="accent1"/>
                </a:solidFill>
                <a:latin typeface="Book Antiqua" pitchFamily="18" charset="0"/>
              </a:rPr>
              <a:t>, Assembly(frame,seat,1).</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7794" name="Rectangle 2"/>
          <p:cNvSpPr>
            <a:spLocks noGrp="1" noChangeArrowheads="1"/>
          </p:cNvSpPr>
          <p:nvPr>
            <p:ph type="title"/>
          </p:nvPr>
        </p:nvSpPr>
        <p:spPr>
          <a:xfrm>
            <a:off x="457200" y="533400"/>
            <a:ext cx="1971660" cy="466708"/>
          </a:xfrm>
          <a:noFill/>
          <a:ln/>
        </p:spPr>
        <p:txBody>
          <a:bodyPr lIns="92075" tIns="46038" rIns="92075" bIns="46038" anchor="ctr">
            <a:normAutofit/>
          </a:bodyPr>
          <a:lstStyle/>
          <a:p>
            <a:r>
              <a:rPr lang="en-US" altLang="en-US" sz="2000" dirty="0"/>
              <a:t>“Magic Sets” Idea</a:t>
            </a:r>
          </a:p>
        </p:txBody>
      </p:sp>
      <p:sp>
        <p:nvSpPr>
          <p:cNvPr id="1697795" name="Rectangle 3"/>
          <p:cNvSpPr>
            <a:spLocks noGrp="1" noChangeArrowheads="1"/>
          </p:cNvSpPr>
          <p:nvPr>
            <p:ph idx="1"/>
          </p:nvPr>
        </p:nvSpPr>
        <p:spPr>
          <a:xfrm>
            <a:off x="457200" y="1000108"/>
            <a:ext cx="7772400" cy="571504"/>
          </a:xfrm>
          <a:noFill/>
          <a:ln/>
        </p:spPr>
        <p:txBody>
          <a:bodyPr lIns="92075" tIns="46038" rIns="92075" bIns="46038">
            <a:normAutofit/>
          </a:bodyPr>
          <a:lstStyle/>
          <a:p>
            <a:r>
              <a:rPr lang="en-US" altLang="en-US" sz="1400" dirty="0">
                <a:solidFill>
                  <a:schemeClr val="accent1"/>
                </a:solidFill>
              </a:rPr>
              <a:t>Idea:</a:t>
            </a:r>
            <a:r>
              <a:rPr lang="en-US" altLang="en-US" sz="1400" dirty="0"/>
              <a:t>  Define a “filter” table that computes all relevant values, and restrict the computation of SameLev to infer only tuples with a relevant value in the first column.</a:t>
            </a:r>
          </a:p>
        </p:txBody>
      </p:sp>
      <p:sp>
        <p:nvSpPr>
          <p:cNvPr id="1697796" name="Rectangle 4"/>
          <p:cNvSpPr>
            <a:spLocks noChangeArrowheads="1"/>
          </p:cNvSpPr>
          <p:nvPr/>
        </p:nvSpPr>
        <p:spPr bwMode="auto">
          <a:xfrm>
            <a:off x="457200" y="1571612"/>
            <a:ext cx="8258203" cy="95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altLang="en-US" sz="1400" dirty="0">
                <a:solidFill>
                  <a:schemeClr val="accent2"/>
                </a:solidFill>
                <a:latin typeface="Book Antiqua" pitchFamily="18" charset="0"/>
              </a:rPr>
              <a:t>Magic_SL(P1) :- Magic_SL(S1), Assembly(P1,S1,Q1).</a:t>
            </a:r>
          </a:p>
          <a:p>
            <a:pPr algn="l"/>
            <a:r>
              <a:rPr lang="en-US" altLang="en-US" sz="1400" dirty="0">
                <a:solidFill>
                  <a:schemeClr val="accent2"/>
                </a:solidFill>
                <a:latin typeface="Book Antiqua" pitchFamily="18" charset="0"/>
              </a:rPr>
              <a:t>Magic(spoke).</a:t>
            </a:r>
          </a:p>
          <a:p>
            <a:pPr algn="l"/>
            <a:r>
              <a:rPr lang="en-US" altLang="en-US" sz="1400" dirty="0" smtClean="0">
                <a:solidFill>
                  <a:schemeClr val="accent1"/>
                </a:solidFill>
                <a:latin typeface="Book Antiqua" pitchFamily="18" charset="0"/>
              </a:rPr>
              <a:t>SameLev(S1,S2</a:t>
            </a:r>
            <a:r>
              <a:rPr lang="en-US" altLang="en-US" sz="1400" dirty="0">
                <a:solidFill>
                  <a:schemeClr val="accent1"/>
                </a:solidFill>
                <a:latin typeface="Book Antiqua" pitchFamily="18" charset="0"/>
              </a:rPr>
              <a:t>) :- </a:t>
            </a:r>
            <a:r>
              <a:rPr lang="en-US" altLang="en-US" sz="1400" dirty="0">
                <a:solidFill>
                  <a:schemeClr val="accent2"/>
                </a:solidFill>
                <a:latin typeface="Book Antiqua" pitchFamily="18" charset="0"/>
              </a:rPr>
              <a:t>Magic_SL(S1),</a:t>
            </a:r>
            <a:r>
              <a:rPr lang="en-US" altLang="en-US" sz="1400" dirty="0">
                <a:solidFill>
                  <a:schemeClr val="accent1"/>
                </a:solidFill>
                <a:latin typeface="Book Antiqua" pitchFamily="18" charset="0"/>
              </a:rPr>
              <a:t> Assembly(P1,S1,Q1), </a:t>
            </a:r>
            <a:r>
              <a:rPr lang="en-US" altLang="en-US" sz="1400" dirty="0" smtClean="0">
                <a:solidFill>
                  <a:schemeClr val="accent1"/>
                </a:solidFill>
                <a:latin typeface="Book Antiqua" pitchFamily="18" charset="0"/>
              </a:rPr>
              <a:t>Assembly(P2,S2,Q2</a:t>
            </a:r>
            <a:r>
              <a:rPr lang="en-US" altLang="en-US" sz="1400" dirty="0">
                <a:solidFill>
                  <a:schemeClr val="accent1"/>
                </a:solidFill>
                <a:latin typeface="Book Antiqua" pitchFamily="18" charset="0"/>
              </a:rPr>
              <a:t>).</a:t>
            </a:r>
          </a:p>
          <a:p>
            <a:pPr algn="l"/>
            <a:r>
              <a:rPr lang="en-US" altLang="en-US" sz="1400" dirty="0">
                <a:solidFill>
                  <a:schemeClr val="accent1"/>
                </a:solidFill>
                <a:latin typeface="Book Antiqua" pitchFamily="18" charset="0"/>
              </a:rPr>
              <a:t>SameLev(S1,S2) :- </a:t>
            </a:r>
            <a:r>
              <a:rPr lang="en-US" altLang="en-US" sz="1400" dirty="0">
                <a:solidFill>
                  <a:schemeClr val="accent2"/>
                </a:solidFill>
                <a:latin typeface="Book Antiqua" pitchFamily="18" charset="0"/>
              </a:rPr>
              <a:t>Magic_SL(S1),</a:t>
            </a:r>
            <a:r>
              <a:rPr lang="en-US" altLang="en-US" sz="1400" dirty="0">
                <a:solidFill>
                  <a:schemeClr val="accent1"/>
                </a:solidFill>
                <a:latin typeface="Book Antiqua" pitchFamily="18" charset="0"/>
              </a:rPr>
              <a:t> Assembly(P1,S1,Q1</a:t>
            </a:r>
            <a:r>
              <a:rPr lang="en-US" altLang="en-US" sz="1400" dirty="0" smtClean="0">
                <a:solidFill>
                  <a:schemeClr val="accent1"/>
                </a:solidFill>
                <a:latin typeface="Book Antiqua" pitchFamily="18" charset="0"/>
              </a:rPr>
              <a:t>), </a:t>
            </a:r>
            <a:r>
              <a:rPr lang="en-US" altLang="en-US" sz="1400" dirty="0">
                <a:solidFill>
                  <a:schemeClr val="accent1"/>
                </a:solidFill>
                <a:latin typeface="Book Antiqua" pitchFamily="18" charset="0"/>
              </a:rPr>
              <a:t>SameLev(P1,P2</a:t>
            </a:r>
            <a:r>
              <a:rPr lang="en-US" altLang="en-US" sz="1400" dirty="0" smtClean="0">
                <a:solidFill>
                  <a:schemeClr val="accent1"/>
                </a:solidFill>
                <a:latin typeface="Book Antiqua" pitchFamily="18" charset="0"/>
              </a:rPr>
              <a:t>), Assembly(P2,S2,Q2</a:t>
            </a:r>
            <a:r>
              <a:rPr lang="en-US" altLang="en-US" sz="1400" dirty="0">
                <a:solidFill>
                  <a:schemeClr val="accent1"/>
                </a:solidFill>
                <a:latin typeface="Book Antiqua" pitchFamily="18" charset="0"/>
              </a:rPr>
              <a:t>).</a:t>
            </a:r>
          </a:p>
        </p:txBody>
      </p:sp>
      <p:sp>
        <p:nvSpPr>
          <p:cNvPr id="5" name="Rectangle 2"/>
          <p:cNvSpPr txBox="1">
            <a:spLocks noChangeArrowheads="1"/>
          </p:cNvSpPr>
          <p:nvPr/>
        </p:nvSpPr>
        <p:spPr>
          <a:xfrm>
            <a:off x="457200" y="2533664"/>
            <a:ext cx="2757478" cy="466708"/>
          </a:xfrm>
          <a:prstGeom prst="rect">
            <a:avLst/>
          </a:prstGeom>
        </p:spPr>
        <p:txBody>
          <a:bodyPr vert="horz" lIns="91440" tIns="45720" rIns="91440" bIns="45720" rtlCol="0"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100" normalizeH="0" baseline="0" noProof="0" smtClean="0">
                <a:ln>
                  <a:noFill/>
                </a:ln>
                <a:solidFill>
                  <a:schemeClr val="tx2"/>
                </a:solidFill>
                <a:effectLst/>
                <a:uLnTx/>
                <a:uFillTx/>
                <a:latin typeface="+mj-lt"/>
                <a:ea typeface="+mj-ea"/>
                <a:cs typeface="+mj-cs"/>
              </a:rPr>
              <a:t>The Magic Sets Algorithm</a:t>
            </a:r>
            <a:endParaRPr kumimoji="0" lang="en-US"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6" name="Rectangle 3"/>
          <p:cNvSpPr txBox="1">
            <a:spLocks noChangeArrowheads="1"/>
          </p:cNvSpPr>
          <p:nvPr/>
        </p:nvSpPr>
        <p:spPr>
          <a:xfrm>
            <a:off x="285720" y="3000372"/>
            <a:ext cx="8534400" cy="1928826"/>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Generate an “adorned” program</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Program is rewritten to make the pattern of bound and free arguments in the query explicit; evaluating SameLevel with the first argument bound to a constant is quite different from evaluating it with the second argument bound</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This step was omitted for simplicity in previous slide</a:t>
            </a:r>
          </a:p>
          <a:p>
            <a:pPr marL="182880" marR="0" lvl="0"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Add filters of the form “Magic_P” to each rule in the adorned program that defines a predicate P to restrict these rules</a:t>
            </a:r>
          </a:p>
          <a:p>
            <a:pPr marL="182880" marR="0" lvl="0"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Define new rules to define the filter tables of the form Magic_P</a:t>
            </a:r>
            <a:endParaRPr kumimoji="0" lang="en-US"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42" name="Rectangle 2"/>
          <p:cNvSpPr>
            <a:spLocks noGrp="1" noChangeArrowheads="1"/>
          </p:cNvSpPr>
          <p:nvPr>
            <p:ph type="title"/>
          </p:nvPr>
        </p:nvSpPr>
        <p:spPr>
          <a:xfrm>
            <a:off x="0" y="0"/>
            <a:ext cx="2900354" cy="538146"/>
          </a:xfrm>
        </p:spPr>
        <p:txBody>
          <a:bodyPr>
            <a:normAutofit/>
          </a:bodyPr>
          <a:lstStyle/>
          <a:p>
            <a:r>
              <a:rPr lang="en-US" altLang="en-US" sz="2000" dirty="0"/>
              <a:t>Generating Adorned Rules</a:t>
            </a:r>
          </a:p>
        </p:txBody>
      </p:sp>
      <p:sp>
        <p:nvSpPr>
          <p:cNvPr id="1699843" name="Rectangle 3"/>
          <p:cNvSpPr>
            <a:spLocks noGrp="1" noChangeArrowheads="1"/>
          </p:cNvSpPr>
          <p:nvPr>
            <p:ph idx="1"/>
          </p:nvPr>
        </p:nvSpPr>
        <p:spPr>
          <a:xfrm>
            <a:off x="0" y="538146"/>
            <a:ext cx="8563004" cy="428628"/>
          </a:xfrm>
        </p:spPr>
        <p:txBody>
          <a:bodyPr>
            <a:normAutofit/>
          </a:bodyPr>
          <a:lstStyle/>
          <a:p>
            <a:r>
              <a:rPr lang="en-US" altLang="en-US" sz="1400" dirty="0"/>
              <a:t>The adorned program for the query pattern SameLev</a:t>
            </a:r>
            <a:r>
              <a:rPr lang="en-US" altLang="en-US" sz="1400" baseline="30000" dirty="0"/>
              <a:t>bf</a:t>
            </a:r>
            <a:r>
              <a:rPr lang="en-US" altLang="en-US" sz="1400" dirty="0"/>
              <a:t>, </a:t>
            </a:r>
            <a:r>
              <a:rPr lang="en-US" altLang="en-US" sz="1400" i="1" dirty="0"/>
              <a:t>assuming a right-to-left order of rule evaluation</a:t>
            </a:r>
            <a:r>
              <a:rPr lang="en-US" altLang="en-US" sz="1400" baseline="30000" dirty="0"/>
              <a:t> </a:t>
            </a:r>
            <a:r>
              <a:rPr lang="en-US" altLang="en-US" sz="1400" dirty="0"/>
              <a:t>:</a:t>
            </a:r>
          </a:p>
        </p:txBody>
      </p:sp>
      <p:sp>
        <p:nvSpPr>
          <p:cNvPr id="1699844" name="Rectangle 4"/>
          <p:cNvSpPr>
            <a:spLocks noChangeArrowheads="1"/>
          </p:cNvSpPr>
          <p:nvPr/>
        </p:nvSpPr>
        <p:spPr bwMode="auto">
          <a:xfrm>
            <a:off x="152400" y="886089"/>
            <a:ext cx="7774011" cy="1847302"/>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pPr algn="l"/>
            <a:r>
              <a:rPr lang="en-US" altLang="en-US" sz="1400" dirty="0">
                <a:solidFill>
                  <a:schemeClr val="accent1"/>
                </a:solidFill>
                <a:latin typeface="Book Antiqua" pitchFamily="18" charset="0"/>
              </a:rPr>
              <a:t>SameLev</a:t>
            </a:r>
            <a:r>
              <a:rPr lang="en-US" altLang="en-US" sz="1400" baseline="30000" dirty="0">
                <a:solidFill>
                  <a:schemeClr val="accent1"/>
                </a:solidFill>
                <a:latin typeface="Book Antiqua" pitchFamily="18" charset="0"/>
              </a:rPr>
              <a:t>bf</a:t>
            </a:r>
            <a:r>
              <a:rPr lang="en-US" altLang="en-US" sz="1400" dirty="0">
                <a:solidFill>
                  <a:schemeClr val="accent1"/>
                </a:solidFill>
                <a:latin typeface="Book Antiqua" pitchFamily="18" charset="0"/>
              </a:rPr>
              <a:t> (S1,S2) :- Assembly(P1,S1,Q1), Assembly(P2,S2,Q2).</a:t>
            </a:r>
          </a:p>
          <a:p>
            <a:pPr algn="l"/>
            <a:endParaRPr lang="en-US" altLang="en-US" sz="2400" dirty="0">
              <a:solidFill>
                <a:schemeClr val="accent1"/>
              </a:solidFill>
              <a:latin typeface="Book Antiqua" pitchFamily="18" charset="0"/>
            </a:endParaRPr>
          </a:p>
          <a:p>
            <a:pPr algn="l"/>
            <a:r>
              <a:rPr lang="en-US" altLang="en-US" sz="1400" dirty="0">
                <a:solidFill>
                  <a:schemeClr val="accent1"/>
                </a:solidFill>
                <a:latin typeface="Book Antiqua" pitchFamily="18" charset="0"/>
              </a:rPr>
              <a:t>SameLev</a:t>
            </a:r>
            <a:r>
              <a:rPr lang="en-US" altLang="en-US" sz="1400" baseline="30000" dirty="0">
                <a:solidFill>
                  <a:schemeClr val="accent2"/>
                </a:solidFill>
                <a:latin typeface="Book Antiqua" pitchFamily="18" charset="0"/>
              </a:rPr>
              <a:t>b</a:t>
            </a:r>
            <a:r>
              <a:rPr lang="en-US" altLang="en-US" sz="1400" baseline="30000" dirty="0">
                <a:solidFill>
                  <a:schemeClr val="accent1"/>
                </a:solidFill>
                <a:latin typeface="Book Antiqua" pitchFamily="18" charset="0"/>
              </a:rPr>
              <a:t>f</a:t>
            </a:r>
            <a:r>
              <a:rPr lang="en-US" altLang="en-US" sz="1400" dirty="0">
                <a:solidFill>
                  <a:schemeClr val="accent1"/>
                </a:solidFill>
                <a:latin typeface="Book Antiqua" pitchFamily="18" charset="0"/>
              </a:rPr>
              <a:t> (</a:t>
            </a:r>
            <a:r>
              <a:rPr lang="en-US" altLang="en-US" sz="1400" dirty="0">
                <a:solidFill>
                  <a:schemeClr val="accent2"/>
                </a:solidFill>
                <a:latin typeface="Book Antiqua" pitchFamily="18" charset="0"/>
              </a:rPr>
              <a:t>S1,</a:t>
            </a:r>
            <a:r>
              <a:rPr lang="en-US" altLang="en-US" sz="1400" dirty="0">
                <a:solidFill>
                  <a:schemeClr val="accent1"/>
                </a:solidFill>
                <a:latin typeface="Book Antiqua" pitchFamily="18" charset="0"/>
              </a:rPr>
              <a:t>S2) :- Assembly(</a:t>
            </a:r>
            <a:r>
              <a:rPr lang="en-US" altLang="en-US" sz="1400" dirty="0">
                <a:solidFill>
                  <a:schemeClr val="accent2"/>
                </a:solidFill>
                <a:latin typeface="Book Antiqua" pitchFamily="18" charset="0"/>
              </a:rPr>
              <a:t>P1,S1</a:t>
            </a:r>
            <a:r>
              <a:rPr lang="en-US" altLang="en-US" sz="1400" dirty="0">
                <a:solidFill>
                  <a:schemeClr val="accent1"/>
                </a:solidFill>
                <a:latin typeface="Book Antiqua" pitchFamily="18" charset="0"/>
              </a:rPr>
              <a:t>,Q1),</a:t>
            </a:r>
          </a:p>
          <a:p>
            <a:pPr algn="l"/>
            <a:r>
              <a:rPr lang="en-US" altLang="en-US" sz="1400" dirty="0" smtClean="0">
                <a:solidFill>
                  <a:schemeClr val="accent1"/>
                </a:solidFill>
                <a:latin typeface="Book Antiqua" pitchFamily="18" charset="0"/>
              </a:rPr>
              <a:t>                                                                       SameLev</a:t>
            </a:r>
            <a:r>
              <a:rPr lang="en-US" altLang="en-US" sz="1400" baseline="30000" dirty="0" smtClean="0">
                <a:solidFill>
                  <a:schemeClr val="accent2"/>
                </a:solidFill>
                <a:latin typeface="Book Antiqua" pitchFamily="18" charset="0"/>
              </a:rPr>
              <a:t>b</a:t>
            </a:r>
            <a:r>
              <a:rPr lang="en-US" altLang="en-US" sz="1400" baseline="30000" dirty="0" smtClean="0">
                <a:solidFill>
                  <a:schemeClr val="accent1"/>
                </a:solidFill>
                <a:latin typeface="Book Antiqua" pitchFamily="18" charset="0"/>
              </a:rPr>
              <a:t>f</a:t>
            </a:r>
            <a:r>
              <a:rPr lang="en-US" altLang="en-US" sz="1400" dirty="0" smtClean="0">
                <a:solidFill>
                  <a:schemeClr val="accent1"/>
                </a:solidFill>
                <a:latin typeface="Book Antiqua" pitchFamily="18" charset="0"/>
              </a:rPr>
              <a:t> </a:t>
            </a:r>
            <a:r>
              <a:rPr lang="en-US" altLang="en-US" sz="1400" dirty="0" smtClean="0">
                <a:solidFill>
                  <a:schemeClr val="accent1"/>
                </a:solidFill>
                <a:latin typeface="Book Antiqua" pitchFamily="18" charset="0"/>
              </a:rPr>
              <a:t>(</a:t>
            </a:r>
            <a:r>
              <a:rPr lang="en-US" altLang="en-US" sz="1400" dirty="0" smtClean="0">
                <a:solidFill>
                  <a:schemeClr val="accent2"/>
                </a:solidFill>
                <a:latin typeface="Book Antiqua" pitchFamily="18" charset="0"/>
              </a:rPr>
              <a:t>P1</a:t>
            </a:r>
            <a:r>
              <a:rPr lang="en-US" altLang="en-US" sz="1400" dirty="0" smtClean="0">
                <a:solidFill>
                  <a:schemeClr val="accent1"/>
                </a:solidFill>
                <a:latin typeface="Book Antiqua" pitchFamily="18" charset="0"/>
              </a:rPr>
              <a:t>,P2), Assembly(P2,S2,Q2).</a:t>
            </a:r>
          </a:p>
          <a:p>
            <a:pPr algn="l"/>
            <a:endParaRPr lang="en-US" altLang="en-US" sz="2400" dirty="0">
              <a:solidFill>
                <a:schemeClr val="accent1"/>
              </a:solidFill>
              <a:latin typeface="Book Antiqua" pitchFamily="18" charset="0"/>
            </a:endParaRPr>
          </a:p>
          <a:p>
            <a:pPr algn="l"/>
            <a:r>
              <a:rPr lang="en-US" altLang="en-US" sz="2400" dirty="0">
                <a:solidFill>
                  <a:schemeClr val="accent1"/>
                </a:solidFill>
                <a:latin typeface="Book Antiqua" pitchFamily="18" charset="0"/>
              </a:rPr>
              <a:t>		</a:t>
            </a:r>
            <a:endParaRPr lang="en-US" altLang="en-US" sz="1400" dirty="0">
              <a:solidFill>
                <a:schemeClr val="accent1"/>
              </a:solidFill>
              <a:latin typeface="Book Antiqua" pitchFamily="18" charset="0"/>
            </a:endParaRPr>
          </a:p>
        </p:txBody>
      </p:sp>
      <p:sp>
        <p:nvSpPr>
          <p:cNvPr id="1699845" name="Rectangle 5"/>
          <p:cNvSpPr>
            <a:spLocks noChangeArrowheads="1"/>
          </p:cNvSpPr>
          <p:nvPr/>
        </p:nvSpPr>
        <p:spPr bwMode="auto">
          <a:xfrm>
            <a:off x="152400" y="2733391"/>
            <a:ext cx="8686800" cy="7959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2075" tIns="46038" rIns="92075" bIns="46038"/>
          <a:lstStyle>
            <a:lvl1pPr algn="l">
              <a:spcBef>
                <a:spcPct val="50000"/>
              </a:spcBef>
              <a:buClr>
                <a:schemeClr val="tx1"/>
              </a:buClr>
              <a:buSzPct val="80000"/>
              <a:buFont typeface="Monotype Sorts" pitchFamily="2" charset="2"/>
              <a:defRPr sz="2000" b="1">
                <a:solidFill>
                  <a:schemeClr val="tx1"/>
                </a:solidFill>
                <a:latin typeface="Arial" charset="0"/>
              </a:defRPr>
            </a:lvl1pPr>
            <a:lvl2pPr marL="476250" indent="-285750" algn="l">
              <a:spcBef>
                <a:spcPct val="50000"/>
              </a:spcBef>
              <a:buClr>
                <a:schemeClr val="hlink"/>
              </a:buClr>
              <a:buSzPct val="80000"/>
              <a:buFont typeface="Monotype Sorts" pitchFamily="2" charset="2"/>
              <a:buChar char="n"/>
              <a:defRPr sz="2000" b="1">
                <a:solidFill>
                  <a:schemeClr val="tx1"/>
                </a:solidFill>
                <a:latin typeface="Arial" charset="0"/>
              </a:defRPr>
            </a:lvl2pPr>
            <a:lvl3pPr marL="952500" indent="-285750" algn="l">
              <a:spcBef>
                <a:spcPct val="50000"/>
              </a:spcBef>
              <a:buClr>
                <a:schemeClr val="hlink"/>
              </a:buClr>
              <a:buSzPct val="70000"/>
              <a:buFont typeface="Monotype Sorts" pitchFamily="2" charset="2"/>
              <a:buChar char="l"/>
              <a:defRPr b="1">
                <a:solidFill>
                  <a:schemeClr val="tx1"/>
                </a:solidFill>
                <a:latin typeface="Arial" charset="0"/>
              </a:defRPr>
            </a:lvl3pPr>
            <a:lvl4pPr marL="1428750" indent="-285750" algn="l">
              <a:spcBef>
                <a:spcPct val="50000"/>
              </a:spcBef>
              <a:buChar char="–"/>
              <a:defRPr b="1">
                <a:solidFill>
                  <a:schemeClr val="tx1"/>
                </a:solidFill>
                <a:latin typeface="Arial" charset="0"/>
              </a:defRPr>
            </a:lvl4pPr>
            <a:lvl5pPr marL="2273300" indent="-228600" algn="l">
              <a:spcBef>
                <a:spcPct val="20000"/>
              </a:spcBef>
              <a:buChar char="»"/>
              <a:defRPr sz="2000">
                <a:solidFill>
                  <a:schemeClr val="bg1"/>
                </a:solidFill>
                <a:latin typeface="Arial" charset="0"/>
              </a:defRPr>
            </a:lvl5pPr>
            <a:lvl6pPr marL="2730500" indent="-228600" eaLnBrk="0" fontAlgn="base" hangingPunct="0">
              <a:spcBef>
                <a:spcPct val="20000"/>
              </a:spcBef>
              <a:spcAft>
                <a:spcPct val="0"/>
              </a:spcAft>
              <a:buChar char="»"/>
              <a:defRPr sz="2000">
                <a:solidFill>
                  <a:schemeClr val="bg1"/>
                </a:solidFill>
                <a:latin typeface="Arial" charset="0"/>
              </a:defRPr>
            </a:lvl6pPr>
            <a:lvl7pPr marL="3187700" indent="-228600" eaLnBrk="0" fontAlgn="base" hangingPunct="0">
              <a:spcBef>
                <a:spcPct val="20000"/>
              </a:spcBef>
              <a:spcAft>
                <a:spcPct val="0"/>
              </a:spcAft>
              <a:buChar char="»"/>
              <a:defRPr sz="2000">
                <a:solidFill>
                  <a:schemeClr val="bg1"/>
                </a:solidFill>
                <a:latin typeface="Arial" charset="0"/>
              </a:defRPr>
            </a:lvl7pPr>
            <a:lvl8pPr marL="3644900" indent="-228600" eaLnBrk="0" fontAlgn="base" hangingPunct="0">
              <a:spcBef>
                <a:spcPct val="20000"/>
              </a:spcBef>
              <a:spcAft>
                <a:spcPct val="0"/>
              </a:spcAft>
              <a:buChar char="»"/>
              <a:defRPr sz="2000">
                <a:solidFill>
                  <a:schemeClr val="bg1"/>
                </a:solidFill>
                <a:latin typeface="Arial" charset="0"/>
              </a:defRPr>
            </a:lvl8pPr>
            <a:lvl9pPr marL="4102100" indent="-228600" eaLnBrk="0" fontAlgn="base" hangingPunct="0">
              <a:spcBef>
                <a:spcPct val="20000"/>
              </a:spcBef>
              <a:spcAft>
                <a:spcPct val="0"/>
              </a:spcAft>
              <a:buChar char="»"/>
              <a:defRPr sz="2000">
                <a:solidFill>
                  <a:schemeClr val="bg1"/>
                </a:solidFill>
                <a:latin typeface="Arial" charset="0"/>
              </a:defRPr>
            </a:lvl9pPr>
          </a:lstStyle>
          <a:p>
            <a:pPr>
              <a:lnSpc>
                <a:spcPct val="90000"/>
              </a:lnSpc>
            </a:pPr>
            <a:r>
              <a:rPr lang="en-US" altLang="en-US" sz="1400" dirty="0"/>
              <a:t>An argument of (a given body occurrence of) SameLev is </a:t>
            </a:r>
            <a:r>
              <a:rPr lang="en-US" altLang="en-US" sz="1400" dirty="0">
                <a:solidFill>
                  <a:schemeClr val="accent2"/>
                </a:solidFill>
              </a:rPr>
              <a:t>b </a:t>
            </a:r>
            <a:r>
              <a:rPr lang="en-US" altLang="en-US" sz="1400" dirty="0"/>
              <a:t>if it appears to the left in the body, or in a </a:t>
            </a:r>
            <a:r>
              <a:rPr lang="en-US" altLang="en-US" sz="1400" dirty="0">
                <a:solidFill>
                  <a:schemeClr val="accent2"/>
                </a:solidFill>
              </a:rPr>
              <a:t>b</a:t>
            </a:r>
            <a:r>
              <a:rPr lang="en-US" altLang="en-US" sz="1400" dirty="0"/>
              <a:t> arg of the head of the rule.</a:t>
            </a:r>
          </a:p>
          <a:p>
            <a:pPr>
              <a:lnSpc>
                <a:spcPct val="90000"/>
              </a:lnSpc>
            </a:pPr>
            <a:r>
              <a:rPr lang="en-US" altLang="en-US" sz="1400" dirty="0"/>
              <a:t>Assembly is not adorned because it is an explicitly stored table.</a:t>
            </a:r>
          </a:p>
        </p:txBody>
      </p:sp>
      <p:sp>
        <p:nvSpPr>
          <p:cNvPr id="1699846" name="Line 6"/>
          <p:cNvSpPr>
            <a:spLocks noChangeShapeType="1"/>
          </p:cNvSpPr>
          <p:nvPr/>
        </p:nvSpPr>
        <p:spPr bwMode="auto">
          <a:xfrm flipV="1">
            <a:off x="606425" y="1171841"/>
            <a:ext cx="1524000" cy="285752"/>
          </a:xfrm>
          <a:prstGeom prst="line">
            <a:avLst/>
          </a:prstGeom>
          <a:noFill/>
          <a:ln w="12700">
            <a:solidFill>
              <a:schemeClr val="tx2"/>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847" name="Line 7"/>
          <p:cNvSpPr>
            <a:spLocks noChangeShapeType="1"/>
          </p:cNvSpPr>
          <p:nvPr/>
        </p:nvSpPr>
        <p:spPr bwMode="auto">
          <a:xfrm>
            <a:off x="2630479" y="1171841"/>
            <a:ext cx="723900" cy="285752"/>
          </a:xfrm>
          <a:prstGeom prst="line">
            <a:avLst/>
          </a:prstGeom>
          <a:noFill/>
          <a:ln w="12700">
            <a:solidFill>
              <a:schemeClr val="tx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99848" name="Line 8"/>
          <p:cNvSpPr>
            <a:spLocks noChangeShapeType="1"/>
          </p:cNvSpPr>
          <p:nvPr/>
        </p:nvSpPr>
        <p:spPr bwMode="auto">
          <a:xfrm>
            <a:off x="4497387" y="1267093"/>
            <a:ext cx="152400" cy="381000"/>
          </a:xfrm>
          <a:prstGeom prst="line">
            <a:avLst/>
          </a:prstGeom>
          <a:noFill/>
          <a:ln w="12700">
            <a:solidFill>
              <a:schemeClr val="tx2"/>
            </a:solidFill>
            <a:round/>
            <a:headEnd type="none" w="sm" len="sm"/>
            <a:tailEnd type="triangl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Rectangle 2"/>
          <p:cNvSpPr txBox="1">
            <a:spLocks noChangeArrowheads="1"/>
          </p:cNvSpPr>
          <p:nvPr/>
        </p:nvSpPr>
        <p:spPr>
          <a:xfrm>
            <a:off x="457200" y="3489746"/>
            <a:ext cx="2471726" cy="46670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100" normalizeH="0" baseline="0" noProof="0" smtClean="0">
                <a:ln>
                  <a:noFill/>
                </a:ln>
                <a:solidFill>
                  <a:schemeClr val="tx2"/>
                </a:solidFill>
                <a:effectLst/>
                <a:uLnTx/>
                <a:uFillTx/>
                <a:latin typeface="+mj-lt"/>
                <a:ea typeface="+mj-ea"/>
                <a:cs typeface="+mj-cs"/>
              </a:rPr>
              <a:t>Defining Magic Tables</a:t>
            </a:r>
            <a:endParaRPr kumimoji="0" lang="en-US"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10" name="Rectangle 3"/>
          <p:cNvSpPr txBox="1">
            <a:spLocks noChangeArrowheads="1"/>
          </p:cNvSpPr>
          <p:nvPr/>
        </p:nvSpPr>
        <p:spPr>
          <a:xfrm>
            <a:off x="228600" y="3956454"/>
            <a:ext cx="8763000" cy="1428760"/>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After modifying each rule in the adorned program by adding filter “Magic” predicates, a rule for Magic_P is generated from each occurrence O of P in the body of such a rule:</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Delete everything to the right of O</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Add the prefix “Magic” and delete the free columns of O</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Move O, with these changes, into the head of the rule</a:t>
            </a:r>
            <a:endParaRPr kumimoji="0" lang="en-US"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4"/>
          <p:cNvSpPr>
            <a:spLocks noChangeArrowheads="1"/>
          </p:cNvSpPr>
          <p:nvPr/>
        </p:nvSpPr>
        <p:spPr bwMode="auto">
          <a:xfrm>
            <a:off x="457200" y="5385214"/>
            <a:ext cx="85344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00" dirty="0">
                <a:solidFill>
                  <a:schemeClr val="accent1"/>
                </a:solidFill>
                <a:latin typeface="Book Antiqua" pitchFamily="18" charset="0"/>
              </a:rPr>
              <a:t>SameLev</a:t>
            </a:r>
            <a:r>
              <a:rPr lang="en-US" altLang="en-US" sz="1400" baseline="30000" dirty="0">
                <a:solidFill>
                  <a:schemeClr val="accent1"/>
                </a:solidFill>
                <a:latin typeface="Book Antiqua" pitchFamily="18" charset="0"/>
              </a:rPr>
              <a:t>bf</a:t>
            </a:r>
            <a:r>
              <a:rPr lang="en-US" altLang="en-US" sz="1400" dirty="0">
                <a:solidFill>
                  <a:schemeClr val="accent1"/>
                </a:solidFill>
                <a:latin typeface="Book Antiqua" pitchFamily="18" charset="0"/>
              </a:rPr>
              <a:t> (S1,S2) :- </a:t>
            </a:r>
            <a:r>
              <a:rPr lang="en-US" altLang="en-US" sz="1400" dirty="0">
                <a:solidFill>
                  <a:schemeClr val="accent2"/>
                </a:solidFill>
                <a:latin typeface="Book Antiqua" pitchFamily="18" charset="0"/>
              </a:rPr>
              <a:t>Magic_SL(S1),</a:t>
            </a:r>
            <a:r>
              <a:rPr lang="en-US" altLang="en-US" sz="1400" dirty="0">
                <a:solidFill>
                  <a:schemeClr val="accent1"/>
                </a:solidFill>
                <a:latin typeface="Book Antiqua" pitchFamily="18" charset="0"/>
              </a:rPr>
              <a:t> Assembly(P1,S1,Q1</a:t>
            </a:r>
            <a:r>
              <a:rPr lang="en-US" altLang="en-US" sz="1400" dirty="0" smtClean="0">
                <a:solidFill>
                  <a:schemeClr val="accent1"/>
                </a:solidFill>
                <a:latin typeface="Book Antiqua" pitchFamily="18" charset="0"/>
              </a:rPr>
              <a:t>), </a:t>
            </a:r>
            <a:r>
              <a:rPr lang="en-US" altLang="en-US" sz="1400" dirty="0">
                <a:solidFill>
                  <a:srgbClr val="0000FF"/>
                </a:solidFill>
                <a:latin typeface="Book Antiqua" pitchFamily="18" charset="0"/>
              </a:rPr>
              <a:t>SameLev</a:t>
            </a:r>
            <a:r>
              <a:rPr lang="en-US" altLang="en-US" sz="1400" baseline="30000" dirty="0">
                <a:solidFill>
                  <a:srgbClr val="0000FF"/>
                </a:solidFill>
                <a:latin typeface="Book Antiqua" pitchFamily="18" charset="0"/>
              </a:rPr>
              <a:t>bf</a:t>
            </a:r>
            <a:r>
              <a:rPr lang="en-US" altLang="en-US" sz="1400" dirty="0">
                <a:solidFill>
                  <a:srgbClr val="0000FF"/>
                </a:solidFill>
                <a:latin typeface="Book Antiqua" pitchFamily="18" charset="0"/>
              </a:rPr>
              <a:t> (P1,P2),</a:t>
            </a:r>
            <a:r>
              <a:rPr lang="en-US" altLang="en-US" sz="1400" dirty="0">
                <a:solidFill>
                  <a:schemeClr val="accent1"/>
                </a:solidFill>
                <a:latin typeface="Book Antiqua" pitchFamily="18" charset="0"/>
              </a:rPr>
              <a:t> Assembly(P2,S2,Q2).</a:t>
            </a:r>
          </a:p>
        </p:txBody>
      </p:sp>
      <p:sp>
        <p:nvSpPr>
          <p:cNvPr id="12" name="Rectangle 5"/>
          <p:cNvSpPr>
            <a:spLocks noChangeArrowheads="1"/>
          </p:cNvSpPr>
          <p:nvPr/>
        </p:nvSpPr>
        <p:spPr bwMode="auto">
          <a:xfrm>
            <a:off x="457200" y="5692991"/>
            <a:ext cx="853440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2"/>
                </a:solidFill>
                <a:miter lim="800000"/>
                <a:headEnd type="none" w="sm" len="sm"/>
                <a:tailEnd type="none" w="sm" len="sm"/>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l"/>
            <a:r>
              <a:rPr lang="en-US" altLang="en-US" sz="1400" dirty="0">
                <a:solidFill>
                  <a:srgbClr val="0000FF"/>
                </a:solidFill>
                <a:latin typeface="Book Antiqua" pitchFamily="18" charset="0"/>
              </a:rPr>
              <a:t>Magic_SL(P1)</a:t>
            </a:r>
            <a:r>
              <a:rPr lang="en-US" altLang="en-US" sz="1400" dirty="0">
                <a:solidFill>
                  <a:schemeClr val="accent1"/>
                </a:solidFill>
                <a:latin typeface="Book Antiqua" pitchFamily="18" charset="0"/>
              </a:rPr>
              <a:t> :- </a:t>
            </a:r>
            <a:r>
              <a:rPr lang="en-US" altLang="en-US" sz="1400" dirty="0">
                <a:solidFill>
                  <a:schemeClr val="accent2"/>
                </a:solidFill>
                <a:latin typeface="Book Antiqua" pitchFamily="18" charset="0"/>
              </a:rPr>
              <a:t>Magic_SL(S1),</a:t>
            </a:r>
            <a:r>
              <a:rPr lang="en-US" altLang="en-US" sz="1400" dirty="0">
                <a:solidFill>
                  <a:schemeClr val="accent1"/>
                </a:solidFill>
                <a:latin typeface="Book Antiqua" pitchFamily="18" charset="0"/>
              </a:rPr>
              <a:t> Assembly(P1,S1,Q1).</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70" name="Text Box 2"/>
          <p:cNvSpPr txBox="1">
            <a:spLocks noChangeArrowheads="1"/>
          </p:cNvSpPr>
          <p:nvPr/>
        </p:nvSpPr>
        <p:spPr bwMode="auto">
          <a:xfrm>
            <a:off x="5405438" y="4676775"/>
            <a:ext cx="715962"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Ocean</a:t>
            </a:r>
          </a:p>
        </p:txBody>
      </p:sp>
      <p:sp>
        <p:nvSpPr>
          <p:cNvPr id="1722371" name="Text Box 3"/>
          <p:cNvSpPr txBox="1">
            <a:spLocks noChangeArrowheads="1"/>
          </p:cNvSpPr>
          <p:nvPr/>
        </p:nvSpPr>
        <p:spPr bwMode="auto">
          <a:xfrm>
            <a:off x="4186238" y="4684713"/>
            <a:ext cx="603250"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Lake</a:t>
            </a:r>
          </a:p>
        </p:txBody>
      </p:sp>
      <p:sp>
        <p:nvSpPr>
          <p:cNvPr id="1722372" name="Text Box 4"/>
          <p:cNvSpPr txBox="1">
            <a:spLocks noChangeArrowheads="1"/>
          </p:cNvSpPr>
          <p:nvPr/>
        </p:nvSpPr>
        <p:spPr bwMode="auto">
          <a:xfrm>
            <a:off x="5060950" y="3324225"/>
            <a:ext cx="1349375"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BodyOfWater</a:t>
            </a:r>
          </a:p>
        </p:txBody>
      </p:sp>
      <p:sp>
        <p:nvSpPr>
          <p:cNvPr id="1722373" name="Text Box 5"/>
          <p:cNvSpPr txBox="1">
            <a:spLocks noChangeArrowheads="1"/>
          </p:cNvSpPr>
          <p:nvPr/>
        </p:nvSpPr>
        <p:spPr bwMode="auto">
          <a:xfrm>
            <a:off x="1749425" y="4676775"/>
            <a:ext cx="649288"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River</a:t>
            </a:r>
          </a:p>
        </p:txBody>
      </p:sp>
      <p:sp>
        <p:nvSpPr>
          <p:cNvPr id="1722374" name="Text Box 6"/>
          <p:cNvSpPr txBox="1">
            <a:spLocks noChangeArrowheads="1"/>
          </p:cNvSpPr>
          <p:nvPr/>
        </p:nvSpPr>
        <p:spPr bwMode="auto">
          <a:xfrm>
            <a:off x="1697038" y="3335338"/>
            <a:ext cx="774700"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Stream</a:t>
            </a:r>
          </a:p>
        </p:txBody>
      </p:sp>
      <p:sp>
        <p:nvSpPr>
          <p:cNvPr id="1722375" name="Text Box 7"/>
          <p:cNvSpPr txBox="1">
            <a:spLocks noChangeArrowheads="1"/>
          </p:cNvSpPr>
          <p:nvPr/>
        </p:nvSpPr>
        <p:spPr bwMode="auto">
          <a:xfrm>
            <a:off x="6842125" y="4686300"/>
            <a:ext cx="490538"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Sea</a:t>
            </a:r>
          </a:p>
        </p:txBody>
      </p:sp>
      <p:sp>
        <p:nvSpPr>
          <p:cNvPr id="1722376" name="Text Box 8"/>
          <p:cNvSpPr txBox="1">
            <a:spLocks noChangeArrowheads="1"/>
          </p:cNvSpPr>
          <p:nvPr/>
        </p:nvSpPr>
        <p:spPr bwMode="auto">
          <a:xfrm>
            <a:off x="2360613" y="2379663"/>
            <a:ext cx="2855912"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dirty="0">
                <a:latin typeface="Times New Roman" pitchFamily="18" charset="0"/>
              </a:rPr>
              <a:t>NaturallyOccurringWaterSource</a:t>
            </a:r>
          </a:p>
        </p:txBody>
      </p:sp>
      <p:sp>
        <p:nvSpPr>
          <p:cNvPr id="1722377" name="Line 9"/>
          <p:cNvSpPr>
            <a:spLocks noChangeShapeType="1"/>
          </p:cNvSpPr>
          <p:nvPr/>
        </p:nvSpPr>
        <p:spPr bwMode="auto">
          <a:xfrm>
            <a:off x="5737225" y="3703638"/>
            <a:ext cx="0" cy="96678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78" name="Line 10"/>
          <p:cNvSpPr>
            <a:spLocks noChangeShapeType="1"/>
          </p:cNvSpPr>
          <p:nvPr/>
        </p:nvSpPr>
        <p:spPr bwMode="auto">
          <a:xfrm flipH="1" flipV="1">
            <a:off x="3773488" y="2736850"/>
            <a:ext cx="1978025" cy="5619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79" name="Line 11"/>
          <p:cNvSpPr>
            <a:spLocks noChangeShapeType="1"/>
          </p:cNvSpPr>
          <p:nvPr/>
        </p:nvSpPr>
        <p:spPr bwMode="auto">
          <a:xfrm flipV="1">
            <a:off x="2071688" y="2736850"/>
            <a:ext cx="1701800" cy="5905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0" name="Line 12"/>
          <p:cNvSpPr>
            <a:spLocks noChangeShapeType="1"/>
          </p:cNvSpPr>
          <p:nvPr/>
        </p:nvSpPr>
        <p:spPr bwMode="auto">
          <a:xfrm>
            <a:off x="2085975" y="3717925"/>
            <a:ext cx="0" cy="93821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1" name="Line 13"/>
          <p:cNvSpPr>
            <a:spLocks noChangeShapeType="1"/>
          </p:cNvSpPr>
          <p:nvPr/>
        </p:nvSpPr>
        <p:spPr bwMode="auto">
          <a:xfrm flipH="1">
            <a:off x="4495800" y="3689350"/>
            <a:ext cx="1255713" cy="9953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2" name="Line 14"/>
          <p:cNvSpPr>
            <a:spLocks noChangeShapeType="1"/>
          </p:cNvSpPr>
          <p:nvPr/>
        </p:nvSpPr>
        <p:spPr bwMode="auto">
          <a:xfrm>
            <a:off x="5737225" y="3689350"/>
            <a:ext cx="1370013" cy="98107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3" name="Rectangle 15"/>
          <p:cNvSpPr>
            <a:spLocks noChangeArrowheads="1"/>
          </p:cNvSpPr>
          <p:nvPr/>
        </p:nvSpPr>
        <p:spPr bwMode="auto">
          <a:xfrm>
            <a:off x="580231" y="785794"/>
            <a:ext cx="4764088" cy="5000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lgn="l">
              <a:tabLst>
                <a:tab pos="476250" algn="l"/>
              </a:tabLst>
              <a:defRPr sz="2400" b="1">
                <a:solidFill>
                  <a:schemeClr val="hlink"/>
                </a:solidFill>
                <a:latin typeface="Arial" charset="0"/>
              </a:defRPr>
            </a:lvl1pPr>
            <a:lvl2pPr algn="l">
              <a:tabLst>
                <a:tab pos="476250" algn="l"/>
              </a:tabLst>
              <a:defRPr sz="2400" b="1">
                <a:solidFill>
                  <a:schemeClr val="hlink"/>
                </a:solidFill>
                <a:latin typeface="Arial" charset="0"/>
              </a:defRPr>
            </a:lvl2pPr>
            <a:lvl3pPr algn="l">
              <a:tabLst>
                <a:tab pos="476250" algn="l"/>
              </a:tabLst>
              <a:defRPr sz="2400" b="1">
                <a:solidFill>
                  <a:schemeClr val="hlink"/>
                </a:solidFill>
                <a:latin typeface="Arial" charset="0"/>
              </a:defRPr>
            </a:lvl3pPr>
            <a:lvl4pPr algn="l">
              <a:tabLst>
                <a:tab pos="476250" algn="l"/>
              </a:tabLst>
              <a:defRPr sz="2400" b="1">
                <a:solidFill>
                  <a:schemeClr val="hlink"/>
                </a:solidFill>
                <a:latin typeface="Arial" charset="0"/>
              </a:defRPr>
            </a:lvl4pPr>
            <a:lvl5pPr algn="l">
              <a:tabLst>
                <a:tab pos="476250" algn="l"/>
              </a:tabLst>
              <a:defRPr sz="2400" b="1">
                <a:solidFill>
                  <a:schemeClr val="hlink"/>
                </a:solidFill>
                <a:latin typeface="Arial" charset="0"/>
              </a:defRPr>
            </a:lvl5pPr>
            <a:lvl6pPr marL="457200" eaLnBrk="0" fontAlgn="base" hangingPunct="0">
              <a:spcBef>
                <a:spcPct val="0"/>
              </a:spcBef>
              <a:spcAft>
                <a:spcPct val="0"/>
              </a:spcAft>
              <a:tabLst>
                <a:tab pos="476250" algn="l"/>
              </a:tabLst>
              <a:defRPr sz="2400" b="1">
                <a:solidFill>
                  <a:schemeClr val="hlink"/>
                </a:solidFill>
                <a:latin typeface="Arial" charset="0"/>
              </a:defRPr>
            </a:lvl6pPr>
            <a:lvl7pPr marL="914400" eaLnBrk="0" fontAlgn="base" hangingPunct="0">
              <a:spcBef>
                <a:spcPct val="0"/>
              </a:spcBef>
              <a:spcAft>
                <a:spcPct val="0"/>
              </a:spcAft>
              <a:tabLst>
                <a:tab pos="476250" algn="l"/>
              </a:tabLst>
              <a:defRPr sz="2400" b="1">
                <a:solidFill>
                  <a:schemeClr val="hlink"/>
                </a:solidFill>
                <a:latin typeface="Arial" charset="0"/>
              </a:defRPr>
            </a:lvl7pPr>
            <a:lvl8pPr marL="1371600" eaLnBrk="0" fontAlgn="base" hangingPunct="0">
              <a:spcBef>
                <a:spcPct val="0"/>
              </a:spcBef>
              <a:spcAft>
                <a:spcPct val="0"/>
              </a:spcAft>
              <a:tabLst>
                <a:tab pos="476250" algn="l"/>
              </a:tabLst>
              <a:defRPr sz="2400" b="1">
                <a:solidFill>
                  <a:schemeClr val="hlink"/>
                </a:solidFill>
                <a:latin typeface="Arial" charset="0"/>
              </a:defRPr>
            </a:lvl8pPr>
            <a:lvl9pPr marL="1828800" eaLnBrk="0" fontAlgn="base" hangingPunct="0">
              <a:spcBef>
                <a:spcPct val="0"/>
              </a:spcBef>
              <a:spcAft>
                <a:spcPct val="0"/>
              </a:spcAft>
              <a:tabLst>
                <a:tab pos="476250" algn="l"/>
              </a:tabLst>
              <a:defRPr sz="2400" b="1">
                <a:solidFill>
                  <a:schemeClr val="hlink"/>
                </a:solidFill>
                <a:latin typeface="Arial" charset="0"/>
              </a:defRPr>
            </a:lvl9pPr>
          </a:lstStyle>
          <a:p>
            <a:r>
              <a:rPr lang="en-US" altLang="en-US" sz="1400" dirty="0" smtClean="0"/>
              <a:t>Summary </a:t>
            </a:r>
            <a:r>
              <a:rPr lang="en-US" altLang="en-US" sz="1400" dirty="0"/>
              <a:t>of Properties for </a:t>
            </a:r>
            <a:r>
              <a:rPr lang="en-US" altLang="en-US" sz="1400" dirty="0" smtClean="0"/>
              <a:t>the </a:t>
            </a:r>
            <a:r>
              <a:rPr lang="en-US" altLang="en-US" sz="1400" dirty="0"/>
              <a:t>Water Taxonomy</a:t>
            </a:r>
          </a:p>
        </p:txBody>
      </p:sp>
      <p:sp>
        <p:nvSpPr>
          <p:cNvPr id="1722384" name="Text Box 16"/>
          <p:cNvSpPr txBox="1">
            <a:spLocks noChangeArrowheads="1"/>
          </p:cNvSpPr>
          <p:nvPr/>
        </p:nvSpPr>
        <p:spPr bwMode="auto">
          <a:xfrm>
            <a:off x="2779713" y="4679950"/>
            <a:ext cx="966787"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Tributary</a:t>
            </a:r>
          </a:p>
        </p:txBody>
      </p:sp>
      <p:sp>
        <p:nvSpPr>
          <p:cNvPr id="1722385" name="Text Box 17"/>
          <p:cNvSpPr txBox="1">
            <a:spLocks noChangeArrowheads="1"/>
          </p:cNvSpPr>
          <p:nvPr/>
        </p:nvSpPr>
        <p:spPr bwMode="auto">
          <a:xfrm>
            <a:off x="531813" y="4675188"/>
            <a:ext cx="704850"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Brook</a:t>
            </a:r>
          </a:p>
        </p:txBody>
      </p:sp>
      <p:sp>
        <p:nvSpPr>
          <p:cNvPr id="1722386" name="Line 18"/>
          <p:cNvSpPr>
            <a:spLocks noChangeShapeType="1"/>
          </p:cNvSpPr>
          <p:nvPr/>
        </p:nvSpPr>
        <p:spPr bwMode="auto">
          <a:xfrm flipH="1">
            <a:off x="852488" y="3705225"/>
            <a:ext cx="1225550" cy="982663"/>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7" name="Line 19"/>
          <p:cNvSpPr>
            <a:spLocks noChangeShapeType="1"/>
          </p:cNvSpPr>
          <p:nvPr/>
        </p:nvSpPr>
        <p:spPr bwMode="auto">
          <a:xfrm>
            <a:off x="2078038" y="3705225"/>
            <a:ext cx="1227137" cy="9525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88" name="Text Box 20"/>
          <p:cNvSpPr txBox="1">
            <a:spLocks noChangeArrowheads="1"/>
          </p:cNvSpPr>
          <p:nvPr/>
        </p:nvSpPr>
        <p:spPr bwMode="auto">
          <a:xfrm>
            <a:off x="481013" y="5664200"/>
            <a:ext cx="796925" cy="3492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b="0">
                <a:latin typeface="Times New Roman" pitchFamily="18" charset="0"/>
              </a:rPr>
              <a:t>Rivulet</a:t>
            </a:r>
          </a:p>
        </p:txBody>
      </p:sp>
      <p:sp>
        <p:nvSpPr>
          <p:cNvPr id="1722389" name="Line 21"/>
          <p:cNvSpPr>
            <a:spLocks noChangeShapeType="1"/>
          </p:cNvSpPr>
          <p:nvPr/>
        </p:nvSpPr>
        <p:spPr bwMode="auto">
          <a:xfrm>
            <a:off x="884238" y="5037138"/>
            <a:ext cx="0" cy="6350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90" name="Text Box 22"/>
          <p:cNvSpPr txBox="1">
            <a:spLocks noChangeArrowheads="1"/>
          </p:cNvSpPr>
          <p:nvPr/>
        </p:nvSpPr>
        <p:spPr bwMode="auto">
          <a:xfrm>
            <a:off x="6402388" y="3514725"/>
            <a:ext cx="14446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Properties:</a:t>
            </a:r>
          </a:p>
          <a:p>
            <a:pPr algn="l"/>
            <a:r>
              <a:rPr lang="en-US" altLang="en-US" sz="1200" b="0">
                <a:latin typeface="Times New Roman" pitchFamily="18" charset="0"/>
              </a:rPr>
              <a:t>    </a:t>
            </a:r>
            <a:r>
              <a:rPr lang="en-US" altLang="en-US" sz="1200">
                <a:latin typeface="Times New Roman" pitchFamily="18" charset="0"/>
              </a:rPr>
              <a:t>feedsFrom</a:t>
            </a:r>
            <a:r>
              <a:rPr lang="en-US" altLang="en-US" sz="1200" b="0">
                <a:latin typeface="Times New Roman" pitchFamily="18" charset="0"/>
              </a:rPr>
              <a:t>: </a:t>
            </a:r>
            <a:r>
              <a:rPr lang="en-US" altLang="en-US" sz="1200" b="0" i="1">
                <a:latin typeface="Times New Roman" pitchFamily="18" charset="0"/>
              </a:rPr>
              <a:t>River</a:t>
            </a:r>
            <a:endParaRPr lang="en-US" altLang="en-US" sz="1600" b="0">
              <a:latin typeface="Times New Roman" pitchFamily="18" charset="0"/>
            </a:endParaRPr>
          </a:p>
        </p:txBody>
      </p:sp>
      <p:sp>
        <p:nvSpPr>
          <p:cNvPr id="1722391" name="Text Box 23"/>
          <p:cNvSpPr txBox="1">
            <a:spLocks noChangeArrowheads="1"/>
          </p:cNvSpPr>
          <p:nvPr/>
        </p:nvSpPr>
        <p:spPr bwMode="auto">
          <a:xfrm>
            <a:off x="1917700" y="4999038"/>
            <a:ext cx="20272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Properties:</a:t>
            </a:r>
          </a:p>
          <a:p>
            <a:pPr algn="l"/>
            <a:r>
              <a:rPr lang="en-US" altLang="en-US" sz="1200" b="0">
                <a:latin typeface="Times New Roman" pitchFamily="18" charset="0"/>
              </a:rPr>
              <a:t>    </a:t>
            </a:r>
            <a:r>
              <a:rPr lang="en-US" altLang="en-US" sz="1200">
                <a:latin typeface="Times New Roman" pitchFamily="18" charset="0"/>
              </a:rPr>
              <a:t>emptiesInto</a:t>
            </a:r>
            <a:r>
              <a:rPr lang="en-US" altLang="en-US" sz="1200" b="0">
                <a:latin typeface="Times New Roman" pitchFamily="18" charset="0"/>
              </a:rPr>
              <a:t>: </a:t>
            </a:r>
            <a:r>
              <a:rPr lang="en-US" altLang="en-US" sz="1200" b="0" i="1">
                <a:latin typeface="Times New Roman" pitchFamily="18" charset="0"/>
              </a:rPr>
              <a:t>BodyOfWater</a:t>
            </a:r>
            <a:endParaRPr lang="en-US" altLang="en-US" sz="1600" b="0">
              <a:latin typeface="Times New Roman" pitchFamily="18" charset="0"/>
            </a:endParaRPr>
          </a:p>
        </p:txBody>
      </p:sp>
      <p:sp>
        <p:nvSpPr>
          <p:cNvPr id="1722392" name="Text Box 24"/>
          <p:cNvSpPr txBox="1">
            <a:spLocks noChangeArrowheads="1"/>
          </p:cNvSpPr>
          <p:nvPr/>
        </p:nvSpPr>
        <p:spPr bwMode="auto">
          <a:xfrm>
            <a:off x="2206625" y="5392738"/>
            <a:ext cx="9890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a:t>
            </a:r>
            <a:r>
              <a:rPr lang="en-US" altLang="en-US" sz="1200">
                <a:latin typeface="Times New Roman" pitchFamily="18" charset="0"/>
              </a:rPr>
              <a:t>Functional</a:t>
            </a:r>
            <a:r>
              <a:rPr lang="en-US" altLang="en-US" sz="1200" b="0">
                <a:latin typeface="Times New Roman" pitchFamily="18" charset="0"/>
              </a:rPr>
              <a:t>)</a:t>
            </a:r>
          </a:p>
        </p:txBody>
      </p:sp>
      <p:sp>
        <p:nvSpPr>
          <p:cNvPr id="1722393" name="Text Box 25"/>
          <p:cNvSpPr txBox="1">
            <a:spLocks noChangeArrowheads="1"/>
          </p:cNvSpPr>
          <p:nvPr/>
        </p:nvSpPr>
        <p:spPr bwMode="auto">
          <a:xfrm>
            <a:off x="6629400" y="3871913"/>
            <a:ext cx="15097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a:t>
            </a:r>
            <a:r>
              <a:rPr lang="en-US" altLang="en-US" sz="1200">
                <a:latin typeface="Times New Roman" pitchFamily="18" charset="0"/>
              </a:rPr>
              <a:t>Inverse Functional</a:t>
            </a:r>
            <a:r>
              <a:rPr lang="en-US" altLang="en-US" sz="1200" b="0">
                <a:latin typeface="Times New Roman" pitchFamily="18" charset="0"/>
              </a:rPr>
              <a:t>)</a:t>
            </a:r>
          </a:p>
        </p:txBody>
      </p:sp>
      <p:sp>
        <p:nvSpPr>
          <p:cNvPr id="1722394" name="Text Box 26"/>
          <p:cNvSpPr txBox="1">
            <a:spLocks noChangeArrowheads="1"/>
          </p:cNvSpPr>
          <p:nvPr/>
        </p:nvSpPr>
        <p:spPr bwMode="auto">
          <a:xfrm>
            <a:off x="5280025" y="5695950"/>
            <a:ext cx="768350"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a:t>
            </a:r>
            <a:r>
              <a:rPr lang="en-US" altLang="en-US" sz="1200">
                <a:latin typeface="Times New Roman" pitchFamily="18" charset="0"/>
              </a:rPr>
              <a:t>Inverse</a:t>
            </a:r>
            <a:r>
              <a:rPr lang="en-US" altLang="en-US" sz="1200" b="0">
                <a:latin typeface="Times New Roman" pitchFamily="18" charset="0"/>
              </a:rPr>
              <a:t>)</a:t>
            </a:r>
          </a:p>
        </p:txBody>
      </p:sp>
      <p:sp>
        <p:nvSpPr>
          <p:cNvPr id="1722395" name="Line 27"/>
          <p:cNvSpPr>
            <a:spLocks noChangeShapeType="1"/>
          </p:cNvSpPr>
          <p:nvPr/>
        </p:nvSpPr>
        <p:spPr bwMode="auto">
          <a:xfrm flipH="1" flipV="1">
            <a:off x="2962275" y="5426075"/>
            <a:ext cx="2352675" cy="404813"/>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96" name="Line 28"/>
          <p:cNvSpPr>
            <a:spLocks noChangeShapeType="1"/>
          </p:cNvSpPr>
          <p:nvPr/>
        </p:nvSpPr>
        <p:spPr bwMode="auto">
          <a:xfrm flipV="1">
            <a:off x="5949950" y="3897313"/>
            <a:ext cx="679450" cy="1860550"/>
          </a:xfrm>
          <a:prstGeom prst="line">
            <a:avLst/>
          </a:prstGeom>
          <a:noFill/>
          <a:ln w="12700">
            <a:solidFill>
              <a:schemeClr val="tx1"/>
            </a:solidFill>
            <a:prstDash val="dash"/>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22397" name="Text Box 29"/>
          <p:cNvSpPr txBox="1">
            <a:spLocks noChangeArrowheads="1"/>
          </p:cNvSpPr>
          <p:nvPr/>
        </p:nvSpPr>
        <p:spPr bwMode="auto">
          <a:xfrm>
            <a:off x="6923088" y="5014913"/>
            <a:ext cx="199707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Properties:</a:t>
            </a:r>
          </a:p>
          <a:p>
            <a:pPr algn="l"/>
            <a:r>
              <a:rPr lang="en-US" altLang="en-US" sz="1200" b="0">
                <a:latin typeface="Times New Roman" pitchFamily="18" charset="0"/>
              </a:rPr>
              <a:t>  </a:t>
            </a:r>
            <a:r>
              <a:rPr lang="en-US" altLang="en-US" sz="1200">
                <a:latin typeface="Times New Roman" pitchFamily="18" charset="0"/>
              </a:rPr>
              <a:t> containedIn</a:t>
            </a:r>
            <a:r>
              <a:rPr lang="en-US" altLang="en-US" sz="1200" b="0">
                <a:latin typeface="Times New Roman" pitchFamily="18" charset="0"/>
              </a:rPr>
              <a:t>: </a:t>
            </a:r>
            <a:r>
              <a:rPr lang="en-US" altLang="en-US" sz="1200" b="0" i="1">
                <a:latin typeface="Times New Roman" pitchFamily="18" charset="0"/>
              </a:rPr>
              <a:t>BodyOfWater</a:t>
            </a:r>
            <a:endParaRPr lang="en-US" altLang="en-US" sz="1600" b="0">
              <a:latin typeface="Times New Roman" pitchFamily="18" charset="0"/>
            </a:endParaRPr>
          </a:p>
        </p:txBody>
      </p:sp>
      <p:sp>
        <p:nvSpPr>
          <p:cNvPr id="1722398" name="Text Box 30"/>
          <p:cNvSpPr txBox="1">
            <a:spLocks noChangeArrowheads="1"/>
          </p:cNvSpPr>
          <p:nvPr/>
        </p:nvSpPr>
        <p:spPr bwMode="auto">
          <a:xfrm>
            <a:off x="7307263" y="5430838"/>
            <a:ext cx="95567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a:t>
            </a:r>
            <a:r>
              <a:rPr lang="en-US" altLang="en-US" sz="1200">
                <a:latin typeface="Times New Roman" pitchFamily="18" charset="0"/>
              </a:rPr>
              <a:t>Transitive</a:t>
            </a:r>
            <a:r>
              <a:rPr lang="en-US" altLang="en-US" sz="1200" b="0">
                <a:latin typeface="Times New Roman" pitchFamily="18" charset="0"/>
              </a:rPr>
              <a:t>)</a:t>
            </a:r>
          </a:p>
        </p:txBody>
      </p:sp>
      <p:sp>
        <p:nvSpPr>
          <p:cNvPr id="1722399" name="Text Box 31"/>
          <p:cNvSpPr txBox="1">
            <a:spLocks noChangeArrowheads="1"/>
          </p:cNvSpPr>
          <p:nvPr/>
        </p:nvSpPr>
        <p:spPr bwMode="auto">
          <a:xfrm>
            <a:off x="5192713" y="2489200"/>
            <a:ext cx="31718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Properties:</a:t>
            </a:r>
          </a:p>
          <a:p>
            <a:pPr algn="l"/>
            <a:r>
              <a:rPr lang="en-US" altLang="en-US" sz="1200" b="0">
                <a:latin typeface="Times New Roman" pitchFamily="18" charset="0"/>
              </a:rPr>
              <a:t>    </a:t>
            </a:r>
            <a:r>
              <a:rPr lang="en-US" altLang="en-US" sz="1200">
                <a:latin typeface="Times New Roman" pitchFamily="18" charset="0"/>
              </a:rPr>
              <a:t>connectsTo</a:t>
            </a:r>
            <a:r>
              <a:rPr lang="en-US" altLang="en-US" sz="1200" b="0">
                <a:latin typeface="Times New Roman" pitchFamily="18" charset="0"/>
              </a:rPr>
              <a:t>: </a:t>
            </a:r>
            <a:r>
              <a:rPr lang="en-US" altLang="en-US" sz="1200" b="0" i="1">
                <a:latin typeface="Times New Roman" pitchFamily="18" charset="0"/>
              </a:rPr>
              <a:t>NaturallyOccurringWaterSource</a:t>
            </a:r>
            <a:endParaRPr lang="en-US" altLang="en-US" sz="1600" b="0">
              <a:latin typeface="Times New Roman" pitchFamily="18" charset="0"/>
            </a:endParaRPr>
          </a:p>
        </p:txBody>
      </p:sp>
      <p:sp>
        <p:nvSpPr>
          <p:cNvPr id="1722400" name="Text Box 32"/>
          <p:cNvSpPr txBox="1">
            <a:spLocks noChangeArrowheads="1"/>
          </p:cNvSpPr>
          <p:nvPr/>
        </p:nvSpPr>
        <p:spPr bwMode="auto">
          <a:xfrm>
            <a:off x="5597525" y="2884488"/>
            <a:ext cx="998538"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200" b="0">
                <a:latin typeface="Times New Roman" pitchFamily="18" charset="0"/>
              </a:rPr>
              <a:t>(</a:t>
            </a:r>
            <a:r>
              <a:rPr lang="en-US" altLang="en-US" sz="1200">
                <a:latin typeface="Times New Roman" pitchFamily="18" charset="0"/>
              </a:rPr>
              <a:t>Symmetric</a:t>
            </a:r>
            <a:r>
              <a:rPr lang="en-US" altLang="en-US" sz="1200" b="0">
                <a:latin typeface="Times New Roman" pitchFamily="18" charset="0"/>
              </a:rPr>
              <a:t>)</a:t>
            </a:r>
          </a:p>
        </p:txBody>
      </p:sp>
      <p:sp>
        <p:nvSpPr>
          <p:cNvPr id="33" name="Rectangle 3"/>
          <p:cNvSpPr txBox="1">
            <a:spLocks noChangeArrowheads="1"/>
          </p:cNvSpPr>
          <p:nvPr/>
        </p:nvSpPr>
        <p:spPr>
          <a:xfrm>
            <a:off x="214282" y="428604"/>
            <a:ext cx="8229600" cy="357190"/>
          </a:xfrm>
          <a:prstGeom prst="rect">
            <a:avLst/>
          </a:prstGeom>
        </p:spPr>
        <p:txBody>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What style of reasoning have we seen in the OWL examples?</a:t>
            </a:r>
            <a:endParaRPr kumimoji="0" lang="de-DE"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a:xfrm>
            <a:off x="285720" y="500042"/>
            <a:ext cx="7772400" cy="428628"/>
          </a:xfrm>
        </p:spPr>
        <p:txBody>
          <a:bodyPr>
            <a:normAutofit/>
          </a:bodyPr>
          <a:lstStyle/>
          <a:p>
            <a:r>
              <a:rPr lang="en-US" altLang="en-US" sz="2000" dirty="0"/>
              <a:t>Inferences we can make </a:t>
            </a:r>
            <a:r>
              <a:rPr lang="en-US" altLang="en-US" sz="2000" dirty="0" smtClean="0"/>
              <a:t>now that </a:t>
            </a:r>
            <a:r>
              <a:rPr lang="en-US" altLang="en-US" sz="2000" dirty="0"/>
              <a:t>we have characterized the properties</a:t>
            </a:r>
          </a:p>
        </p:txBody>
      </p:sp>
      <p:sp>
        <p:nvSpPr>
          <p:cNvPr id="1723395" name="Text Box 3"/>
          <p:cNvSpPr txBox="1">
            <a:spLocks noChangeArrowheads="1"/>
          </p:cNvSpPr>
          <p:nvPr/>
        </p:nvSpPr>
        <p:spPr bwMode="auto">
          <a:xfrm>
            <a:off x="6840508" y="1571612"/>
            <a:ext cx="121761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600" dirty="0">
                <a:latin typeface="Times New Roman" pitchFamily="18" charset="0"/>
              </a:rPr>
              <a:t>Yangtze.rdf</a:t>
            </a:r>
            <a:endParaRPr lang="en-US" altLang="en-US" sz="1600" b="0" dirty="0">
              <a:latin typeface="Times New Roman" pitchFamily="18" charset="0"/>
            </a:endParaRPr>
          </a:p>
        </p:txBody>
      </p:sp>
      <p:sp>
        <p:nvSpPr>
          <p:cNvPr id="1723396" name="Rectangle 4"/>
          <p:cNvSpPr>
            <a:spLocks noChangeArrowheads="1"/>
          </p:cNvSpPr>
          <p:nvPr/>
        </p:nvSpPr>
        <p:spPr bwMode="auto">
          <a:xfrm>
            <a:off x="334169" y="928670"/>
            <a:ext cx="6192837" cy="159385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b="0" dirty="0">
                <a:latin typeface="Times New Roman" pitchFamily="18" charset="0"/>
              </a:rPr>
              <a:t>&lt;?xml version="1.0"?&gt;</a:t>
            </a:r>
          </a:p>
          <a:p>
            <a:pPr algn="l"/>
            <a:r>
              <a:rPr lang="en-US" altLang="en-US" sz="1400" b="0" dirty="0">
                <a:latin typeface="Times New Roman" pitchFamily="18" charset="0"/>
              </a:rPr>
              <a:t>&lt;River rdf:ID="</a:t>
            </a:r>
            <a:r>
              <a:rPr lang="en-US" altLang="en-US" sz="1400" dirty="0">
                <a:latin typeface="Times New Roman" pitchFamily="18" charset="0"/>
              </a:rPr>
              <a:t>Yangtze</a:t>
            </a:r>
            <a:r>
              <a:rPr lang="en-US" altLang="en-US" sz="1400" b="0" dirty="0">
                <a:latin typeface="Times New Roman" pitchFamily="18" charset="0"/>
              </a:rPr>
              <a:t>"</a:t>
            </a:r>
          </a:p>
          <a:p>
            <a:pPr algn="l"/>
            <a:r>
              <a:rPr lang="en-US" altLang="en-US" sz="1400" b="0" dirty="0">
                <a:latin typeface="Times New Roman" pitchFamily="18" charset="0"/>
              </a:rPr>
              <a:t>            xmlns:rdf="http://www.w3.org/1999/02/22-rdf-syntax-ns#"</a:t>
            </a:r>
          </a:p>
          <a:p>
            <a:pPr algn="l"/>
            <a:r>
              <a:rPr lang="en-US" altLang="en-US" sz="1400" b="0" dirty="0">
                <a:latin typeface="Times New Roman" pitchFamily="18" charset="0"/>
              </a:rPr>
              <a:t>            xmlns="http://www.geodesy.org/water/naturally-occurring</a:t>
            </a:r>
            <a:r>
              <a:rPr lang="en-US" altLang="en-US" sz="1400" dirty="0">
                <a:latin typeface="Times New Roman" pitchFamily="18" charset="0"/>
              </a:rPr>
              <a:t>#</a:t>
            </a:r>
            <a:r>
              <a:rPr lang="en-US" altLang="en-US" sz="1400" b="0" dirty="0">
                <a:latin typeface="Times New Roman" pitchFamily="18" charset="0"/>
              </a:rPr>
              <a:t>"&gt;</a:t>
            </a:r>
          </a:p>
          <a:p>
            <a:pPr algn="l"/>
            <a:r>
              <a:rPr lang="en-US" altLang="en-US" sz="1400" b="0" dirty="0">
                <a:latin typeface="Times New Roman" pitchFamily="18" charset="0"/>
              </a:rPr>
              <a:t>     &lt;</a:t>
            </a:r>
            <a:r>
              <a:rPr lang="en-US" altLang="en-US" sz="1400" dirty="0">
                <a:latin typeface="Times New Roman" pitchFamily="18" charset="0"/>
              </a:rPr>
              <a:t>emptiesInto</a:t>
            </a:r>
            <a:r>
              <a:rPr lang="en-US" altLang="en-US" sz="1400" b="0" dirty="0">
                <a:latin typeface="Times New Roman" pitchFamily="18" charset="0"/>
              </a:rPr>
              <a:t> rdf:resource="http://www.china.org/geography#</a:t>
            </a:r>
            <a:r>
              <a:rPr lang="en-US" altLang="en-US" sz="1400" dirty="0">
                <a:latin typeface="Times New Roman" pitchFamily="18" charset="0"/>
              </a:rPr>
              <a:t>EastChinaSea</a:t>
            </a:r>
            <a:r>
              <a:rPr lang="en-US" altLang="en-US" sz="1400" b="0" dirty="0">
                <a:latin typeface="Times New Roman" pitchFamily="18" charset="0"/>
              </a:rPr>
              <a:t>"/&gt;</a:t>
            </a:r>
          </a:p>
          <a:p>
            <a:pPr algn="l"/>
            <a:r>
              <a:rPr lang="en-US" altLang="en-US" sz="1400" b="0" dirty="0">
                <a:latin typeface="Times New Roman" pitchFamily="18" charset="0"/>
              </a:rPr>
              <a:t>     &lt;</a:t>
            </a:r>
            <a:r>
              <a:rPr lang="en-US" altLang="en-US" sz="1400" dirty="0">
                <a:latin typeface="Times New Roman" pitchFamily="18" charset="0"/>
              </a:rPr>
              <a:t>connectsTo</a:t>
            </a:r>
            <a:r>
              <a:rPr lang="en-US" altLang="en-US" sz="1400" b="0" dirty="0">
                <a:latin typeface="Times New Roman" pitchFamily="18" charset="0"/>
              </a:rPr>
              <a:t> rdf:resource="http://www.china.org/rivers#</a:t>
            </a:r>
            <a:r>
              <a:rPr lang="en-US" altLang="en-US" sz="1400" dirty="0">
                <a:latin typeface="Times New Roman" pitchFamily="18" charset="0"/>
              </a:rPr>
              <a:t>Wu</a:t>
            </a:r>
            <a:r>
              <a:rPr lang="en-US" altLang="en-US" sz="1400" b="0" dirty="0">
                <a:latin typeface="Times New Roman" pitchFamily="18" charset="0"/>
              </a:rPr>
              <a:t>"/&gt;</a:t>
            </a:r>
          </a:p>
          <a:p>
            <a:pPr algn="l"/>
            <a:r>
              <a:rPr lang="en-US" altLang="en-US" sz="1400" b="0" dirty="0">
                <a:latin typeface="Times New Roman" pitchFamily="18" charset="0"/>
              </a:rPr>
              <a:t>&lt;/River&gt;</a:t>
            </a:r>
          </a:p>
        </p:txBody>
      </p:sp>
      <p:sp>
        <p:nvSpPr>
          <p:cNvPr id="1723397" name="Text Box 5"/>
          <p:cNvSpPr txBox="1">
            <a:spLocks noChangeArrowheads="1"/>
          </p:cNvSpPr>
          <p:nvPr/>
        </p:nvSpPr>
        <p:spPr bwMode="auto">
          <a:xfrm>
            <a:off x="334169" y="2522520"/>
            <a:ext cx="6881371"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1400" b="0" dirty="0">
                <a:latin typeface="Times New Roman" pitchFamily="18" charset="0"/>
              </a:rPr>
              <a:t>We can infer that:</a:t>
            </a:r>
          </a:p>
          <a:p>
            <a:pPr algn="l"/>
            <a:r>
              <a:rPr lang="en-US" altLang="en-US" sz="1400" b="0" dirty="0">
                <a:latin typeface="Times New Roman" pitchFamily="18" charset="0"/>
              </a:rPr>
              <a:t>1. The EastChinaSea feedsFrom the Yangtze. (Since emptiesInto is the inverse of feedsFrom)</a:t>
            </a:r>
          </a:p>
          <a:p>
            <a:pPr algn="l"/>
            <a:r>
              <a:rPr lang="en-US" altLang="en-US" sz="1400" b="0" dirty="0">
                <a:latin typeface="Times New Roman" pitchFamily="18" charset="0"/>
              </a:rPr>
              <a:t>2. The Wu connectsTo the Yangtze. (Since connectsTo is symmetric)</a:t>
            </a:r>
          </a:p>
          <a:p>
            <a:pPr algn="l"/>
            <a:r>
              <a:rPr lang="en-US" altLang="en-US" sz="1400" b="0" dirty="0">
                <a:latin typeface="Times New Roman" pitchFamily="18" charset="0"/>
              </a:rPr>
              <a:t>3. The EastChinaSea is a BodyOfWater. (Since the range of emptiesInto is a BodyOfWater.</a:t>
            </a:r>
          </a:p>
          <a:p>
            <a:pPr algn="l"/>
            <a:r>
              <a:rPr lang="en-US" altLang="en-US" sz="1400" b="0" dirty="0">
                <a:latin typeface="Times New Roman" pitchFamily="18" charset="0"/>
              </a:rPr>
              <a:t>4. The Wu is a NaturallyOccurringWaterSource.  (Since the range of connectsTo is </a:t>
            </a:r>
          </a:p>
          <a:p>
            <a:pPr algn="l"/>
            <a:r>
              <a:rPr lang="en-US" altLang="en-US" sz="1400" b="0" dirty="0">
                <a:latin typeface="Times New Roman" pitchFamily="18" charset="0"/>
              </a:rPr>
              <a:t>    NaturallyOccurringWaterSource)</a:t>
            </a:r>
          </a:p>
        </p:txBody>
      </p:sp>
      <p:sp>
        <p:nvSpPr>
          <p:cNvPr id="6" name="Rectangle 2"/>
          <p:cNvSpPr txBox="1">
            <a:spLocks noChangeArrowheads="1"/>
          </p:cNvSpPr>
          <p:nvPr/>
        </p:nvSpPr>
        <p:spPr>
          <a:xfrm>
            <a:off x="457200" y="3776698"/>
            <a:ext cx="3686172" cy="5381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altLang="en-US" sz="2000" b="0" i="0" u="none" strike="noStrike" kern="1200" cap="none" spc="-100" normalizeH="0" baseline="0" noProof="0" smtClean="0">
                <a:ln>
                  <a:noFill/>
                </a:ln>
                <a:solidFill>
                  <a:schemeClr val="tx2"/>
                </a:solidFill>
                <a:effectLst/>
                <a:uLnTx/>
                <a:uFillTx/>
                <a:latin typeface="+mj-lt"/>
                <a:ea typeface="+mj-ea"/>
                <a:cs typeface="+mj-cs"/>
              </a:rPr>
              <a:t>RDF / OWL inference engines</a:t>
            </a:r>
            <a:endParaRPr kumimoji="0" lang="de-DE"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7" name="Rectangle 3"/>
          <p:cNvSpPr txBox="1">
            <a:spLocks noChangeArrowheads="1"/>
          </p:cNvSpPr>
          <p:nvPr/>
        </p:nvSpPr>
        <p:spPr>
          <a:xfrm>
            <a:off x="457200" y="4314844"/>
            <a:ext cx="8229600" cy="2400304"/>
          </a:xfrm>
          <a:prstGeom prst="rect">
            <a:avLst/>
          </a:prstGeom>
        </p:spPr>
        <p:txBody>
          <a:bodyPr>
            <a:normAutofit/>
          </a:bodyPr>
          <a:lstStyle/>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Euler  is an inference engine supporting logic based proofs. It is a backward-chaining reasoner enhanced with Euler path detection and will tell you whether a given set of facts and rules supports a given conclusion. To parse the manifests and the test documents Jena 2 is used.</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hlinkClick r:id="rId2"/>
              </a:rPr>
              <a:t>http://www.agfa.com/w3c/euler/</a:t>
            </a: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 </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F-OWL an open source OWL inference engine, implemented in the Flora-2/XSB system.</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hlinkClick r:id="rId3"/>
              </a:rPr>
              <a:t>http://fowl.sourceforge.net/</a:t>
            </a: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 </a:t>
            </a: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endParaRPr kumimoji="0" lang="en-US" altLang="en-US" sz="14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182880" algn="l" defTabSz="914400" rtl="0" eaLnBrk="1" fontAlgn="auto" latinLnBrk="0" hangingPunct="1">
              <a:lnSpc>
                <a:spcPct val="90000"/>
              </a:lnSpc>
              <a:spcBef>
                <a:spcPct val="20000"/>
              </a:spcBef>
              <a:spcAft>
                <a:spcPts val="0"/>
              </a:spcAft>
              <a:buClr>
                <a:schemeClr val="accent1"/>
              </a:buClr>
              <a:buSzPct val="85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A comparison of different engines' reasoning correctness on test cases:</a:t>
            </a:r>
          </a:p>
          <a:p>
            <a:pPr marL="731520" marR="0" lvl="2" indent="-182880" algn="l" defTabSz="914400" rtl="0" eaLnBrk="1" fontAlgn="auto" latinLnBrk="0" hangingPunct="1">
              <a:lnSpc>
                <a:spcPct val="90000"/>
              </a:lnSpc>
              <a:spcBef>
                <a:spcPct val="20000"/>
              </a:spcBef>
              <a:spcAft>
                <a:spcPts val="0"/>
              </a:spcAft>
              <a:buClr>
                <a:schemeClr val="accent1"/>
              </a:buClr>
              <a:buSzPct val="90000"/>
              <a:buFont typeface="Arial" pitchFamily="34" charset="0"/>
              <a:buChar char="•"/>
              <a:tabLst/>
              <a:defRPr/>
            </a:pPr>
            <a:r>
              <a:rPr kumimoji="0" lang="en-US" altLang="en-US" sz="1400" b="0" i="0" u="none" strike="noStrike" kern="1200" cap="none" spc="0" normalizeH="0" baseline="0" noProof="0" smtClean="0">
                <a:ln>
                  <a:noFill/>
                </a:ln>
                <a:solidFill>
                  <a:schemeClr val="tx1"/>
                </a:solidFill>
                <a:effectLst/>
                <a:uLnTx/>
                <a:uFillTx/>
                <a:latin typeface="+mn-lt"/>
                <a:ea typeface="+mn-ea"/>
                <a:cs typeface="+mn-cs"/>
                <a:hlinkClick r:id="rId4"/>
              </a:rPr>
              <a:t>http://www.w3.org/2003/08/owl-systems/test-results-out</a:t>
            </a:r>
            <a:r>
              <a:rPr kumimoji="0" lang="en-US" altLang="en-US" sz="1400" b="0" i="0" u="none" strike="noStrike" kern="1200" cap="none" spc="0" normalizeH="0" baseline="0" noProof="0" smtClean="0">
                <a:ln>
                  <a:noFill/>
                </a:ln>
                <a:solidFill>
                  <a:schemeClr val="tx1"/>
                </a:solidFill>
                <a:effectLst/>
                <a:uLnTx/>
                <a:uFillTx/>
                <a:latin typeface="+mn-lt"/>
                <a:ea typeface="+mn-ea"/>
                <a:cs typeface="+mn-cs"/>
              </a:rPr>
              <a:t> </a:t>
            </a:r>
            <a:endParaRPr kumimoji="0" lang="de-DE" altLang="en-US"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0930" name="Rectangle 2"/>
          <p:cNvSpPr>
            <a:spLocks noGrp="1" noChangeArrowheads="1"/>
          </p:cNvSpPr>
          <p:nvPr>
            <p:ph type="title"/>
          </p:nvPr>
        </p:nvSpPr>
        <p:spPr>
          <a:xfrm>
            <a:off x="457200" y="533400"/>
            <a:ext cx="2043098" cy="538146"/>
          </a:xfrm>
        </p:spPr>
        <p:txBody>
          <a:bodyPr>
            <a:normAutofit/>
          </a:bodyPr>
          <a:lstStyle/>
          <a:p>
            <a:r>
              <a:rPr lang="de-DE" altLang="en-US" sz="2000" dirty="0"/>
              <a:t>What about truth?</a:t>
            </a:r>
          </a:p>
        </p:txBody>
      </p:sp>
      <p:sp>
        <p:nvSpPr>
          <p:cNvPr id="1660931" name="Rectangle 3"/>
          <p:cNvSpPr>
            <a:spLocks noGrp="1" noChangeArrowheads="1"/>
          </p:cNvSpPr>
          <p:nvPr>
            <p:ph idx="1"/>
          </p:nvPr>
        </p:nvSpPr>
        <p:spPr>
          <a:xfrm>
            <a:off x="457200" y="1000108"/>
            <a:ext cx="8229600" cy="1900238"/>
          </a:xfrm>
        </p:spPr>
        <p:txBody>
          <a:bodyPr/>
          <a:lstStyle/>
          <a:p>
            <a:pPr lvl="1"/>
            <a:r>
              <a:rPr lang="de-DE" altLang="en-US" sz="1400" dirty="0" err="1"/>
              <a:t>Deductive</a:t>
            </a:r>
            <a:r>
              <a:rPr lang="de-DE" altLang="en-US" sz="1400" dirty="0"/>
              <a:t>:</a:t>
            </a:r>
          </a:p>
          <a:p>
            <a:pPr lvl="2"/>
            <a:r>
              <a:rPr lang="de-DE" altLang="en-US" sz="1400" dirty="0" err="1"/>
              <a:t>Given</a:t>
            </a:r>
            <a:r>
              <a:rPr lang="de-DE" altLang="en-US" sz="1400" dirty="0"/>
              <a:t> </a:t>
            </a:r>
            <a:r>
              <a:rPr lang="de-DE" altLang="en-US" sz="1400" dirty="0" err="1"/>
              <a:t>the</a:t>
            </a:r>
            <a:r>
              <a:rPr lang="de-DE" altLang="en-US" sz="1400" dirty="0"/>
              <a:t> </a:t>
            </a:r>
            <a:r>
              <a:rPr lang="de-DE" altLang="en-US" sz="1400" dirty="0" err="1"/>
              <a:t>truth</a:t>
            </a:r>
            <a:r>
              <a:rPr lang="de-DE" altLang="en-US" sz="1400" dirty="0"/>
              <a:t> </a:t>
            </a:r>
            <a:r>
              <a:rPr lang="de-DE" altLang="en-US" sz="1400" dirty="0" err="1"/>
              <a:t>of</a:t>
            </a:r>
            <a:r>
              <a:rPr lang="de-DE" altLang="en-US" sz="1400" dirty="0"/>
              <a:t> </a:t>
            </a:r>
            <a:r>
              <a:rPr lang="de-DE" altLang="en-US" sz="1400" dirty="0" err="1"/>
              <a:t>the</a:t>
            </a:r>
            <a:r>
              <a:rPr lang="de-DE" altLang="en-US" sz="1400" dirty="0"/>
              <a:t> </a:t>
            </a:r>
            <a:r>
              <a:rPr lang="de-DE" altLang="en-US" sz="1400" dirty="0" err="1"/>
              <a:t>assumptions</a:t>
            </a:r>
            <a:r>
              <a:rPr lang="de-DE" altLang="en-US" sz="1400" dirty="0"/>
              <a:t>, a valid </a:t>
            </a:r>
            <a:r>
              <a:rPr lang="de-DE" altLang="en-US" sz="1400" dirty="0" err="1"/>
              <a:t>deduction</a:t>
            </a:r>
            <a:r>
              <a:rPr lang="de-DE" altLang="en-US" sz="1400" dirty="0"/>
              <a:t> </a:t>
            </a:r>
            <a:r>
              <a:rPr lang="de-DE" altLang="en-US" sz="1400" dirty="0" err="1"/>
              <a:t>guarantees</a:t>
            </a:r>
            <a:r>
              <a:rPr lang="de-DE" altLang="en-US" sz="1400" dirty="0"/>
              <a:t> </a:t>
            </a:r>
            <a:r>
              <a:rPr lang="de-DE" altLang="en-US" sz="1400" dirty="0" err="1"/>
              <a:t>the</a:t>
            </a:r>
            <a:r>
              <a:rPr lang="de-DE" altLang="en-US" sz="1400" dirty="0"/>
              <a:t> </a:t>
            </a:r>
            <a:r>
              <a:rPr lang="de-DE" altLang="en-US" sz="1400" dirty="0" err="1"/>
              <a:t>truth</a:t>
            </a:r>
            <a:r>
              <a:rPr lang="de-DE" altLang="en-US" sz="1400" dirty="0"/>
              <a:t> </a:t>
            </a:r>
            <a:r>
              <a:rPr lang="de-DE" altLang="en-US" sz="1400" dirty="0" err="1"/>
              <a:t>of</a:t>
            </a:r>
            <a:r>
              <a:rPr lang="de-DE" altLang="en-US" sz="1400" dirty="0"/>
              <a:t> </a:t>
            </a:r>
            <a:r>
              <a:rPr lang="de-DE" altLang="en-US" sz="1400" dirty="0" err="1"/>
              <a:t>the</a:t>
            </a:r>
            <a:r>
              <a:rPr lang="de-DE" altLang="en-US" sz="1400" dirty="0"/>
              <a:t> </a:t>
            </a:r>
            <a:r>
              <a:rPr lang="de-DE" altLang="en-US" sz="1400" dirty="0" err="1"/>
              <a:t>conclusion</a:t>
            </a:r>
            <a:endParaRPr lang="de-DE" altLang="en-US" sz="1400" dirty="0"/>
          </a:p>
          <a:p>
            <a:pPr lvl="1"/>
            <a:r>
              <a:rPr lang="de-DE" altLang="en-US" sz="1400" dirty="0" err="1"/>
              <a:t>Inductive</a:t>
            </a:r>
            <a:r>
              <a:rPr lang="de-DE" altLang="en-US" sz="1400" dirty="0"/>
              <a:t>:</a:t>
            </a:r>
          </a:p>
          <a:p>
            <a:pPr lvl="2"/>
            <a:r>
              <a:rPr lang="de-DE" altLang="en-US" sz="1400" dirty="0" err="1"/>
              <a:t>the</a:t>
            </a:r>
            <a:r>
              <a:rPr lang="de-DE" altLang="en-US" sz="1400" dirty="0"/>
              <a:t> </a:t>
            </a:r>
            <a:r>
              <a:rPr lang="de-DE" altLang="en-US" sz="1400" dirty="0" err="1"/>
              <a:t>premises</a:t>
            </a:r>
            <a:r>
              <a:rPr lang="de-DE" altLang="en-US" sz="1400" dirty="0"/>
              <a:t> </a:t>
            </a:r>
            <a:r>
              <a:rPr lang="de-DE" altLang="en-US" sz="1400" dirty="0" err="1"/>
              <a:t>of</a:t>
            </a:r>
            <a:r>
              <a:rPr lang="de-DE" altLang="en-US" sz="1400" dirty="0"/>
              <a:t> an </a:t>
            </a:r>
            <a:r>
              <a:rPr lang="de-DE" altLang="en-US" sz="1400" dirty="0" err="1"/>
              <a:t>argument</a:t>
            </a:r>
            <a:r>
              <a:rPr lang="de-DE" altLang="en-US" sz="1400" dirty="0"/>
              <a:t> (</a:t>
            </a:r>
            <a:r>
              <a:rPr lang="de-DE" altLang="en-US" sz="1400" dirty="0" err="1"/>
              <a:t>are</a:t>
            </a:r>
            <a:r>
              <a:rPr lang="de-DE" altLang="en-US" sz="1400" dirty="0"/>
              <a:t> </a:t>
            </a:r>
            <a:r>
              <a:rPr lang="de-DE" altLang="en-US" sz="1400" dirty="0" err="1"/>
              <a:t>believed</a:t>
            </a:r>
            <a:r>
              <a:rPr lang="de-DE" altLang="en-US" sz="1400" dirty="0"/>
              <a:t> </a:t>
            </a:r>
            <a:r>
              <a:rPr lang="de-DE" altLang="en-US" sz="1400" dirty="0" err="1"/>
              <a:t>to</a:t>
            </a:r>
            <a:r>
              <a:rPr lang="de-DE" altLang="en-US" sz="1400" dirty="0"/>
              <a:t>) </a:t>
            </a:r>
            <a:r>
              <a:rPr lang="de-DE" altLang="en-US" sz="1400" dirty="0" err="1"/>
              <a:t>support</a:t>
            </a:r>
            <a:r>
              <a:rPr lang="de-DE" altLang="en-US" sz="1400" dirty="0"/>
              <a:t> </a:t>
            </a:r>
            <a:r>
              <a:rPr lang="de-DE" altLang="en-US" sz="1400" dirty="0" err="1"/>
              <a:t>the</a:t>
            </a:r>
            <a:r>
              <a:rPr lang="de-DE" altLang="en-US" sz="1400" dirty="0"/>
              <a:t> </a:t>
            </a:r>
            <a:r>
              <a:rPr lang="de-DE" altLang="en-US" sz="1400" dirty="0" err="1"/>
              <a:t>conclusion</a:t>
            </a:r>
            <a:r>
              <a:rPr lang="de-DE" altLang="en-US" sz="1400" dirty="0"/>
              <a:t> but do not </a:t>
            </a:r>
            <a:r>
              <a:rPr lang="de-DE" altLang="en-US" sz="1400" dirty="0" err="1"/>
              <a:t>ensure</a:t>
            </a:r>
            <a:r>
              <a:rPr lang="de-DE" altLang="en-US" sz="1400" dirty="0"/>
              <a:t> </a:t>
            </a:r>
            <a:r>
              <a:rPr lang="de-DE" altLang="en-US" sz="1400" dirty="0" err="1"/>
              <a:t>it</a:t>
            </a:r>
            <a:endParaRPr lang="de-DE" altLang="en-US" sz="1400" dirty="0"/>
          </a:p>
          <a:p>
            <a:pPr lvl="2"/>
            <a:r>
              <a:rPr lang="de-DE" altLang="en-US" sz="1400" dirty="0" err="1"/>
              <a:t>has</a:t>
            </a:r>
            <a:r>
              <a:rPr lang="de-DE" altLang="en-US" sz="1400" dirty="0"/>
              <a:t> </a:t>
            </a:r>
            <a:r>
              <a:rPr lang="de-DE" altLang="en-US" sz="1400" dirty="0" err="1"/>
              <a:t>been</a:t>
            </a:r>
            <a:r>
              <a:rPr lang="de-DE" altLang="en-US" sz="1400" dirty="0"/>
              <a:t> </a:t>
            </a:r>
            <a:r>
              <a:rPr lang="de-DE" altLang="en-US" sz="1400" dirty="0" err="1"/>
              <a:t>attacked</a:t>
            </a:r>
            <a:r>
              <a:rPr lang="de-DE" altLang="en-US" sz="1400" dirty="0"/>
              <a:t> </a:t>
            </a:r>
            <a:r>
              <a:rPr lang="de-DE" altLang="en-US" sz="1400" dirty="0" err="1"/>
              <a:t>several</a:t>
            </a:r>
            <a:r>
              <a:rPr lang="de-DE" altLang="en-US" sz="1400" dirty="0"/>
              <a:t> </a:t>
            </a:r>
            <a:r>
              <a:rPr lang="de-DE" altLang="en-US" sz="1400" dirty="0" err="1"/>
              <a:t>times</a:t>
            </a:r>
            <a:r>
              <a:rPr lang="de-DE" altLang="en-US" sz="1400" dirty="0"/>
              <a:t> </a:t>
            </a:r>
            <a:r>
              <a:rPr lang="de-DE" altLang="en-US" sz="1400" dirty="0" err="1"/>
              <a:t>by</a:t>
            </a:r>
            <a:r>
              <a:rPr lang="de-DE" altLang="en-US" sz="1400" dirty="0"/>
              <a:t> </a:t>
            </a:r>
            <a:r>
              <a:rPr lang="de-DE" altLang="en-US" sz="1400" dirty="0" err="1"/>
              <a:t>logicians</a:t>
            </a:r>
            <a:r>
              <a:rPr lang="de-DE" altLang="en-US" sz="1400" dirty="0"/>
              <a:t> </a:t>
            </a:r>
            <a:r>
              <a:rPr lang="de-DE" altLang="en-US" sz="1400" dirty="0" err="1"/>
              <a:t>and</a:t>
            </a:r>
            <a:r>
              <a:rPr lang="de-DE" altLang="en-US" sz="1400" dirty="0"/>
              <a:t> </a:t>
            </a:r>
            <a:r>
              <a:rPr lang="de-DE" altLang="en-US" sz="1400" dirty="0" err="1"/>
              <a:t>philosophers</a:t>
            </a:r>
            <a:endParaRPr lang="de-DE" altLang="en-US" sz="1400" dirty="0"/>
          </a:p>
          <a:p>
            <a:pPr lvl="1"/>
            <a:r>
              <a:rPr lang="de-DE" altLang="en-US" sz="1400" dirty="0" err="1"/>
              <a:t>Abductive</a:t>
            </a:r>
            <a:r>
              <a:rPr lang="de-DE" altLang="en-US" sz="1400" dirty="0"/>
              <a:t>:</a:t>
            </a:r>
          </a:p>
          <a:p>
            <a:pPr lvl="2"/>
            <a:r>
              <a:rPr lang="de-DE" altLang="en-US" sz="1400" dirty="0" err="1"/>
              <a:t>formally</a:t>
            </a:r>
            <a:r>
              <a:rPr lang="de-DE" altLang="en-US" sz="1400" dirty="0"/>
              <a:t> </a:t>
            </a:r>
            <a:r>
              <a:rPr lang="de-DE" altLang="en-US" sz="1400" dirty="0" err="1"/>
              <a:t>equivalent</a:t>
            </a:r>
            <a:r>
              <a:rPr lang="de-DE" altLang="en-US" sz="1400" dirty="0"/>
              <a:t> </a:t>
            </a:r>
            <a:r>
              <a:rPr lang="de-DE" altLang="en-US" sz="1400" dirty="0" err="1"/>
              <a:t>to</a:t>
            </a:r>
            <a:r>
              <a:rPr lang="de-DE" altLang="en-US" sz="1400" dirty="0"/>
              <a:t> </a:t>
            </a:r>
            <a:r>
              <a:rPr lang="de-DE" altLang="en-US" sz="1400" dirty="0" err="1"/>
              <a:t>the</a:t>
            </a:r>
            <a:r>
              <a:rPr lang="de-DE" altLang="en-US" sz="1400" dirty="0"/>
              <a:t> </a:t>
            </a:r>
            <a:r>
              <a:rPr lang="de-DE" altLang="en-US" sz="1400" dirty="0" err="1"/>
              <a:t>logical</a:t>
            </a:r>
            <a:r>
              <a:rPr lang="de-DE" altLang="en-US" sz="1400" dirty="0"/>
              <a:t> </a:t>
            </a:r>
            <a:r>
              <a:rPr lang="de-DE" altLang="en-US" sz="1400" dirty="0" err="1"/>
              <a:t>fallacy</a:t>
            </a:r>
            <a:r>
              <a:rPr lang="de-DE" altLang="en-US" sz="1400" dirty="0"/>
              <a:t> </a:t>
            </a:r>
            <a:r>
              <a:rPr lang="de-DE" altLang="en-US" sz="1400" i="1" dirty="0" err="1"/>
              <a:t>affirming</a:t>
            </a:r>
            <a:r>
              <a:rPr lang="de-DE" altLang="en-US" sz="1400" i="1" dirty="0"/>
              <a:t> </a:t>
            </a:r>
            <a:r>
              <a:rPr lang="de-DE" altLang="en-US" sz="1400" i="1" dirty="0" err="1"/>
              <a:t>the</a:t>
            </a:r>
            <a:r>
              <a:rPr lang="de-DE" altLang="en-US" sz="1400" i="1" dirty="0"/>
              <a:t> </a:t>
            </a:r>
            <a:r>
              <a:rPr lang="de-DE" altLang="en-US" sz="1400" i="1" dirty="0" err="1"/>
              <a:t>consequent</a:t>
            </a:r>
            <a:endParaRPr lang="de-DE" altLang="en-US" sz="1400" dirty="0"/>
          </a:p>
          <a:p>
            <a:endParaRPr lang="de-DE" altLang="en-US" dirty="0"/>
          </a:p>
        </p:txBody>
      </p:sp>
      <p:sp>
        <p:nvSpPr>
          <p:cNvPr id="4" name="Rectangle 2"/>
          <p:cNvSpPr txBox="1">
            <a:spLocks noChangeArrowheads="1"/>
          </p:cNvSpPr>
          <p:nvPr/>
        </p:nvSpPr>
        <p:spPr>
          <a:xfrm>
            <a:off x="457200" y="2848004"/>
            <a:ext cx="3400420" cy="538146"/>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altLang="en-US" sz="2000" b="0" i="0" u="none" strike="noStrike" kern="1200" cap="none" spc="-100" normalizeH="0" baseline="0" noProof="0" smtClean="0">
                <a:ln>
                  <a:noFill/>
                </a:ln>
                <a:solidFill>
                  <a:schemeClr val="tx2"/>
                </a:solidFill>
                <a:effectLst/>
                <a:uLnTx/>
                <a:uFillTx/>
                <a:latin typeface="+mj-lt"/>
                <a:ea typeface="+mj-ea"/>
                <a:cs typeface="+mj-cs"/>
              </a:rPr>
              <a:t>What about </a:t>
            </a:r>
            <a:r>
              <a:rPr kumimoji="0" lang="de-DE" altLang="en-US" sz="2000" b="0" i="1" u="none" strike="noStrike" kern="1200" cap="none" spc="-100" normalizeH="0" baseline="0" noProof="0" smtClean="0">
                <a:ln>
                  <a:noFill/>
                </a:ln>
                <a:solidFill>
                  <a:schemeClr val="tx2"/>
                </a:solidFill>
                <a:effectLst/>
                <a:uLnTx/>
                <a:uFillTx/>
                <a:latin typeface="+mj-lt"/>
                <a:ea typeface="+mj-ea"/>
                <a:cs typeface="+mj-cs"/>
              </a:rPr>
              <a:t>new</a:t>
            </a:r>
            <a:r>
              <a:rPr kumimoji="0" lang="de-DE" altLang="en-US" sz="2000" b="0" i="0" u="none" strike="noStrike" kern="1200" cap="none" spc="-100" normalizeH="0" baseline="0" noProof="0" smtClean="0">
                <a:ln>
                  <a:noFill/>
                </a:ln>
                <a:solidFill>
                  <a:schemeClr val="tx2"/>
                </a:solidFill>
                <a:effectLst/>
                <a:uLnTx/>
                <a:uFillTx/>
                <a:latin typeface="+mj-lt"/>
                <a:ea typeface="+mj-ea"/>
                <a:cs typeface="+mj-cs"/>
              </a:rPr>
              <a:t> knowledge?</a:t>
            </a:r>
            <a:endParaRPr kumimoji="0" lang="de-DE" altLang="en-US" sz="20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457200" y="3386150"/>
            <a:ext cx="8229600" cy="1614486"/>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C.S. Peirce: </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Introduced „abduction“ to modern logic</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(after 1900): used „abduction“ to mean: creating new rules to explain new observations (this meaning is actually closest to induction)</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&lt;&lt;Abduction is the only logical process that actually creates anything </a:t>
            </a:r>
            <a:r>
              <a:rPr kumimoji="0" lang="de-DE" altLang="en-US" sz="1400" b="0" i="1" u="none" strike="noStrike" kern="1200" cap="none" spc="0" normalizeH="0" baseline="0" noProof="0" smtClean="0">
                <a:ln>
                  <a:noFill/>
                </a:ln>
                <a:solidFill>
                  <a:schemeClr val="tx1"/>
                </a:solidFill>
                <a:effectLst/>
                <a:uLnTx/>
                <a:uFillTx/>
                <a:latin typeface="+mn-lt"/>
                <a:ea typeface="+mn-ea"/>
                <a:cs typeface="+mn-cs"/>
              </a:rPr>
              <a:t>new</a:t>
            </a:r>
            <a:r>
              <a:rPr kumimoji="0" lang="de-DE" altLang="en-US" sz="1400" b="0" i="0" u="none" strike="noStrike" kern="1200" cap="none" spc="0" normalizeH="0" baseline="0" noProof="0" smtClean="0">
                <a:ln>
                  <a:noFill/>
                </a:ln>
                <a:solidFill>
                  <a:schemeClr val="tx1"/>
                </a:solidFill>
                <a:effectLst/>
                <a:uLnTx/>
                <a:uFillTx/>
                <a:latin typeface="+mn-lt"/>
                <a:ea typeface="+mn-ea"/>
                <a:cs typeface="+mn-cs"/>
              </a:rPr>
              <a:t>.&gt;&gt;  </a:t>
            </a:r>
          </a:p>
          <a:p>
            <a:pPr marL="457200" marR="0" lvl="1" indent="-182880" algn="l" defTabSz="914400" rtl="0" eaLnBrk="1" fontAlgn="auto" latinLnBrk="0" hangingPunct="1">
              <a:lnSpc>
                <a:spcPct val="100000"/>
              </a:lnSpc>
              <a:spcBef>
                <a:spcPct val="20000"/>
              </a:spcBef>
              <a:spcAft>
                <a:spcPts val="0"/>
              </a:spcAft>
              <a:buClr>
                <a:schemeClr val="accent1"/>
              </a:buClr>
              <a:buSzPct val="85000"/>
              <a:buFont typeface="Monotype Sorts" pitchFamily="2" charset="2"/>
              <a:buNone/>
              <a:tabLst/>
              <a:defRPr/>
            </a:pPr>
            <a:r>
              <a:rPr kumimoji="0" lang="de-DE" altLang="en-US" sz="1400" b="0" i="0" u="none" strike="noStrike" kern="1200" cap="none" spc="0" normalizeH="0" baseline="0" noProof="0" smtClean="0">
                <a:ln>
                  <a:noFill/>
                </a:ln>
                <a:solidFill>
                  <a:schemeClr val="tx1"/>
                </a:solidFill>
                <a:effectLst/>
                <a:uLnTx/>
                <a:uFillTx/>
                <a:latin typeface="+mn-lt"/>
                <a:ea typeface="+mn-ea"/>
                <a:cs typeface="+mn-cs"/>
                <a:sym typeface="Wingdings" pitchFamily="2" charset="2"/>
              </a:rPr>
              <a:t> essential for scientific discovery</a:t>
            </a:r>
            <a:endParaRPr kumimoji="0" lang="de-DE" altLang="en-US" sz="1400" b="0" i="0" u="none" strike="noStrike" kern="1200" cap="none" spc="0" normalizeH="0" baseline="0" noProof="0" dirty="0">
              <a:ln>
                <a:noFill/>
              </a:ln>
              <a:solidFill>
                <a:schemeClr val="tx1"/>
              </a:solidFill>
              <a:effectLst/>
              <a:uLnTx/>
              <a:uFillTx/>
              <a:latin typeface="+mn-lt"/>
              <a:ea typeface="+mn-ea"/>
              <a:cs typeface="+mn-cs"/>
              <a:sym typeface="Wingdings" pitchFamily="2" charset="2"/>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978" name="Rectangle 2"/>
          <p:cNvSpPr>
            <a:spLocks noGrp="1" noChangeArrowheads="1"/>
          </p:cNvSpPr>
          <p:nvPr>
            <p:ph type="title"/>
          </p:nvPr>
        </p:nvSpPr>
        <p:spPr>
          <a:xfrm>
            <a:off x="457200" y="500042"/>
            <a:ext cx="8229600" cy="671533"/>
          </a:xfrm>
        </p:spPr>
        <p:txBody>
          <a:bodyPr>
            <a:normAutofit/>
          </a:bodyPr>
          <a:lstStyle/>
          <a:p>
            <a:r>
              <a:rPr lang="de-DE" altLang="en-US" sz="3200" dirty="0" err="1"/>
              <a:t>Knowledge</a:t>
            </a:r>
            <a:r>
              <a:rPr lang="de-DE" altLang="en-US" sz="3200" dirty="0"/>
              <a:t> </a:t>
            </a:r>
            <a:r>
              <a:rPr lang="de-DE" altLang="en-US" sz="3200" dirty="0" err="1"/>
              <a:t>discovery</a:t>
            </a:r>
            <a:r>
              <a:rPr lang="de-DE" altLang="en-US" sz="3200" dirty="0"/>
              <a:t> </a:t>
            </a:r>
            <a:r>
              <a:rPr lang="de-DE" altLang="en-US" sz="3200" dirty="0" err="1"/>
              <a:t>and</a:t>
            </a:r>
            <a:r>
              <a:rPr lang="de-DE" altLang="en-US" sz="3200" dirty="0"/>
              <a:t> </a:t>
            </a:r>
            <a:r>
              <a:rPr lang="de-DE" altLang="en-US" sz="3200" dirty="0" err="1"/>
              <a:t>styles</a:t>
            </a:r>
            <a:r>
              <a:rPr lang="de-DE" altLang="en-US" sz="3200" dirty="0"/>
              <a:t> </a:t>
            </a:r>
            <a:r>
              <a:rPr lang="de-DE" altLang="en-US" sz="3200" dirty="0" err="1"/>
              <a:t>of</a:t>
            </a:r>
            <a:r>
              <a:rPr lang="de-DE" altLang="en-US" sz="3200" dirty="0"/>
              <a:t> </a:t>
            </a:r>
            <a:r>
              <a:rPr lang="de-DE" altLang="en-US" sz="3200" dirty="0" err="1"/>
              <a:t>reasoning</a:t>
            </a:r>
            <a:endParaRPr lang="de-DE" altLang="en-US" sz="3200" dirty="0"/>
          </a:p>
        </p:txBody>
      </p:sp>
      <p:sp>
        <p:nvSpPr>
          <p:cNvPr id="1662979" name="Rectangle 3"/>
          <p:cNvSpPr>
            <a:spLocks noGrp="1" noChangeArrowheads="1"/>
          </p:cNvSpPr>
          <p:nvPr>
            <p:ph idx="1"/>
          </p:nvPr>
        </p:nvSpPr>
        <p:spPr>
          <a:xfrm>
            <a:off x="773113" y="1295400"/>
            <a:ext cx="3341687" cy="5157788"/>
          </a:xfrm>
        </p:spPr>
        <p:txBody>
          <a:bodyPr/>
          <a:lstStyle/>
          <a:p>
            <a:pPr marL="381000" indent="-381000">
              <a:buFont typeface="Monotype Sorts" pitchFamily="2" charset="2"/>
              <a:buAutoNum type="arabicPeriod"/>
            </a:pPr>
            <a:r>
              <a:rPr lang="de-DE" altLang="en-US" sz="1800" i="1"/>
              <a:t>Business understanding </a:t>
            </a:r>
            <a:r>
              <a:rPr lang="de-DE" altLang="en-US" sz="1800" i="1">
                <a:sym typeface="Wingdings" pitchFamily="2" charset="2"/>
              </a:rPr>
              <a:t> Evaluation</a:t>
            </a:r>
            <a:endParaRPr lang="de-DE" altLang="en-US" sz="1800" i="1"/>
          </a:p>
          <a:p>
            <a:pPr marL="571500" lvl="1" indent="-381000"/>
            <a:r>
              <a:rPr lang="de-DE" altLang="en-US" sz="1800"/>
              <a:t>Learn a model from the data (observed instances)</a:t>
            </a:r>
          </a:p>
          <a:p>
            <a:pPr marL="571500" lvl="1" indent="-381000"/>
            <a:r>
              <a:rPr lang="de-DE" altLang="en-US" sz="1800"/>
              <a:t>Generally involves induction (during </a:t>
            </a:r>
            <a:r>
              <a:rPr lang="de-DE" altLang="en-US" sz="1800" i="1"/>
              <a:t>Modelling</a:t>
            </a:r>
            <a:r>
              <a:rPr lang="de-DE" altLang="en-US" sz="1800"/>
              <a:t>)</a:t>
            </a:r>
          </a:p>
          <a:p>
            <a:pPr marL="381000" indent="-381000">
              <a:buFont typeface="Monotype Sorts" pitchFamily="2" charset="2"/>
              <a:buAutoNum type="arabicPeriod"/>
            </a:pPr>
            <a:r>
              <a:rPr lang="de-DE" altLang="en-US" sz="1800" i="1"/>
              <a:t>Deployment</a:t>
            </a:r>
          </a:p>
          <a:p>
            <a:pPr marL="571500" lvl="1" indent="-381000"/>
            <a:r>
              <a:rPr lang="de-DE" altLang="en-US" sz="1800"/>
              <a:t>Apply the model to new instances</a:t>
            </a:r>
          </a:p>
          <a:p>
            <a:pPr marL="571500" lvl="1" indent="-381000"/>
            <a:r>
              <a:rPr lang="de-DE" altLang="en-US" sz="1800"/>
              <a:t>Corresponds to deduction </a:t>
            </a:r>
          </a:p>
          <a:p>
            <a:pPr marL="1009650" lvl="2" indent="-342900"/>
            <a:r>
              <a:rPr lang="de-DE" altLang="en-US" sz="1600"/>
              <a:t>(if one assumes that the model is true)</a:t>
            </a:r>
          </a:p>
        </p:txBody>
      </p:sp>
      <p:pic>
        <p:nvPicPr>
          <p:cNvPr id="1662980" name="Picture 4" descr="187343_CRISPart"/>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114800" y="1171575"/>
            <a:ext cx="5029200" cy="5008563"/>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629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26" name="Rectangle 2"/>
          <p:cNvSpPr>
            <a:spLocks noGrp="1" noChangeArrowheads="1"/>
          </p:cNvSpPr>
          <p:nvPr>
            <p:ph type="title"/>
          </p:nvPr>
        </p:nvSpPr>
        <p:spPr>
          <a:xfrm>
            <a:off x="357158" y="571480"/>
            <a:ext cx="6072230" cy="642942"/>
          </a:xfrm>
        </p:spPr>
        <p:txBody>
          <a:bodyPr>
            <a:normAutofit fontScale="90000"/>
          </a:bodyPr>
          <a:lstStyle/>
          <a:p>
            <a:r>
              <a:rPr lang="de-DE" altLang="en-US" sz="2400" dirty="0"/>
              <a:t>Deductive databases in a Computer Science context</a:t>
            </a:r>
          </a:p>
        </p:txBody>
      </p:sp>
      <p:sp>
        <p:nvSpPr>
          <p:cNvPr id="1665027" name="Rectangle 3"/>
          <p:cNvSpPr>
            <a:spLocks noGrp="1" noChangeArrowheads="1"/>
          </p:cNvSpPr>
          <p:nvPr>
            <p:ph idx="1"/>
          </p:nvPr>
        </p:nvSpPr>
        <p:spPr>
          <a:xfrm>
            <a:off x="71406" y="1071546"/>
            <a:ext cx="8229600" cy="4876800"/>
          </a:xfrm>
        </p:spPr>
        <p:txBody>
          <a:bodyPr>
            <a:normAutofit/>
          </a:bodyPr>
          <a:lstStyle/>
          <a:p>
            <a:pPr lvl="1"/>
            <a:r>
              <a:rPr lang="de-DE" altLang="en-US" sz="1600" dirty="0"/>
              <a:t>Deductive </a:t>
            </a:r>
            <a:r>
              <a:rPr lang="de-DE" altLang="en-US" sz="1600" dirty="0" smtClean="0"/>
              <a:t>databases - Combines </a:t>
            </a:r>
            <a:r>
              <a:rPr lang="de-DE" altLang="en-US" sz="1600" dirty="0">
                <a:hlinkClick r:id="rId3" tooltip="Logic programming"/>
              </a:rPr>
              <a:t>logic programming</a:t>
            </a:r>
            <a:r>
              <a:rPr lang="de-DE" altLang="en-US" sz="1600" dirty="0"/>
              <a:t> with </a:t>
            </a:r>
            <a:r>
              <a:rPr lang="de-DE" altLang="en-US" sz="1600" dirty="0">
                <a:hlinkClick r:id="rId4" tooltip="Relational database"/>
              </a:rPr>
              <a:t>relational databases</a:t>
            </a:r>
            <a:r>
              <a:rPr lang="de-DE" altLang="en-US" sz="1600" dirty="0"/>
              <a:t> to construct systems that support a powerful formalism and are still fast and able to deal with very large datasets. </a:t>
            </a:r>
          </a:p>
          <a:p>
            <a:pPr lvl="1"/>
            <a:r>
              <a:rPr lang="de-DE" altLang="en-US" sz="1600" dirty="0"/>
              <a:t>Deductive databases </a:t>
            </a:r>
            <a:r>
              <a:rPr lang="de-DE" altLang="en-US" sz="1600" dirty="0" smtClean="0"/>
              <a:t>- more </a:t>
            </a:r>
            <a:r>
              <a:rPr lang="de-DE" altLang="en-US" sz="1600" dirty="0"/>
              <a:t>expressive than </a:t>
            </a:r>
            <a:r>
              <a:rPr lang="de-DE" altLang="en-US" sz="1600" dirty="0">
                <a:hlinkClick r:id="rId4" tooltip="Relational database"/>
              </a:rPr>
              <a:t>relational databases</a:t>
            </a:r>
            <a:r>
              <a:rPr lang="de-DE" altLang="en-US" sz="1600" dirty="0"/>
              <a:t> but less expressive than </a:t>
            </a:r>
            <a:r>
              <a:rPr lang="de-DE" altLang="en-US" sz="1600" dirty="0">
                <a:hlinkClick r:id="rId3" tooltip="Logic programming"/>
              </a:rPr>
              <a:t>logic programming</a:t>
            </a:r>
            <a:r>
              <a:rPr lang="de-DE" altLang="en-US" sz="1600" dirty="0"/>
              <a:t> systems. </a:t>
            </a:r>
          </a:p>
        </p:txBody>
      </p:sp>
      <p:sp>
        <p:nvSpPr>
          <p:cNvPr id="4" name="Rectangle 2"/>
          <p:cNvSpPr txBox="1">
            <a:spLocks noChangeArrowheads="1"/>
          </p:cNvSpPr>
          <p:nvPr/>
        </p:nvSpPr>
        <p:spPr>
          <a:xfrm>
            <a:off x="357158" y="2571744"/>
            <a:ext cx="2257412" cy="357190"/>
          </a:xfrm>
          <a:prstGeom prst="rect">
            <a:avLst/>
          </a:prstGeom>
        </p:spPr>
        <p:txBody>
          <a:bodyPr vert="horz" lIns="91440" tIns="45720" rIns="91440" bIns="45720" rtlCol="0" anchor="ctr">
            <a:normAutofit fontScale="5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de-DE" altLang="en-US" sz="4000" b="0" i="0" u="none" strike="noStrike" kern="1200" cap="none" spc="-100" normalizeH="0" baseline="0" noProof="0" dirty="0" smtClean="0">
                <a:ln>
                  <a:noFill/>
                </a:ln>
                <a:solidFill>
                  <a:schemeClr val="tx2"/>
                </a:solidFill>
                <a:effectLst/>
                <a:uLnTx/>
                <a:uFillTx/>
                <a:latin typeface="+mj-lt"/>
                <a:ea typeface="+mj-ea"/>
                <a:cs typeface="+mj-cs"/>
              </a:rPr>
              <a:t>Datalog</a:t>
            </a:r>
            <a:endParaRPr kumimoji="0" lang="de-DE" altLang="en-US" sz="4000" b="0" i="0" u="none" strike="noStrike" kern="1200" cap="none" spc="-100" normalizeH="0" baseline="0" noProof="0" dirty="0">
              <a:ln>
                <a:noFill/>
              </a:ln>
              <a:solidFill>
                <a:schemeClr val="tx2"/>
              </a:solidFill>
              <a:effectLst/>
              <a:uLnTx/>
              <a:uFillTx/>
              <a:latin typeface="+mj-lt"/>
              <a:ea typeface="+mj-ea"/>
              <a:cs typeface="+mj-cs"/>
            </a:endParaRPr>
          </a:p>
        </p:txBody>
      </p:sp>
      <p:sp>
        <p:nvSpPr>
          <p:cNvPr id="5" name="Rectangle 3"/>
          <p:cNvSpPr txBox="1">
            <a:spLocks noChangeArrowheads="1"/>
          </p:cNvSpPr>
          <p:nvPr/>
        </p:nvSpPr>
        <p:spPr>
          <a:xfrm>
            <a:off x="357158" y="2928934"/>
            <a:ext cx="7615262" cy="3690942"/>
          </a:xfrm>
          <a:prstGeom prst="rect">
            <a:avLst/>
          </a:prstGeom>
        </p:spPr>
        <p:txBody>
          <a:bodyPr vert="horz" lIns="91440" tIns="45720" rIns="91440" bIns="45720" rtlCol="0">
            <a:normAutofit lnSpcReduction="10000"/>
          </a:bodyPr>
          <a:lstStyle/>
          <a:p>
            <a:pPr marL="571500" marR="0" lvl="1" indent="-38100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a </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hlinkClick r:id="rId5" tooltip="Query language"/>
              </a:rPr>
              <a:t>query</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 and rule language for </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hlinkClick r:id="rId6" tooltip="Deductive database"/>
              </a:rPr>
              <a:t>deductive databases</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 that syntactically is a subset of </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hlinkClick r:id="rId7" tooltip="Prolog"/>
              </a:rPr>
              <a:t>Prolog</a:t>
            </a: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 </a:t>
            </a:r>
          </a:p>
          <a:p>
            <a:pPr marL="571500" marR="0" lvl="1" indent="-38100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Query evaluation is sound and complete and can be done efficiently even for large databases. </a:t>
            </a:r>
          </a:p>
          <a:p>
            <a:pPr marL="571500" marR="0" lvl="1" indent="-38100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Query evaluation is usually done using bottom up strategies.</a:t>
            </a:r>
          </a:p>
          <a:p>
            <a:pPr marL="571500" marR="0" lvl="1" indent="-38100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de-DE" altLang="en-US" sz="1800" b="0" i="0" u="none" strike="noStrike" kern="1200" cap="none" spc="0" normalizeH="0" baseline="0" noProof="0" smtClean="0">
                <a:ln>
                  <a:noFill/>
                </a:ln>
                <a:solidFill>
                  <a:schemeClr val="tx1"/>
                </a:solidFill>
                <a:effectLst/>
                <a:uLnTx/>
                <a:uFillTx/>
                <a:latin typeface="+mn-lt"/>
                <a:ea typeface="+mn-ea"/>
                <a:cs typeface="+mn-cs"/>
              </a:rPr>
              <a:t>In contrast to Prolog, Datalog</a:t>
            </a:r>
          </a:p>
          <a:p>
            <a:pPr marL="1009650" marR="0" lvl="2" indent="-342900" algn="l" defTabSz="914400" rtl="0" eaLnBrk="1" fontAlgn="auto" latinLnBrk="0" hangingPunct="1">
              <a:lnSpc>
                <a:spcPct val="100000"/>
              </a:lnSpc>
              <a:spcBef>
                <a:spcPct val="20000"/>
              </a:spcBef>
              <a:spcAft>
                <a:spcPts val="0"/>
              </a:spcAft>
              <a:buClr>
                <a:schemeClr val="accent1"/>
              </a:buClr>
              <a:buSzPct val="90000"/>
              <a:buFont typeface="Arial" pitchFamily="34" charset="0"/>
              <a:buChar char="•"/>
              <a:tabLst/>
              <a:defRPr/>
            </a:pPr>
            <a:r>
              <a:rPr kumimoji="0" lang="de-DE" altLang="en-US" sz="1600" b="0" i="0" u="none" strike="noStrike" kern="1200" cap="none" spc="0" normalizeH="0" baseline="0" noProof="0" smtClean="0">
                <a:ln>
                  <a:noFill/>
                </a:ln>
                <a:solidFill>
                  <a:schemeClr val="tx1"/>
                </a:solidFill>
                <a:effectLst/>
                <a:uLnTx/>
                <a:uFillTx/>
                <a:latin typeface="+mn-lt"/>
                <a:ea typeface="+mn-ea"/>
                <a:cs typeface="+mn-cs"/>
              </a:rPr>
              <a:t>disallows complex terms as arguments of predicates, e.g. P(1, 2) is admissible but not P(f1(1), 2), </a:t>
            </a:r>
          </a:p>
          <a:p>
            <a:pPr marL="1009650" marR="0" lvl="2" indent="-342900" algn="l" defTabSz="914400" rtl="0" eaLnBrk="1" fontAlgn="auto" latinLnBrk="0" hangingPunct="1">
              <a:lnSpc>
                <a:spcPct val="100000"/>
              </a:lnSpc>
              <a:spcBef>
                <a:spcPct val="20000"/>
              </a:spcBef>
              <a:spcAft>
                <a:spcPts val="0"/>
              </a:spcAft>
              <a:buClr>
                <a:schemeClr val="accent1"/>
              </a:buClr>
              <a:buSzPct val="90000"/>
              <a:buFont typeface="Arial" pitchFamily="34" charset="0"/>
              <a:buChar char="•"/>
              <a:tabLst/>
              <a:defRPr/>
            </a:pPr>
            <a:r>
              <a:rPr kumimoji="0" lang="de-DE" altLang="en-US" sz="1600" b="0" i="0" u="none" strike="noStrike" kern="1200" cap="none" spc="0" normalizeH="0" baseline="0" noProof="0" smtClean="0">
                <a:ln>
                  <a:noFill/>
                </a:ln>
                <a:solidFill>
                  <a:schemeClr val="tx1"/>
                </a:solidFill>
                <a:effectLst/>
                <a:uLnTx/>
                <a:uFillTx/>
                <a:latin typeface="+mn-lt"/>
                <a:ea typeface="+mn-ea"/>
                <a:cs typeface="+mn-cs"/>
              </a:rPr>
              <a:t>imposes certain </a:t>
            </a:r>
            <a:r>
              <a:rPr kumimoji="0" lang="de-DE" altLang="en-US" sz="1600" b="0" i="0" u="none" strike="noStrike" kern="1200" cap="none" spc="0" normalizeH="0" baseline="0" noProof="0" smtClean="0">
                <a:ln>
                  <a:noFill/>
                </a:ln>
                <a:solidFill>
                  <a:schemeClr val="tx1"/>
                </a:solidFill>
                <a:effectLst/>
                <a:uLnTx/>
                <a:uFillTx/>
                <a:latin typeface="+mn-lt"/>
                <a:ea typeface="+mn-ea"/>
                <a:cs typeface="+mn-cs"/>
                <a:hlinkClick r:id="rId8" tooltip="Stratification (mathematics)"/>
              </a:rPr>
              <a:t>stratification</a:t>
            </a:r>
            <a:r>
              <a:rPr kumimoji="0" lang="de-DE" altLang="en-US" sz="1600" b="0" i="0" u="none" strike="noStrike" kern="1200" cap="none" spc="0" normalizeH="0" baseline="0" noProof="0" smtClean="0">
                <a:ln>
                  <a:noFill/>
                </a:ln>
                <a:solidFill>
                  <a:schemeClr val="tx1"/>
                </a:solidFill>
                <a:effectLst/>
                <a:uLnTx/>
                <a:uFillTx/>
                <a:latin typeface="+mn-lt"/>
                <a:ea typeface="+mn-ea"/>
                <a:cs typeface="+mn-cs"/>
              </a:rPr>
              <a:t> restrictions on the use of negation and recursion, and </a:t>
            </a:r>
          </a:p>
          <a:p>
            <a:pPr marL="1009650" marR="0" lvl="2" indent="-342900" algn="l" defTabSz="914400" rtl="0" eaLnBrk="1" fontAlgn="auto" latinLnBrk="0" hangingPunct="1">
              <a:lnSpc>
                <a:spcPct val="100000"/>
              </a:lnSpc>
              <a:spcBef>
                <a:spcPct val="20000"/>
              </a:spcBef>
              <a:spcAft>
                <a:spcPts val="0"/>
              </a:spcAft>
              <a:buClr>
                <a:schemeClr val="accent1"/>
              </a:buClr>
              <a:buSzPct val="90000"/>
              <a:buFont typeface="Arial" pitchFamily="34" charset="0"/>
              <a:buChar char="•"/>
              <a:tabLst/>
              <a:defRPr/>
            </a:pPr>
            <a:r>
              <a:rPr kumimoji="0" lang="de-DE" altLang="en-US" sz="1600" b="0" i="0" u="none" strike="noStrike" kern="1200" cap="none" spc="0" normalizeH="0" baseline="0" noProof="0" smtClean="0">
                <a:ln>
                  <a:noFill/>
                </a:ln>
                <a:solidFill>
                  <a:schemeClr val="tx1"/>
                </a:solidFill>
                <a:effectLst/>
                <a:uLnTx/>
                <a:uFillTx/>
                <a:latin typeface="+mn-lt"/>
                <a:ea typeface="+mn-ea"/>
                <a:cs typeface="+mn-cs"/>
              </a:rPr>
              <a:t>only allows range restricted variables, i.e. each variable in the conclusion of a rule must also appear in a not negated clause in the premise of this rule. </a:t>
            </a:r>
            <a:endParaRPr kumimoji="0" lang="de-DE"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074" name="Rectangle 2"/>
          <p:cNvSpPr>
            <a:spLocks noGrp="1" noChangeArrowheads="1"/>
          </p:cNvSpPr>
          <p:nvPr>
            <p:ph type="title"/>
          </p:nvPr>
        </p:nvSpPr>
        <p:spPr/>
        <p:txBody>
          <a:bodyPr/>
          <a:lstStyle/>
          <a:p>
            <a:r>
              <a:rPr lang="de-DE" altLang="en-US" sz="2000"/>
              <a:t>Further differences between deductive DBs &amp; logical programming</a:t>
            </a:r>
          </a:p>
        </p:txBody>
      </p:sp>
      <p:sp>
        <p:nvSpPr>
          <p:cNvPr id="1667075" name="Rectangle 3"/>
          <p:cNvSpPr>
            <a:spLocks noGrp="1" noChangeArrowheads="1"/>
          </p:cNvSpPr>
          <p:nvPr>
            <p:ph idx="1"/>
          </p:nvPr>
        </p:nvSpPr>
        <p:spPr/>
        <p:txBody>
          <a:bodyPr/>
          <a:lstStyle/>
          <a:p>
            <a:pPr lvl="1">
              <a:lnSpc>
                <a:spcPct val="90000"/>
              </a:lnSpc>
            </a:pPr>
            <a:r>
              <a:rPr lang="de-DE" altLang="en-US"/>
              <a:t>Order sensitivity and procedurality: In </a:t>
            </a:r>
            <a:r>
              <a:rPr lang="de-DE" altLang="en-US">
                <a:hlinkClick r:id="rId3" tooltip="Prolog"/>
              </a:rPr>
              <a:t>Prolog</a:t>
            </a:r>
            <a:r>
              <a:rPr lang="de-DE" altLang="en-US"/>
              <a:t> program execution depends on the order of rules in the program and on the order of parts of rules; these properties are used by programmers to build effective programs. In database languages (like </a:t>
            </a:r>
            <a:r>
              <a:rPr lang="de-DE" altLang="en-US">
                <a:hlinkClick r:id="rId4" tooltip="SQL"/>
              </a:rPr>
              <a:t>SQL</a:t>
            </a:r>
            <a:r>
              <a:rPr lang="de-DE" altLang="en-US"/>
              <a:t> or </a:t>
            </a:r>
            <a:r>
              <a:rPr lang="de-DE" altLang="en-US">
                <a:hlinkClick r:id="rId5" tooltip="Datalog"/>
              </a:rPr>
              <a:t>Datalog</a:t>
            </a:r>
            <a:r>
              <a:rPr lang="de-DE" altLang="en-US"/>
              <a:t>), however, program execution is independent of the order or rules and facts. </a:t>
            </a:r>
          </a:p>
          <a:p>
            <a:pPr lvl="1">
              <a:lnSpc>
                <a:spcPct val="90000"/>
              </a:lnSpc>
            </a:pPr>
            <a:r>
              <a:rPr lang="de-DE" altLang="en-US"/>
              <a:t>Special predicates: In </a:t>
            </a:r>
            <a:r>
              <a:rPr lang="de-DE" altLang="en-US">
                <a:hlinkClick r:id="rId3" tooltip="Prolog"/>
              </a:rPr>
              <a:t>Prolog</a:t>
            </a:r>
            <a:r>
              <a:rPr lang="de-DE" altLang="en-US"/>
              <a:t> programmers can directly influence the procedural evaluation of the program with special predicates such as the </a:t>
            </a:r>
            <a:r>
              <a:rPr lang="de-DE" altLang="en-US">
                <a:hlinkClick r:id="rId6" tooltip="Cut (logic programming)"/>
              </a:rPr>
              <a:t>cut</a:t>
            </a:r>
            <a:r>
              <a:rPr lang="de-DE" altLang="en-US"/>
              <a:t>, this has no correspondence in deductive databases. </a:t>
            </a:r>
          </a:p>
          <a:p>
            <a:pPr lvl="1">
              <a:lnSpc>
                <a:spcPct val="90000"/>
              </a:lnSpc>
            </a:pPr>
            <a:r>
              <a:rPr lang="de-DE" altLang="en-US"/>
              <a:t>Function symbols: Logic Programming languages allow </a:t>
            </a:r>
            <a:r>
              <a:rPr lang="de-DE" altLang="en-US">
                <a:hlinkClick r:id="rId7" tooltip="Functional predicate"/>
              </a:rPr>
              <a:t>function symbols</a:t>
            </a:r>
            <a:r>
              <a:rPr lang="de-DE" altLang="en-US"/>
              <a:t> to build up complex symbols. This is not allowed in deductive databases. </a:t>
            </a:r>
          </a:p>
          <a:p>
            <a:pPr lvl="1">
              <a:lnSpc>
                <a:spcPct val="90000"/>
              </a:lnSpc>
            </a:pPr>
            <a:r>
              <a:rPr lang="de-DE" altLang="en-US"/>
              <a:t>Tuple oriented processing: Deductive databases use set oriented processing while logic programming languages concentrate on one tuple at a time.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0146" name="Rectangle 2"/>
          <p:cNvSpPr>
            <a:spLocks noGrp="1" noChangeArrowheads="1"/>
          </p:cNvSpPr>
          <p:nvPr>
            <p:ph type="title"/>
          </p:nvPr>
        </p:nvSpPr>
        <p:spPr>
          <a:xfrm>
            <a:off x="457200" y="533400"/>
            <a:ext cx="8229600" cy="538146"/>
          </a:xfrm>
        </p:spPr>
        <p:txBody>
          <a:bodyPr>
            <a:normAutofit fontScale="90000"/>
          </a:bodyPr>
          <a:lstStyle/>
          <a:p>
            <a:r>
              <a:rPr lang="en-GB" altLang="en-US" dirty="0"/>
              <a:t>What is Prolog?</a:t>
            </a:r>
            <a:endParaRPr lang="en-US" altLang="en-US" dirty="0"/>
          </a:p>
        </p:txBody>
      </p:sp>
      <p:sp>
        <p:nvSpPr>
          <p:cNvPr id="1670147" name="Rectangle 3"/>
          <p:cNvSpPr>
            <a:spLocks noGrp="1" noChangeArrowheads="1"/>
          </p:cNvSpPr>
          <p:nvPr>
            <p:ph idx="1"/>
          </p:nvPr>
        </p:nvSpPr>
        <p:spPr>
          <a:xfrm>
            <a:off x="457200" y="1071546"/>
            <a:ext cx="8229600" cy="5405454"/>
          </a:xfrm>
        </p:spPr>
        <p:txBody>
          <a:bodyPr/>
          <a:lstStyle/>
          <a:p>
            <a:pPr lvl="1"/>
            <a:r>
              <a:rPr lang="en-GB" altLang="en-US" sz="1800" dirty="0"/>
              <a:t>Prolog is the most widely used language to have been inspired by logic programming research. Some features:</a:t>
            </a:r>
          </a:p>
          <a:p>
            <a:pPr lvl="1"/>
            <a:r>
              <a:rPr lang="en-GB" altLang="en-US" sz="1800" dirty="0"/>
              <a:t>Prolog uses logical variables. These are not the same as variables in other languages. Programmers can use them as ‘holes’ in data structures that are gradually filled in as computation proceeds.</a:t>
            </a:r>
          </a:p>
          <a:p>
            <a:pPr lvl="1"/>
            <a:r>
              <a:rPr lang="en-GB" altLang="en-US" sz="1800" dirty="0"/>
              <a:t>A Prolog program can also be seen as a relational database containing rules as well as facts</a:t>
            </a:r>
            <a:r>
              <a:rPr lang="en-GB" altLang="en-US" sz="1800" dirty="0" smtClean="0"/>
              <a:t>.</a:t>
            </a:r>
          </a:p>
          <a:p>
            <a:pPr lvl="1"/>
            <a:endParaRPr lang="en-GB" altLang="en-US" sz="1800" dirty="0" smtClean="0"/>
          </a:p>
          <a:p>
            <a:r>
              <a:rPr lang="en-GB" altLang="en-US" sz="1600" dirty="0" smtClean="0">
                <a:latin typeface="Helvetica-Narrow" pitchFamily="34" charset="0"/>
              </a:rPr>
              <a:t>/* At the Zoo */</a:t>
            </a:r>
          </a:p>
          <a:p>
            <a:r>
              <a:rPr lang="en-GB" altLang="en-US" sz="1600" dirty="0" smtClean="0">
                <a:latin typeface="Helvetica-Narrow" pitchFamily="34" charset="0"/>
              </a:rPr>
              <a:t>elephant(george).                                elephant(mary).</a:t>
            </a:r>
          </a:p>
          <a:p>
            <a:r>
              <a:rPr lang="en-GB" altLang="en-US" sz="1600" dirty="0" smtClean="0">
                <a:latin typeface="Helvetica-Narrow" pitchFamily="34" charset="0"/>
              </a:rPr>
              <a:t>panda(chi_chi).                                    panda(ming_ming).</a:t>
            </a:r>
          </a:p>
          <a:p>
            <a:r>
              <a:rPr lang="en-GB" altLang="en-US" sz="1600" dirty="0" smtClean="0">
                <a:latin typeface="Helvetica-Narrow" pitchFamily="34" charset="0"/>
              </a:rPr>
              <a:t>dangerous(X) :- big_teeth(X).               dangerous(X) :- venomous(X).</a:t>
            </a:r>
          </a:p>
          <a:p>
            <a:r>
              <a:rPr lang="en-GB" altLang="en-US" sz="1600" dirty="0" smtClean="0">
                <a:latin typeface="Helvetica-Narrow" pitchFamily="34" charset="0"/>
              </a:rPr>
              <a:t>guess(X, tiger) :- stripey(X), big_teeth(X), isaCat(X).</a:t>
            </a:r>
          </a:p>
          <a:p>
            <a:r>
              <a:rPr lang="en-GB" altLang="en-US" sz="1600" dirty="0" smtClean="0">
                <a:latin typeface="Helvetica-Narrow" pitchFamily="34" charset="0"/>
              </a:rPr>
              <a:t>guess(X, koala) :- arboreal(X), sleepy(X).</a:t>
            </a:r>
          </a:p>
          <a:p>
            <a:r>
              <a:rPr lang="en-GB" altLang="en-US" sz="1600" dirty="0" smtClean="0">
                <a:latin typeface="Helvetica-Narrow" pitchFamily="34" charset="0"/>
              </a:rPr>
              <a:t>guess(X, zebra) :- stripey(X), isaHorse(X).</a:t>
            </a:r>
            <a:endParaRPr lang="en-US" altLang="en-US" dirty="0" smtClean="0"/>
          </a:p>
          <a:p>
            <a:pPr lvl="1"/>
            <a:endParaRPr lang="en-GB" altLang="en-US" sz="1800" dirty="0"/>
          </a:p>
          <a:p>
            <a:endParaRPr lang="en-US" altLang="en-US" dirty="0"/>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Rectangle 2"/>
          <p:cNvSpPr>
            <a:spLocks noGrp="1" noChangeArrowheads="1"/>
          </p:cNvSpPr>
          <p:nvPr>
            <p:ph type="title"/>
          </p:nvPr>
        </p:nvSpPr>
        <p:spPr/>
        <p:txBody>
          <a:bodyPr/>
          <a:lstStyle/>
          <a:p>
            <a:r>
              <a:rPr lang="en-GB" altLang="en-US"/>
              <a:t>Prolog is a ‘declarative’ language</a:t>
            </a:r>
            <a:endParaRPr lang="en-US" altLang="en-US"/>
          </a:p>
        </p:txBody>
      </p:sp>
      <p:sp>
        <p:nvSpPr>
          <p:cNvPr id="1672195" name="Rectangle 3"/>
          <p:cNvSpPr>
            <a:spLocks noGrp="1" noChangeArrowheads="1"/>
          </p:cNvSpPr>
          <p:nvPr>
            <p:ph idx="1"/>
          </p:nvPr>
        </p:nvSpPr>
        <p:spPr/>
        <p:txBody>
          <a:bodyPr/>
          <a:lstStyle/>
          <a:p>
            <a:r>
              <a:rPr lang="en-GB" altLang="en-US"/>
              <a:t>Clauses are statements about what is true about a problem, instead of instructions how to accomplish the solution.</a:t>
            </a:r>
          </a:p>
          <a:p>
            <a:r>
              <a:rPr lang="en-GB" altLang="en-US"/>
              <a:t>The Prolog system uses the clauses to work out how to accomplish the solution by searching through the space of possible solutions.</a:t>
            </a:r>
          </a:p>
          <a:p>
            <a:r>
              <a:rPr lang="en-GB" altLang="en-US"/>
              <a:t>Not all problems have pure declarative specifications. Sometimes extralogical statements are needed. </a:t>
            </a:r>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3218" name="Rectangle 2"/>
          <p:cNvSpPr>
            <a:spLocks noGrp="1" noChangeArrowheads="1"/>
          </p:cNvSpPr>
          <p:nvPr>
            <p:ph type="title"/>
          </p:nvPr>
        </p:nvSpPr>
        <p:spPr/>
        <p:txBody>
          <a:bodyPr/>
          <a:lstStyle/>
          <a:p>
            <a:r>
              <a:rPr lang="en-GB" altLang="en-US"/>
              <a:t>Structure of Programs</a:t>
            </a:r>
            <a:endParaRPr lang="en-US" altLang="en-US"/>
          </a:p>
        </p:txBody>
      </p:sp>
      <p:sp>
        <p:nvSpPr>
          <p:cNvPr id="1673219" name="Rectangle 3"/>
          <p:cNvSpPr>
            <a:spLocks noGrp="1" noChangeArrowheads="1"/>
          </p:cNvSpPr>
          <p:nvPr>
            <p:ph idx="1"/>
          </p:nvPr>
        </p:nvSpPr>
        <p:spPr>
          <a:xfrm>
            <a:off x="773113" y="1295401"/>
            <a:ext cx="7889875" cy="1419219"/>
          </a:xfrm>
        </p:spPr>
        <p:txBody>
          <a:bodyPr/>
          <a:lstStyle/>
          <a:p>
            <a:r>
              <a:rPr lang="en-GB" altLang="en-US" sz="1800" dirty="0" smtClean="0"/>
              <a:t>Programs </a:t>
            </a:r>
            <a:r>
              <a:rPr lang="en-GB" altLang="en-US" sz="1800" dirty="0"/>
              <a:t>consist of procedures.</a:t>
            </a:r>
          </a:p>
          <a:p>
            <a:r>
              <a:rPr lang="en-GB" altLang="en-US" sz="1800" dirty="0"/>
              <a:t>Procedures consist of clauses.</a:t>
            </a:r>
          </a:p>
          <a:p>
            <a:r>
              <a:rPr lang="en-GB" altLang="en-US" sz="1800" dirty="0"/>
              <a:t>Each clause is a fact or a rule.</a:t>
            </a:r>
          </a:p>
          <a:p>
            <a:r>
              <a:rPr lang="en-GB" altLang="en-US" sz="1800" dirty="0"/>
              <a:t>Programs are executed by posing queries.</a:t>
            </a:r>
          </a:p>
          <a:p>
            <a:endParaRPr lang="en-US" altLang="en-US" sz="1800" dirty="0"/>
          </a:p>
        </p:txBody>
      </p:sp>
      <p:sp>
        <p:nvSpPr>
          <p:cNvPr id="5" name="Rectangle 2"/>
          <p:cNvSpPr>
            <a:spLocks noChangeArrowheads="1"/>
          </p:cNvSpPr>
          <p:nvPr/>
        </p:nvSpPr>
        <p:spPr bwMode="auto">
          <a:xfrm>
            <a:off x="1752600" y="3581400"/>
            <a:ext cx="7086600" cy="2209800"/>
          </a:xfrm>
          <a:prstGeom prst="rect">
            <a:avLst/>
          </a:prstGeom>
          <a:solidFill>
            <a:srgbClr val="CCFFCC"/>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4"/>
          <p:cNvSpPr txBox="1">
            <a:spLocks noChangeArrowheads="1"/>
          </p:cNvSpPr>
          <p:nvPr/>
        </p:nvSpPr>
        <p:spPr>
          <a:xfrm>
            <a:off x="2051050" y="4005263"/>
            <a:ext cx="6842125" cy="1655762"/>
          </a:xfrm>
          <a:prstGeom prst="rect">
            <a:avLst/>
          </a:prstGeom>
        </p:spPr>
        <p:txBody>
          <a:bodyPr vert="horz" lIns="91440" tIns="45720" rIns="91440" bIns="45720" rtlCol="0">
            <a:normAutofit/>
          </a:bodyPr>
          <a:lstStyle/>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GB" altLang="en-US" sz="1800" b="0" i="0" u="none" strike="noStrike" kern="1200" cap="none" spc="0" normalizeH="0" baseline="0" noProof="0" smtClean="0">
                <a:ln>
                  <a:noFill/>
                </a:ln>
                <a:solidFill>
                  <a:schemeClr val="tx1"/>
                </a:solidFill>
                <a:effectLst/>
                <a:uLnTx/>
                <a:uFillTx/>
                <a:latin typeface="Helvetica-Narrow" pitchFamily="34" charset="0"/>
                <a:ea typeface="+mn-ea"/>
                <a:cs typeface="+mn-cs"/>
              </a:rPr>
              <a:t>elephant(george).</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GB" altLang="en-US" sz="1800" b="0" i="0" u="none" strike="noStrike" kern="1200" cap="none" spc="0" normalizeH="0" baseline="0" noProof="0" smtClean="0">
                <a:ln>
                  <a:noFill/>
                </a:ln>
                <a:solidFill>
                  <a:schemeClr val="tx1"/>
                </a:solidFill>
                <a:effectLst/>
                <a:uLnTx/>
                <a:uFillTx/>
                <a:latin typeface="Helvetica-Narrow" pitchFamily="34" charset="0"/>
                <a:ea typeface="+mn-ea"/>
                <a:cs typeface="+mn-cs"/>
              </a:rPr>
              <a:t>elephant(mary).</a:t>
            </a:r>
          </a:p>
          <a:p>
            <a:pPr marL="182880" marR="0" lvl="0" indent="-182880" algn="l" defTabSz="914400" rtl="0" eaLnBrk="1" fontAlgn="auto" latinLnBrk="0" hangingPunct="1">
              <a:lnSpc>
                <a:spcPct val="100000"/>
              </a:lnSpc>
              <a:spcBef>
                <a:spcPct val="20000"/>
              </a:spcBef>
              <a:spcAft>
                <a:spcPts val="0"/>
              </a:spcAft>
              <a:buClr>
                <a:schemeClr val="accent1"/>
              </a:buClr>
              <a:buSzPct val="85000"/>
              <a:buFont typeface="Arial" pitchFamily="34" charset="0"/>
              <a:buChar char="•"/>
              <a:tabLst/>
              <a:defRPr/>
            </a:pPr>
            <a:r>
              <a:rPr kumimoji="0" lang="en-GB" altLang="en-US" sz="1800" b="0" i="0" u="none" strike="noStrike" kern="1200" cap="none" spc="0" normalizeH="0" baseline="0" noProof="0" smtClean="0">
                <a:ln>
                  <a:noFill/>
                </a:ln>
                <a:solidFill>
                  <a:schemeClr val="tx1"/>
                </a:solidFill>
                <a:effectLst/>
                <a:uLnTx/>
                <a:uFillTx/>
                <a:latin typeface="Helvetica-Narrow" pitchFamily="34" charset="0"/>
                <a:ea typeface="+mn-ea"/>
                <a:cs typeface="+mn-cs"/>
              </a:rPr>
              <a:t>elephant(X) :- grey(X), mammal(X), hasTrunk(X).</a:t>
            </a:r>
            <a:endParaRPr kumimoji="0" lang="en-US" altLang="en-US" sz="1800" b="0" i="0" u="none" strike="noStrike" kern="1200" cap="none" spc="0" normalizeH="0" baseline="0" noProof="0">
              <a:ln>
                <a:noFill/>
              </a:ln>
              <a:solidFill>
                <a:schemeClr val="tx1"/>
              </a:solidFill>
              <a:effectLst/>
              <a:uLnTx/>
              <a:uFillTx/>
              <a:latin typeface="Helvetica-Narrow" pitchFamily="34" charset="0"/>
              <a:ea typeface="+mn-ea"/>
              <a:cs typeface="+mn-cs"/>
            </a:endParaRPr>
          </a:p>
        </p:txBody>
      </p:sp>
      <p:sp>
        <p:nvSpPr>
          <p:cNvPr id="7" name="Text Box 5"/>
          <p:cNvSpPr txBox="1">
            <a:spLocks noChangeArrowheads="1"/>
          </p:cNvSpPr>
          <p:nvPr/>
        </p:nvSpPr>
        <p:spPr bwMode="auto">
          <a:xfrm>
            <a:off x="822325" y="2757486"/>
            <a:ext cx="29416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dirty="0">
                <a:latin typeface="Times New Roman" pitchFamily="18" charset="0"/>
              </a:rPr>
              <a:t>Procedure for </a:t>
            </a:r>
            <a:r>
              <a:rPr lang="en-GB" altLang="en-US" sz="2400" b="0" dirty="0">
                <a:latin typeface="Helvetica-Narrow" pitchFamily="34" charset="0"/>
              </a:rPr>
              <a:t>elephant</a:t>
            </a:r>
            <a:endParaRPr lang="en-US" altLang="en-US" sz="2400" b="0" dirty="0">
              <a:latin typeface="Helvetica-Narrow" pitchFamily="34" charset="0"/>
            </a:endParaRPr>
          </a:p>
        </p:txBody>
      </p:sp>
      <p:sp>
        <p:nvSpPr>
          <p:cNvPr id="8" name="Line 6"/>
          <p:cNvSpPr>
            <a:spLocks noChangeShapeType="1"/>
          </p:cNvSpPr>
          <p:nvPr/>
        </p:nvSpPr>
        <p:spPr bwMode="auto">
          <a:xfrm flipH="1">
            <a:off x="1904999" y="3214686"/>
            <a:ext cx="45719" cy="366714"/>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 Box 7"/>
          <p:cNvSpPr txBox="1">
            <a:spLocks noChangeArrowheads="1"/>
          </p:cNvSpPr>
          <p:nvPr/>
        </p:nvSpPr>
        <p:spPr bwMode="auto">
          <a:xfrm>
            <a:off x="6199187" y="2257420"/>
            <a:ext cx="1366838"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r>
              <a:rPr lang="en-GB" altLang="en-US" sz="2400" b="0" i="1" dirty="0">
                <a:latin typeface="Times New Roman" pitchFamily="18" charset="0"/>
              </a:rPr>
              <a:t>Predicate</a:t>
            </a:r>
            <a:endParaRPr lang="en-US" altLang="en-US" sz="2400" b="0" dirty="0">
              <a:latin typeface="Helvetica-Narrow" pitchFamily="34" charset="0"/>
            </a:endParaRPr>
          </a:p>
        </p:txBody>
      </p:sp>
      <p:sp>
        <p:nvSpPr>
          <p:cNvPr id="10" name="Line 8"/>
          <p:cNvSpPr>
            <a:spLocks noChangeShapeType="1"/>
          </p:cNvSpPr>
          <p:nvPr/>
        </p:nvSpPr>
        <p:spPr bwMode="auto">
          <a:xfrm flipH="1">
            <a:off x="3763963" y="2514600"/>
            <a:ext cx="2435224" cy="3048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 Box 9"/>
          <p:cNvSpPr txBox="1">
            <a:spLocks noChangeArrowheads="1"/>
          </p:cNvSpPr>
          <p:nvPr/>
        </p:nvSpPr>
        <p:spPr bwMode="auto">
          <a:xfrm>
            <a:off x="381000" y="4419600"/>
            <a:ext cx="11493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a:latin typeface="Times New Roman" pitchFamily="18" charset="0"/>
              </a:rPr>
              <a:t>Clauses</a:t>
            </a:r>
            <a:endParaRPr lang="en-US" altLang="en-US" sz="2400" b="0">
              <a:latin typeface="Helvetica-Narrow" pitchFamily="34" charset="0"/>
            </a:endParaRPr>
          </a:p>
        </p:txBody>
      </p:sp>
      <p:sp>
        <p:nvSpPr>
          <p:cNvPr id="12" name="Line 10"/>
          <p:cNvSpPr>
            <a:spLocks noChangeShapeType="1"/>
          </p:cNvSpPr>
          <p:nvPr/>
        </p:nvSpPr>
        <p:spPr bwMode="auto">
          <a:xfrm flipV="1">
            <a:off x="1524000" y="4191000"/>
            <a:ext cx="6096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p:cNvSpPr>
            <a:spLocks noChangeShapeType="1"/>
          </p:cNvSpPr>
          <p:nvPr/>
        </p:nvSpPr>
        <p:spPr bwMode="auto">
          <a:xfrm>
            <a:off x="1524000" y="4648200"/>
            <a:ext cx="6096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p:cNvSpPr>
            <a:spLocks noChangeShapeType="1"/>
          </p:cNvSpPr>
          <p:nvPr/>
        </p:nvSpPr>
        <p:spPr bwMode="auto">
          <a:xfrm>
            <a:off x="1524000" y="4648200"/>
            <a:ext cx="6096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3"/>
          <p:cNvSpPr txBox="1">
            <a:spLocks noChangeArrowheads="1"/>
          </p:cNvSpPr>
          <p:nvPr/>
        </p:nvSpPr>
        <p:spPr bwMode="auto">
          <a:xfrm>
            <a:off x="685800" y="5410200"/>
            <a:ext cx="741363"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a:latin typeface="Times New Roman" pitchFamily="18" charset="0"/>
              </a:rPr>
              <a:t>Rule</a:t>
            </a:r>
            <a:endParaRPr lang="en-US" altLang="en-US" sz="2400" b="0">
              <a:latin typeface="Helvetica-Narrow" pitchFamily="34" charset="0"/>
            </a:endParaRPr>
          </a:p>
        </p:txBody>
      </p:sp>
      <p:sp>
        <p:nvSpPr>
          <p:cNvPr id="16" name="Text Box 14"/>
          <p:cNvSpPr txBox="1">
            <a:spLocks noChangeArrowheads="1"/>
          </p:cNvSpPr>
          <p:nvPr/>
        </p:nvSpPr>
        <p:spPr bwMode="auto">
          <a:xfrm>
            <a:off x="5943600" y="3048000"/>
            <a:ext cx="860425"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l" eaLnBrk="1" hangingPunct="1"/>
            <a:r>
              <a:rPr lang="en-GB" altLang="en-US" sz="2400" b="0" i="1">
                <a:latin typeface="Times New Roman" pitchFamily="18" charset="0"/>
              </a:rPr>
              <a:t>Facts</a:t>
            </a:r>
            <a:endParaRPr lang="en-US" altLang="en-US" sz="2400" b="0">
              <a:latin typeface="Helvetica-Narrow" pitchFamily="34" charset="0"/>
            </a:endParaRPr>
          </a:p>
        </p:txBody>
      </p:sp>
      <p:sp>
        <p:nvSpPr>
          <p:cNvPr id="17" name="Line 15"/>
          <p:cNvSpPr>
            <a:spLocks noChangeShapeType="1"/>
          </p:cNvSpPr>
          <p:nvPr/>
        </p:nvSpPr>
        <p:spPr bwMode="auto">
          <a:xfrm flipV="1">
            <a:off x="1524000" y="5157788"/>
            <a:ext cx="600075" cy="3286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p:cNvSpPr>
            <a:spLocks noChangeShapeType="1"/>
          </p:cNvSpPr>
          <p:nvPr/>
        </p:nvSpPr>
        <p:spPr bwMode="auto">
          <a:xfrm flipH="1">
            <a:off x="4800600" y="3505200"/>
            <a:ext cx="1600200" cy="4572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p:cNvSpPr>
            <a:spLocks noChangeShapeType="1"/>
          </p:cNvSpPr>
          <p:nvPr/>
        </p:nvSpPr>
        <p:spPr bwMode="auto">
          <a:xfrm flipH="1">
            <a:off x="4572000" y="3505200"/>
            <a:ext cx="1828800" cy="990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1544</TotalTime>
  <Words>3064</Words>
  <Application>Microsoft Macintosh PowerPoint</Application>
  <PresentationFormat>On-screen Show (4:3)</PresentationFormat>
  <Paragraphs>322</Paragraphs>
  <Slides>27</Slides>
  <Notes>5</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27</vt:i4>
      </vt:variant>
      <vt:variant>
        <vt:lpstr>Custom Shows</vt:lpstr>
      </vt:variant>
      <vt:variant>
        <vt:i4>3</vt:i4>
      </vt:variant>
    </vt:vector>
  </HeadingPairs>
  <TitlesOfParts>
    <vt:vector size="32" baseType="lpstr">
      <vt:lpstr>Clarity</vt:lpstr>
      <vt:lpstr>Document</vt:lpstr>
      <vt:lpstr>Slide 1</vt:lpstr>
      <vt:lpstr>Deductive database languages</vt:lpstr>
      <vt:lpstr>What about truth?</vt:lpstr>
      <vt:lpstr>Knowledge discovery and styles of reasoning</vt:lpstr>
      <vt:lpstr>Deductive databases in a Computer Science context</vt:lpstr>
      <vt:lpstr>Further differences between deductive DBs &amp; logical programming</vt:lpstr>
      <vt:lpstr>What is Prolog?</vt:lpstr>
      <vt:lpstr>Prolog is a ‘declarative’ language</vt:lpstr>
      <vt:lpstr>Structure of Programs</vt:lpstr>
      <vt:lpstr>Example</vt:lpstr>
      <vt:lpstr>Deductive database languages / Datalog: Motivation</vt:lpstr>
      <vt:lpstr>Example</vt:lpstr>
      <vt:lpstr>The Problem with R.A. and SQL-92</vt:lpstr>
      <vt:lpstr>A Datalog Query that Does the Job</vt:lpstr>
      <vt:lpstr>Using a Rule to Deduce New Tuples</vt:lpstr>
      <vt:lpstr>Example</vt:lpstr>
      <vt:lpstr>Datalog vs. SQL Notation</vt:lpstr>
      <vt:lpstr>Fixpoints</vt:lpstr>
      <vt:lpstr>Negation</vt:lpstr>
      <vt:lpstr>Stratification</vt:lpstr>
      <vt:lpstr>Aggregate Operators</vt:lpstr>
      <vt:lpstr>Evaluation of Datalog Programs</vt:lpstr>
      <vt:lpstr>Avoiding Unnecessary Inferences</vt:lpstr>
      <vt:lpstr>“Magic Sets” Idea</vt:lpstr>
      <vt:lpstr>Generating Adorned Rules</vt:lpstr>
      <vt:lpstr>Slide 26</vt:lpstr>
      <vt:lpstr>Inferences we can make now that we have characterized the properties</vt:lpstr>
      <vt:lpstr>Gestaltungsgrundlagen 1</vt:lpstr>
      <vt:lpstr>Anwendungsbeispiele 2</vt:lpstr>
      <vt:lpstr>Anwendungshilfen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Kein Folientitel</dc:title>
  <dc:creator>abdul wahid</dc:creator>
  <cp:lastModifiedBy>Nibedita_PC</cp:lastModifiedBy>
  <cp:revision>1036</cp:revision>
  <cp:lastPrinted>2004-10-12T18:26:45Z</cp:lastPrinted>
  <dcterms:created xsi:type="dcterms:W3CDTF">2002-01-25T14:55:41Z</dcterms:created>
  <dcterms:modified xsi:type="dcterms:W3CDTF">2019-04-16T17:46:28Z</dcterms:modified>
</cp:coreProperties>
</file>