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sldIdLst>
    <p:sldId id="256" r:id="rId3"/>
    <p:sldId id="322" r:id="rId4"/>
    <p:sldId id="323" r:id="rId5"/>
    <p:sldId id="326" r:id="rId6"/>
    <p:sldId id="325" r:id="rId7"/>
    <p:sldId id="258" r:id="rId8"/>
    <p:sldId id="260" r:id="rId9"/>
    <p:sldId id="263"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90" r:id="rId32"/>
    <p:sldId id="291" r:id="rId33"/>
    <p:sldId id="292" r:id="rId34"/>
    <p:sldId id="294" r:id="rId35"/>
    <p:sldId id="295" r:id="rId36"/>
    <p:sldId id="297" r:id="rId37"/>
    <p:sldId id="298" r:id="rId38"/>
    <p:sldId id="299" r:id="rId39"/>
    <p:sldId id="302" r:id="rId40"/>
    <p:sldId id="303" r:id="rId41"/>
    <p:sldId id="305" r:id="rId42"/>
    <p:sldId id="306" r:id="rId43"/>
    <p:sldId id="307" r:id="rId44"/>
    <p:sldId id="310" r:id="rId45"/>
    <p:sldId id="312" r:id="rId46"/>
    <p:sldId id="315" r:id="rId47"/>
    <p:sldId id="316" r:id="rId48"/>
    <p:sldId id="317" r:id="rId49"/>
    <p:sldId id="319" r:id="rId50"/>
    <p:sldId id="320" r:id="rId51"/>
    <p:sldId id="332" r:id="rId52"/>
    <p:sldId id="333" r:id="rId53"/>
    <p:sldId id="334" r:id="rId54"/>
    <p:sldId id="335" r:id="rId55"/>
    <p:sldId id="336" r:id="rId56"/>
    <p:sldId id="337" r:id="rId57"/>
    <p:sldId id="338" r:id="rId58"/>
    <p:sldId id="339" r:id="rId59"/>
    <p:sldId id="340" r:id="rId60"/>
    <p:sldId id="343" r:id="rId61"/>
    <p:sldId id="344" r:id="rId62"/>
    <p:sldId id="345" r:id="rId63"/>
    <p:sldId id="346" r:id="rId64"/>
    <p:sldId id="347" r:id="rId65"/>
    <p:sldId id="342" r:id="rId6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2/15/2019</a:t>
            </a:fld>
            <a:endParaRPr lang="en-US"/>
          </a:p>
        </p:txBody>
      </p:sp>
      <p:sp>
        <p:nvSpPr>
          <p:cNvPr id="6" name="Holder 6"/>
          <p:cNvSpPr>
            <a:spLocks noGrp="1"/>
          </p:cNvSpPr>
          <p:nvPr>
            <p:ph type="sldNum" sz="quarter" idx="7"/>
          </p:nvPr>
        </p:nvSpPr>
        <p:spPr/>
        <p:txBody>
          <a:bodyPr lIns="0" tIns="0" rIns="0" bIns="0"/>
          <a:lstStyle>
            <a:lvl1pPr>
              <a:defRPr sz="1200" b="0" i="0">
                <a:solidFill>
                  <a:srgbClr val="564B3C"/>
                </a:solidFill>
                <a:latin typeface="Verdana"/>
                <a:cs typeface="Verdana"/>
              </a:defRPr>
            </a:lvl1pPr>
          </a:lstStyle>
          <a:p>
            <a:pPr marL="109855">
              <a:lnSpc>
                <a:spcPct val="100000"/>
              </a:lnSpc>
              <a:spcBef>
                <a:spcPts val="105"/>
              </a:spcBef>
            </a:pPr>
            <a:fld id="{81D60167-4931-47E6-BA6A-407CBD079E47}" type="slidenum">
              <a:rPr spc="-100" dirty="0"/>
              <a:pPr marL="109855">
                <a:lnSpc>
                  <a:spcPct val="100000"/>
                </a:lnSpc>
                <a:spcBef>
                  <a:spcPts val="105"/>
                </a:spcBef>
              </a:pPr>
              <a:t>‹#›</a:t>
            </a:fld>
            <a:endParaRPr spc="-1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A9B3C94-5B95-48A4-9926-8B187C040EA9}" type="datetimeFigureOut">
              <a:rPr lang="en-IN">
                <a:solidFill>
                  <a:prstClr val="black">
                    <a:tint val="75000"/>
                  </a:prstClr>
                </a:solidFill>
              </a:rPr>
              <a:pPr>
                <a:defRPr/>
              </a:pPr>
              <a:t>15-02-2019</a:t>
            </a:fld>
            <a:endParaRPr lang="en-IN">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AA813933-12EB-46D1-A383-774988AFD235}"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A15BC51-8134-4DC3-8997-DFDEE3D4481F}" type="datetimeFigureOut">
              <a:rPr lang="en-IN">
                <a:solidFill>
                  <a:prstClr val="black">
                    <a:tint val="75000"/>
                  </a:prstClr>
                </a:solidFill>
              </a:rPr>
              <a:pPr>
                <a:defRPr/>
              </a:pPr>
              <a:t>15-02-2019</a:t>
            </a:fld>
            <a:endParaRPr lang="en-IN">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70353EC-E292-45DE-89BB-698AE7A7705A}" type="slidenum">
              <a:rPr lang="en-IN"/>
              <a:pPr>
                <a:defRPr/>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9781B2-CD93-4783-83BB-DFD1A54D9BDA}" type="datetimeFigureOut">
              <a:rPr lang="en-IN">
                <a:solidFill>
                  <a:prstClr val="black">
                    <a:tint val="75000"/>
                  </a:prstClr>
                </a:solidFill>
              </a:rPr>
              <a:pPr>
                <a:defRPr/>
              </a:pPr>
              <a:t>15-02-2019</a:t>
            </a:fld>
            <a:endParaRPr lang="en-IN">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3342C74D-99C1-4773-B19F-CFEA00970BAC}"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C04AD8D-8DD3-40CE-BD3B-5C389A69ED70}" type="datetimeFigureOut">
              <a:rPr lang="en-IN">
                <a:solidFill>
                  <a:prstClr val="black">
                    <a:tint val="75000"/>
                  </a:prstClr>
                </a:solidFill>
              </a:rPr>
              <a:pPr>
                <a:defRPr/>
              </a:pPr>
              <a:t>15-02-2019</a:t>
            </a:fld>
            <a:endParaRPr lang="en-I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313C459-22DE-4F8C-AB3B-F59F808BF340}" type="slidenum">
              <a:rPr lang="en-IN"/>
              <a:pPr>
                <a:defRPr/>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C2FD93-C044-47C5-9047-89C36714354F}" type="datetimeFigureOut">
              <a:rPr lang="en-IN">
                <a:solidFill>
                  <a:prstClr val="black">
                    <a:tint val="75000"/>
                  </a:prstClr>
                </a:solidFill>
              </a:rPr>
              <a:pPr>
                <a:defRPr/>
              </a:pPr>
              <a:t>15-02-2019</a:t>
            </a:fld>
            <a:endParaRPr lang="en-I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D83B901-C30D-4C53-B548-04AB913A3B18}" type="slidenum">
              <a:rPr lang="en-IN"/>
              <a:pPr>
                <a:defRPr/>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7A1A969-9B54-4B63-ABD0-5FC90F1CE155}" type="datetimeFigureOut">
              <a:rPr lang="en-IN">
                <a:solidFill>
                  <a:prstClr val="black">
                    <a:tint val="75000"/>
                  </a:prstClr>
                </a:solidFill>
              </a:rPr>
              <a:pPr>
                <a:defRPr/>
              </a:pPr>
              <a:t>15-02-2019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04DC6CD-39C8-4F36-AD3F-F594C9920D76}" type="slidenum">
              <a:rPr lang="en-IN"/>
              <a:pPr>
                <a:defRPr/>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469B113-7927-4D7D-8661-5849969289A0}" type="datetimeFigureOut">
              <a:rPr lang="en-IN">
                <a:solidFill>
                  <a:prstClr val="black">
                    <a:tint val="75000"/>
                  </a:prstClr>
                </a:solidFill>
              </a:rPr>
              <a:pPr>
                <a:defRPr/>
              </a:pPr>
              <a:t>15-02-2019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BFBD003-018E-4A61-860B-11463D4BA457}"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6B7D72"/>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1" i="0">
                <a:solidFill>
                  <a:srgbClr val="3366FF"/>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2/15/2019</a:t>
            </a:fld>
            <a:endParaRPr lang="en-US"/>
          </a:p>
        </p:txBody>
      </p:sp>
      <p:sp>
        <p:nvSpPr>
          <p:cNvPr id="6" name="Holder 6"/>
          <p:cNvSpPr>
            <a:spLocks noGrp="1"/>
          </p:cNvSpPr>
          <p:nvPr>
            <p:ph type="sldNum" sz="quarter" idx="7"/>
          </p:nvPr>
        </p:nvSpPr>
        <p:spPr/>
        <p:txBody>
          <a:bodyPr lIns="0" tIns="0" rIns="0" bIns="0"/>
          <a:lstStyle>
            <a:lvl1pPr>
              <a:defRPr sz="1200" b="0" i="0">
                <a:solidFill>
                  <a:srgbClr val="564B3C"/>
                </a:solidFill>
                <a:latin typeface="Verdana"/>
                <a:cs typeface="Verdana"/>
              </a:defRPr>
            </a:lvl1pPr>
          </a:lstStyle>
          <a:p>
            <a:pPr marL="109855">
              <a:lnSpc>
                <a:spcPct val="100000"/>
              </a:lnSpc>
              <a:spcBef>
                <a:spcPts val="105"/>
              </a:spcBef>
            </a:pPr>
            <a:fld id="{81D60167-4931-47E6-BA6A-407CBD079E47}" type="slidenum">
              <a:rPr spc="-100" dirty="0"/>
              <a:pPr marL="109855">
                <a:lnSpc>
                  <a:spcPct val="100000"/>
                </a:lnSpc>
                <a:spcBef>
                  <a:spcPts val="105"/>
                </a:spcBef>
              </a:pPr>
              <a:t>‹#›</a:t>
            </a:fld>
            <a:endParaRPr spc="-1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18" name="bk object 18"/>
          <p:cNvSpPr/>
          <p:nvPr/>
        </p:nvSpPr>
        <p:spPr>
          <a:xfrm>
            <a:off x="92075" y="101600"/>
            <a:ext cx="8959850" cy="6664324"/>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270163" y="274307"/>
            <a:ext cx="8603665" cy="1334198"/>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0" i="0">
                <a:solidFill>
                  <a:srgbClr val="6B7D72"/>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2/15/2019</a:t>
            </a:fld>
            <a:endParaRPr lang="en-US"/>
          </a:p>
        </p:txBody>
      </p:sp>
      <p:sp>
        <p:nvSpPr>
          <p:cNvPr id="7" name="Holder 7"/>
          <p:cNvSpPr>
            <a:spLocks noGrp="1"/>
          </p:cNvSpPr>
          <p:nvPr>
            <p:ph type="sldNum" sz="quarter" idx="7"/>
          </p:nvPr>
        </p:nvSpPr>
        <p:spPr/>
        <p:txBody>
          <a:bodyPr lIns="0" tIns="0" rIns="0" bIns="0"/>
          <a:lstStyle>
            <a:lvl1pPr>
              <a:defRPr sz="1200" b="0" i="0">
                <a:solidFill>
                  <a:srgbClr val="564B3C"/>
                </a:solidFill>
                <a:latin typeface="Verdana"/>
                <a:cs typeface="Verdana"/>
              </a:defRPr>
            </a:lvl1pPr>
          </a:lstStyle>
          <a:p>
            <a:pPr marL="109855">
              <a:lnSpc>
                <a:spcPct val="100000"/>
              </a:lnSpc>
              <a:spcBef>
                <a:spcPts val="105"/>
              </a:spcBef>
            </a:pPr>
            <a:fld id="{81D60167-4931-47E6-BA6A-407CBD079E47}" type="slidenum">
              <a:rPr spc="-100" dirty="0"/>
              <a:pPr marL="109855">
                <a:lnSpc>
                  <a:spcPct val="100000"/>
                </a:lnSpc>
                <a:spcBef>
                  <a:spcPts val="105"/>
                </a:spcBef>
              </a:pPr>
              <a:t>‹#›</a:t>
            </a:fld>
            <a:endParaRPr spc="-1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6B7D72"/>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2/15/2019</a:t>
            </a:fld>
            <a:endParaRPr lang="en-US"/>
          </a:p>
        </p:txBody>
      </p:sp>
      <p:sp>
        <p:nvSpPr>
          <p:cNvPr id="5" name="Holder 5"/>
          <p:cNvSpPr>
            <a:spLocks noGrp="1"/>
          </p:cNvSpPr>
          <p:nvPr>
            <p:ph type="sldNum" sz="quarter" idx="7"/>
          </p:nvPr>
        </p:nvSpPr>
        <p:spPr/>
        <p:txBody>
          <a:bodyPr lIns="0" tIns="0" rIns="0" bIns="0"/>
          <a:lstStyle>
            <a:lvl1pPr>
              <a:defRPr sz="1200" b="0" i="0">
                <a:solidFill>
                  <a:srgbClr val="564B3C"/>
                </a:solidFill>
                <a:latin typeface="Verdana"/>
                <a:cs typeface="Verdana"/>
              </a:defRPr>
            </a:lvl1pPr>
          </a:lstStyle>
          <a:p>
            <a:pPr marL="109855">
              <a:lnSpc>
                <a:spcPct val="100000"/>
              </a:lnSpc>
              <a:spcBef>
                <a:spcPts val="105"/>
              </a:spcBef>
            </a:pPr>
            <a:fld id="{81D60167-4931-47E6-BA6A-407CBD079E47}" type="slidenum">
              <a:rPr spc="-100" dirty="0"/>
              <a:pPr marL="109855">
                <a:lnSpc>
                  <a:spcPct val="100000"/>
                </a:lnSpc>
                <a:spcBef>
                  <a:spcPts val="105"/>
                </a:spcBef>
              </a:pPr>
              <a:t>‹#›</a:t>
            </a:fld>
            <a:endParaRPr spc="-1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18" name="bk object 18"/>
          <p:cNvSpPr/>
          <p:nvPr/>
        </p:nvSpPr>
        <p:spPr>
          <a:xfrm>
            <a:off x="92075" y="101600"/>
            <a:ext cx="8959850" cy="6664324"/>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340822" y="2938551"/>
            <a:ext cx="7157262" cy="2473032"/>
          </a:xfrm>
          <a:prstGeom prst="rect">
            <a:avLst/>
          </a:prstGeom>
          <a:blipFill>
            <a:blip r:embed="rId4" cstate="print"/>
            <a:stretch>
              <a:fillRect/>
            </a:stretch>
          </a:blipFill>
        </p:spPr>
        <p:txBody>
          <a:bodyPr wrap="square" lIns="0" tIns="0" rIns="0" bIns="0" rtlCol="0"/>
          <a:lstStyle/>
          <a:p>
            <a:endParaRPr/>
          </a:p>
        </p:txBody>
      </p:sp>
      <p:sp>
        <p:nvSpPr>
          <p:cNvPr id="20" name="bk object 20"/>
          <p:cNvSpPr/>
          <p:nvPr/>
        </p:nvSpPr>
        <p:spPr>
          <a:xfrm>
            <a:off x="7568742" y="2938551"/>
            <a:ext cx="1197032" cy="2468879"/>
          </a:xfrm>
          <a:prstGeom prst="rect">
            <a:avLst/>
          </a:prstGeom>
          <a:blipFill>
            <a:blip r:embed="rId5" cstate="print"/>
            <a:stretch>
              <a:fillRect/>
            </a:stretch>
          </a:blipFill>
        </p:spPr>
        <p:txBody>
          <a:bodyPr wrap="square" lIns="0" tIns="0" rIns="0" bIns="0" rtlCol="0"/>
          <a:lstStyle/>
          <a:p>
            <a:endParaRPr/>
          </a:p>
        </p:txBody>
      </p:sp>
      <p:sp>
        <p:nvSpPr>
          <p:cNvPr id="21" name="bk object 21"/>
          <p:cNvSpPr/>
          <p:nvPr/>
        </p:nvSpPr>
        <p:spPr>
          <a:xfrm>
            <a:off x="446087" y="3055937"/>
            <a:ext cx="6946900" cy="2244725"/>
          </a:xfrm>
          <a:custGeom>
            <a:avLst/>
            <a:gdLst/>
            <a:ahLst/>
            <a:cxnLst/>
            <a:rect l="l" t="t" r="r" b="b"/>
            <a:pathLst>
              <a:path w="6946900" h="2244725">
                <a:moveTo>
                  <a:pt x="0" y="2244725"/>
                </a:moveTo>
                <a:lnTo>
                  <a:pt x="6946900" y="2244725"/>
                </a:lnTo>
                <a:lnTo>
                  <a:pt x="6946900" y="0"/>
                </a:lnTo>
                <a:lnTo>
                  <a:pt x="0" y="0"/>
                </a:lnTo>
                <a:lnTo>
                  <a:pt x="0" y="2244725"/>
                </a:lnTo>
                <a:close/>
              </a:path>
            </a:pathLst>
          </a:custGeom>
          <a:solidFill>
            <a:srgbClr val="FFFFFF"/>
          </a:solidFill>
        </p:spPr>
        <p:txBody>
          <a:bodyPr wrap="square" lIns="0" tIns="0" rIns="0" bIns="0" rtlCol="0"/>
          <a:lstStyle/>
          <a:p>
            <a:endParaRPr/>
          </a:p>
        </p:txBody>
      </p:sp>
      <p:sp>
        <p:nvSpPr>
          <p:cNvPr id="22" name="bk object 22"/>
          <p:cNvSpPr/>
          <p:nvPr/>
        </p:nvSpPr>
        <p:spPr>
          <a:xfrm>
            <a:off x="541337" y="4559300"/>
            <a:ext cx="6756400" cy="663575"/>
          </a:xfrm>
          <a:custGeom>
            <a:avLst/>
            <a:gdLst/>
            <a:ahLst/>
            <a:cxnLst/>
            <a:rect l="l" t="t" r="r" b="b"/>
            <a:pathLst>
              <a:path w="6756400" h="663575">
                <a:moveTo>
                  <a:pt x="0" y="663575"/>
                </a:moveTo>
                <a:lnTo>
                  <a:pt x="6756400" y="663575"/>
                </a:lnTo>
                <a:lnTo>
                  <a:pt x="6756400" y="0"/>
                </a:lnTo>
                <a:lnTo>
                  <a:pt x="0" y="0"/>
                </a:lnTo>
                <a:lnTo>
                  <a:pt x="0" y="663575"/>
                </a:lnTo>
                <a:close/>
              </a:path>
            </a:pathLst>
          </a:custGeom>
          <a:solidFill>
            <a:srgbClr val="A4B1A9"/>
          </a:solidFill>
        </p:spPr>
        <p:txBody>
          <a:bodyPr wrap="square" lIns="0" tIns="0" rIns="0" bIns="0" rtlCol="0"/>
          <a:lstStyle/>
          <a:p>
            <a:endParaRPr/>
          </a:p>
        </p:txBody>
      </p:sp>
      <p:sp>
        <p:nvSpPr>
          <p:cNvPr id="23" name="bk object 23"/>
          <p:cNvSpPr/>
          <p:nvPr/>
        </p:nvSpPr>
        <p:spPr>
          <a:xfrm>
            <a:off x="537633" y="3137958"/>
            <a:ext cx="6764020" cy="2080895"/>
          </a:xfrm>
          <a:custGeom>
            <a:avLst/>
            <a:gdLst/>
            <a:ahLst/>
            <a:cxnLst/>
            <a:rect l="l" t="t" r="r" b="b"/>
            <a:pathLst>
              <a:path w="6764020" h="2080895">
                <a:moveTo>
                  <a:pt x="0" y="2116"/>
                </a:moveTo>
                <a:lnTo>
                  <a:pt x="0" y="947"/>
                </a:lnTo>
                <a:lnTo>
                  <a:pt x="947" y="0"/>
                </a:lnTo>
                <a:lnTo>
                  <a:pt x="2116" y="0"/>
                </a:lnTo>
                <a:lnTo>
                  <a:pt x="6761691" y="0"/>
                </a:lnTo>
                <a:lnTo>
                  <a:pt x="6762851" y="0"/>
                </a:lnTo>
                <a:lnTo>
                  <a:pt x="6763801" y="947"/>
                </a:lnTo>
                <a:lnTo>
                  <a:pt x="6763801" y="2116"/>
                </a:lnTo>
                <a:lnTo>
                  <a:pt x="6763801" y="2078564"/>
                </a:lnTo>
                <a:lnTo>
                  <a:pt x="6763801" y="2079734"/>
                </a:lnTo>
                <a:lnTo>
                  <a:pt x="6762851" y="2080684"/>
                </a:lnTo>
                <a:lnTo>
                  <a:pt x="947" y="2080684"/>
                </a:lnTo>
                <a:lnTo>
                  <a:pt x="0" y="2079734"/>
                </a:lnTo>
                <a:lnTo>
                  <a:pt x="0" y="2078564"/>
                </a:lnTo>
                <a:lnTo>
                  <a:pt x="0" y="2116"/>
                </a:lnTo>
                <a:close/>
              </a:path>
            </a:pathLst>
          </a:custGeom>
          <a:ln w="3175">
            <a:solidFill>
              <a:srgbClr val="7E8F85"/>
            </a:solidFill>
          </a:ln>
        </p:spPr>
        <p:txBody>
          <a:bodyPr wrap="square" lIns="0" tIns="0" rIns="0" bIns="0" rtlCol="0"/>
          <a:lstStyle/>
          <a:p>
            <a:endParaRPr/>
          </a:p>
        </p:txBody>
      </p:sp>
      <p:sp>
        <p:nvSpPr>
          <p:cNvPr id="24" name="bk object 24"/>
          <p:cNvSpPr/>
          <p:nvPr/>
        </p:nvSpPr>
        <p:spPr>
          <a:xfrm>
            <a:off x="541866" y="3142191"/>
            <a:ext cx="6755765" cy="2072639"/>
          </a:xfrm>
          <a:custGeom>
            <a:avLst/>
            <a:gdLst/>
            <a:ahLst/>
            <a:cxnLst/>
            <a:rect l="l" t="t" r="r" b="b"/>
            <a:pathLst>
              <a:path w="6755765" h="2072639">
                <a:moveTo>
                  <a:pt x="0" y="0"/>
                </a:moveTo>
                <a:lnTo>
                  <a:pt x="6755335" y="0"/>
                </a:lnTo>
                <a:lnTo>
                  <a:pt x="6755335" y="2072218"/>
                </a:lnTo>
                <a:lnTo>
                  <a:pt x="0" y="2072218"/>
                </a:lnTo>
                <a:lnTo>
                  <a:pt x="0" y="0"/>
                </a:lnTo>
                <a:close/>
              </a:path>
            </a:pathLst>
          </a:custGeom>
          <a:ln w="3175">
            <a:solidFill>
              <a:srgbClr val="7E8F85"/>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2/15/2019</a:t>
            </a:fld>
            <a:endParaRPr lang="en-US"/>
          </a:p>
        </p:txBody>
      </p:sp>
      <p:sp>
        <p:nvSpPr>
          <p:cNvPr id="4" name="Holder 4"/>
          <p:cNvSpPr>
            <a:spLocks noGrp="1"/>
          </p:cNvSpPr>
          <p:nvPr>
            <p:ph type="sldNum" sz="quarter" idx="7"/>
          </p:nvPr>
        </p:nvSpPr>
        <p:spPr/>
        <p:txBody>
          <a:bodyPr lIns="0" tIns="0" rIns="0" bIns="0"/>
          <a:lstStyle>
            <a:lvl1pPr>
              <a:defRPr sz="1200" b="0" i="0">
                <a:solidFill>
                  <a:srgbClr val="564B3C"/>
                </a:solidFill>
                <a:latin typeface="Verdana"/>
                <a:cs typeface="Verdana"/>
              </a:defRPr>
            </a:lvl1pPr>
          </a:lstStyle>
          <a:p>
            <a:pPr marL="109855">
              <a:lnSpc>
                <a:spcPct val="100000"/>
              </a:lnSpc>
              <a:spcBef>
                <a:spcPts val="105"/>
              </a:spcBef>
            </a:pPr>
            <a:fld id="{81D60167-4931-47E6-BA6A-407CBD079E47}" type="slidenum">
              <a:rPr spc="-100" dirty="0"/>
              <a:pPr marL="109855">
                <a:lnSpc>
                  <a:spcPct val="100000"/>
                </a:lnSpc>
                <a:spcBef>
                  <a:spcPts val="105"/>
                </a:spcBef>
              </a:pPr>
              <a:t>‹#›</a:t>
            </a:fld>
            <a:endParaRPr spc="-1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ED79229-ACDF-4262-9729-C9D96BB18AE7}" type="datetimeFigureOut">
              <a:rPr lang="en-IN">
                <a:solidFill>
                  <a:prstClr val="black">
                    <a:tint val="75000"/>
                  </a:prstClr>
                </a:solidFill>
              </a:rPr>
              <a:pPr>
                <a:defRPr/>
              </a:pPr>
              <a:t>15-02-2019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39C2015-7B6D-479E-B891-523B5E268D4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17556F1-4A43-4E28-9AC7-3622E03BF67E}" type="datetimeFigureOut">
              <a:rPr lang="en-IN">
                <a:solidFill>
                  <a:prstClr val="black">
                    <a:tint val="75000"/>
                  </a:prstClr>
                </a:solidFill>
              </a:rPr>
              <a:pPr>
                <a:defRPr/>
              </a:pPr>
              <a:t>15-02-2019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2A3E98E-88AB-48E0-913F-35D38A3A4F1F}"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4FF6CBF-A890-43A9-B1CA-2B166849CE04}" type="datetimeFigureOut">
              <a:rPr lang="en-IN">
                <a:solidFill>
                  <a:prstClr val="black">
                    <a:tint val="75000"/>
                  </a:prstClr>
                </a:solidFill>
              </a:rPr>
              <a:pPr>
                <a:defRPr/>
              </a:pPr>
              <a:t>15-02-2019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AFE40CD-622C-4C6A-91D3-5AC1618B4695}"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2CAFA86-90BB-456A-974A-F7BED77A8CB0}" type="datetimeFigureOut">
              <a:rPr lang="en-IN">
                <a:solidFill>
                  <a:prstClr val="black">
                    <a:tint val="75000"/>
                  </a:prstClr>
                </a:solidFill>
              </a:rPr>
              <a:pPr>
                <a:defRPr/>
              </a:pPr>
              <a:t>15-02-2019</a:t>
            </a:fld>
            <a:endParaRPr lang="en-I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I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9158EDE-4ABD-4C2E-8CB5-13C976BCE44F}"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3017342" y="274637"/>
            <a:ext cx="3109315" cy="558800"/>
          </a:xfrm>
          <a:prstGeom prst="rect">
            <a:avLst/>
          </a:prstGeom>
        </p:spPr>
        <p:txBody>
          <a:bodyPr wrap="square" lIns="0" tIns="0" rIns="0" bIns="0">
            <a:spAutoFit/>
          </a:bodyPr>
          <a:lstStyle>
            <a:lvl1pPr>
              <a:defRPr sz="3500" b="0" i="0">
                <a:solidFill>
                  <a:srgbClr val="6B7D72"/>
                </a:solidFill>
                <a:latin typeface="Times New Roman"/>
                <a:cs typeface="Times New Roman"/>
              </a:defRPr>
            </a:lvl1pPr>
          </a:lstStyle>
          <a:p>
            <a:endParaRPr/>
          </a:p>
        </p:txBody>
      </p:sp>
      <p:sp>
        <p:nvSpPr>
          <p:cNvPr id="3" name="Holder 3"/>
          <p:cNvSpPr>
            <a:spLocks noGrp="1"/>
          </p:cNvSpPr>
          <p:nvPr>
            <p:ph type="body" idx="1"/>
          </p:nvPr>
        </p:nvSpPr>
        <p:spPr>
          <a:xfrm>
            <a:off x="617854" y="1724660"/>
            <a:ext cx="7908290" cy="4213225"/>
          </a:xfrm>
          <a:prstGeom prst="rect">
            <a:avLst/>
          </a:prstGeom>
        </p:spPr>
        <p:txBody>
          <a:bodyPr wrap="square" lIns="0" tIns="0" rIns="0" bIns="0">
            <a:spAutoFit/>
          </a:bodyPr>
          <a:lstStyle>
            <a:lvl1pPr>
              <a:defRPr sz="2400" b="1" i="0">
                <a:solidFill>
                  <a:srgbClr val="3366FF"/>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2/15/2019</a:t>
            </a:fld>
            <a:endParaRPr lang="en-US"/>
          </a:p>
        </p:txBody>
      </p:sp>
      <p:sp>
        <p:nvSpPr>
          <p:cNvPr id="6" name="Holder 6"/>
          <p:cNvSpPr>
            <a:spLocks noGrp="1"/>
          </p:cNvSpPr>
          <p:nvPr>
            <p:ph type="sldNum" sz="quarter" idx="7"/>
          </p:nvPr>
        </p:nvSpPr>
        <p:spPr>
          <a:xfrm>
            <a:off x="8406117" y="6433879"/>
            <a:ext cx="219709" cy="212725"/>
          </a:xfrm>
          <a:prstGeom prst="rect">
            <a:avLst/>
          </a:prstGeom>
        </p:spPr>
        <p:txBody>
          <a:bodyPr wrap="square" lIns="0" tIns="0" rIns="0" bIns="0">
            <a:spAutoFit/>
          </a:bodyPr>
          <a:lstStyle>
            <a:lvl1pPr>
              <a:defRPr sz="1200" b="0" i="0">
                <a:solidFill>
                  <a:srgbClr val="564B3C"/>
                </a:solidFill>
                <a:latin typeface="Verdana"/>
                <a:cs typeface="Verdana"/>
              </a:defRPr>
            </a:lvl1pPr>
          </a:lstStyle>
          <a:p>
            <a:pPr marL="109855">
              <a:lnSpc>
                <a:spcPct val="100000"/>
              </a:lnSpc>
              <a:spcBef>
                <a:spcPts val="105"/>
              </a:spcBef>
            </a:pPr>
            <a:fld id="{81D60167-4931-47E6-BA6A-407CBD079E47}" type="slidenum">
              <a:rPr spc="-100" dirty="0"/>
              <a:pPr marL="109855">
                <a:lnSpc>
                  <a:spcPct val="100000"/>
                </a:lnSpc>
                <a:spcBef>
                  <a:spcPts val="105"/>
                </a:spcBef>
              </a:pPr>
              <a:t>‹#›</a:t>
            </a:fld>
            <a:endParaRPr spc="-1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4EA6B16-F7AD-4E42-A19D-A1A9FC9AEC17}" type="datetimeFigureOut">
              <a:rPr lang="en-IN">
                <a:solidFill>
                  <a:prstClr val="black">
                    <a:tint val="75000"/>
                  </a:prstClr>
                </a:solidFill>
              </a:rPr>
              <a:pPr>
                <a:defRPr/>
              </a:pPr>
              <a:t>15-02-2019</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fontAlgn="base">
              <a:spcBef>
                <a:spcPct val="0"/>
              </a:spcBef>
              <a:spcAft>
                <a:spcPct val="0"/>
              </a:spcAft>
              <a:defRPr/>
            </a:pPr>
            <a:fld id="{492DF2E2-0D4C-4321-BA08-40B2A2A16711}" type="slidenum">
              <a:rPr lang="en-IN"/>
              <a:pPr fontAlgn="base">
                <a:spcBef>
                  <a:spcPct val="0"/>
                </a:spcBef>
                <a:spcAft>
                  <a:spcPct val="0"/>
                </a:spcAft>
                <a:defRPr/>
              </a:pPr>
              <a:t>‹#›</a:t>
            </a:fld>
            <a:endParaRPr lang="en-IN"/>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19.png"/><Relationship Id="rId10" Type="http://schemas.openxmlformats.org/officeDocument/2006/relationships/image" Target="../media/image35.png"/><Relationship Id="rId4" Type="http://schemas.openxmlformats.org/officeDocument/2006/relationships/image" Target="../media/image3.pn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png"/><Relationship Id="rId7"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png"/><Relationship Id="rId7"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3.png"/><Relationship Id="rId7"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3.png"/><Relationship Id="rId7" Type="http://schemas.openxmlformats.org/officeDocument/2006/relationships/image" Target="../media/image65.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54.png"/><Relationship Id="rId9"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3.png"/><Relationship Id="rId7"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26.png"/><Relationship Id="rId4" Type="http://schemas.openxmlformats.org/officeDocument/2006/relationships/image" Target="../media/image63.png"/><Relationship Id="rId9" Type="http://schemas.openxmlformats.org/officeDocument/2006/relationships/image" Target="../media/image70.png"/></Relationships>
</file>

<file path=ppt/slides/_rels/slide2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png"/><Relationship Id="rId7" Type="http://schemas.openxmlformats.org/officeDocument/2006/relationships/image" Target="../media/image7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54.png"/><Relationship Id="rId9" Type="http://schemas.openxmlformats.org/officeDocument/2006/relationships/image" Target="../media/image75.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77.png"/><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3.png"/><Relationship Id="rId7" Type="http://schemas.openxmlformats.org/officeDocument/2006/relationships/image" Target="../media/image8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89.png"/><Relationship Id="rId5" Type="http://schemas.openxmlformats.org/officeDocument/2006/relationships/image" Target="../media/image84.png"/><Relationship Id="rId10" Type="http://schemas.openxmlformats.org/officeDocument/2006/relationships/image" Target="../media/image88.png"/><Relationship Id="rId4" Type="http://schemas.openxmlformats.org/officeDocument/2006/relationships/image" Target="../media/image83.png"/><Relationship Id="rId9"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3.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85.png"/><Relationship Id="rId4" Type="http://schemas.openxmlformats.org/officeDocument/2006/relationships/image" Target="../media/image91.png"/></Relationships>
</file>

<file path=ppt/slides/_rels/slide3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3.png"/><Relationship Id="rId7" Type="http://schemas.openxmlformats.org/officeDocument/2006/relationships/image" Target="../media/image9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99.png"/><Relationship Id="rId4" Type="http://schemas.openxmlformats.org/officeDocument/2006/relationships/image" Target="../media/image94.png"/><Relationship Id="rId9" Type="http://schemas.openxmlformats.org/officeDocument/2006/relationships/image" Target="../media/image98.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8.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3.png"/><Relationship Id="rId7" Type="http://schemas.openxmlformats.org/officeDocument/2006/relationships/image" Target="../media/image98.png"/><Relationship Id="rId12" Type="http://schemas.openxmlformats.org/officeDocument/2006/relationships/image" Target="../media/image107.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6.png"/><Relationship Id="rId5" Type="http://schemas.openxmlformats.org/officeDocument/2006/relationships/image" Target="../media/image95.png"/><Relationship Id="rId10" Type="http://schemas.openxmlformats.org/officeDocument/2006/relationships/image" Target="../media/image105.png"/><Relationship Id="rId4" Type="http://schemas.openxmlformats.org/officeDocument/2006/relationships/image" Target="../media/image94.png"/><Relationship Id="rId9" Type="http://schemas.openxmlformats.org/officeDocument/2006/relationships/image" Target="../media/image104.png"/></Relationships>
</file>

<file path=ppt/slides/_rels/slide39.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3.png"/><Relationship Id="rId7" Type="http://schemas.openxmlformats.org/officeDocument/2006/relationships/image" Target="../media/image98.png"/><Relationship Id="rId12" Type="http://schemas.openxmlformats.org/officeDocument/2006/relationships/image" Target="../media/image1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9.png"/><Relationship Id="rId5" Type="http://schemas.openxmlformats.org/officeDocument/2006/relationships/image" Target="../media/image95.png"/><Relationship Id="rId10" Type="http://schemas.openxmlformats.org/officeDocument/2006/relationships/image" Target="../media/image108.png"/><Relationship Id="rId4" Type="http://schemas.openxmlformats.org/officeDocument/2006/relationships/image" Target="../media/image94.png"/><Relationship Id="rId9" Type="http://schemas.openxmlformats.org/officeDocument/2006/relationships/image" Target="../media/image10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3.png"/><Relationship Id="rId7" Type="http://schemas.openxmlformats.org/officeDocument/2006/relationships/image" Target="../media/image1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s>
</file>

<file path=ppt/slides/_rels/slide41.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3.png"/><Relationship Id="rId7" Type="http://schemas.openxmlformats.org/officeDocument/2006/relationships/image" Target="../media/image98.png"/><Relationship Id="rId12" Type="http://schemas.openxmlformats.org/officeDocument/2006/relationships/image" Target="../media/image121.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00.png"/><Relationship Id="rId11" Type="http://schemas.openxmlformats.org/officeDocument/2006/relationships/image" Target="../media/image120.png"/><Relationship Id="rId5" Type="http://schemas.openxmlformats.org/officeDocument/2006/relationships/image" Target="../media/image95.png"/><Relationship Id="rId10" Type="http://schemas.openxmlformats.org/officeDocument/2006/relationships/image" Target="../media/image119.png"/><Relationship Id="rId4" Type="http://schemas.openxmlformats.org/officeDocument/2006/relationships/image" Target="../media/image94.png"/><Relationship Id="rId9" Type="http://schemas.openxmlformats.org/officeDocument/2006/relationships/image" Target="../media/image118.png"/></Relationships>
</file>

<file path=ppt/slides/_rels/slide42.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3.png"/><Relationship Id="rId7" Type="http://schemas.openxmlformats.org/officeDocument/2006/relationships/image" Target="../media/image9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24.jpeg"/><Relationship Id="rId5" Type="http://schemas.openxmlformats.org/officeDocument/2006/relationships/image" Target="../media/image95.png"/><Relationship Id="rId10" Type="http://schemas.openxmlformats.org/officeDocument/2006/relationships/image" Target="../media/image123.png"/><Relationship Id="rId4" Type="http://schemas.openxmlformats.org/officeDocument/2006/relationships/image" Target="../media/image94.png"/><Relationship Id="rId9" Type="http://schemas.openxmlformats.org/officeDocument/2006/relationships/image" Target="../media/image12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6.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37.jpe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38.jpe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4343400"/>
            <a:ext cx="6781799" cy="782265"/>
          </a:xfrm>
          <a:prstGeom prst="rect">
            <a:avLst/>
          </a:prstGeom>
        </p:spPr>
        <p:txBody>
          <a:bodyPr vert="horz" wrap="square" lIns="0" tIns="12700" rIns="0" bIns="0" rtlCol="0">
            <a:spAutoFit/>
          </a:bodyPr>
          <a:lstStyle/>
          <a:p>
            <a:pPr algn="ctr">
              <a:lnSpc>
                <a:spcPts val="2025"/>
              </a:lnSpc>
              <a:spcBef>
                <a:spcPts val="100"/>
              </a:spcBef>
              <a:tabLst>
                <a:tab pos="2032000" algn="l"/>
              </a:tabLst>
            </a:pPr>
            <a:endParaRPr sz="1700" dirty="0">
              <a:latin typeface="Verdana"/>
              <a:cs typeface="Verdana"/>
            </a:endParaRPr>
          </a:p>
          <a:p>
            <a:pPr algn="ctr">
              <a:lnSpc>
                <a:spcPts val="2025"/>
              </a:lnSpc>
              <a:tabLst>
                <a:tab pos="693420" algn="l"/>
                <a:tab pos="2226310" algn="l"/>
              </a:tabLst>
            </a:pPr>
            <a:r>
              <a:rPr lang="en-US" sz="1700" spc="85" dirty="0" smtClean="0">
                <a:solidFill>
                  <a:srgbClr val="FFFFFF"/>
                </a:solidFill>
                <a:latin typeface="Verdana"/>
                <a:cs typeface="Verdana"/>
              </a:rPr>
              <a:t>Dr. A.C.S RAO</a:t>
            </a:r>
          </a:p>
          <a:p>
            <a:pPr algn="ctr">
              <a:lnSpc>
                <a:spcPts val="2025"/>
              </a:lnSpc>
              <a:tabLst>
                <a:tab pos="693420" algn="l"/>
                <a:tab pos="2226310" algn="l"/>
              </a:tabLst>
            </a:pPr>
            <a:r>
              <a:rPr lang="en-US" sz="1700" spc="85" dirty="0" smtClean="0">
                <a:solidFill>
                  <a:srgbClr val="FFFFFF"/>
                </a:solidFill>
                <a:latin typeface="Verdana"/>
                <a:cs typeface="Verdana"/>
              </a:rPr>
              <a:t>Indian Institute of Technology (ISM) DHANBAD</a:t>
            </a:r>
            <a:endParaRPr sz="1700" dirty="0">
              <a:latin typeface="Verdana"/>
              <a:cs typeface="Verdana"/>
            </a:endParaRPr>
          </a:p>
        </p:txBody>
      </p:sp>
      <p:sp>
        <p:nvSpPr>
          <p:cNvPr id="3" name="object 3"/>
          <p:cNvSpPr txBox="1"/>
          <p:nvPr/>
        </p:nvSpPr>
        <p:spPr>
          <a:xfrm>
            <a:off x="985951" y="3347720"/>
            <a:ext cx="5873115" cy="995680"/>
          </a:xfrm>
          <a:prstGeom prst="rect">
            <a:avLst/>
          </a:prstGeom>
        </p:spPr>
        <p:txBody>
          <a:bodyPr vert="horz" wrap="square" lIns="0" tIns="33020" rIns="0" bIns="0" rtlCol="0">
            <a:spAutoFit/>
          </a:bodyPr>
          <a:lstStyle/>
          <a:p>
            <a:pPr marL="374650" marR="5080" indent="-362585">
              <a:lnSpc>
                <a:spcPts val="3800"/>
              </a:lnSpc>
              <a:spcBef>
                <a:spcPts val="260"/>
              </a:spcBef>
            </a:pPr>
            <a:r>
              <a:rPr sz="3200" spc="30" dirty="0">
                <a:solidFill>
                  <a:srgbClr val="47534C"/>
                </a:solidFill>
                <a:latin typeface="Times New Roman"/>
                <a:cs typeface="Times New Roman"/>
              </a:rPr>
              <a:t>OBJECT-ORIENTED </a:t>
            </a:r>
            <a:r>
              <a:rPr sz="3200" dirty="0">
                <a:solidFill>
                  <a:srgbClr val="47534C"/>
                </a:solidFill>
                <a:latin typeface="Times New Roman"/>
                <a:cs typeface="Times New Roman"/>
              </a:rPr>
              <a:t>&amp;</a:t>
            </a:r>
            <a:r>
              <a:rPr sz="3200" spc="-75" dirty="0">
                <a:solidFill>
                  <a:srgbClr val="47534C"/>
                </a:solidFill>
                <a:latin typeface="Times New Roman"/>
                <a:cs typeface="Times New Roman"/>
              </a:rPr>
              <a:t> </a:t>
            </a:r>
            <a:r>
              <a:rPr sz="3200" spc="-30" dirty="0">
                <a:solidFill>
                  <a:srgbClr val="47534C"/>
                </a:solidFill>
                <a:latin typeface="Times New Roman"/>
                <a:cs typeface="Times New Roman"/>
              </a:rPr>
              <a:t>OBJECT-  </a:t>
            </a:r>
            <a:r>
              <a:rPr sz="3200" spc="65" dirty="0">
                <a:solidFill>
                  <a:srgbClr val="47534C"/>
                </a:solidFill>
                <a:latin typeface="Times New Roman"/>
                <a:cs typeface="Times New Roman"/>
              </a:rPr>
              <a:t>RELATIONAL</a:t>
            </a:r>
            <a:r>
              <a:rPr sz="3200" spc="-135" dirty="0">
                <a:solidFill>
                  <a:srgbClr val="47534C"/>
                </a:solidFill>
                <a:latin typeface="Times New Roman"/>
                <a:cs typeface="Times New Roman"/>
              </a:rPr>
              <a:t> </a:t>
            </a:r>
            <a:r>
              <a:rPr sz="3200" spc="-20" dirty="0">
                <a:solidFill>
                  <a:srgbClr val="47534C"/>
                </a:solidFill>
                <a:latin typeface="Times New Roman"/>
                <a:cs typeface="Times New Roman"/>
              </a:rPr>
              <a:t>DATABASES</a:t>
            </a:r>
            <a:endParaRPr sz="3200" dirty="0">
              <a:latin typeface="Times New Roman"/>
              <a:cs typeface="Times New Roman"/>
            </a:endParaRPr>
          </a:p>
        </p:txBody>
      </p:sp>
      <p:sp>
        <p:nvSpPr>
          <p:cNvPr id="4" name="object 4"/>
          <p:cNvSpPr txBox="1"/>
          <p:nvPr/>
        </p:nvSpPr>
        <p:spPr>
          <a:xfrm>
            <a:off x="7712075" y="3136900"/>
            <a:ext cx="911225" cy="2075180"/>
          </a:xfrm>
          <a:prstGeom prst="rect">
            <a:avLst/>
          </a:prstGeom>
          <a:solidFill>
            <a:srgbClr val="C2BA65">
              <a:alpha val="70199"/>
            </a:srgbClr>
          </a:solidFill>
          <a:ln w="6349">
            <a:solidFill>
              <a:srgbClr val="7E8F85"/>
            </a:solidFill>
          </a:ln>
        </p:spPr>
        <p:txBody>
          <a:bodyPr vert="horz" wrap="square" lIns="0" tIns="0" rIns="0" bIns="0" rtlCol="0">
            <a:spAutoFit/>
          </a:bodyPr>
          <a:lstStyle/>
          <a:p>
            <a:pPr>
              <a:lnSpc>
                <a:spcPct val="100000"/>
              </a:lnSpc>
            </a:pPr>
            <a:endParaRPr sz="3400">
              <a:latin typeface="Times New Roman"/>
              <a:cs typeface="Times New Roman"/>
            </a:endParaRPr>
          </a:p>
          <a:p>
            <a:pPr>
              <a:lnSpc>
                <a:spcPct val="100000"/>
              </a:lnSpc>
            </a:pPr>
            <a:endParaRPr sz="3400">
              <a:latin typeface="Times New Roman"/>
              <a:cs typeface="Times New Roman"/>
            </a:endParaRPr>
          </a:p>
          <a:p>
            <a:pPr>
              <a:lnSpc>
                <a:spcPct val="100000"/>
              </a:lnSpc>
            </a:pPr>
            <a:endParaRPr sz="3500">
              <a:latin typeface="Times New Roman"/>
              <a:cs typeface="Times New Roman"/>
            </a:endParaRPr>
          </a:p>
          <a:p>
            <a:pPr marL="5080" algn="ctr">
              <a:lnSpc>
                <a:spcPct val="100000"/>
              </a:lnSpc>
            </a:pPr>
            <a:r>
              <a:rPr sz="2800" spc="-229" dirty="0">
                <a:solidFill>
                  <a:srgbClr val="47534C"/>
                </a:solidFill>
                <a:latin typeface="Verdana"/>
                <a:cs typeface="Verdana"/>
              </a:rPr>
              <a:t>1</a:t>
            </a:r>
            <a:endParaRPr sz="28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184910">
              <a:lnSpc>
                <a:spcPct val="100000"/>
              </a:lnSpc>
              <a:spcBef>
                <a:spcPts val="2265"/>
              </a:spcBef>
            </a:pPr>
            <a:r>
              <a:rPr spc="50" dirty="0"/>
              <a:t>EXAMPLE </a:t>
            </a:r>
            <a:r>
              <a:rPr spc="105" dirty="0"/>
              <a:t>OF </a:t>
            </a:r>
            <a:r>
              <a:rPr spc="125" dirty="0"/>
              <a:t>UML</a:t>
            </a:r>
            <a:r>
              <a:rPr spc="-300" dirty="0"/>
              <a:t> </a:t>
            </a:r>
            <a:r>
              <a:rPr spc="-5" dirty="0"/>
              <a:t>CLASSES</a:t>
            </a:r>
          </a:p>
        </p:txBody>
      </p:sp>
      <p:sp>
        <p:nvSpPr>
          <p:cNvPr id="5" name="object 5"/>
          <p:cNvSpPr txBox="1"/>
          <p:nvPr/>
        </p:nvSpPr>
        <p:spPr>
          <a:xfrm>
            <a:off x="2007004" y="5377977"/>
            <a:ext cx="2950210" cy="897890"/>
          </a:xfrm>
          <a:prstGeom prst="rect">
            <a:avLst/>
          </a:prstGeom>
          <a:solidFill>
            <a:srgbClr val="FFFFFF"/>
          </a:solidFill>
          <a:ln w="12875">
            <a:solidFill>
              <a:srgbClr val="000000"/>
            </a:solidFill>
          </a:ln>
        </p:spPr>
        <p:txBody>
          <a:bodyPr vert="horz" wrap="square" lIns="0" tIns="120650" rIns="0" bIns="0" rtlCol="0">
            <a:spAutoFit/>
          </a:bodyPr>
          <a:lstStyle/>
          <a:p>
            <a:pPr marL="64769">
              <a:lnSpc>
                <a:spcPct val="100000"/>
              </a:lnSpc>
              <a:spcBef>
                <a:spcPts val="950"/>
              </a:spcBef>
            </a:pPr>
            <a:r>
              <a:rPr sz="1300" spc="25" dirty="0">
                <a:latin typeface="Arial"/>
                <a:cs typeface="Arial"/>
              </a:rPr>
              <a:t>name: </a:t>
            </a:r>
            <a:r>
              <a:rPr sz="1300" b="1" spc="10" dirty="0">
                <a:solidFill>
                  <a:srgbClr val="0000FF"/>
                </a:solidFill>
                <a:latin typeface="Arial"/>
                <a:cs typeface="Arial"/>
              </a:rPr>
              <a:t>{Norman, </a:t>
            </a:r>
            <a:r>
              <a:rPr sz="1300" b="1" spc="15" dirty="0">
                <a:solidFill>
                  <a:srgbClr val="0000FF"/>
                </a:solidFill>
                <a:latin typeface="Arial"/>
                <a:cs typeface="Arial"/>
              </a:rPr>
              <a:t>William,</a:t>
            </a:r>
            <a:r>
              <a:rPr sz="1300" b="1" spc="-100" dirty="0">
                <a:solidFill>
                  <a:srgbClr val="0000FF"/>
                </a:solidFill>
                <a:latin typeface="Arial"/>
                <a:cs typeface="Arial"/>
              </a:rPr>
              <a:t> </a:t>
            </a:r>
            <a:r>
              <a:rPr sz="1300" b="1" spc="5" dirty="0">
                <a:solidFill>
                  <a:srgbClr val="0000FF"/>
                </a:solidFill>
                <a:latin typeface="Arial"/>
                <a:cs typeface="Arial"/>
              </a:rPr>
              <a:t>Preston}</a:t>
            </a:r>
            <a:endParaRPr sz="1300">
              <a:latin typeface="Arial"/>
              <a:cs typeface="Arial"/>
            </a:endParaRPr>
          </a:p>
          <a:p>
            <a:pPr marL="64769">
              <a:lnSpc>
                <a:spcPct val="100000"/>
              </a:lnSpc>
              <a:spcBef>
                <a:spcPts val="80"/>
              </a:spcBef>
            </a:pPr>
            <a:r>
              <a:rPr sz="1300" spc="10" dirty="0">
                <a:latin typeface="Arial"/>
                <a:cs typeface="Arial"/>
              </a:rPr>
              <a:t>address:</a:t>
            </a:r>
            <a:r>
              <a:rPr sz="1300" spc="85" dirty="0">
                <a:latin typeface="Arial"/>
                <a:cs typeface="Arial"/>
              </a:rPr>
              <a:t> </a:t>
            </a:r>
            <a:r>
              <a:rPr sz="1300" b="1" spc="20" dirty="0">
                <a:solidFill>
                  <a:srgbClr val="0000FF"/>
                </a:solidFill>
                <a:latin typeface="Arial"/>
                <a:cs typeface="Arial"/>
              </a:rPr>
              <a:t>Stockport</a:t>
            </a:r>
            <a:endParaRPr sz="1300">
              <a:latin typeface="Arial"/>
              <a:cs typeface="Arial"/>
            </a:endParaRPr>
          </a:p>
          <a:p>
            <a:pPr marL="64769">
              <a:lnSpc>
                <a:spcPct val="100000"/>
              </a:lnSpc>
              <a:spcBef>
                <a:spcPts val="80"/>
              </a:spcBef>
            </a:pPr>
            <a:r>
              <a:rPr sz="1300" spc="10" dirty="0">
                <a:latin typeface="Arial"/>
                <a:cs typeface="Arial"/>
              </a:rPr>
              <a:t>birthDate:</a:t>
            </a:r>
            <a:r>
              <a:rPr sz="1300" spc="-25" dirty="0">
                <a:latin typeface="Arial"/>
                <a:cs typeface="Arial"/>
              </a:rPr>
              <a:t> </a:t>
            </a:r>
            <a:r>
              <a:rPr sz="1300" b="1" spc="30" dirty="0">
                <a:solidFill>
                  <a:srgbClr val="0000FF"/>
                </a:solidFill>
                <a:latin typeface="Arial"/>
                <a:cs typeface="Arial"/>
              </a:rPr>
              <a:t>11-JUN-70</a:t>
            </a:r>
            <a:endParaRPr sz="1300">
              <a:latin typeface="Arial"/>
              <a:cs typeface="Arial"/>
            </a:endParaRPr>
          </a:p>
        </p:txBody>
      </p:sp>
      <p:sp>
        <p:nvSpPr>
          <p:cNvPr id="6" name="object 6"/>
          <p:cNvSpPr/>
          <p:nvPr/>
        </p:nvSpPr>
        <p:spPr>
          <a:xfrm>
            <a:off x="2059042" y="1982926"/>
            <a:ext cx="2703195" cy="494665"/>
          </a:xfrm>
          <a:custGeom>
            <a:avLst/>
            <a:gdLst/>
            <a:ahLst/>
            <a:cxnLst/>
            <a:rect l="l" t="t" r="r" b="b"/>
            <a:pathLst>
              <a:path w="2703195" h="494664">
                <a:moveTo>
                  <a:pt x="0" y="494318"/>
                </a:moveTo>
                <a:lnTo>
                  <a:pt x="2702980" y="494318"/>
                </a:lnTo>
                <a:lnTo>
                  <a:pt x="2702980" y="0"/>
                </a:lnTo>
                <a:lnTo>
                  <a:pt x="0" y="0"/>
                </a:lnTo>
                <a:lnTo>
                  <a:pt x="0" y="494318"/>
                </a:lnTo>
                <a:close/>
              </a:path>
            </a:pathLst>
          </a:custGeom>
          <a:solidFill>
            <a:srgbClr val="FFFFFF"/>
          </a:solidFill>
        </p:spPr>
        <p:txBody>
          <a:bodyPr wrap="square" lIns="0" tIns="0" rIns="0" bIns="0" rtlCol="0"/>
          <a:lstStyle/>
          <a:p>
            <a:endParaRPr/>
          </a:p>
        </p:txBody>
      </p:sp>
      <p:sp>
        <p:nvSpPr>
          <p:cNvPr id="7" name="object 7"/>
          <p:cNvSpPr/>
          <p:nvPr/>
        </p:nvSpPr>
        <p:spPr>
          <a:xfrm>
            <a:off x="2059042" y="1982927"/>
            <a:ext cx="2703195" cy="494665"/>
          </a:xfrm>
          <a:custGeom>
            <a:avLst/>
            <a:gdLst/>
            <a:ahLst/>
            <a:cxnLst/>
            <a:rect l="l" t="t" r="r" b="b"/>
            <a:pathLst>
              <a:path w="2703195" h="494664">
                <a:moveTo>
                  <a:pt x="0" y="494318"/>
                </a:moveTo>
                <a:lnTo>
                  <a:pt x="2702980" y="494318"/>
                </a:lnTo>
                <a:lnTo>
                  <a:pt x="2702980" y="0"/>
                </a:lnTo>
                <a:lnTo>
                  <a:pt x="0" y="0"/>
                </a:lnTo>
                <a:lnTo>
                  <a:pt x="0" y="494318"/>
                </a:lnTo>
                <a:close/>
              </a:path>
            </a:pathLst>
          </a:custGeom>
          <a:ln w="12873">
            <a:solidFill>
              <a:srgbClr val="000000"/>
            </a:solidFill>
          </a:ln>
        </p:spPr>
        <p:txBody>
          <a:bodyPr wrap="square" lIns="0" tIns="0" rIns="0" bIns="0" rtlCol="0"/>
          <a:lstStyle/>
          <a:p>
            <a:endParaRPr/>
          </a:p>
        </p:txBody>
      </p:sp>
      <p:sp>
        <p:nvSpPr>
          <p:cNvPr id="8" name="object 8"/>
          <p:cNvSpPr txBox="1"/>
          <p:nvPr/>
        </p:nvSpPr>
        <p:spPr>
          <a:xfrm>
            <a:off x="3034221" y="2074594"/>
            <a:ext cx="724535" cy="275590"/>
          </a:xfrm>
          <a:prstGeom prst="rect">
            <a:avLst/>
          </a:prstGeom>
        </p:spPr>
        <p:txBody>
          <a:bodyPr vert="horz" wrap="square" lIns="0" tIns="17145" rIns="0" bIns="0" rtlCol="0">
            <a:spAutoFit/>
          </a:bodyPr>
          <a:lstStyle/>
          <a:p>
            <a:pPr marL="12700">
              <a:lnSpc>
                <a:spcPct val="100000"/>
              </a:lnSpc>
              <a:spcBef>
                <a:spcPts val="135"/>
              </a:spcBef>
            </a:pPr>
            <a:r>
              <a:rPr sz="1600" b="1" spc="50" dirty="0">
                <a:latin typeface="Arial"/>
                <a:cs typeface="Arial"/>
              </a:rPr>
              <a:t>P</a:t>
            </a:r>
            <a:r>
              <a:rPr sz="1600" b="1" spc="-75" dirty="0">
                <a:latin typeface="Arial"/>
                <a:cs typeface="Arial"/>
              </a:rPr>
              <a:t>e</a:t>
            </a:r>
            <a:r>
              <a:rPr sz="1600" b="1" spc="90" dirty="0">
                <a:latin typeface="Arial"/>
                <a:cs typeface="Arial"/>
              </a:rPr>
              <a:t>r</a:t>
            </a:r>
            <a:r>
              <a:rPr sz="1600" b="1" spc="25" dirty="0">
                <a:latin typeface="Arial"/>
                <a:cs typeface="Arial"/>
              </a:rPr>
              <a:t>s</a:t>
            </a:r>
            <a:r>
              <a:rPr sz="1600" b="1" spc="-60" dirty="0">
                <a:latin typeface="Arial"/>
                <a:cs typeface="Arial"/>
              </a:rPr>
              <a:t>o</a:t>
            </a:r>
            <a:r>
              <a:rPr sz="1600" b="1" spc="25" dirty="0">
                <a:latin typeface="Arial"/>
                <a:cs typeface="Arial"/>
              </a:rPr>
              <a:t>n</a:t>
            </a:r>
            <a:endParaRPr sz="1600">
              <a:latin typeface="Arial"/>
              <a:cs typeface="Arial"/>
            </a:endParaRPr>
          </a:p>
        </p:txBody>
      </p:sp>
      <p:sp>
        <p:nvSpPr>
          <p:cNvPr id="9" name="object 9"/>
          <p:cNvSpPr/>
          <p:nvPr/>
        </p:nvSpPr>
        <p:spPr>
          <a:xfrm>
            <a:off x="2059042" y="2477297"/>
            <a:ext cx="2703195" cy="1327150"/>
          </a:xfrm>
          <a:custGeom>
            <a:avLst/>
            <a:gdLst/>
            <a:ahLst/>
            <a:cxnLst/>
            <a:rect l="l" t="t" r="r" b="b"/>
            <a:pathLst>
              <a:path w="2703195" h="1327150">
                <a:moveTo>
                  <a:pt x="0" y="1326750"/>
                </a:moveTo>
                <a:lnTo>
                  <a:pt x="2702980" y="1326750"/>
                </a:lnTo>
                <a:lnTo>
                  <a:pt x="2702980" y="0"/>
                </a:lnTo>
                <a:lnTo>
                  <a:pt x="0" y="0"/>
                </a:lnTo>
                <a:lnTo>
                  <a:pt x="0" y="1326750"/>
                </a:lnTo>
                <a:close/>
              </a:path>
            </a:pathLst>
          </a:custGeom>
          <a:solidFill>
            <a:srgbClr val="FFFFFF"/>
          </a:solidFill>
        </p:spPr>
        <p:txBody>
          <a:bodyPr wrap="square" lIns="0" tIns="0" rIns="0" bIns="0" rtlCol="0"/>
          <a:lstStyle/>
          <a:p>
            <a:endParaRPr/>
          </a:p>
        </p:txBody>
      </p:sp>
      <p:sp>
        <p:nvSpPr>
          <p:cNvPr id="10" name="object 10"/>
          <p:cNvSpPr/>
          <p:nvPr/>
        </p:nvSpPr>
        <p:spPr>
          <a:xfrm>
            <a:off x="2059042" y="2477297"/>
            <a:ext cx="2703195" cy="1327150"/>
          </a:xfrm>
          <a:custGeom>
            <a:avLst/>
            <a:gdLst/>
            <a:ahLst/>
            <a:cxnLst/>
            <a:rect l="l" t="t" r="r" b="b"/>
            <a:pathLst>
              <a:path w="2703195" h="1327150">
                <a:moveTo>
                  <a:pt x="0" y="1326750"/>
                </a:moveTo>
                <a:lnTo>
                  <a:pt x="2702980" y="1326750"/>
                </a:lnTo>
                <a:lnTo>
                  <a:pt x="2702980" y="0"/>
                </a:lnTo>
                <a:lnTo>
                  <a:pt x="0" y="0"/>
                </a:lnTo>
                <a:lnTo>
                  <a:pt x="0" y="1326750"/>
                </a:lnTo>
                <a:close/>
              </a:path>
            </a:pathLst>
          </a:custGeom>
          <a:ln w="12878">
            <a:solidFill>
              <a:srgbClr val="000000"/>
            </a:solidFill>
          </a:ln>
        </p:spPr>
        <p:txBody>
          <a:bodyPr wrap="square" lIns="0" tIns="0" rIns="0" bIns="0" rtlCol="0"/>
          <a:lstStyle/>
          <a:p>
            <a:endParaRPr/>
          </a:p>
        </p:txBody>
      </p:sp>
      <p:sp>
        <p:nvSpPr>
          <p:cNvPr id="11" name="object 11"/>
          <p:cNvSpPr txBox="1"/>
          <p:nvPr/>
        </p:nvSpPr>
        <p:spPr>
          <a:xfrm>
            <a:off x="2111283" y="2594688"/>
            <a:ext cx="1877060" cy="1061085"/>
          </a:xfrm>
          <a:prstGeom prst="rect">
            <a:avLst/>
          </a:prstGeom>
        </p:spPr>
        <p:txBody>
          <a:bodyPr vert="horz" wrap="square" lIns="0" tIns="6350" rIns="0" bIns="0" rtlCol="0">
            <a:spAutoFit/>
          </a:bodyPr>
          <a:lstStyle/>
          <a:p>
            <a:pPr marL="154940" marR="5080" indent="-142875">
              <a:lnSpc>
                <a:spcPct val="105100"/>
              </a:lnSpc>
              <a:spcBef>
                <a:spcPts val="50"/>
              </a:spcBef>
            </a:pPr>
            <a:r>
              <a:rPr sz="1300" spc="25" dirty="0">
                <a:latin typeface="Arial"/>
                <a:cs typeface="Arial"/>
              </a:rPr>
              <a:t>name: </a:t>
            </a:r>
            <a:r>
              <a:rPr sz="1300" spc="10" dirty="0">
                <a:latin typeface="Arial"/>
                <a:cs typeface="Arial"/>
              </a:rPr>
              <a:t>{firstName: </a:t>
            </a:r>
            <a:r>
              <a:rPr sz="1300" spc="-5" dirty="0">
                <a:latin typeface="Arial"/>
                <a:cs typeface="Arial"/>
              </a:rPr>
              <a:t>string,  </a:t>
            </a:r>
            <a:r>
              <a:rPr sz="1300" spc="20" dirty="0">
                <a:latin typeface="Arial"/>
                <a:cs typeface="Arial"/>
              </a:rPr>
              <a:t>middleName: </a:t>
            </a:r>
            <a:r>
              <a:rPr sz="1300" spc="10" dirty="0">
                <a:latin typeface="Arial"/>
                <a:cs typeface="Arial"/>
              </a:rPr>
              <a:t>string,  lastName:</a:t>
            </a:r>
            <a:r>
              <a:rPr sz="1300" spc="-25" dirty="0">
                <a:latin typeface="Arial"/>
                <a:cs typeface="Arial"/>
              </a:rPr>
              <a:t> </a:t>
            </a:r>
            <a:r>
              <a:rPr sz="1300" spc="10" dirty="0">
                <a:latin typeface="Arial"/>
                <a:cs typeface="Arial"/>
              </a:rPr>
              <a:t>string}</a:t>
            </a:r>
            <a:endParaRPr sz="1300">
              <a:latin typeface="Arial"/>
              <a:cs typeface="Arial"/>
            </a:endParaRPr>
          </a:p>
          <a:p>
            <a:pPr marL="12700" marR="748665">
              <a:lnSpc>
                <a:spcPct val="105000"/>
              </a:lnSpc>
            </a:pPr>
            <a:r>
              <a:rPr sz="1300" spc="10" dirty="0">
                <a:latin typeface="Arial"/>
                <a:cs typeface="Arial"/>
              </a:rPr>
              <a:t>address: </a:t>
            </a:r>
            <a:r>
              <a:rPr sz="1300" dirty="0">
                <a:latin typeface="Arial"/>
                <a:cs typeface="Arial"/>
              </a:rPr>
              <a:t>string  </a:t>
            </a:r>
            <a:r>
              <a:rPr sz="1300" spc="10" dirty="0">
                <a:latin typeface="Arial"/>
                <a:cs typeface="Arial"/>
              </a:rPr>
              <a:t>birthDate:</a:t>
            </a:r>
            <a:r>
              <a:rPr sz="1300" spc="30" dirty="0">
                <a:latin typeface="Arial"/>
                <a:cs typeface="Arial"/>
              </a:rPr>
              <a:t> </a:t>
            </a:r>
            <a:r>
              <a:rPr sz="1300" spc="-15" dirty="0">
                <a:latin typeface="Arial"/>
                <a:cs typeface="Arial"/>
              </a:rPr>
              <a:t>date</a:t>
            </a:r>
            <a:endParaRPr sz="1300">
              <a:latin typeface="Arial"/>
              <a:cs typeface="Arial"/>
            </a:endParaRPr>
          </a:p>
        </p:txBody>
      </p:sp>
      <p:sp>
        <p:nvSpPr>
          <p:cNvPr id="12" name="object 12"/>
          <p:cNvSpPr/>
          <p:nvPr/>
        </p:nvSpPr>
        <p:spPr>
          <a:xfrm>
            <a:off x="2059042" y="3804048"/>
            <a:ext cx="2703195" cy="598805"/>
          </a:xfrm>
          <a:custGeom>
            <a:avLst/>
            <a:gdLst/>
            <a:ahLst/>
            <a:cxnLst/>
            <a:rect l="l" t="t" r="r" b="b"/>
            <a:pathLst>
              <a:path w="2703195" h="598804">
                <a:moveTo>
                  <a:pt x="0" y="598582"/>
                </a:moveTo>
                <a:lnTo>
                  <a:pt x="2702980" y="598582"/>
                </a:lnTo>
                <a:lnTo>
                  <a:pt x="2702980" y="0"/>
                </a:lnTo>
                <a:lnTo>
                  <a:pt x="0" y="0"/>
                </a:lnTo>
                <a:lnTo>
                  <a:pt x="0" y="598582"/>
                </a:lnTo>
                <a:close/>
              </a:path>
            </a:pathLst>
          </a:custGeom>
          <a:solidFill>
            <a:srgbClr val="FFFFFF"/>
          </a:solidFill>
        </p:spPr>
        <p:txBody>
          <a:bodyPr wrap="square" lIns="0" tIns="0" rIns="0" bIns="0" rtlCol="0"/>
          <a:lstStyle/>
          <a:p>
            <a:endParaRPr/>
          </a:p>
        </p:txBody>
      </p:sp>
      <p:sp>
        <p:nvSpPr>
          <p:cNvPr id="13" name="object 13"/>
          <p:cNvSpPr/>
          <p:nvPr/>
        </p:nvSpPr>
        <p:spPr>
          <a:xfrm>
            <a:off x="2059042" y="3804048"/>
            <a:ext cx="2703195" cy="598805"/>
          </a:xfrm>
          <a:custGeom>
            <a:avLst/>
            <a:gdLst/>
            <a:ahLst/>
            <a:cxnLst/>
            <a:rect l="l" t="t" r="r" b="b"/>
            <a:pathLst>
              <a:path w="2703195" h="598804">
                <a:moveTo>
                  <a:pt x="0" y="598582"/>
                </a:moveTo>
                <a:lnTo>
                  <a:pt x="2702980" y="598582"/>
                </a:lnTo>
                <a:lnTo>
                  <a:pt x="2702980" y="0"/>
                </a:lnTo>
                <a:lnTo>
                  <a:pt x="0" y="0"/>
                </a:lnTo>
                <a:lnTo>
                  <a:pt x="0" y="598582"/>
                </a:lnTo>
                <a:close/>
              </a:path>
            </a:pathLst>
          </a:custGeom>
          <a:ln w="12874">
            <a:solidFill>
              <a:srgbClr val="000000"/>
            </a:solidFill>
          </a:ln>
        </p:spPr>
        <p:txBody>
          <a:bodyPr wrap="square" lIns="0" tIns="0" rIns="0" bIns="0" rtlCol="0"/>
          <a:lstStyle/>
          <a:p>
            <a:endParaRPr/>
          </a:p>
        </p:txBody>
      </p:sp>
      <p:sp>
        <p:nvSpPr>
          <p:cNvPr id="14" name="object 14"/>
          <p:cNvSpPr txBox="1"/>
          <p:nvPr/>
        </p:nvSpPr>
        <p:spPr>
          <a:xfrm>
            <a:off x="2111283" y="3869463"/>
            <a:ext cx="2447290" cy="436880"/>
          </a:xfrm>
          <a:prstGeom prst="rect">
            <a:avLst/>
          </a:prstGeom>
        </p:spPr>
        <p:txBody>
          <a:bodyPr vert="horz" wrap="square" lIns="0" tIns="16510" rIns="0" bIns="0" rtlCol="0">
            <a:spAutoFit/>
          </a:bodyPr>
          <a:lstStyle/>
          <a:p>
            <a:pPr marL="12700">
              <a:lnSpc>
                <a:spcPct val="100000"/>
              </a:lnSpc>
              <a:spcBef>
                <a:spcPts val="130"/>
              </a:spcBef>
            </a:pPr>
            <a:r>
              <a:rPr sz="1300" spc="20" dirty="0">
                <a:latin typeface="Arial"/>
                <a:cs typeface="Arial"/>
              </a:rPr>
              <a:t>age():</a:t>
            </a:r>
            <a:r>
              <a:rPr sz="1300" spc="-125" dirty="0">
                <a:latin typeface="Arial"/>
                <a:cs typeface="Arial"/>
              </a:rPr>
              <a:t> </a:t>
            </a:r>
            <a:r>
              <a:rPr sz="1300" spc="35" dirty="0">
                <a:latin typeface="Arial"/>
                <a:cs typeface="Arial"/>
              </a:rPr>
              <a:t>Integer</a:t>
            </a:r>
            <a:endParaRPr sz="1300">
              <a:latin typeface="Arial"/>
              <a:cs typeface="Arial"/>
            </a:endParaRPr>
          </a:p>
          <a:p>
            <a:pPr marL="12700">
              <a:lnSpc>
                <a:spcPct val="100000"/>
              </a:lnSpc>
              <a:spcBef>
                <a:spcPts val="80"/>
              </a:spcBef>
            </a:pPr>
            <a:r>
              <a:rPr sz="1300" spc="15" dirty="0">
                <a:latin typeface="Arial"/>
                <a:cs typeface="Arial"/>
              </a:rPr>
              <a:t>changeAddress(newAdd:</a:t>
            </a:r>
            <a:r>
              <a:rPr sz="1300" spc="-60" dirty="0">
                <a:latin typeface="Arial"/>
                <a:cs typeface="Arial"/>
              </a:rPr>
              <a:t> </a:t>
            </a:r>
            <a:r>
              <a:rPr sz="1300" spc="25" dirty="0">
                <a:latin typeface="Arial"/>
                <a:cs typeface="Arial"/>
              </a:rPr>
              <a:t>string)</a:t>
            </a:r>
            <a:endParaRPr sz="1300">
              <a:latin typeface="Arial"/>
              <a:cs typeface="Arial"/>
            </a:endParaRPr>
          </a:p>
        </p:txBody>
      </p:sp>
      <p:sp>
        <p:nvSpPr>
          <p:cNvPr id="15" name="object 15"/>
          <p:cNvSpPr txBox="1"/>
          <p:nvPr/>
        </p:nvSpPr>
        <p:spPr>
          <a:xfrm>
            <a:off x="5698135" y="2061616"/>
            <a:ext cx="937894" cy="228600"/>
          </a:xfrm>
          <a:prstGeom prst="rect">
            <a:avLst/>
          </a:prstGeom>
        </p:spPr>
        <p:txBody>
          <a:bodyPr vert="horz" wrap="square" lIns="0" tIns="16510" rIns="0" bIns="0" rtlCol="0">
            <a:spAutoFit/>
          </a:bodyPr>
          <a:lstStyle/>
          <a:p>
            <a:pPr marL="12700">
              <a:lnSpc>
                <a:spcPct val="100000"/>
              </a:lnSpc>
              <a:spcBef>
                <a:spcPts val="130"/>
              </a:spcBef>
            </a:pPr>
            <a:r>
              <a:rPr sz="1300" spc="10" dirty="0">
                <a:latin typeface="Arial"/>
                <a:cs typeface="Arial"/>
              </a:rPr>
              <a:t>Class</a:t>
            </a:r>
            <a:r>
              <a:rPr sz="1300" spc="35" dirty="0">
                <a:latin typeface="Arial"/>
                <a:cs typeface="Arial"/>
              </a:rPr>
              <a:t> </a:t>
            </a:r>
            <a:r>
              <a:rPr sz="1300" spc="-20" dirty="0">
                <a:latin typeface="Arial"/>
                <a:cs typeface="Arial"/>
              </a:rPr>
              <a:t>Name</a:t>
            </a:r>
            <a:endParaRPr sz="1300">
              <a:latin typeface="Arial"/>
              <a:cs typeface="Arial"/>
            </a:endParaRPr>
          </a:p>
        </p:txBody>
      </p:sp>
      <p:sp>
        <p:nvSpPr>
          <p:cNvPr id="16" name="object 16"/>
          <p:cNvSpPr txBox="1"/>
          <p:nvPr/>
        </p:nvSpPr>
        <p:spPr>
          <a:xfrm>
            <a:off x="5698135" y="2789836"/>
            <a:ext cx="746760" cy="228600"/>
          </a:xfrm>
          <a:prstGeom prst="rect">
            <a:avLst/>
          </a:prstGeom>
        </p:spPr>
        <p:txBody>
          <a:bodyPr vert="horz" wrap="square" lIns="0" tIns="16510" rIns="0" bIns="0" rtlCol="0">
            <a:spAutoFit/>
          </a:bodyPr>
          <a:lstStyle/>
          <a:p>
            <a:pPr marL="12700">
              <a:lnSpc>
                <a:spcPct val="100000"/>
              </a:lnSpc>
              <a:spcBef>
                <a:spcPts val="130"/>
              </a:spcBef>
            </a:pPr>
            <a:r>
              <a:rPr sz="1300" spc="45" dirty="0">
                <a:latin typeface="Arial"/>
                <a:cs typeface="Arial"/>
              </a:rPr>
              <a:t>A</a:t>
            </a:r>
            <a:r>
              <a:rPr sz="1300" spc="-60" dirty="0">
                <a:latin typeface="Arial"/>
                <a:cs typeface="Arial"/>
              </a:rPr>
              <a:t>t</a:t>
            </a:r>
            <a:r>
              <a:rPr sz="1300" spc="40" dirty="0">
                <a:latin typeface="Arial"/>
                <a:cs typeface="Arial"/>
              </a:rPr>
              <a:t>t</a:t>
            </a:r>
            <a:r>
              <a:rPr sz="1300" spc="-25" dirty="0">
                <a:latin typeface="Arial"/>
                <a:cs typeface="Arial"/>
              </a:rPr>
              <a:t>r</a:t>
            </a:r>
            <a:r>
              <a:rPr sz="1300" spc="15" dirty="0">
                <a:latin typeface="Arial"/>
                <a:cs typeface="Arial"/>
              </a:rPr>
              <a:t>i</a:t>
            </a:r>
            <a:r>
              <a:rPr sz="1300" spc="90" dirty="0">
                <a:latin typeface="Arial"/>
                <a:cs typeface="Arial"/>
              </a:rPr>
              <a:t>b</a:t>
            </a:r>
            <a:r>
              <a:rPr sz="1300" spc="-114" dirty="0">
                <a:latin typeface="Arial"/>
                <a:cs typeface="Arial"/>
              </a:rPr>
              <a:t>u</a:t>
            </a:r>
            <a:r>
              <a:rPr sz="1300" spc="40" dirty="0">
                <a:latin typeface="Arial"/>
                <a:cs typeface="Arial"/>
              </a:rPr>
              <a:t>t</a:t>
            </a:r>
            <a:r>
              <a:rPr sz="1300" spc="90" dirty="0">
                <a:latin typeface="Arial"/>
                <a:cs typeface="Arial"/>
              </a:rPr>
              <a:t>e</a:t>
            </a:r>
            <a:r>
              <a:rPr sz="1300" spc="15" dirty="0">
                <a:latin typeface="Arial"/>
                <a:cs typeface="Arial"/>
              </a:rPr>
              <a:t>s</a:t>
            </a:r>
            <a:endParaRPr sz="1300">
              <a:latin typeface="Arial"/>
              <a:cs typeface="Arial"/>
            </a:endParaRPr>
          </a:p>
        </p:txBody>
      </p:sp>
      <p:sp>
        <p:nvSpPr>
          <p:cNvPr id="17" name="object 17"/>
          <p:cNvSpPr txBox="1"/>
          <p:nvPr/>
        </p:nvSpPr>
        <p:spPr>
          <a:xfrm>
            <a:off x="5698135" y="3960901"/>
            <a:ext cx="863600" cy="228600"/>
          </a:xfrm>
          <a:prstGeom prst="rect">
            <a:avLst/>
          </a:prstGeom>
        </p:spPr>
        <p:txBody>
          <a:bodyPr vert="horz" wrap="square" lIns="0" tIns="16510" rIns="0" bIns="0" rtlCol="0">
            <a:spAutoFit/>
          </a:bodyPr>
          <a:lstStyle/>
          <a:p>
            <a:pPr marL="12700">
              <a:lnSpc>
                <a:spcPct val="100000"/>
              </a:lnSpc>
              <a:spcBef>
                <a:spcPts val="130"/>
              </a:spcBef>
            </a:pPr>
            <a:r>
              <a:rPr sz="1300" spc="20" dirty="0">
                <a:latin typeface="Arial"/>
                <a:cs typeface="Arial"/>
              </a:rPr>
              <a:t>Operations</a:t>
            </a:r>
            <a:endParaRPr sz="1300">
              <a:latin typeface="Arial"/>
              <a:cs typeface="Arial"/>
            </a:endParaRPr>
          </a:p>
        </p:txBody>
      </p:sp>
      <p:sp>
        <p:nvSpPr>
          <p:cNvPr id="18" name="object 18"/>
          <p:cNvSpPr/>
          <p:nvPr/>
        </p:nvSpPr>
        <p:spPr>
          <a:xfrm>
            <a:off x="2007004" y="4896966"/>
            <a:ext cx="2950210" cy="481330"/>
          </a:xfrm>
          <a:custGeom>
            <a:avLst/>
            <a:gdLst/>
            <a:ahLst/>
            <a:cxnLst/>
            <a:rect l="l" t="t" r="r" b="b"/>
            <a:pathLst>
              <a:path w="2950210" h="481329">
                <a:moveTo>
                  <a:pt x="0" y="481009"/>
                </a:moveTo>
                <a:lnTo>
                  <a:pt x="2949855" y="481009"/>
                </a:lnTo>
                <a:lnTo>
                  <a:pt x="2949855" y="0"/>
                </a:lnTo>
                <a:lnTo>
                  <a:pt x="0" y="0"/>
                </a:lnTo>
                <a:lnTo>
                  <a:pt x="0" y="481009"/>
                </a:lnTo>
                <a:close/>
              </a:path>
            </a:pathLst>
          </a:custGeom>
          <a:solidFill>
            <a:srgbClr val="FFFFFF"/>
          </a:solidFill>
        </p:spPr>
        <p:txBody>
          <a:bodyPr wrap="square" lIns="0" tIns="0" rIns="0" bIns="0" rtlCol="0"/>
          <a:lstStyle/>
          <a:p>
            <a:endParaRPr/>
          </a:p>
        </p:txBody>
      </p:sp>
      <p:sp>
        <p:nvSpPr>
          <p:cNvPr id="19" name="object 19"/>
          <p:cNvSpPr/>
          <p:nvPr/>
        </p:nvSpPr>
        <p:spPr>
          <a:xfrm>
            <a:off x="2007004" y="4896966"/>
            <a:ext cx="2950210" cy="481330"/>
          </a:xfrm>
          <a:custGeom>
            <a:avLst/>
            <a:gdLst/>
            <a:ahLst/>
            <a:cxnLst/>
            <a:rect l="l" t="t" r="r" b="b"/>
            <a:pathLst>
              <a:path w="2950210" h="481329">
                <a:moveTo>
                  <a:pt x="0" y="481009"/>
                </a:moveTo>
                <a:lnTo>
                  <a:pt x="2949855" y="481009"/>
                </a:lnTo>
                <a:lnTo>
                  <a:pt x="2949855" y="0"/>
                </a:lnTo>
                <a:lnTo>
                  <a:pt x="0" y="0"/>
                </a:lnTo>
                <a:lnTo>
                  <a:pt x="0" y="481009"/>
                </a:lnTo>
                <a:close/>
              </a:path>
            </a:pathLst>
          </a:custGeom>
          <a:ln w="12873">
            <a:solidFill>
              <a:srgbClr val="000000"/>
            </a:solidFill>
          </a:ln>
        </p:spPr>
        <p:txBody>
          <a:bodyPr wrap="square" lIns="0" tIns="0" rIns="0" bIns="0" rtlCol="0"/>
          <a:lstStyle/>
          <a:p>
            <a:endParaRPr/>
          </a:p>
        </p:txBody>
      </p:sp>
      <p:sp>
        <p:nvSpPr>
          <p:cNvPr id="20" name="object 20"/>
          <p:cNvSpPr txBox="1"/>
          <p:nvPr/>
        </p:nvSpPr>
        <p:spPr>
          <a:xfrm>
            <a:off x="3007991" y="4975238"/>
            <a:ext cx="934085" cy="275590"/>
          </a:xfrm>
          <a:prstGeom prst="rect">
            <a:avLst/>
          </a:prstGeom>
        </p:spPr>
        <p:txBody>
          <a:bodyPr vert="horz" wrap="square" lIns="0" tIns="17145" rIns="0" bIns="0" rtlCol="0">
            <a:spAutoFit/>
          </a:bodyPr>
          <a:lstStyle/>
          <a:p>
            <a:pPr marL="12700">
              <a:lnSpc>
                <a:spcPct val="100000"/>
              </a:lnSpc>
              <a:spcBef>
                <a:spcPts val="135"/>
              </a:spcBef>
            </a:pPr>
            <a:r>
              <a:rPr sz="1600" b="1" u="heavy" spc="20" dirty="0">
                <a:uFill>
                  <a:solidFill>
                    <a:srgbClr val="000000"/>
                  </a:solidFill>
                </a:uFill>
                <a:latin typeface="Arial"/>
                <a:cs typeface="Arial"/>
              </a:rPr>
              <a:t>p:Person</a:t>
            </a:r>
            <a:endParaRPr sz="1600">
              <a:latin typeface="Arial"/>
              <a:cs typeface="Arial"/>
            </a:endParaRPr>
          </a:p>
        </p:txBody>
      </p:sp>
      <p:sp>
        <p:nvSpPr>
          <p:cNvPr id="21" name="object 21"/>
          <p:cNvSpPr txBox="1"/>
          <p:nvPr/>
        </p:nvSpPr>
        <p:spPr>
          <a:xfrm>
            <a:off x="6347979" y="5014288"/>
            <a:ext cx="1215390" cy="228600"/>
          </a:xfrm>
          <a:prstGeom prst="rect">
            <a:avLst/>
          </a:prstGeom>
        </p:spPr>
        <p:txBody>
          <a:bodyPr vert="horz" wrap="square" lIns="0" tIns="16510" rIns="0" bIns="0" rtlCol="0">
            <a:spAutoFit/>
          </a:bodyPr>
          <a:lstStyle/>
          <a:p>
            <a:pPr marL="12700">
              <a:lnSpc>
                <a:spcPct val="100000"/>
              </a:lnSpc>
              <a:spcBef>
                <a:spcPts val="130"/>
              </a:spcBef>
            </a:pPr>
            <a:r>
              <a:rPr sz="1300" spc="20" dirty="0">
                <a:latin typeface="Arial"/>
                <a:cs typeface="Arial"/>
              </a:rPr>
              <a:t>A </a:t>
            </a:r>
            <a:r>
              <a:rPr sz="1300" spc="15" dirty="0">
                <a:latin typeface="Arial"/>
                <a:cs typeface="Arial"/>
              </a:rPr>
              <a:t>Person </a:t>
            </a:r>
            <a:r>
              <a:rPr sz="1300" spc="-10" dirty="0">
                <a:latin typeface="Arial"/>
                <a:cs typeface="Arial"/>
              </a:rPr>
              <a:t>object</a:t>
            </a:r>
            <a:endParaRPr sz="1300">
              <a:latin typeface="Arial"/>
              <a:cs typeface="Arial"/>
            </a:endParaRPr>
          </a:p>
        </p:txBody>
      </p:sp>
      <p:sp>
        <p:nvSpPr>
          <p:cNvPr id="22" name="object 22"/>
          <p:cNvSpPr/>
          <p:nvPr/>
        </p:nvSpPr>
        <p:spPr>
          <a:xfrm>
            <a:off x="4697174" y="5144126"/>
            <a:ext cx="1390650" cy="0"/>
          </a:xfrm>
          <a:custGeom>
            <a:avLst/>
            <a:gdLst/>
            <a:ahLst/>
            <a:cxnLst/>
            <a:rect l="l" t="t" r="r" b="b"/>
            <a:pathLst>
              <a:path w="1390650">
                <a:moveTo>
                  <a:pt x="1390297" y="0"/>
                </a:moveTo>
                <a:lnTo>
                  <a:pt x="0" y="0"/>
                </a:lnTo>
              </a:path>
            </a:pathLst>
          </a:custGeom>
          <a:ln w="12872">
            <a:solidFill>
              <a:srgbClr val="000000"/>
            </a:solidFill>
            <a:prstDash val="sysDash"/>
          </a:ln>
        </p:spPr>
        <p:txBody>
          <a:bodyPr wrap="square" lIns="0" tIns="0" rIns="0" bIns="0" rtlCol="0"/>
          <a:lstStyle/>
          <a:p>
            <a:endParaRPr/>
          </a:p>
        </p:txBody>
      </p:sp>
      <p:sp>
        <p:nvSpPr>
          <p:cNvPr id="23" name="object 23"/>
          <p:cNvSpPr/>
          <p:nvPr/>
        </p:nvSpPr>
        <p:spPr>
          <a:xfrm>
            <a:off x="4606404" y="5078907"/>
            <a:ext cx="117475" cy="117475"/>
          </a:xfrm>
          <a:custGeom>
            <a:avLst/>
            <a:gdLst/>
            <a:ahLst/>
            <a:cxnLst/>
            <a:rect l="l" t="t" r="r" b="b"/>
            <a:pathLst>
              <a:path w="117475" h="117475">
                <a:moveTo>
                  <a:pt x="116941" y="0"/>
                </a:moveTo>
                <a:lnTo>
                  <a:pt x="0" y="65214"/>
                </a:lnTo>
                <a:lnTo>
                  <a:pt x="116941" y="117144"/>
                </a:lnTo>
                <a:lnTo>
                  <a:pt x="103593" y="104267"/>
                </a:lnTo>
                <a:lnTo>
                  <a:pt x="103593" y="12865"/>
                </a:lnTo>
                <a:lnTo>
                  <a:pt x="116941" y="0"/>
                </a:lnTo>
                <a:close/>
              </a:path>
            </a:pathLst>
          </a:custGeom>
          <a:solidFill>
            <a:srgbClr val="000000"/>
          </a:solidFill>
        </p:spPr>
        <p:txBody>
          <a:bodyPr wrap="square" lIns="0" tIns="0" rIns="0" bIns="0" rtlCol="0"/>
          <a:lstStyle/>
          <a:p>
            <a:endParaRPr/>
          </a:p>
        </p:txBody>
      </p:sp>
      <p:sp>
        <p:nvSpPr>
          <p:cNvPr id="24" name="object 24"/>
          <p:cNvSpPr/>
          <p:nvPr/>
        </p:nvSpPr>
        <p:spPr>
          <a:xfrm>
            <a:off x="4606393" y="4051225"/>
            <a:ext cx="988060" cy="0"/>
          </a:xfrm>
          <a:custGeom>
            <a:avLst/>
            <a:gdLst/>
            <a:ahLst/>
            <a:cxnLst/>
            <a:rect l="l" t="t" r="r" b="b"/>
            <a:pathLst>
              <a:path w="988060">
                <a:moveTo>
                  <a:pt x="987500" y="0"/>
                </a:moveTo>
                <a:lnTo>
                  <a:pt x="0" y="0"/>
                </a:lnTo>
              </a:path>
            </a:pathLst>
          </a:custGeom>
          <a:ln w="12872">
            <a:solidFill>
              <a:srgbClr val="000000"/>
            </a:solidFill>
            <a:prstDash val="sysDash"/>
          </a:ln>
        </p:spPr>
        <p:txBody>
          <a:bodyPr wrap="square" lIns="0" tIns="0" rIns="0" bIns="0" rtlCol="0"/>
          <a:lstStyle/>
          <a:p>
            <a:endParaRPr/>
          </a:p>
        </p:txBody>
      </p:sp>
      <p:sp>
        <p:nvSpPr>
          <p:cNvPr id="25" name="object 25"/>
          <p:cNvSpPr/>
          <p:nvPr/>
        </p:nvSpPr>
        <p:spPr>
          <a:xfrm>
            <a:off x="4515268" y="3999369"/>
            <a:ext cx="117475" cy="117475"/>
          </a:xfrm>
          <a:custGeom>
            <a:avLst/>
            <a:gdLst/>
            <a:ahLst/>
            <a:cxnLst/>
            <a:rect l="l" t="t" r="r" b="b"/>
            <a:pathLst>
              <a:path w="117475" h="117475">
                <a:moveTo>
                  <a:pt x="116941" y="0"/>
                </a:moveTo>
                <a:lnTo>
                  <a:pt x="0" y="51854"/>
                </a:lnTo>
                <a:lnTo>
                  <a:pt x="116941" y="117017"/>
                </a:lnTo>
                <a:lnTo>
                  <a:pt x="103949" y="90919"/>
                </a:lnTo>
                <a:lnTo>
                  <a:pt x="103949" y="12788"/>
                </a:lnTo>
                <a:lnTo>
                  <a:pt x="116941" y="0"/>
                </a:lnTo>
                <a:close/>
              </a:path>
            </a:pathLst>
          </a:custGeom>
          <a:solidFill>
            <a:srgbClr val="000000"/>
          </a:solidFill>
        </p:spPr>
        <p:txBody>
          <a:bodyPr wrap="square" lIns="0" tIns="0" rIns="0" bIns="0" rtlCol="0"/>
          <a:lstStyle/>
          <a:p>
            <a:endParaRPr/>
          </a:p>
        </p:txBody>
      </p:sp>
      <p:sp>
        <p:nvSpPr>
          <p:cNvPr id="26" name="object 26"/>
          <p:cNvSpPr/>
          <p:nvPr/>
        </p:nvSpPr>
        <p:spPr>
          <a:xfrm>
            <a:off x="4606393" y="2919743"/>
            <a:ext cx="988060" cy="0"/>
          </a:xfrm>
          <a:custGeom>
            <a:avLst/>
            <a:gdLst/>
            <a:ahLst/>
            <a:cxnLst/>
            <a:rect l="l" t="t" r="r" b="b"/>
            <a:pathLst>
              <a:path w="988060">
                <a:moveTo>
                  <a:pt x="987500" y="0"/>
                </a:moveTo>
                <a:lnTo>
                  <a:pt x="0" y="0"/>
                </a:lnTo>
              </a:path>
            </a:pathLst>
          </a:custGeom>
          <a:ln w="12872">
            <a:solidFill>
              <a:srgbClr val="000000"/>
            </a:solidFill>
            <a:prstDash val="sysDash"/>
          </a:ln>
        </p:spPr>
        <p:txBody>
          <a:bodyPr wrap="square" lIns="0" tIns="0" rIns="0" bIns="0" rtlCol="0"/>
          <a:lstStyle/>
          <a:p>
            <a:endParaRPr/>
          </a:p>
        </p:txBody>
      </p:sp>
      <p:sp>
        <p:nvSpPr>
          <p:cNvPr id="27" name="object 27"/>
          <p:cNvSpPr/>
          <p:nvPr/>
        </p:nvSpPr>
        <p:spPr>
          <a:xfrm>
            <a:off x="4515268" y="2867710"/>
            <a:ext cx="117475" cy="117475"/>
          </a:xfrm>
          <a:custGeom>
            <a:avLst/>
            <a:gdLst/>
            <a:ahLst/>
            <a:cxnLst/>
            <a:rect l="l" t="t" r="r" b="b"/>
            <a:pathLst>
              <a:path w="117475" h="117475">
                <a:moveTo>
                  <a:pt x="116941" y="0"/>
                </a:moveTo>
                <a:lnTo>
                  <a:pt x="0" y="52019"/>
                </a:lnTo>
                <a:lnTo>
                  <a:pt x="116941" y="117182"/>
                </a:lnTo>
                <a:lnTo>
                  <a:pt x="103949" y="91084"/>
                </a:lnTo>
                <a:lnTo>
                  <a:pt x="103949" y="12954"/>
                </a:lnTo>
                <a:lnTo>
                  <a:pt x="116941" y="0"/>
                </a:lnTo>
                <a:close/>
              </a:path>
            </a:pathLst>
          </a:custGeom>
          <a:solidFill>
            <a:srgbClr val="000000"/>
          </a:solidFill>
        </p:spPr>
        <p:txBody>
          <a:bodyPr wrap="square" lIns="0" tIns="0" rIns="0" bIns="0" rtlCol="0"/>
          <a:lstStyle/>
          <a:p>
            <a:endParaRPr/>
          </a:p>
        </p:txBody>
      </p:sp>
      <p:sp>
        <p:nvSpPr>
          <p:cNvPr id="28" name="object 28"/>
          <p:cNvSpPr/>
          <p:nvPr/>
        </p:nvSpPr>
        <p:spPr>
          <a:xfrm>
            <a:off x="4606393" y="2217278"/>
            <a:ext cx="988060" cy="0"/>
          </a:xfrm>
          <a:custGeom>
            <a:avLst/>
            <a:gdLst/>
            <a:ahLst/>
            <a:cxnLst/>
            <a:rect l="l" t="t" r="r" b="b"/>
            <a:pathLst>
              <a:path w="988060">
                <a:moveTo>
                  <a:pt x="987500" y="0"/>
                </a:moveTo>
                <a:lnTo>
                  <a:pt x="0" y="0"/>
                </a:lnTo>
              </a:path>
            </a:pathLst>
          </a:custGeom>
          <a:ln w="12872">
            <a:solidFill>
              <a:srgbClr val="000000"/>
            </a:solidFill>
            <a:prstDash val="sysDash"/>
          </a:ln>
        </p:spPr>
        <p:txBody>
          <a:bodyPr wrap="square" lIns="0" tIns="0" rIns="0" bIns="0" rtlCol="0"/>
          <a:lstStyle/>
          <a:p>
            <a:endParaRPr/>
          </a:p>
        </p:txBody>
      </p:sp>
      <p:sp>
        <p:nvSpPr>
          <p:cNvPr id="29" name="object 29"/>
          <p:cNvSpPr/>
          <p:nvPr/>
        </p:nvSpPr>
        <p:spPr>
          <a:xfrm>
            <a:off x="4515268" y="2165413"/>
            <a:ext cx="117475" cy="104139"/>
          </a:xfrm>
          <a:custGeom>
            <a:avLst/>
            <a:gdLst/>
            <a:ahLst/>
            <a:cxnLst/>
            <a:rect l="l" t="t" r="r" b="b"/>
            <a:pathLst>
              <a:path w="117475" h="104139">
                <a:moveTo>
                  <a:pt x="116941" y="0"/>
                </a:moveTo>
                <a:lnTo>
                  <a:pt x="0" y="51854"/>
                </a:lnTo>
                <a:lnTo>
                  <a:pt x="116941" y="103708"/>
                </a:lnTo>
                <a:lnTo>
                  <a:pt x="103949" y="90919"/>
                </a:lnTo>
                <a:lnTo>
                  <a:pt x="103949" y="12788"/>
                </a:lnTo>
                <a:lnTo>
                  <a:pt x="116941" y="0"/>
                </a:lnTo>
                <a:close/>
              </a:path>
            </a:pathLst>
          </a:custGeom>
          <a:solidFill>
            <a:srgbClr val="000000"/>
          </a:solidFill>
        </p:spPr>
        <p:txBody>
          <a:bodyPr wrap="square" lIns="0" tIns="0" rIns="0" bIns="0" rtlCol="0"/>
          <a:lstStyle/>
          <a:p>
            <a:endParaRPr/>
          </a:p>
        </p:txBody>
      </p:sp>
      <p:sp>
        <p:nvSpPr>
          <p:cNvPr id="30" name="object 30"/>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10</a:t>
            </a:fld>
            <a:endParaRPr spc="-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86995" rIns="0" bIns="0" rtlCol="0">
            <a:spAutoFit/>
          </a:bodyPr>
          <a:lstStyle/>
          <a:p>
            <a:pPr marL="3427729" marR="461009" indent="-2969895">
              <a:lnSpc>
                <a:spcPts val="3800"/>
              </a:lnSpc>
              <a:spcBef>
                <a:spcPts val="685"/>
              </a:spcBef>
            </a:pPr>
            <a:r>
              <a:rPr sz="3200" spc="-20" dirty="0"/>
              <a:t>FIRST </a:t>
            </a:r>
            <a:r>
              <a:rPr sz="3200" spc="135" dirty="0"/>
              <a:t>APPROACH:</a:t>
            </a:r>
            <a:r>
              <a:rPr sz="3200" spc="-80" dirty="0"/>
              <a:t> </a:t>
            </a:r>
            <a:r>
              <a:rPr sz="3200" spc="30" dirty="0"/>
              <a:t>OBJECT-ORIENTED  </a:t>
            </a:r>
            <a:r>
              <a:rPr sz="3200" spc="110" dirty="0"/>
              <a:t>MODEL</a:t>
            </a:r>
            <a:endParaRPr sz="320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11</a:t>
            </a:fld>
            <a:endParaRPr spc="-100" dirty="0"/>
          </a:p>
        </p:txBody>
      </p:sp>
      <p:sp>
        <p:nvSpPr>
          <p:cNvPr id="5" name="object 5"/>
          <p:cNvSpPr txBox="1"/>
          <p:nvPr/>
        </p:nvSpPr>
        <p:spPr>
          <a:xfrm>
            <a:off x="650240" y="1785620"/>
            <a:ext cx="7889875" cy="4721860"/>
          </a:xfrm>
          <a:prstGeom prst="rect">
            <a:avLst/>
          </a:prstGeom>
        </p:spPr>
        <p:txBody>
          <a:bodyPr vert="horz" wrap="square" lIns="0" tIns="30480" rIns="0" bIns="0" rtlCol="0">
            <a:spAutoFit/>
          </a:bodyPr>
          <a:lstStyle/>
          <a:p>
            <a:pPr marL="241300" marR="334010" indent="-228600">
              <a:lnSpc>
                <a:spcPts val="2200"/>
              </a:lnSpc>
              <a:spcBef>
                <a:spcPts val="240"/>
              </a:spcBef>
              <a:buClr>
                <a:srgbClr val="93A299"/>
              </a:buClr>
              <a:buFont typeface="Arial"/>
              <a:buChar char="•"/>
              <a:tabLst>
                <a:tab pos="240665" algn="l"/>
                <a:tab pos="241300" algn="l"/>
              </a:tabLst>
            </a:pPr>
            <a:r>
              <a:rPr sz="1900" spc="-60" dirty="0">
                <a:solidFill>
                  <a:srgbClr val="564B3C"/>
                </a:solidFill>
                <a:latin typeface="Verdana"/>
                <a:cs typeface="Verdana"/>
              </a:rPr>
              <a:t>Relations</a:t>
            </a:r>
            <a:r>
              <a:rPr sz="1900" spc="-145" dirty="0">
                <a:solidFill>
                  <a:srgbClr val="564B3C"/>
                </a:solidFill>
                <a:latin typeface="Verdana"/>
                <a:cs typeface="Verdana"/>
              </a:rPr>
              <a:t> </a:t>
            </a:r>
            <a:r>
              <a:rPr sz="1900" dirty="0">
                <a:solidFill>
                  <a:srgbClr val="564B3C"/>
                </a:solidFill>
                <a:latin typeface="Verdana"/>
                <a:cs typeface="Verdana"/>
              </a:rPr>
              <a:t>are</a:t>
            </a:r>
            <a:r>
              <a:rPr sz="1900" spc="-140" dirty="0">
                <a:solidFill>
                  <a:srgbClr val="564B3C"/>
                </a:solidFill>
                <a:latin typeface="Verdana"/>
                <a:cs typeface="Verdana"/>
              </a:rPr>
              <a:t> </a:t>
            </a:r>
            <a:r>
              <a:rPr sz="1900" spc="-20" dirty="0">
                <a:solidFill>
                  <a:srgbClr val="564B3C"/>
                </a:solidFill>
                <a:latin typeface="Verdana"/>
                <a:cs typeface="Verdana"/>
              </a:rPr>
              <a:t>not</a:t>
            </a:r>
            <a:r>
              <a:rPr sz="1900" spc="-140" dirty="0">
                <a:solidFill>
                  <a:srgbClr val="564B3C"/>
                </a:solidFill>
                <a:latin typeface="Verdana"/>
                <a:cs typeface="Verdana"/>
              </a:rPr>
              <a:t> </a:t>
            </a:r>
            <a:r>
              <a:rPr sz="1900" spc="-20" dirty="0">
                <a:solidFill>
                  <a:srgbClr val="564B3C"/>
                </a:solidFill>
                <a:latin typeface="Verdana"/>
                <a:cs typeface="Verdana"/>
              </a:rPr>
              <a:t>the</a:t>
            </a:r>
            <a:r>
              <a:rPr sz="1900" spc="-140" dirty="0">
                <a:solidFill>
                  <a:srgbClr val="564B3C"/>
                </a:solidFill>
                <a:latin typeface="Verdana"/>
                <a:cs typeface="Verdana"/>
              </a:rPr>
              <a:t> </a:t>
            </a:r>
            <a:r>
              <a:rPr sz="1900" spc="-5" dirty="0">
                <a:solidFill>
                  <a:srgbClr val="564B3C"/>
                </a:solidFill>
                <a:latin typeface="Verdana"/>
                <a:cs typeface="Verdana"/>
              </a:rPr>
              <a:t>central</a:t>
            </a:r>
            <a:r>
              <a:rPr sz="1900" spc="-140" dirty="0">
                <a:solidFill>
                  <a:srgbClr val="564B3C"/>
                </a:solidFill>
                <a:latin typeface="Verdana"/>
                <a:cs typeface="Verdana"/>
              </a:rPr>
              <a:t> </a:t>
            </a:r>
            <a:r>
              <a:rPr sz="1900" spc="55" dirty="0">
                <a:solidFill>
                  <a:srgbClr val="564B3C"/>
                </a:solidFill>
                <a:latin typeface="Verdana"/>
                <a:cs typeface="Verdana"/>
              </a:rPr>
              <a:t>concept,</a:t>
            </a:r>
            <a:r>
              <a:rPr sz="1900" spc="-145" dirty="0">
                <a:solidFill>
                  <a:srgbClr val="564B3C"/>
                </a:solidFill>
                <a:latin typeface="Verdana"/>
                <a:cs typeface="Verdana"/>
              </a:rPr>
              <a:t> </a:t>
            </a:r>
            <a:r>
              <a:rPr sz="1900" b="1" u="sng" spc="-155" dirty="0">
                <a:solidFill>
                  <a:srgbClr val="564B3C"/>
                </a:solidFill>
                <a:uFill>
                  <a:solidFill>
                    <a:srgbClr val="695D4D"/>
                  </a:solidFill>
                </a:uFill>
                <a:latin typeface="Verdana"/>
                <a:cs typeface="Verdana"/>
              </a:rPr>
              <a:t>classes</a:t>
            </a:r>
            <a:r>
              <a:rPr sz="1900" b="1" spc="-120" dirty="0">
                <a:solidFill>
                  <a:srgbClr val="564B3C"/>
                </a:solidFill>
                <a:latin typeface="Verdana"/>
                <a:cs typeface="Verdana"/>
              </a:rPr>
              <a:t> </a:t>
            </a:r>
            <a:r>
              <a:rPr sz="1900" spc="70" dirty="0">
                <a:solidFill>
                  <a:srgbClr val="564B3C"/>
                </a:solidFill>
                <a:latin typeface="Verdana"/>
                <a:cs typeface="Verdana"/>
              </a:rPr>
              <a:t>and</a:t>
            </a:r>
            <a:r>
              <a:rPr sz="1900" spc="-140" dirty="0">
                <a:solidFill>
                  <a:srgbClr val="564B3C"/>
                </a:solidFill>
                <a:latin typeface="Verdana"/>
                <a:cs typeface="Verdana"/>
              </a:rPr>
              <a:t> </a:t>
            </a:r>
            <a:r>
              <a:rPr sz="1900" b="1" u="sng" spc="-145" dirty="0">
                <a:solidFill>
                  <a:srgbClr val="564B3C"/>
                </a:solidFill>
                <a:uFill>
                  <a:solidFill>
                    <a:srgbClr val="695D4D"/>
                  </a:solidFill>
                </a:uFill>
                <a:latin typeface="Verdana"/>
                <a:cs typeface="Verdana"/>
              </a:rPr>
              <a:t>objects</a:t>
            </a:r>
            <a:r>
              <a:rPr sz="1900" b="1" spc="-120" dirty="0">
                <a:solidFill>
                  <a:srgbClr val="564B3C"/>
                </a:solidFill>
                <a:latin typeface="Verdana"/>
                <a:cs typeface="Verdana"/>
              </a:rPr>
              <a:t> </a:t>
            </a:r>
            <a:r>
              <a:rPr sz="1900" dirty="0">
                <a:solidFill>
                  <a:srgbClr val="564B3C"/>
                </a:solidFill>
                <a:latin typeface="Verdana"/>
                <a:cs typeface="Verdana"/>
              </a:rPr>
              <a:t>are  </a:t>
            </a:r>
            <a:r>
              <a:rPr sz="1900" spc="-20" dirty="0">
                <a:solidFill>
                  <a:srgbClr val="564B3C"/>
                </a:solidFill>
                <a:latin typeface="Verdana"/>
                <a:cs typeface="Verdana"/>
              </a:rPr>
              <a:t>the </a:t>
            </a:r>
            <a:r>
              <a:rPr sz="1900" spc="-25" dirty="0">
                <a:solidFill>
                  <a:srgbClr val="564B3C"/>
                </a:solidFill>
                <a:latin typeface="Verdana"/>
                <a:cs typeface="Verdana"/>
              </a:rPr>
              <a:t>main</a:t>
            </a:r>
            <a:r>
              <a:rPr sz="1900" spc="-275" dirty="0">
                <a:solidFill>
                  <a:srgbClr val="564B3C"/>
                </a:solidFill>
                <a:latin typeface="Verdana"/>
                <a:cs typeface="Verdana"/>
              </a:rPr>
              <a:t> </a:t>
            </a:r>
            <a:r>
              <a:rPr sz="1900" spc="85" dirty="0">
                <a:solidFill>
                  <a:srgbClr val="564B3C"/>
                </a:solidFill>
                <a:latin typeface="Verdana"/>
                <a:cs typeface="Verdana"/>
              </a:rPr>
              <a:t>concept</a:t>
            </a:r>
            <a:endParaRPr sz="1900">
              <a:latin typeface="Verdana"/>
              <a:cs typeface="Verdana"/>
            </a:endParaRPr>
          </a:p>
          <a:p>
            <a:pPr>
              <a:lnSpc>
                <a:spcPct val="100000"/>
              </a:lnSpc>
              <a:buClr>
                <a:srgbClr val="93A299"/>
              </a:buClr>
              <a:buFont typeface="Arial"/>
              <a:buChar char="•"/>
            </a:pPr>
            <a:endParaRPr sz="2650">
              <a:latin typeface="Times New Roman"/>
              <a:cs typeface="Times New Roman"/>
            </a:endParaRPr>
          </a:p>
          <a:p>
            <a:pPr marL="241300" marR="5080" indent="-228600">
              <a:lnSpc>
                <a:spcPct val="102800"/>
              </a:lnSpc>
              <a:spcBef>
                <a:spcPts val="5"/>
              </a:spcBef>
              <a:buClr>
                <a:srgbClr val="93A299"/>
              </a:buClr>
              <a:buFont typeface="Arial"/>
              <a:buChar char="•"/>
              <a:tabLst>
                <a:tab pos="240665" algn="l"/>
                <a:tab pos="241300" algn="l"/>
              </a:tabLst>
            </a:pPr>
            <a:r>
              <a:rPr sz="1900" spc="-5" dirty="0">
                <a:solidFill>
                  <a:srgbClr val="564B3C"/>
                </a:solidFill>
                <a:latin typeface="Verdana"/>
                <a:cs typeface="Verdana"/>
              </a:rPr>
              <a:t>Object-Oriented</a:t>
            </a:r>
            <a:r>
              <a:rPr sz="1900" spc="-150" dirty="0">
                <a:solidFill>
                  <a:srgbClr val="564B3C"/>
                </a:solidFill>
                <a:latin typeface="Verdana"/>
                <a:cs typeface="Verdana"/>
              </a:rPr>
              <a:t> </a:t>
            </a:r>
            <a:r>
              <a:rPr sz="1900" spc="-85" dirty="0">
                <a:solidFill>
                  <a:srgbClr val="564B3C"/>
                </a:solidFill>
                <a:latin typeface="Verdana"/>
                <a:cs typeface="Verdana"/>
              </a:rPr>
              <a:t>DBMS(OODBMS)</a:t>
            </a:r>
            <a:r>
              <a:rPr sz="1900" spc="-145" dirty="0">
                <a:solidFill>
                  <a:srgbClr val="564B3C"/>
                </a:solidFill>
                <a:latin typeface="Verdana"/>
                <a:cs typeface="Verdana"/>
              </a:rPr>
              <a:t> </a:t>
            </a:r>
            <a:r>
              <a:rPr sz="1900" dirty="0">
                <a:solidFill>
                  <a:srgbClr val="564B3C"/>
                </a:solidFill>
                <a:latin typeface="Verdana"/>
                <a:cs typeface="Verdana"/>
              </a:rPr>
              <a:t>are</a:t>
            </a:r>
            <a:r>
              <a:rPr sz="1900" spc="-145" dirty="0">
                <a:solidFill>
                  <a:srgbClr val="564B3C"/>
                </a:solidFill>
                <a:latin typeface="Verdana"/>
                <a:cs typeface="Verdana"/>
              </a:rPr>
              <a:t> </a:t>
            </a:r>
            <a:r>
              <a:rPr sz="1900" spc="-120" dirty="0">
                <a:solidFill>
                  <a:srgbClr val="564B3C"/>
                </a:solidFill>
                <a:latin typeface="Verdana"/>
                <a:cs typeface="Verdana"/>
              </a:rPr>
              <a:t>DBMS</a:t>
            </a:r>
            <a:r>
              <a:rPr sz="1900" spc="-145" dirty="0">
                <a:solidFill>
                  <a:srgbClr val="564B3C"/>
                </a:solidFill>
                <a:latin typeface="Verdana"/>
                <a:cs typeface="Verdana"/>
              </a:rPr>
              <a:t> </a:t>
            </a:r>
            <a:r>
              <a:rPr sz="1900" spc="45" dirty="0">
                <a:solidFill>
                  <a:srgbClr val="564B3C"/>
                </a:solidFill>
                <a:latin typeface="Verdana"/>
                <a:cs typeface="Verdana"/>
              </a:rPr>
              <a:t>based</a:t>
            </a:r>
            <a:r>
              <a:rPr sz="1900" spc="-145" dirty="0">
                <a:solidFill>
                  <a:srgbClr val="564B3C"/>
                </a:solidFill>
                <a:latin typeface="Verdana"/>
                <a:cs typeface="Verdana"/>
              </a:rPr>
              <a:t> </a:t>
            </a:r>
            <a:r>
              <a:rPr sz="1900" spc="20" dirty="0">
                <a:solidFill>
                  <a:srgbClr val="564B3C"/>
                </a:solidFill>
                <a:latin typeface="Verdana"/>
                <a:cs typeface="Verdana"/>
              </a:rPr>
              <a:t>on</a:t>
            </a:r>
            <a:r>
              <a:rPr sz="1900" spc="-145" dirty="0">
                <a:solidFill>
                  <a:srgbClr val="564B3C"/>
                </a:solidFill>
                <a:latin typeface="Verdana"/>
                <a:cs typeface="Verdana"/>
              </a:rPr>
              <a:t> </a:t>
            </a:r>
            <a:r>
              <a:rPr sz="1900" spc="55" dirty="0">
                <a:solidFill>
                  <a:srgbClr val="564B3C"/>
                </a:solidFill>
                <a:latin typeface="Verdana"/>
                <a:cs typeface="Verdana"/>
              </a:rPr>
              <a:t>an</a:t>
            </a:r>
            <a:r>
              <a:rPr sz="1900" spc="-145" dirty="0">
                <a:solidFill>
                  <a:srgbClr val="564B3C"/>
                </a:solidFill>
                <a:latin typeface="Verdana"/>
                <a:cs typeface="Verdana"/>
              </a:rPr>
              <a:t> </a:t>
            </a:r>
            <a:r>
              <a:rPr sz="1900" spc="-5" dirty="0">
                <a:solidFill>
                  <a:srgbClr val="564B3C"/>
                </a:solidFill>
                <a:latin typeface="Verdana"/>
                <a:cs typeface="Verdana"/>
              </a:rPr>
              <a:t>Object-  </a:t>
            </a:r>
            <a:r>
              <a:rPr sz="1900" spc="-10" dirty="0">
                <a:solidFill>
                  <a:srgbClr val="564B3C"/>
                </a:solidFill>
                <a:latin typeface="Verdana"/>
                <a:cs typeface="Verdana"/>
              </a:rPr>
              <a:t>Oriented</a:t>
            </a:r>
            <a:r>
              <a:rPr sz="1900" spc="-145" dirty="0">
                <a:solidFill>
                  <a:srgbClr val="564B3C"/>
                </a:solidFill>
                <a:latin typeface="Verdana"/>
                <a:cs typeface="Verdana"/>
              </a:rPr>
              <a:t> </a:t>
            </a:r>
            <a:r>
              <a:rPr sz="1900" spc="35" dirty="0">
                <a:solidFill>
                  <a:srgbClr val="564B3C"/>
                </a:solidFill>
                <a:latin typeface="Verdana"/>
                <a:cs typeface="Verdana"/>
              </a:rPr>
              <a:t>Data</a:t>
            </a:r>
            <a:r>
              <a:rPr sz="1900" spc="-145" dirty="0">
                <a:solidFill>
                  <a:srgbClr val="564B3C"/>
                </a:solidFill>
                <a:latin typeface="Verdana"/>
                <a:cs typeface="Verdana"/>
              </a:rPr>
              <a:t> </a:t>
            </a:r>
            <a:r>
              <a:rPr sz="1900" spc="60" dirty="0">
                <a:solidFill>
                  <a:srgbClr val="564B3C"/>
                </a:solidFill>
                <a:latin typeface="Verdana"/>
                <a:cs typeface="Verdana"/>
              </a:rPr>
              <a:t>Model</a:t>
            </a:r>
            <a:r>
              <a:rPr sz="1900" spc="-140" dirty="0">
                <a:solidFill>
                  <a:srgbClr val="564B3C"/>
                </a:solidFill>
                <a:latin typeface="Verdana"/>
                <a:cs typeface="Verdana"/>
              </a:rPr>
              <a:t> </a:t>
            </a:r>
            <a:r>
              <a:rPr sz="1900" spc="-65" dirty="0">
                <a:solidFill>
                  <a:srgbClr val="564B3C"/>
                </a:solidFill>
                <a:latin typeface="Verdana"/>
                <a:cs typeface="Verdana"/>
              </a:rPr>
              <a:t>inspired</a:t>
            </a:r>
            <a:r>
              <a:rPr sz="1900" spc="-145" dirty="0">
                <a:solidFill>
                  <a:srgbClr val="564B3C"/>
                </a:solidFill>
                <a:latin typeface="Verdana"/>
                <a:cs typeface="Verdana"/>
              </a:rPr>
              <a:t> </a:t>
            </a:r>
            <a:r>
              <a:rPr sz="1900" dirty="0">
                <a:solidFill>
                  <a:srgbClr val="564B3C"/>
                </a:solidFill>
                <a:latin typeface="Verdana"/>
                <a:cs typeface="Verdana"/>
              </a:rPr>
              <a:t>by</a:t>
            </a:r>
            <a:r>
              <a:rPr sz="1900" spc="-140" dirty="0">
                <a:solidFill>
                  <a:srgbClr val="564B3C"/>
                </a:solidFill>
                <a:latin typeface="Verdana"/>
                <a:cs typeface="Verdana"/>
              </a:rPr>
              <a:t> </a:t>
            </a:r>
            <a:r>
              <a:rPr sz="1900" spc="150" dirty="0">
                <a:solidFill>
                  <a:srgbClr val="564B3C"/>
                </a:solidFill>
                <a:latin typeface="Verdana"/>
                <a:cs typeface="Verdana"/>
              </a:rPr>
              <a:t>OO</a:t>
            </a:r>
            <a:r>
              <a:rPr sz="1900" spc="-145" dirty="0">
                <a:solidFill>
                  <a:srgbClr val="564B3C"/>
                </a:solidFill>
                <a:latin typeface="Verdana"/>
                <a:cs typeface="Verdana"/>
              </a:rPr>
              <a:t> </a:t>
            </a:r>
            <a:r>
              <a:rPr sz="1900" spc="-25" dirty="0">
                <a:solidFill>
                  <a:srgbClr val="564B3C"/>
                </a:solidFill>
                <a:latin typeface="Verdana"/>
                <a:cs typeface="Verdana"/>
              </a:rPr>
              <a:t>programming</a:t>
            </a:r>
            <a:r>
              <a:rPr sz="1900" spc="-145" dirty="0">
                <a:solidFill>
                  <a:srgbClr val="564B3C"/>
                </a:solidFill>
                <a:latin typeface="Verdana"/>
                <a:cs typeface="Verdana"/>
              </a:rPr>
              <a:t> </a:t>
            </a:r>
            <a:r>
              <a:rPr sz="1900" spc="10" dirty="0">
                <a:solidFill>
                  <a:srgbClr val="564B3C"/>
                </a:solidFill>
                <a:latin typeface="Verdana"/>
                <a:cs typeface="Verdana"/>
              </a:rPr>
              <a:t>languages</a:t>
            </a:r>
            <a:endParaRPr sz="1900">
              <a:latin typeface="Verdana"/>
              <a:cs typeface="Verdana"/>
            </a:endParaRPr>
          </a:p>
          <a:p>
            <a:pPr>
              <a:lnSpc>
                <a:spcPct val="100000"/>
              </a:lnSpc>
              <a:spcBef>
                <a:spcPts val="10"/>
              </a:spcBef>
              <a:buClr>
                <a:srgbClr val="93A299"/>
              </a:buClr>
              <a:buFont typeface="Arial"/>
              <a:buChar char="•"/>
            </a:pPr>
            <a:endParaRPr sz="2750">
              <a:latin typeface="Times New Roman"/>
              <a:cs typeface="Times New Roman"/>
            </a:endParaRPr>
          </a:p>
          <a:p>
            <a:pPr marL="241300" indent="-228600">
              <a:lnSpc>
                <a:spcPct val="100000"/>
              </a:lnSpc>
              <a:buClr>
                <a:srgbClr val="93A299"/>
              </a:buClr>
              <a:buFont typeface="Arial"/>
              <a:buChar char="•"/>
              <a:tabLst>
                <a:tab pos="240665" algn="l"/>
                <a:tab pos="241300" algn="l"/>
              </a:tabLst>
            </a:pPr>
            <a:r>
              <a:rPr sz="1900" b="1" spc="-130" dirty="0">
                <a:solidFill>
                  <a:srgbClr val="564B3C"/>
                </a:solidFill>
                <a:latin typeface="Verdana"/>
                <a:cs typeface="Verdana"/>
              </a:rPr>
              <a:t>Main</a:t>
            </a:r>
            <a:r>
              <a:rPr sz="1900" b="1" spc="-125" dirty="0">
                <a:solidFill>
                  <a:srgbClr val="564B3C"/>
                </a:solidFill>
                <a:latin typeface="Verdana"/>
                <a:cs typeface="Verdana"/>
              </a:rPr>
              <a:t> </a:t>
            </a:r>
            <a:r>
              <a:rPr sz="1900" b="1" spc="-204" dirty="0">
                <a:solidFill>
                  <a:srgbClr val="564B3C"/>
                </a:solidFill>
                <a:latin typeface="Verdana"/>
                <a:cs typeface="Verdana"/>
              </a:rPr>
              <a:t>Features:</a:t>
            </a:r>
            <a:endParaRPr sz="1900">
              <a:latin typeface="Verdana"/>
              <a:cs typeface="Verdana"/>
            </a:endParaRPr>
          </a:p>
          <a:p>
            <a:pPr marL="533400" lvl="1" indent="-228600">
              <a:lnSpc>
                <a:spcPct val="100000"/>
              </a:lnSpc>
              <a:spcBef>
                <a:spcPts val="350"/>
              </a:spcBef>
              <a:buClr>
                <a:srgbClr val="CF543F"/>
              </a:buClr>
              <a:buFont typeface="Arial"/>
              <a:buChar char="•"/>
              <a:tabLst>
                <a:tab pos="532765" algn="l"/>
                <a:tab pos="533400" algn="l"/>
              </a:tabLst>
            </a:pPr>
            <a:r>
              <a:rPr sz="1600" spc="-25" dirty="0">
                <a:solidFill>
                  <a:srgbClr val="564B3C"/>
                </a:solidFill>
                <a:latin typeface="Verdana"/>
                <a:cs typeface="Verdana"/>
              </a:rPr>
              <a:t>Powerful </a:t>
            </a:r>
            <a:r>
              <a:rPr sz="1600" spc="-5" dirty="0">
                <a:solidFill>
                  <a:srgbClr val="564B3C"/>
                </a:solidFill>
                <a:latin typeface="Verdana"/>
                <a:cs typeface="Verdana"/>
              </a:rPr>
              <a:t>type</a:t>
            </a:r>
            <a:r>
              <a:rPr sz="1600" spc="-220" dirty="0">
                <a:solidFill>
                  <a:srgbClr val="564B3C"/>
                </a:solidFill>
                <a:latin typeface="Verdana"/>
                <a:cs typeface="Verdana"/>
              </a:rPr>
              <a:t> </a:t>
            </a:r>
            <a:r>
              <a:rPr sz="1600" spc="-100" dirty="0">
                <a:solidFill>
                  <a:srgbClr val="564B3C"/>
                </a:solidFill>
                <a:latin typeface="Verdana"/>
                <a:cs typeface="Verdana"/>
              </a:rPr>
              <a:t>system</a:t>
            </a:r>
            <a:endParaRPr sz="1600">
              <a:latin typeface="Verdana"/>
              <a:cs typeface="Verdana"/>
            </a:endParaRPr>
          </a:p>
          <a:p>
            <a:pPr marL="533400" lvl="1" indent="-228600">
              <a:lnSpc>
                <a:spcPct val="100000"/>
              </a:lnSpc>
              <a:spcBef>
                <a:spcPts val="380"/>
              </a:spcBef>
              <a:buClr>
                <a:srgbClr val="CF543F"/>
              </a:buClr>
              <a:buFont typeface="Arial"/>
              <a:buChar char="•"/>
              <a:tabLst>
                <a:tab pos="532765" algn="l"/>
                <a:tab pos="533400" algn="l"/>
              </a:tabLst>
            </a:pPr>
            <a:r>
              <a:rPr sz="1600" spc="-55" dirty="0">
                <a:solidFill>
                  <a:srgbClr val="564B3C"/>
                </a:solidFill>
                <a:latin typeface="Verdana"/>
                <a:cs typeface="Verdana"/>
              </a:rPr>
              <a:t>Classes</a:t>
            </a:r>
            <a:endParaRPr sz="1600">
              <a:latin typeface="Verdana"/>
              <a:cs typeface="Verdana"/>
            </a:endParaRPr>
          </a:p>
          <a:p>
            <a:pPr marL="533400" lvl="1" indent="-228600">
              <a:lnSpc>
                <a:spcPct val="100000"/>
              </a:lnSpc>
              <a:spcBef>
                <a:spcPts val="380"/>
              </a:spcBef>
              <a:buClr>
                <a:srgbClr val="CF543F"/>
              </a:buClr>
              <a:buFont typeface="Arial"/>
              <a:buChar char="•"/>
              <a:tabLst>
                <a:tab pos="532765" algn="l"/>
                <a:tab pos="533400" algn="l"/>
              </a:tabLst>
            </a:pPr>
            <a:r>
              <a:rPr sz="1600" spc="30" dirty="0">
                <a:solidFill>
                  <a:srgbClr val="564B3C"/>
                </a:solidFill>
                <a:latin typeface="Verdana"/>
                <a:cs typeface="Verdana"/>
              </a:rPr>
              <a:t>Object</a:t>
            </a:r>
            <a:r>
              <a:rPr sz="1600" spc="-125" dirty="0">
                <a:solidFill>
                  <a:srgbClr val="564B3C"/>
                </a:solidFill>
                <a:latin typeface="Verdana"/>
                <a:cs typeface="Verdana"/>
              </a:rPr>
              <a:t> </a:t>
            </a:r>
            <a:r>
              <a:rPr sz="1600" spc="-70" dirty="0">
                <a:solidFill>
                  <a:srgbClr val="564B3C"/>
                </a:solidFill>
                <a:latin typeface="Verdana"/>
                <a:cs typeface="Verdana"/>
              </a:rPr>
              <a:t>Identity</a:t>
            </a:r>
            <a:endParaRPr sz="1600">
              <a:latin typeface="Verdana"/>
              <a:cs typeface="Verdana"/>
            </a:endParaRPr>
          </a:p>
          <a:p>
            <a:pPr marL="533400" lvl="1" indent="-228600">
              <a:lnSpc>
                <a:spcPct val="100000"/>
              </a:lnSpc>
              <a:spcBef>
                <a:spcPts val="380"/>
              </a:spcBef>
              <a:buClr>
                <a:srgbClr val="CF543F"/>
              </a:buClr>
              <a:buFont typeface="Arial"/>
              <a:buChar char="•"/>
              <a:tabLst>
                <a:tab pos="532765" algn="l"/>
                <a:tab pos="533400" algn="l"/>
              </a:tabLst>
            </a:pPr>
            <a:r>
              <a:rPr sz="1600" spc="-30" dirty="0">
                <a:solidFill>
                  <a:srgbClr val="564B3C"/>
                </a:solidFill>
                <a:latin typeface="Verdana"/>
                <a:cs typeface="Verdana"/>
              </a:rPr>
              <a:t>Inheritance</a:t>
            </a:r>
            <a:endParaRPr sz="1600">
              <a:latin typeface="Verdana"/>
              <a:cs typeface="Verdana"/>
            </a:endParaRPr>
          </a:p>
          <a:p>
            <a:pPr lvl="1">
              <a:lnSpc>
                <a:spcPct val="100000"/>
              </a:lnSpc>
              <a:spcBef>
                <a:spcPts val="40"/>
              </a:spcBef>
              <a:buClr>
                <a:srgbClr val="CF543F"/>
              </a:buClr>
              <a:buFont typeface="Arial"/>
              <a:buChar char="•"/>
            </a:pPr>
            <a:endParaRPr sz="2800">
              <a:latin typeface="Times New Roman"/>
              <a:cs typeface="Times New Roman"/>
            </a:endParaRPr>
          </a:p>
          <a:p>
            <a:pPr marL="241300" marR="391160" indent="-228600">
              <a:lnSpc>
                <a:spcPct val="99600"/>
              </a:lnSpc>
              <a:buClr>
                <a:srgbClr val="93A299"/>
              </a:buClr>
              <a:buFont typeface="Arial"/>
              <a:buChar char="•"/>
              <a:tabLst>
                <a:tab pos="240665" algn="l"/>
                <a:tab pos="241300" algn="l"/>
              </a:tabLst>
            </a:pPr>
            <a:r>
              <a:rPr sz="1900" spc="-30" dirty="0">
                <a:solidFill>
                  <a:srgbClr val="564B3C"/>
                </a:solidFill>
                <a:latin typeface="Verdana"/>
                <a:cs typeface="Verdana"/>
              </a:rPr>
              <a:t>OODBMS</a:t>
            </a:r>
            <a:r>
              <a:rPr sz="1900" spc="-140" dirty="0">
                <a:solidFill>
                  <a:srgbClr val="564B3C"/>
                </a:solidFill>
                <a:latin typeface="Verdana"/>
                <a:cs typeface="Verdana"/>
              </a:rPr>
              <a:t> </a:t>
            </a:r>
            <a:r>
              <a:rPr sz="1900" dirty="0">
                <a:solidFill>
                  <a:srgbClr val="564B3C"/>
                </a:solidFill>
                <a:latin typeface="Verdana"/>
                <a:cs typeface="Verdana"/>
              </a:rPr>
              <a:t>are</a:t>
            </a:r>
            <a:r>
              <a:rPr sz="1900" spc="-140" dirty="0">
                <a:solidFill>
                  <a:srgbClr val="564B3C"/>
                </a:solidFill>
                <a:latin typeface="Verdana"/>
                <a:cs typeface="Verdana"/>
              </a:rPr>
              <a:t> </a:t>
            </a:r>
            <a:r>
              <a:rPr sz="1900" spc="100" dirty="0">
                <a:solidFill>
                  <a:srgbClr val="564B3C"/>
                </a:solidFill>
                <a:latin typeface="Verdana"/>
                <a:cs typeface="Verdana"/>
              </a:rPr>
              <a:t>capable</a:t>
            </a:r>
            <a:r>
              <a:rPr sz="1900" spc="-135" dirty="0">
                <a:solidFill>
                  <a:srgbClr val="564B3C"/>
                </a:solidFill>
                <a:latin typeface="Verdana"/>
                <a:cs typeface="Verdana"/>
              </a:rPr>
              <a:t> </a:t>
            </a:r>
            <a:r>
              <a:rPr sz="1900" spc="5" dirty="0">
                <a:solidFill>
                  <a:srgbClr val="564B3C"/>
                </a:solidFill>
                <a:latin typeface="Verdana"/>
                <a:cs typeface="Verdana"/>
              </a:rPr>
              <a:t>of</a:t>
            </a:r>
            <a:r>
              <a:rPr sz="1900" spc="-140" dirty="0">
                <a:solidFill>
                  <a:srgbClr val="564B3C"/>
                </a:solidFill>
                <a:latin typeface="Verdana"/>
                <a:cs typeface="Verdana"/>
              </a:rPr>
              <a:t> </a:t>
            </a:r>
            <a:r>
              <a:rPr sz="1900" spc="-90" dirty="0">
                <a:solidFill>
                  <a:srgbClr val="564B3C"/>
                </a:solidFill>
                <a:latin typeface="Verdana"/>
                <a:cs typeface="Verdana"/>
              </a:rPr>
              <a:t>storing</a:t>
            </a:r>
            <a:r>
              <a:rPr sz="1900" spc="-140" dirty="0">
                <a:solidFill>
                  <a:srgbClr val="564B3C"/>
                </a:solidFill>
                <a:latin typeface="Verdana"/>
                <a:cs typeface="Verdana"/>
              </a:rPr>
              <a:t> </a:t>
            </a:r>
            <a:r>
              <a:rPr sz="1900" spc="15" dirty="0">
                <a:solidFill>
                  <a:srgbClr val="564B3C"/>
                </a:solidFill>
                <a:latin typeface="Verdana"/>
                <a:cs typeface="Verdana"/>
              </a:rPr>
              <a:t>complex</a:t>
            </a:r>
            <a:r>
              <a:rPr sz="1900" spc="-135" dirty="0">
                <a:solidFill>
                  <a:srgbClr val="564B3C"/>
                </a:solidFill>
                <a:latin typeface="Verdana"/>
                <a:cs typeface="Verdana"/>
              </a:rPr>
              <a:t> </a:t>
            </a:r>
            <a:r>
              <a:rPr sz="1900" spc="-35" dirty="0">
                <a:solidFill>
                  <a:srgbClr val="564B3C"/>
                </a:solidFill>
                <a:latin typeface="Verdana"/>
                <a:cs typeface="Verdana"/>
              </a:rPr>
              <a:t>objects,</a:t>
            </a:r>
            <a:r>
              <a:rPr sz="1900" spc="-140" dirty="0">
                <a:solidFill>
                  <a:srgbClr val="564B3C"/>
                </a:solidFill>
                <a:latin typeface="Verdana"/>
                <a:cs typeface="Verdana"/>
              </a:rPr>
              <a:t> </a:t>
            </a:r>
            <a:r>
              <a:rPr sz="1900" spc="-155" dirty="0">
                <a:solidFill>
                  <a:srgbClr val="564B3C"/>
                </a:solidFill>
                <a:latin typeface="Verdana"/>
                <a:cs typeface="Verdana"/>
              </a:rPr>
              <a:t>I.e.,</a:t>
            </a:r>
            <a:r>
              <a:rPr sz="1900" spc="-140" dirty="0">
                <a:solidFill>
                  <a:srgbClr val="564B3C"/>
                </a:solidFill>
                <a:latin typeface="Verdana"/>
                <a:cs typeface="Verdana"/>
              </a:rPr>
              <a:t> </a:t>
            </a:r>
            <a:r>
              <a:rPr sz="1900" spc="-15" dirty="0">
                <a:solidFill>
                  <a:srgbClr val="564B3C"/>
                </a:solidFill>
                <a:latin typeface="Verdana"/>
                <a:cs typeface="Verdana"/>
              </a:rPr>
              <a:t>objects  </a:t>
            </a:r>
            <a:r>
              <a:rPr sz="1900" spc="-25" dirty="0">
                <a:solidFill>
                  <a:srgbClr val="564B3C"/>
                </a:solidFill>
                <a:latin typeface="Verdana"/>
                <a:cs typeface="Verdana"/>
              </a:rPr>
              <a:t>that </a:t>
            </a:r>
            <a:r>
              <a:rPr sz="1900" dirty="0">
                <a:solidFill>
                  <a:srgbClr val="564B3C"/>
                </a:solidFill>
                <a:latin typeface="Verdana"/>
                <a:cs typeface="Verdana"/>
              </a:rPr>
              <a:t>are </a:t>
            </a:r>
            <a:r>
              <a:rPr sz="1900" spc="50" dirty="0">
                <a:solidFill>
                  <a:srgbClr val="564B3C"/>
                </a:solidFill>
                <a:latin typeface="Verdana"/>
                <a:cs typeface="Verdana"/>
              </a:rPr>
              <a:t>composed </a:t>
            </a:r>
            <a:r>
              <a:rPr sz="1900" spc="5" dirty="0">
                <a:solidFill>
                  <a:srgbClr val="564B3C"/>
                </a:solidFill>
                <a:latin typeface="Verdana"/>
                <a:cs typeface="Verdana"/>
              </a:rPr>
              <a:t>of </a:t>
            </a:r>
            <a:r>
              <a:rPr sz="1900" spc="-40" dirty="0">
                <a:solidFill>
                  <a:srgbClr val="564B3C"/>
                </a:solidFill>
                <a:latin typeface="Verdana"/>
                <a:cs typeface="Verdana"/>
              </a:rPr>
              <a:t>other </a:t>
            </a:r>
            <a:r>
              <a:rPr sz="1900" spc="-35" dirty="0">
                <a:solidFill>
                  <a:srgbClr val="564B3C"/>
                </a:solidFill>
                <a:latin typeface="Verdana"/>
                <a:cs typeface="Verdana"/>
              </a:rPr>
              <a:t>objects, </a:t>
            </a:r>
            <a:r>
              <a:rPr sz="1900" spc="5" dirty="0">
                <a:solidFill>
                  <a:srgbClr val="564B3C"/>
                </a:solidFill>
                <a:latin typeface="Verdana"/>
                <a:cs typeface="Verdana"/>
              </a:rPr>
              <a:t>and/or </a:t>
            </a:r>
            <a:r>
              <a:rPr sz="1900" spc="-55" dirty="0">
                <a:solidFill>
                  <a:srgbClr val="564B3C"/>
                </a:solidFill>
                <a:latin typeface="Verdana"/>
                <a:cs typeface="Verdana"/>
              </a:rPr>
              <a:t>multi-valued  </a:t>
            </a:r>
            <a:r>
              <a:rPr sz="1900" spc="-80" dirty="0">
                <a:solidFill>
                  <a:srgbClr val="564B3C"/>
                </a:solidFill>
                <a:latin typeface="Verdana"/>
                <a:cs typeface="Verdana"/>
              </a:rPr>
              <a:t>attributes.</a:t>
            </a:r>
            <a:endParaRPr sz="190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310515" rIns="0" bIns="0" rtlCol="0">
            <a:spAutoFit/>
          </a:bodyPr>
          <a:lstStyle/>
          <a:p>
            <a:pPr marL="477520">
              <a:lnSpc>
                <a:spcPct val="100000"/>
              </a:lnSpc>
              <a:spcBef>
                <a:spcPts val="2445"/>
              </a:spcBef>
            </a:pPr>
            <a:r>
              <a:rPr sz="3200" spc="15" dirty="0"/>
              <a:t>FEATURE </a:t>
            </a:r>
            <a:r>
              <a:rPr sz="3200" spc="-45" dirty="0"/>
              <a:t>1: </a:t>
            </a:r>
            <a:r>
              <a:rPr sz="3200" spc="85" dirty="0"/>
              <a:t>POWERFUL </a:t>
            </a:r>
            <a:r>
              <a:rPr sz="3200" spc="-5" dirty="0"/>
              <a:t>TYPE</a:t>
            </a:r>
            <a:r>
              <a:rPr sz="3200" spc="-210" dirty="0"/>
              <a:t> </a:t>
            </a:r>
            <a:r>
              <a:rPr sz="3200" spc="-35" dirty="0"/>
              <a:t>SYSTEM</a:t>
            </a:r>
            <a:endParaRPr sz="3200"/>
          </a:p>
        </p:txBody>
      </p:sp>
      <p:sp>
        <p:nvSpPr>
          <p:cNvPr id="5" name="object 5"/>
          <p:cNvSpPr/>
          <p:nvPr/>
        </p:nvSpPr>
        <p:spPr>
          <a:xfrm>
            <a:off x="3744886" y="3682541"/>
            <a:ext cx="3711625" cy="51954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650240" y="1724660"/>
            <a:ext cx="6956425" cy="4325620"/>
          </a:xfrm>
          <a:prstGeom prst="rect">
            <a:avLst/>
          </a:prstGeom>
        </p:spPr>
        <p:txBody>
          <a:bodyPr vert="horz" wrap="square" lIns="0" tIns="73660" rIns="0" bIns="0" rtlCol="0">
            <a:spAutoFit/>
          </a:bodyPr>
          <a:lstStyle/>
          <a:p>
            <a:pPr marL="241300" indent="-228600">
              <a:lnSpc>
                <a:spcPct val="100000"/>
              </a:lnSpc>
              <a:spcBef>
                <a:spcPts val="580"/>
              </a:spcBef>
              <a:buClr>
                <a:srgbClr val="93A299"/>
              </a:buClr>
              <a:buFont typeface="Arial"/>
              <a:buChar char="•"/>
              <a:tabLst>
                <a:tab pos="241300" algn="l"/>
              </a:tabLst>
            </a:pPr>
            <a:r>
              <a:rPr sz="2400" b="1" spc="-280" dirty="0">
                <a:solidFill>
                  <a:srgbClr val="564B3C"/>
                </a:solidFill>
                <a:latin typeface="Verdana"/>
                <a:cs typeface="Verdana"/>
              </a:rPr>
              <a:t>Primitive</a:t>
            </a:r>
            <a:r>
              <a:rPr sz="2400" b="1" spc="-155" dirty="0">
                <a:solidFill>
                  <a:srgbClr val="564B3C"/>
                </a:solidFill>
                <a:latin typeface="Verdana"/>
                <a:cs typeface="Verdana"/>
              </a:rPr>
              <a:t> </a:t>
            </a:r>
            <a:r>
              <a:rPr sz="2400" b="1" spc="-215" dirty="0">
                <a:solidFill>
                  <a:srgbClr val="564B3C"/>
                </a:solidFill>
                <a:latin typeface="Verdana"/>
                <a:cs typeface="Verdana"/>
              </a:rPr>
              <a:t>types</a:t>
            </a:r>
            <a:endParaRPr sz="2400">
              <a:latin typeface="Verdana"/>
              <a:cs typeface="Verdana"/>
            </a:endParaRPr>
          </a:p>
          <a:p>
            <a:pPr marL="533400" lvl="1" indent="-228600">
              <a:lnSpc>
                <a:spcPct val="100000"/>
              </a:lnSpc>
              <a:spcBef>
                <a:spcPts val="400"/>
              </a:spcBef>
              <a:buClr>
                <a:srgbClr val="CF543F"/>
              </a:buClr>
              <a:buFont typeface="Arial"/>
              <a:buChar char="•"/>
              <a:tabLst>
                <a:tab pos="532765" algn="l"/>
                <a:tab pos="533400" algn="l"/>
              </a:tabLst>
            </a:pPr>
            <a:r>
              <a:rPr sz="2000" spc="-110" dirty="0">
                <a:solidFill>
                  <a:srgbClr val="564B3C"/>
                </a:solidFill>
                <a:latin typeface="Verdana"/>
                <a:cs typeface="Verdana"/>
              </a:rPr>
              <a:t>Integer, </a:t>
            </a:r>
            <a:r>
              <a:rPr sz="2000" spc="-130" dirty="0">
                <a:solidFill>
                  <a:srgbClr val="564B3C"/>
                </a:solidFill>
                <a:latin typeface="Verdana"/>
                <a:cs typeface="Verdana"/>
              </a:rPr>
              <a:t>string, </a:t>
            </a:r>
            <a:r>
              <a:rPr sz="2000" spc="20" dirty="0">
                <a:solidFill>
                  <a:srgbClr val="564B3C"/>
                </a:solidFill>
                <a:latin typeface="Verdana"/>
                <a:cs typeface="Verdana"/>
              </a:rPr>
              <a:t>date, </a:t>
            </a:r>
            <a:r>
              <a:rPr sz="2000" spc="-20" dirty="0">
                <a:solidFill>
                  <a:srgbClr val="564B3C"/>
                </a:solidFill>
                <a:latin typeface="Verdana"/>
                <a:cs typeface="Verdana"/>
              </a:rPr>
              <a:t>Boolean, </a:t>
            </a:r>
            <a:r>
              <a:rPr sz="2000" spc="-45" dirty="0">
                <a:solidFill>
                  <a:srgbClr val="564B3C"/>
                </a:solidFill>
                <a:latin typeface="Verdana"/>
                <a:cs typeface="Verdana"/>
              </a:rPr>
              <a:t>float,</a:t>
            </a:r>
            <a:r>
              <a:rPr sz="2000" spc="-509" dirty="0">
                <a:solidFill>
                  <a:srgbClr val="564B3C"/>
                </a:solidFill>
                <a:latin typeface="Verdana"/>
                <a:cs typeface="Verdana"/>
              </a:rPr>
              <a:t> </a:t>
            </a:r>
            <a:r>
              <a:rPr sz="2000" spc="15" dirty="0">
                <a:solidFill>
                  <a:srgbClr val="564B3C"/>
                </a:solidFill>
                <a:latin typeface="Verdana"/>
                <a:cs typeface="Verdana"/>
              </a:rPr>
              <a:t>etc.</a:t>
            </a:r>
            <a:endParaRPr sz="2000">
              <a:latin typeface="Verdana"/>
              <a:cs typeface="Verdana"/>
            </a:endParaRPr>
          </a:p>
          <a:p>
            <a:pPr lvl="1">
              <a:lnSpc>
                <a:spcPct val="100000"/>
              </a:lnSpc>
              <a:spcBef>
                <a:spcPts val="45"/>
              </a:spcBef>
              <a:buClr>
                <a:srgbClr val="CF543F"/>
              </a:buClr>
              <a:buFont typeface="Arial"/>
              <a:buChar char="•"/>
            </a:pPr>
            <a:endParaRPr sz="3000">
              <a:latin typeface="Times New Roman"/>
              <a:cs typeface="Times New Roman"/>
            </a:endParaRPr>
          </a:p>
          <a:p>
            <a:pPr marL="241300" indent="-228600">
              <a:lnSpc>
                <a:spcPct val="100000"/>
              </a:lnSpc>
              <a:buClr>
                <a:srgbClr val="93A299"/>
              </a:buClr>
              <a:buFont typeface="Arial"/>
              <a:buChar char="•"/>
              <a:tabLst>
                <a:tab pos="241300" algn="l"/>
              </a:tabLst>
            </a:pPr>
            <a:r>
              <a:rPr sz="2400" b="1" spc="-285" dirty="0">
                <a:solidFill>
                  <a:srgbClr val="564B3C"/>
                </a:solidFill>
                <a:latin typeface="Verdana"/>
                <a:cs typeface="Verdana"/>
              </a:rPr>
              <a:t>Structure</a:t>
            </a:r>
            <a:r>
              <a:rPr sz="2400" b="1" spc="-155" dirty="0">
                <a:solidFill>
                  <a:srgbClr val="564B3C"/>
                </a:solidFill>
                <a:latin typeface="Verdana"/>
                <a:cs typeface="Verdana"/>
              </a:rPr>
              <a:t> </a:t>
            </a:r>
            <a:r>
              <a:rPr sz="2400" b="1" spc="-175" dirty="0">
                <a:solidFill>
                  <a:srgbClr val="564B3C"/>
                </a:solidFill>
                <a:latin typeface="Verdana"/>
                <a:cs typeface="Verdana"/>
              </a:rPr>
              <a:t>type</a:t>
            </a:r>
            <a:endParaRPr sz="2400">
              <a:latin typeface="Verdana"/>
              <a:cs typeface="Verdana"/>
            </a:endParaRPr>
          </a:p>
          <a:p>
            <a:pPr marL="533400" lvl="1" indent="-228600">
              <a:lnSpc>
                <a:spcPct val="100000"/>
              </a:lnSpc>
              <a:spcBef>
                <a:spcPts val="425"/>
              </a:spcBef>
              <a:buClr>
                <a:srgbClr val="CF543F"/>
              </a:buClr>
              <a:buFont typeface="Arial"/>
              <a:buChar char="•"/>
              <a:tabLst>
                <a:tab pos="532765" algn="l"/>
                <a:tab pos="533400" algn="l"/>
              </a:tabLst>
            </a:pPr>
            <a:r>
              <a:rPr sz="2000" spc="-55" dirty="0">
                <a:solidFill>
                  <a:srgbClr val="564B3C"/>
                </a:solidFill>
                <a:latin typeface="Verdana"/>
                <a:cs typeface="Verdana"/>
              </a:rPr>
              <a:t>Attribute</a:t>
            </a:r>
            <a:r>
              <a:rPr sz="2000" spc="-155" dirty="0">
                <a:solidFill>
                  <a:srgbClr val="564B3C"/>
                </a:solidFill>
                <a:latin typeface="Verdana"/>
                <a:cs typeface="Verdana"/>
              </a:rPr>
              <a:t> </a:t>
            </a:r>
            <a:r>
              <a:rPr sz="2000" spc="120" dirty="0">
                <a:solidFill>
                  <a:srgbClr val="564B3C"/>
                </a:solidFill>
                <a:latin typeface="Verdana"/>
                <a:cs typeface="Verdana"/>
              </a:rPr>
              <a:t>can</a:t>
            </a:r>
            <a:r>
              <a:rPr sz="2000" spc="-150" dirty="0">
                <a:solidFill>
                  <a:srgbClr val="564B3C"/>
                </a:solidFill>
                <a:latin typeface="Verdana"/>
                <a:cs typeface="Verdana"/>
              </a:rPr>
              <a:t> </a:t>
            </a:r>
            <a:r>
              <a:rPr sz="2000" spc="110" dirty="0">
                <a:solidFill>
                  <a:srgbClr val="564B3C"/>
                </a:solidFill>
                <a:latin typeface="Verdana"/>
                <a:cs typeface="Verdana"/>
              </a:rPr>
              <a:t>be</a:t>
            </a:r>
            <a:r>
              <a:rPr sz="2000" spc="-150" dirty="0">
                <a:solidFill>
                  <a:srgbClr val="564B3C"/>
                </a:solidFill>
                <a:latin typeface="Verdana"/>
                <a:cs typeface="Verdana"/>
              </a:rPr>
              <a:t> </a:t>
            </a:r>
            <a:r>
              <a:rPr sz="2000" spc="165" dirty="0">
                <a:solidFill>
                  <a:srgbClr val="564B3C"/>
                </a:solidFill>
                <a:latin typeface="Verdana"/>
                <a:cs typeface="Verdana"/>
              </a:rPr>
              <a:t>a</a:t>
            </a:r>
            <a:r>
              <a:rPr sz="2000" spc="-155" dirty="0">
                <a:solidFill>
                  <a:srgbClr val="564B3C"/>
                </a:solidFill>
                <a:latin typeface="Verdana"/>
                <a:cs typeface="Verdana"/>
              </a:rPr>
              <a:t> </a:t>
            </a:r>
            <a:r>
              <a:rPr sz="2000" i="1" spc="10" dirty="0">
                <a:solidFill>
                  <a:srgbClr val="3366FF"/>
                </a:solidFill>
                <a:latin typeface="Verdana"/>
                <a:cs typeface="Verdana"/>
              </a:rPr>
              <a:t>record</a:t>
            </a:r>
            <a:r>
              <a:rPr sz="2000" i="1" spc="-150" dirty="0">
                <a:solidFill>
                  <a:srgbClr val="3366FF"/>
                </a:solidFill>
                <a:latin typeface="Verdana"/>
                <a:cs typeface="Verdana"/>
              </a:rPr>
              <a:t> </a:t>
            </a:r>
            <a:r>
              <a:rPr sz="2000" spc="-70" dirty="0">
                <a:solidFill>
                  <a:srgbClr val="564B3C"/>
                </a:solidFill>
                <a:latin typeface="Verdana"/>
                <a:cs typeface="Verdana"/>
              </a:rPr>
              <a:t>with</a:t>
            </a:r>
            <a:r>
              <a:rPr sz="2000" spc="-150" dirty="0">
                <a:solidFill>
                  <a:srgbClr val="564B3C"/>
                </a:solidFill>
                <a:latin typeface="Verdana"/>
                <a:cs typeface="Verdana"/>
              </a:rPr>
              <a:t> </a:t>
            </a:r>
            <a:r>
              <a:rPr sz="2000" spc="165" dirty="0">
                <a:solidFill>
                  <a:srgbClr val="564B3C"/>
                </a:solidFill>
                <a:latin typeface="Verdana"/>
                <a:cs typeface="Verdana"/>
              </a:rPr>
              <a:t>a</a:t>
            </a:r>
            <a:r>
              <a:rPr sz="2000" spc="-150" dirty="0">
                <a:solidFill>
                  <a:srgbClr val="564B3C"/>
                </a:solidFill>
                <a:latin typeface="Verdana"/>
                <a:cs typeface="Verdana"/>
              </a:rPr>
              <a:t> </a:t>
            </a:r>
            <a:r>
              <a:rPr sz="2000" spc="20" dirty="0">
                <a:solidFill>
                  <a:srgbClr val="564B3C"/>
                </a:solidFill>
                <a:latin typeface="Verdana"/>
                <a:cs typeface="Verdana"/>
              </a:rPr>
              <a:t>schema</a:t>
            </a:r>
            <a:endParaRPr sz="2000">
              <a:latin typeface="Verdana"/>
              <a:cs typeface="Verdana"/>
            </a:endParaRPr>
          </a:p>
          <a:p>
            <a:pPr marL="3609340">
              <a:lnSpc>
                <a:spcPct val="100000"/>
              </a:lnSpc>
              <a:spcBef>
                <a:spcPts val="919"/>
              </a:spcBef>
            </a:pPr>
            <a:r>
              <a:rPr sz="1800" spc="-100" dirty="0">
                <a:solidFill>
                  <a:srgbClr val="FFFFFF"/>
                </a:solidFill>
                <a:latin typeface="Verdana"/>
                <a:cs typeface="Verdana"/>
              </a:rPr>
              <a:t>Struct </a:t>
            </a:r>
            <a:r>
              <a:rPr sz="1800" spc="-95" dirty="0">
                <a:solidFill>
                  <a:srgbClr val="FFFFFF"/>
                </a:solidFill>
                <a:latin typeface="Verdana"/>
                <a:cs typeface="Verdana"/>
              </a:rPr>
              <a:t>{integer </a:t>
            </a:r>
            <a:r>
              <a:rPr sz="1800" spc="-180" dirty="0">
                <a:solidFill>
                  <a:srgbClr val="FFFFFF"/>
                </a:solidFill>
                <a:latin typeface="Verdana"/>
                <a:cs typeface="Verdana"/>
              </a:rPr>
              <a:t>x, </a:t>
            </a:r>
            <a:r>
              <a:rPr sz="1800" spc="-110" dirty="0">
                <a:solidFill>
                  <a:srgbClr val="FFFFFF"/>
                </a:solidFill>
                <a:latin typeface="Verdana"/>
                <a:cs typeface="Verdana"/>
              </a:rPr>
              <a:t>string</a:t>
            </a:r>
            <a:r>
              <a:rPr sz="1800" spc="-180" dirty="0">
                <a:solidFill>
                  <a:srgbClr val="FFFFFF"/>
                </a:solidFill>
                <a:latin typeface="Verdana"/>
                <a:cs typeface="Verdana"/>
              </a:rPr>
              <a:t> </a:t>
            </a:r>
            <a:r>
              <a:rPr sz="1800" spc="-310" dirty="0">
                <a:solidFill>
                  <a:srgbClr val="FFFFFF"/>
                </a:solidFill>
                <a:latin typeface="Verdana"/>
                <a:cs typeface="Verdana"/>
              </a:rPr>
              <a:t>y}</a:t>
            </a:r>
            <a:endParaRPr sz="1800">
              <a:latin typeface="Verdana"/>
              <a:cs typeface="Verdana"/>
            </a:endParaRPr>
          </a:p>
          <a:p>
            <a:pPr marL="241300" indent="-228600">
              <a:lnSpc>
                <a:spcPct val="100000"/>
              </a:lnSpc>
              <a:spcBef>
                <a:spcPts val="415"/>
              </a:spcBef>
              <a:buClr>
                <a:srgbClr val="93A299"/>
              </a:buClr>
              <a:buFont typeface="Arial"/>
              <a:buChar char="•"/>
              <a:tabLst>
                <a:tab pos="241300" algn="l"/>
              </a:tabLst>
            </a:pPr>
            <a:r>
              <a:rPr sz="2400" b="1" spc="-140" dirty="0">
                <a:solidFill>
                  <a:srgbClr val="564B3C"/>
                </a:solidFill>
                <a:latin typeface="Verdana"/>
                <a:cs typeface="Verdana"/>
              </a:rPr>
              <a:t>Collection</a:t>
            </a:r>
            <a:r>
              <a:rPr sz="2400" b="1" spc="-155" dirty="0">
                <a:solidFill>
                  <a:srgbClr val="564B3C"/>
                </a:solidFill>
                <a:latin typeface="Verdana"/>
                <a:cs typeface="Verdana"/>
              </a:rPr>
              <a:t> </a:t>
            </a:r>
            <a:r>
              <a:rPr sz="2400" b="1" spc="-175" dirty="0">
                <a:solidFill>
                  <a:srgbClr val="564B3C"/>
                </a:solidFill>
                <a:latin typeface="Verdana"/>
                <a:cs typeface="Verdana"/>
              </a:rPr>
              <a:t>type</a:t>
            </a:r>
            <a:endParaRPr sz="2400">
              <a:latin typeface="Verdana"/>
              <a:cs typeface="Verdana"/>
            </a:endParaRPr>
          </a:p>
          <a:p>
            <a:pPr marL="533400" lvl="1" indent="-228600">
              <a:lnSpc>
                <a:spcPct val="100000"/>
              </a:lnSpc>
              <a:spcBef>
                <a:spcPts val="525"/>
              </a:spcBef>
              <a:buClr>
                <a:srgbClr val="CF543F"/>
              </a:buClr>
              <a:buFont typeface="Arial"/>
              <a:buChar char="•"/>
              <a:tabLst>
                <a:tab pos="532765" algn="l"/>
                <a:tab pos="533400" algn="l"/>
              </a:tabLst>
            </a:pPr>
            <a:r>
              <a:rPr sz="2000" spc="-55" dirty="0">
                <a:solidFill>
                  <a:srgbClr val="564B3C"/>
                </a:solidFill>
                <a:latin typeface="Verdana"/>
                <a:cs typeface="Verdana"/>
              </a:rPr>
              <a:t>Attribute</a:t>
            </a:r>
            <a:r>
              <a:rPr sz="2000" spc="-150" dirty="0">
                <a:solidFill>
                  <a:srgbClr val="564B3C"/>
                </a:solidFill>
                <a:latin typeface="Verdana"/>
                <a:cs typeface="Verdana"/>
              </a:rPr>
              <a:t> </a:t>
            </a:r>
            <a:r>
              <a:rPr sz="2000" spc="120" dirty="0">
                <a:solidFill>
                  <a:srgbClr val="564B3C"/>
                </a:solidFill>
                <a:latin typeface="Verdana"/>
                <a:cs typeface="Verdana"/>
              </a:rPr>
              <a:t>can</a:t>
            </a:r>
            <a:r>
              <a:rPr sz="2000" spc="-150" dirty="0">
                <a:solidFill>
                  <a:srgbClr val="564B3C"/>
                </a:solidFill>
                <a:latin typeface="Verdana"/>
                <a:cs typeface="Verdana"/>
              </a:rPr>
              <a:t> </a:t>
            </a:r>
            <a:r>
              <a:rPr sz="2000" spc="110" dirty="0">
                <a:solidFill>
                  <a:srgbClr val="564B3C"/>
                </a:solidFill>
                <a:latin typeface="Verdana"/>
                <a:cs typeface="Verdana"/>
              </a:rPr>
              <a:t>be</a:t>
            </a:r>
            <a:r>
              <a:rPr sz="2000" spc="-145" dirty="0">
                <a:solidFill>
                  <a:srgbClr val="564B3C"/>
                </a:solidFill>
                <a:latin typeface="Verdana"/>
                <a:cs typeface="Verdana"/>
              </a:rPr>
              <a:t> </a:t>
            </a:r>
            <a:r>
              <a:rPr sz="2000" spc="165" dirty="0">
                <a:solidFill>
                  <a:srgbClr val="564B3C"/>
                </a:solidFill>
                <a:latin typeface="Verdana"/>
                <a:cs typeface="Verdana"/>
              </a:rPr>
              <a:t>a</a:t>
            </a:r>
            <a:r>
              <a:rPr sz="2000" spc="-155" dirty="0">
                <a:solidFill>
                  <a:srgbClr val="564B3C"/>
                </a:solidFill>
                <a:latin typeface="Verdana"/>
                <a:cs typeface="Verdana"/>
              </a:rPr>
              <a:t> </a:t>
            </a:r>
            <a:r>
              <a:rPr sz="2000" i="1" spc="-140" dirty="0">
                <a:solidFill>
                  <a:srgbClr val="3366FF"/>
                </a:solidFill>
                <a:latin typeface="Verdana"/>
                <a:cs typeface="Verdana"/>
              </a:rPr>
              <a:t>Set,</a:t>
            </a:r>
            <a:r>
              <a:rPr sz="2000" i="1" spc="-150" dirty="0">
                <a:solidFill>
                  <a:srgbClr val="3366FF"/>
                </a:solidFill>
                <a:latin typeface="Verdana"/>
                <a:cs typeface="Verdana"/>
              </a:rPr>
              <a:t> </a:t>
            </a:r>
            <a:r>
              <a:rPr sz="2000" i="1" spc="-35" dirty="0">
                <a:solidFill>
                  <a:srgbClr val="3366FF"/>
                </a:solidFill>
                <a:latin typeface="Verdana"/>
                <a:cs typeface="Verdana"/>
              </a:rPr>
              <a:t>Bag,</a:t>
            </a:r>
            <a:r>
              <a:rPr sz="2000" i="1" spc="-145" dirty="0">
                <a:solidFill>
                  <a:srgbClr val="3366FF"/>
                </a:solidFill>
                <a:latin typeface="Verdana"/>
                <a:cs typeface="Verdana"/>
              </a:rPr>
              <a:t> </a:t>
            </a:r>
            <a:r>
              <a:rPr sz="2000" i="1" spc="-180" dirty="0">
                <a:solidFill>
                  <a:srgbClr val="3366FF"/>
                </a:solidFill>
                <a:latin typeface="Verdana"/>
                <a:cs typeface="Verdana"/>
              </a:rPr>
              <a:t>List,</a:t>
            </a:r>
            <a:r>
              <a:rPr sz="2000" i="1" spc="-150" dirty="0">
                <a:solidFill>
                  <a:srgbClr val="3366FF"/>
                </a:solidFill>
                <a:latin typeface="Verdana"/>
                <a:cs typeface="Verdana"/>
              </a:rPr>
              <a:t> </a:t>
            </a:r>
            <a:r>
              <a:rPr sz="2000" i="1" spc="-70" dirty="0">
                <a:solidFill>
                  <a:srgbClr val="3366FF"/>
                </a:solidFill>
                <a:latin typeface="Verdana"/>
                <a:cs typeface="Verdana"/>
              </a:rPr>
              <a:t>Array</a:t>
            </a:r>
            <a:r>
              <a:rPr sz="2000" i="1" spc="-150" dirty="0">
                <a:solidFill>
                  <a:srgbClr val="3366FF"/>
                </a:solidFill>
                <a:latin typeface="Verdana"/>
                <a:cs typeface="Verdana"/>
              </a:rPr>
              <a:t> </a:t>
            </a:r>
            <a:r>
              <a:rPr sz="2000" spc="10" dirty="0">
                <a:solidFill>
                  <a:srgbClr val="564B3C"/>
                </a:solidFill>
                <a:latin typeface="Verdana"/>
                <a:cs typeface="Verdana"/>
              </a:rPr>
              <a:t>of</a:t>
            </a:r>
            <a:r>
              <a:rPr sz="2000" spc="-145" dirty="0">
                <a:solidFill>
                  <a:srgbClr val="564B3C"/>
                </a:solidFill>
                <a:latin typeface="Verdana"/>
                <a:cs typeface="Verdana"/>
              </a:rPr>
              <a:t> </a:t>
            </a:r>
            <a:r>
              <a:rPr sz="2000" spc="-45" dirty="0">
                <a:solidFill>
                  <a:srgbClr val="564B3C"/>
                </a:solidFill>
                <a:latin typeface="Verdana"/>
                <a:cs typeface="Verdana"/>
              </a:rPr>
              <a:t>other</a:t>
            </a:r>
            <a:r>
              <a:rPr sz="2000" spc="-150" dirty="0">
                <a:solidFill>
                  <a:srgbClr val="564B3C"/>
                </a:solidFill>
                <a:latin typeface="Verdana"/>
                <a:cs typeface="Verdana"/>
              </a:rPr>
              <a:t> </a:t>
            </a:r>
            <a:r>
              <a:rPr sz="2000" spc="-55" dirty="0">
                <a:solidFill>
                  <a:srgbClr val="564B3C"/>
                </a:solidFill>
                <a:latin typeface="Verdana"/>
                <a:cs typeface="Verdana"/>
              </a:rPr>
              <a:t>types</a:t>
            </a:r>
            <a:endParaRPr sz="2000">
              <a:latin typeface="Verdana"/>
              <a:cs typeface="Verdana"/>
            </a:endParaRPr>
          </a:p>
          <a:p>
            <a:pPr lvl="1">
              <a:lnSpc>
                <a:spcPct val="100000"/>
              </a:lnSpc>
              <a:buClr>
                <a:srgbClr val="CF543F"/>
              </a:buClr>
              <a:buFont typeface="Arial"/>
              <a:buChar char="•"/>
            </a:pPr>
            <a:endParaRPr sz="2950">
              <a:latin typeface="Times New Roman"/>
              <a:cs typeface="Times New Roman"/>
            </a:endParaRPr>
          </a:p>
          <a:p>
            <a:pPr marL="241300" indent="-228600">
              <a:lnSpc>
                <a:spcPct val="100000"/>
              </a:lnSpc>
              <a:spcBef>
                <a:spcPts val="5"/>
              </a:spcBef>
              <a:buClr>
                <a:srgbClr val="93A299"/>
              </a:buClr>
              <a:buFont typeface="Arial"/>
              <a:buChar char="•"/>
              <a:tabLst>
                <a:tab pos="241300" algn="l"/>
              </a:tabLst>
            </a:pPr>
            <a:r>
              <a:rPr sz="2400" b="1" spc="-190" dirty="0">
                <a:solidFill>
                  <a:srgbClr val="564B3C"/>
                </a:solidFill>
                <a:latin typeface="Verdana"/>
                <a:cs typeface="Verdana"/>
              </a:rPr>
              <a:t>Reference</a:t>
            </a:r>
            <a:r>
              <a:rPr sz="2400" b="1" spc="-155" dirty="0">
                <a:solidFill>
                  <a:srgbClr val="564B3C"/>
                </a:solidFill>
                <a:latin typeface="Verdana"/>
                <a:cs typeface="Verdana"/>
              </a:rPr>
              <a:t> </a:t>
            </a:r>
            <a:r>
              <a:rPr sz="2400" b="1" spc="-175" dirty="0">
                <a:solidFill>
                  <a:srgbClr val="564B3C"/>
                </a:solidFill>
                <a:latin typeface="Verdana"/>
                <a:cs typeface="Verdana"/>
              </a:rPr>
              <a:t>type</a:t>
            </a:r>
            <a:endParaRPr sz="2400">
              <a:latin typeface="Verdana"/>
              <a:cs typeface="Verdana"/>
            </a:endParaRPr>
          </a:p>
          <a:p>
            <a:pPr marL="533400" lvl="1" indent="-228600">
              <a:lnSpc>
                <a:spcPct val="100000"/>
              </a:lnSpc>
              <a:spcBef>
                <a:spcPts val="520"/>
              </a:spcBef>
              <a:buClr>
                <a:srgbClr val="CF543F"/>
              </a:buClr>
              <a:buFont typeface="Arial"/>
              <a:buChar char="•"/>
              <a:tabLst>
                <a:tab pos="532765" algn="l"/>
                <a:tab pos="533400" algn="l"/>
              </a:tabLst>
            </a:pPr>
            <a:r>
              <a:rPr sz="2000" spc="-55" dirty="0">
                <a:solidFill>
                  <a:srgbClr val="564B3C"/>
                </a:solidFill>
                <a:latin typeface="Verdana"/>
                <a:cs typeface="Verdana"/>
              </a:rPr>
              <a:t>Attribute</a:t>
            </a:r>
            <a:r>
              <a:rPr sz="2000" spc="-150" dirty="0">
                <a:solidFill>
                  <a:srgbClr val="564B3C"/>
                </a:solidFill>
                <a:latin typeface="Verdana"/>
                <a:cs typeface="Verdana"/>
              </a:rPr>
              <a:t> </a:t>
            </a:r>
            <a:r>
              <a:rPr sz="2000" spc="120" dirty="0">
                <a:solidFill>
                  <a:srgbClr val="564B3C"/>
                </a:solidFill>
                <a:latin typeface="Verdana"/>
                <a:cs typeface="Verdana"/>
              </a:rPr>
              <a:t>can</a:t>
            </a:r>
            <a:r>
              <a:rPr sz="2000" spc="-150" dirty="0">
                <a:solidFill>
                  <a:srgbClr val="564B3C"/>
                </a:solidFill>
                <a:latin typeface="Verdana"/>
                <a:cs typeface="Verdana"/>
              </a:rPr>
              <a:t> </a:t>
            </a:r>
            <a:r>
              <a:rPr sz="2000" spc="110" dirty="0">
                <a:solidFill>
                  <a:srgbClr val="564B3C"/>
                </a:solidFill>
                <a:latin typeface="Verdana"/>
                <a:cs typeface="Verdana"/>
              </a:rPr>
              <a:t>be</a:t>
            </a:r>
            <a:r>
              <a:rPr sz="2000" spc="-150" dirty="0">
                <a:solidFill>
                  <a:srgbClr val="564B3C"/>
                </a:solidFill>
                <a:latin typeface="Verdana"/>
                <a:cs typeface="Verdana"/>
              </a:rPr>
              <a:t> </a:t>
            </a:r>
            <a:r>
              <a:rPr sz="2000" spc="165" dirty="0">
                <a:solidFill>
                  <a:srgbClr val="564B3C"/>
                </a:solidFill>
                <a:latin typeface="Verdana"/>
                <a:cs typeface="Verdana"/>
              </a:rPr>
              <a:t>a</a:t>
            </a:r>
            <a:r>
              <a:rPr sz="2000" spc="-155" dirty="0">
                <a:solidFill>
                  <a:srgbClr val="564B3C"/>
                </a:solidFill>
                <a:latin typeface="Verdana"/>
                <a:cs typeface="Verdana"/>
              </a:rPr>
              <a:t> </a:t>
            </a:r>
            <a:r>
              <a:rPr sz="2000" i="1" spc="-55" dirty="0">
                <a:solidFill>
                  <a:srgbClr val="3366FF"/>
                </a:solidFill>
                <a:latin typeface="Verdana"/>
                <a:cs typeface="Verdana"/>
              </a:rPr>
              <a:t>Pointer</a:t>
            </a:r>
            <a:r>
              <a:rPr sz="2000" i="1" spc="-150" dirty="0">
                <a:solidFill>
                  <a:srgbClr val="3366FF"/>
                </a:solidFill>
                <a:latin typeface="Verdana"/>
                <a:cs typeface="Verdana"/>
              </a:rPr>
              <a:t> </a:t>
            </a:r>
            <a:r>
              <a:rPr sz="2000" spc="-10" dirty="0">
                <a:solidFill>
                  <a:srgbClr val="564B3C"/>
                </a:solidFill>
                <a:latin typeface="Verdana"/>
                <a:cs typeface="Verdana"/>
              </a:rPr>
              <a:t>to</a:t>
            </a:r>
            <a:r>
              <a:rPr sz="2000" spc="-150" dirty="0">
                <a:solidFill>
                  <a:srgbClr val="564B3C"/>
                </a:solidFill>
                <a:latin typeface="Verdana"/>
                <a:cs typeface="Verdana"/>
              </a:rPr>
              <a:t> </a:t>
            </a:r>
            <a:r>
              <a:rPr sz="2000" spc="-15" dirty="0">
                <a:solidFill>
                  <a:srgbClr val="564B3C"/>
                </a:solidFill>
                <a:latin typeface="Verdana"/>
                <a:cs typeface="Verdana"/>
              </a:rPr>
              <a:t>another</a:t>
            </a:r>
            <a:r>
              <a:rPr sz="2000" spc="-150" dirty="0">
                <a:solidFill>
                  <a:srgbClr val="564B3C"/>
                </a:solidFill>
                <a:latin typeface="Verdana"/>
                <a:cs typeface="Verdana"/>
              </a:rPr>
              <a:t> </a:t>
            </a:r>
            <a:r>
              <a:rPr sz="2000" spc="25" dirty="0">
                <a:solidFill>
                  <a:srgbClr val="564B3C"/>
                </a:solidFill>
                <a:latin typeface="Verdana"/>
                <a:cs typeface="Verdana"/>
              </a:rPr>
              <a:t>object</a:t>
            </a:r>
            <a:endParaRPr sz="2000">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12</a:t>
            </a:fld>
            <a:endParaRPr spc="-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946275">
              <a:lnSpc>
                <a:spcPct val="100000"/>
              </a:lnSpc>
              <a:spcBef>
                <a:spcPts val="2265"/>
              </a:spcBef>
            </a:pPr>
            <a:r>
              <a:rPr spc="15" dirty="0"/>
              <a:t>FEATURE </a:t>
            </a:r>
            <a:r>
              <a:rPr spc="-50" dirty="0"/>
              <a:t>2:</a:t>
            </a:r>
            <a:r>
              <a:rPr spc="-25" dirty="0"/>
              <a:t> </a:t>
            </a:r>
            <a:r>
              <a:rPr spc="-5" dirty="0"/>
              <a:t>CLASSES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13</a:t>
            </a:fld>
            <a:endParaRPr spc="-100" dirty="0"/>
          </a:p>
        </p:txBody>
      </p:sp>
      <p:sp>
        <p:nvSpPr>
          <p:cNvPr id="5" name="object 5"/>
          <p:cNvSpPr txBox="1"/>
          <p:nvPr/>
        </p:nvSpPr>
        <p:spPr>
          <a:xfrm>
            <a:off x="650240" y="1729740"/>
            <a:ext cx="7262495" cy="4246880"/>
          </a:xfrm>
          <a:prstGeom prst="rect">
            <a:avLst/>
          </a:prstGeom>
        </p:spPr>
        <p:txBody>
          <a:bodyPr vert="horz" wrap="square" lIns="0" tIns="12700" rIns="0" bIns="0" rtlCol="0">
            <a:spAutoFit/>
          </a:bodyPr>
          <a:lstStyle/>
          <a:p>
            <a:pPr marL="241300" indent="-228600">
              <a:lnSpc>
                <a:spcPct val="100000"/>
              </a:lnSpc>
              <a:spcBef>
                <a:spcPts val="100"/>
              </a:spcBef>
              <a:buClr>
                <a:srgbClr val="93A299"/>
              </a:buClr>
              <a:buFont typeface="Arial"/>
              <a:buChar char="•"/>
              <a:tabLst>
                <a:tab pos="240665" algn="l"/>
                <a:tab pos="241300" algn="l"/>
              </a:tabLst>
            </a:pPr>
            <a:r>
              <a:rPr sz="2200" spc="120" dirty="0">
                <a:solidFill>
                  <a:srgbClr val="564B3C"/>
                </a:solidFill>
                <a:latin typeface="Verdana"/>
                <a:cs typeface="Verdana"/>
              </a:rPr>
              <a:t>A</a:t>
            </a:r>
            <a:r>
              <a:rPr sz="2200" spc="-170" dirty="0">
                <a:solidFill>
                  <a:srgbClr val="564B3C"/>
                </a:solidFill>
                <a:latin typeface="Verdana"/>
                <a:cs typeface="Verdana"/>
              </a:rPr>
              <a:t> </a:t>
            </a:r>
            <a:r>
              <a:rPr sz="2200" spc="-70" dirty="0">
                <a:solidFill>
                  <a:srgbClr val="564B3C"/>
                </a:solidFill>
                <a:latin typeface="Verdana"/>
                <a:cs typeface="Verdana"/>
              </a:rPr>
              <a:t>‘</a:t>
            </a:r>
            <a:r>
              <a:rPr sz="2200" b="1" spc="-70" dirty="0">
                <a:solidFill>
                  <a:srgbClr val="564B3C"/>
                </a:solidFill>
                <a:latin typeface="Verdana"/>
                <a:cs typeface="Verdana"/>
              </a:rPr>
              <a:t>class</a:t>
            </a:r>
            <a:r>
              <a:rPr sz="2200" spc="-70" dirty="0">
                <a:solidFill>
                  <a:srgbClr val="564B3C"/>
                </a:solidFill>
                <a:latin typeface="Verdana"/>
                <a:cs typeface="Verdana"/>
              </a:rPr>
              <a:t>’</a:t>
            </a:r>
            <a:r>
              <a:rPr sz="2200" spc="-165" dirty="0">
                <a:solidFill>
                  <a:srgbClr val="564B3C"/>
                </a:solidFill>
                <a:latin typeface="Verdana"/>
                <a:cs typeface="Verdana"/>
              </a:rPr>
              <a:t> </a:t>
            </a:r>
            <a:r>
              <a:rPr sz="2200" spc="-229" dirty="0">
                <a:solidFill>
                  <a:srgbClr val="564B3C"/>
                </a:solidFill>
                <a:latin typeface="Verdana"/>
                <a:cs typeface="Verdana"/>
              </a:rPr>
              <a:t>is</a:t>
            </a:r>
            <a:r>
              <a:rPr sz="2200" spc="-165" dirty="0">
                <a:solidFill>
                  <a:srgbClr val="564B3C"/>
                </a:solidFill>
                <a:latin typeface="Verdana"/>
                <a:cs typeface="Verdana"/>
              </a:rPr>
              <a:t> </a:t>
            </a:r>
            <a:r>
              <a:rPr sz="2200" spc="-110" dirty="0">
                <a:solidFill>
                  <a:srgbClr val="564B3C"/>
                </a:solidFill>
                <a:latin typeface="Verdana"/>
                <a:cs typeface="Verdana"/>
              </a:rPr>
              <a:t>in</a:t>
            </a:r>
            <a:r>
              <a:rPr sz="2200" spc="-165" dirty="0">
                <a:solidFill>
                  <a:srgbClr val="564B3C"/>
                </a:solidFill>
                <a:latin typeface="Verdana"/>
                <a:cs typeface="Verdana"/>
              </a:rPr>
              <a:t> </a:t>
            </a:r>
            <a:r>
              <a:rPr sz="2200" spc="20" dirty="0">
                <a:solidFill>
                  <a:srgbClr val="564B3C"/>
                </a:solidFill>
                <a:latin typeface="Verdana"/>
                <a:cs typeface="Verdana"/>
              </a:rPr>
              <a:t>replacement</a:t>
            </a:r>
            <a:r>
              <a:rPr sz="2200" spc="-165" dirty="0">
                <a:solidFill>
                  <a:srgbClr val="564B3C"/>
                </a:solidFill>
                <a:latin typeface="Verdana"/>
                <a:cs typeface="Verdana"/>
              </a:rPr>
              <a:t> </a:t>
            </a:r>
            <a:r>
              <a:rPr sz="2200" spc="10" dirty="0">
                <a:solidFill>
                  <a:srgbClr val="564B3C"/>
                </a:solidFill>
                <a:latin typeface="Verdana"/>
                <a:cs typeface="Verdana"/>
              </a:rPr>
              <a:t>of</a:t>
            </a:r>
            <a:r>
              <a:rPr sz="2200" spc="-165" dirty="0">
                <a:solidFill>
                  <a:srgbClr val="564B3C"/>
                </a:solidFill>
                <a:latin typeface="Verdana"/>
                <a:cs typeface="Verdana"/>
              </a:rPr>
              <a:t> </a:t>
            </a:r>
            <a:r>
              <a:rPr sz="2200" spc="-130" dirty="0">
                <a:solidFill>
                  <a:srgbClr val="564B3C"/>
                </a:solidFill>
                <a:latin typeface="Verdana"/>
                <a:cs typeface="Verdana"/>
              </a:rPr>
              <a:t>‘</a:t>
            </a:r>
            <a:r>
              <a:rPr sz="2200" b="1" spc="-130" dirty="0">
                <a:solidFill>
                  <a:srgbClr val="564B3C"/>
                </a:solidFill>
                <a:latin typeface="Verdana"/>
                <a:cs typeface="Verdana"/>
              </a:rPr>
              <a:t>relation</a:t>
            </a:r>
            <a:r>
              <a:rPr sz="2200" spc="-130" dirty="0">
                <a:solidFill>
                  <a:srgbClr val="564B3C"/>
                </a:solidFill>
                <a:latin typeface="Verdana"/>
                <a:cs typeface="Verdana"/>
              </a:rPr>
              <a:t>’</a:t>
            </a:r>
            <a:endParaRPr sz="2200">
              <a:latin typeface="Verdana"/>
              <a:cs typeface="Verdana"/>
            </a:endParaRPr>
          </a:p>
          <a:p>
            <a:pPr>
              <a:lnSpc>
                <a:spcPct val="100000"/>
              </a:lnSpc>
              <a:buClr>
                <a:srgbClr val="93A299"/>
              </a:buClr>
              <a:buFont typeface="Arial"/>
              <a:buChar char="•"/>
            </a:pPr>
            <a:endParaRPr sz="2250">
              <a:latin typeface="Times New Roman"/>
              <a:cs typeface="Times New Roman"/>
            </a:endParaRPr>
          </a:p>
          <a:p>
            <a:pPr marL="241300" indent="-228600">
              <a:lnSpc>
                <a:spcPts val="2615"/>
              </a:lnSpc>
              <a:buClr>
                <a:srgbClr val="93A299"/>
              </a:buClr>
              <a:buFont typeface="Arial"/>
              <a:buChar char="•"/>
              <a:tabLst>
                <a:tab pos="240665" algn="l"/>
                <a:tab pos="241300" algn="l"/>
              </a:tabLst>
            </a:pPr>
            <a:r>
              <a:rPr sz="2200" spc="-50" dirty="0">
                <a:solidFill>
                  <a:srgbClr val="564B3C"/>
                </a:solidFill>
                <a:latin typeface="Verdana"/>
                <a:cs typeface="Verdana"/>
              </a:rPr>
              <a:t>Same</a:t>
            </a:r>
            <a:r>
              <a:rPr sz="2200" spc="-170" dirty="0">
                <a:solidFill>
                  <a:srgbClr val="564B3C"/>
                </a:solidFill>
                <a:latin typeface="Verdana"/>
                <a:cs typeface="Verdana"/>
              </a:rPr>
              <a:t> </a:t>
            </a:r>
            <a:r>
              <a:rPr sz="2200" spc="100" dirty="0">
                <a:solidFill>
                  <a:srgbClr val="564B3C"/>
                </a:solidFill>
                <a:latin typeface="Verdana"/>
                <a:cs typeface="Verdana"/>
              </a:rPr>
              <a:t>concept</a:t>
            </a:r>
            <a:r>
              <a:rPr sz="2200" spc="-165" dirty="0">
                <a:solidFill>
                  <a:srgbClr val="564B3C"/>
                </a:solidFill>
                <a:latin typeface="Verdana"/>
                <a:cs typeface="Verdana"/>
              </a:rPr>
              <a:t> </a:t>
            </a:r>
            <a:r>
              <a:rPr sz="2200" spc="-60" dirty="0">
                <a:solidFill>
                  <a:srgbClr val="564B3C"/>
                </a:solidFill>
                <a:latin typeface="Verdana"/>
                <a:cs typeface="Verdana"/>
              </a:rPr>
              <a:t>as</a:t>
            </a:r>
            <a:r>
              <a:rPr sz="2200" spc="-165" dirty="0">
                <a:solidFill>
                  <a:srgbClr val="564B3C"/>
                </a:solidFill>
                <a:latin typeface="Verdana"/>
                <a:cs typeface="Verdana"/>
              </a:rPr>
              <a:t> </a:t>
            </a:r>
            <a:r>
              <a:rPr sz="2200" spc="-110" dirty="0">
                <a:solidFill>
                  <a:srgbClr val="564B3C"/>
                </a:solidFill>
                <a:latin typeface="Verdana"/>
                <a:cs typeface="Verdana"/>
              </a:rPr>
              <a:t>in</a:t>
            </a:r>
            <a:r>
              <a:rPr sz="2200" spc="-165" dirty="0">
                <a:solidFill>
                  <a:srgbClr val="564B3C"/>
                </a:solidFill>
                <a:latin typeface="Verdana"/>
                <a:cs typeface="Verdana"/>
              </a:rPr>
              <a:t> </a:t>
            </a:r>
            <a:r>
              <a:rPr sz="2200" spc="175" dirty="0">
                <a:solidFill>
                  <a:srgbClr val="564B3C"/>
                </a:solidFill>
                <a:latin typeface="Verdana"/>
                <a:cs typeface="Verdana"/>
              </a:rPr>
              <a:t>OO</a:t>
            </a:r>
            <a:r>
              <a:rPr sz="2200" spc="-165" dirty="0">
                <a:solidFill>
                  <a:srgbClr val="564B3C"/>
                </a:solidFill>
                <a:latin typeface="Verdana"/>
                <a:cs typeface="Verdana"/>
              </a:rPr>
              <a:t> </a:t>
            </a:r>
            <a:r>
              <a:rPr sz="2200" spc="-30" dirty="0">
                <a:solidFill>
                  <a:srgbClr val="564B3C"/>
                </a:solidFill>
                <a:latin typeface="Verdana"/>
                <a:cs typeface="Verdana"/>
              </a:rPr>
              <a:t>programming</a:t>
            </a:r>
            <a:r>
              <a:rPr sz="2200" spc="-170" dirty="0">
                <a:solidFill>
                  <a:srgbClr val="564B3C"/>
                </a:solidFill>
                <a:latin typeface="Verdana"/>
                <a:cs typeface="Verdana"/>
              </a:rPr>
              <a:t> </a:t>
            </a:r>
            <a:r>
              <a:rPr sz="2200" spc="15" dirty="0">
                <a:solidFill>
                  <a:srgbClr val="564B3C"/>
                </a:solidFill>
                <a:latin typeface="Verdana"/>
                <a:cs typeface="Verdana"/>
              </a:rPr>
              <a:t>languages</a:t>
            </a:r>
            <a:endParaRPr sz="2200">
              <a:latin typeface="Verdana"/>
              <a:cs typeface="Verdana"/>
            </a:endParaRPr>
          </a:p>
          <a:p>
            <a:pPr marL="533400" marR="524510" lvl="1" indent="-228600">
              <a:lnSpc>
                <a:spcPts val="1839"/>
              </a:lnSpc>
              <a:spcBef>
                <a:spcPts val="400"/>
              </a:spcBef>
              <a:buClr>
                <a:srgbClr val="CF543F"/>
              </a:buClr>
              <a:buFont typeface="Arial"/>
              <a:buChar char="•"/>
              <a:tabLst>
                <a:tab pos="532765" algn="l"/>
                <a:tab pos="533400" algn="l"/>
              </a:tabLst>
            </a:pPr>
            <a:r>
              <a:rPr sz="1900" spc="-65" dirty="0">
                <a:solidFill>
                  <a:srgbClr val="564B3C"/>
                </a:solidFill>
                <a:latin typeface="Verdana"/>
                <a:cs typeface="Verdana"/>
              </a:rPr>
              <a:t>All</a:t>
            </a:r>
            <a:r>
              <a:rPr sz="1900" spc="-145" dirty="0">
                <a:solidFill>
                  <a:srgbClr val="564B3C"/>
                </a:solidFill>
                <a:latin typeface="Verdana"/>
                <a:cs typeface="Verdana"/>
              </a:rPr>
              <a:t> </a:t>
            </a:r>
            <a:r>
              <a:rPr sz="1900" spc="-15" dirty="0">
                <a:solidFill>
                  <a:srgbClr val="564B3C"/>
                </a:solidFill>
                <a:latin typeface="Verdana"/>
                <a:cs typeface="Verdana"/>
              </a:rPr>
              <a:t>objects</a:t>
            </a:r>
            <a:r>
              <a:rPr sz="1900" spc="-145" dirty="0">
                <a:solidFill>
                  <a:srgbClr val="564B3C"/>
                </a:solidFill>
                <a:latin typeface="Verdana"/>
                <a:cs typeface="Verdana"/>
              </a:rPr>
              <a:t> </a:t>
            </a:r>
            <a:r>
              <a:rPr sz="1900" spc="10" dirty="0">
                <a:solidFill>
                  <a:srgbClr val="564B3C"/>
                </a:solidFill>
                <a:latin typeface="Verdana"/>
                <a:cs typeface="Verdana"/>
              </a:rPr>
              <a:t>belonging</a:t>
            </a:r>
            <a:r>
              <a:rPr sz="1900" spc="-145" dirty="0">
                <a:solidFill>
                  <a:srgbClr val="564B3C"/>
                </a:solidFill>
                <a:latin typeface="Verdana"/>
                <a:cs typeface="Verdana"/>
              </a:rPr>
              <a:t> </a:t>
            </a:r>
            <a:r>
              <a:rPr sz="1900" spc="-10" dirty="0">
                <a:solidFill>
                  <a:srgbClr val="564B3C"/>
                </a:solidFill>
                <a:latin typeface="Verdana"/>
                <a:cs typeface="Verdana"/>
              </a:rPr>
              <a:t>to</a:t>
            </a:r>
            <a:r>
              <a:rPr sz="1900" spc="-145" dirty="0">
                <a:solidFill>
                  <a:srgbClr val="564B3C"/>
                </a:solidFill>
                <a:latin typeface="Verdana"/>
                <a:cs typeface="Verdana"/>
              </a:rPr>
              <a:t> </a:t>
            </a:r>
            <a:r>
              <a:rPr sz="1900" spc="155" dirty="0">
                <a:solidFill>
                  <a:srgbClr val="564B3C"/>
                </a:solidFill>
                <a:latin typeface="Verdana"/>
                <a:cs typeface="Verdana"/>
              </a:rPr>
              <a:t>a</a:t>
            </a:r>
            <a:r>
              <a:rPr sz="1900" spc="-145" dirty="0">
                <a:solidFill>
                  <a:srgbClr val="564B3C"/>
                </a:solidFill>
                <a:latin typeface="Verdana"/>
                <a:cs typeface="Verdana"/>
              </a:rPr>
              <a:t> </a:t>
            </a:r>
            <a:r>
              <a:rPr sz="1900" spc="-15" dirty="0">
                <a:solidFill>
                  <a:srgbClr val="564B3C"/>
                </a:solidFill>
                <a:latin typeface="Verdana"/>
                <a:cs typeface="Verdana"/>
              </a:rPr>
              <a:t>same</a:t>
            </a:r>
            <a:r>
              <a:rPr sz="1900" spc="-145" dirty="0">
                <a:solidFill>
                  <a:srgbClr val="564B3C"/>
                </a:solidFill>
                <a:latin typeface="Verdana"/>
                <a:cs typeface="Verdana"/>
              </a:rPr>
              <a:t> </a:t>
            </a:r>
            <a:r>
              <a:rPr sz="1900" spc="-50" dirty="0">
                <a:solidFill>
                  <a:srgbClr val="564B3C"/>
                </a:solidFill>
                <a:latin typeface="Verdana"/>
                <a:cs typeface="Verdana"/>
              </a:rPr>
              <a:t>class</a:t>
            </a:r>
            <a:r>
              <a:rPr sz="1900" spc="-145" dirty="0">
                <a:solidFill>
                  <a:srgbClr val="564B3C"/>
                </a:solidFill>
                <a:latin typeface="Verdana"/>
                <a:cs typeface="Verdana"/>
              </a:rPr>
              <a:t> </a:t>
            </a:r>
            <a:r>
              <a:rPr sz="1900" spc="-60" dirty="0">
                <a:solidFill>
                  <a:srgbClr val="564B3C"/>
                </a:solidFill>
                <a:latin typeface="Verdana"/>
                <a:cs typeface="Verdana"/>
              </a:rPr>
              <a:t>share</a:t>
            </a:r>
            <a:r>
              <a:rPr sz="1900" spc="-145" dirty="0">
                <a:solidFill>
                  <a:srgbClr val="564B3C"/>
                </a:solidFill>
                <a:latin typeface="Verdana"/>
                <a:cs typeface="Verdana"/>
              </a:rPr>
              <a:t> </a:t>
            </a:r>
            <a:r>
              <a:rPr sz="1900" spc="-20" dirty="0">
                <a:solidFill>
                  <a:srgbClr val="564B3C"/>
                </a:solidFill>
                <a:latin typeface="Verdana"/>
                <a:cs typeface="Verdana"/>
              </a:rPr>
              <a:t>the</a:t>
            </a:r>
            <a:r>
              <a:rPr sz="1900" spc="-145" dirty="0">
                <a:solidFill>
                  <a:srgbClr val="564B3C"/>
                </a:solidFill>
                <a:latin typeface="Verdana"/>
                <a:cs typeface="Verdana"/>
              </a:rPr>
              <a:t> </a:t>
            </a:r>
            <a:r>
              <a:rPr sz="1900" spc="-15" dirty="0">
                <a:solidFill>
                  <a:srgbClr val="564B3C"/>
                </a:solidFill>
                <a:latin typeface="Verdana"/>
                <a:cs typeface="Verdana"/>
              </a:rPr>
              <a:t>same  </a:t>
            </a:r>
            <a:r>
              <a:rPr sz="1900" spc="-50" dirty="0">
                <a:solidFill>
                  <a:srgbClr val="564B3C"/>
                </a:solidFill>
                <a:latin typeface="Verdana"/>
                <a:cs typeface="Verdana"/>
              </a:rPr>
              <a:t>properties </a:t>
            </a:r>
            <a:r>
              <a:rPr sz="1900" spc="70" dirty="0">
                <a:solidFill>
                  <a:srgbClr val="564B3C"/>
                </a:solidFill>
                <a:latin typeface="Verdana"/>
                <a:cs typeface="Verdana"/>
              </a:rPr>
              <a:t>and</a:t>
            </a:r>
            <a:r>
              <a:rPr sz="1900" spc="-245" dirty="0">
                <a:solidFill>
                  <a:srgbClr val="564B3C"/>
                </a:solidFill>
                <a:latin typeface="Verdana"/>
                <a:cs typeface="Verdana"/>
              </a:rPr>
              <a:t> </a:t>
            </a:r>
            <a:r>
              <a:rPr sz="1900" spc="-10" dirty="0">
                <a:solidFill>
                  <a:srgbClr val="564B3C"/>
                </a:solidFill>
                <a:latin typeface="Verdana"/>
                <a:cs typeface="Verdana"/>
              </a:rPr>
              <a:t>behavior</a:t>
            </a:r>
            <a:endParaRPr sz="1900">
              <a:latin typeface="Verdana"/>
              <a:cs typeface="Verdana"/>
            </a:endParaRPr>
          </a:p>
          <a:p>
            <a:pPr lvl="1">
              <a:lnSpc>
                <a:spcPct val="100000"/>
              </a:lnSpc>
              <a:spcBef>
                <a:spcPts val="10"/>
              </a:spcBef>
              <a:buClr>
                <a:srgbClr val="CF543F"/>
              </a:buClr>
              <a:buFont typeface="Arial"/>
              <a:buChar char="•"/>
            </a:pPr>
            <a:endParaRPr sz="2400">
              <a:latin typeface="Times New Roman"/>
              <a:cs typeface="Times New Roman"/>
            </a:endParaRPr>
          </a:p>
          <a:p>
            <a:pPr marL="241300" marR="118110" indent="-228600">
              <a:lnSpc>
                <a:spcPts val="2170"/>
              </a:lnSpc>
              <a:buClr>
                <a:srgbClr val="93A299"/>
              </a:buClr>
              <a:buFont typeface="Arial"/>
              <a:buChar char="•"/>
              <a:tabLst>
                <a:tab pos="240665" algn="l"/>
                <a:tab pos="241300" algn="l"/>
              </a:tabLst>
            </a:pPr>
            <a:r>
              <a:rPr sz="2200" spc="35" dirty="0">
                <a:solidFill>
                  <a:srgbClr val="564B3C"/>
                </a:solidFill>
                <a:latin typeface="Verdana"/>
                <a:cs typeface="Verdana"/>
              </a:rPr>
              <a:t>An</a:t>
            </a:r>
            <a:r>
              <a:rPr sz="2200" spc="-165" dirty="0">
                <a:solidFill>
                  <a:srgbClr val="564B3C"/>
                </a:solidFill>
                <a:latin typeface="Verdana"/>
                <a:cs typeface="Verdana"/>
              </a:rPr>
              <a:t> </a:t>
            </a:r>
            <a:r>
              <a:rPr sz="2200" spc="-60" dirty="0">
                <a:solidFill>
                  <a:srgbClr val="564B3C"/>
                </a:solidFill>
                <a:latin typeface="Verdana"/>
                <a:cs typeface="Verdana"/>
              </a:rPr>
              <a:t>‘</a:t>
            </a:r>
            <a:r>
              <a:rPr sz="2200" b="1" spc="-60" dirty="0">
                <a:solidFill>
                  <a:srgbClr val="564B3C"/>
                </a:solidFill>
                <a:latin typeface="Verdana"/>
                <a:cs typeface="Verdana"/>
              </a:rPr>
              <a:t>object</a:t>
            </a:r>
            <a:r>
              <a:rPr sz="2200" spc="-60" dirty="0">
                <a:solidFill>
                  <a:srgbClr val="564B3C"/>
                </a:solidFill>
                <a:latin typeface="Verdana"/>
                <a:cs typeface="Verdana"/>
              </a:rPr>
              <a:t>’</a:t>
            </a:r>
            <a:r>
              <a:rPr sz="2200" spc="-165" dirty="0">
                <a:solidFill>
                  <a:srgbClr val="564B3C"/>
                </a:solidFill>
                <a:latin typeface="Verdana"/>
                <a:cs typeface="Verdana"/>
              </a:rPr>
              <a:t> </a:t>
            </a:r>
            <a:r>
              <a:rPr sz="2200" spc="135" dirty="0">
                <a:solidFill>
                  <a:srgbClr val="564B3C"/>
                </a:solidFill>
                <a:latin typeface="Verdana"/>
                <a:cs typeface="Verdana"/>
              </a:rPr>
              <a:t>can</a:t>
            </a:r>
            <a:r>
              <a:rPr sz="2200" spc="-165" dirty="0">
                <a:solidFill>
                  <a:srgbClr val="564B3C"/>
                </a:solidFill>
                <a:latin typeface="Verdana"/>
                <a:cs typeface="Verdana"/>
              </a:rPr>
              <a:t> </a:t>
            </a:r>
            <a:r>
              <a:rPr sz="2200" spc="120" dirty="0">
                <a:solidFill>
                  <a:srgbClr val="564B3C"/>
                </a:solidFill>
                <a:latin typeface="Verdana"/>
                <a:cs typeface="Verdana"/>
              </a:rPr>
              <a:t>be</a:t>
            </a:r>
            <a:r>
              <a:rPr sz="2200" spc="-165" dirty="0">
                <a:solidFill>
                  <a:srgbClr val="564B3C"/>
                </a:solidFill>
                <a:latin typeface="Verdana"/>
                <a:cs typeface="Verdana"/>
              </a:rPr>
              <a:t> </a:t>
            </a:r>
            <a:r>
              <a:rPr sz="2200" spc="-30" dirty="0">
                <a:solidFill>
                  <a:srgbClr val="564B3C"/>
                </a:solidFill>
                <a:latin typeface="Verdana"/>
                <a:cs typeface="Verdana"/>
              </a:rPr>
              <a:t>thought</a:t>
            </a:r>
            <a:r>
              <a:rPr sz="2200" spc="-165" dirty="0">
                <a:solidFill>
                  <a:srgbClr val="564B3C"/>
                </a:solidFill>
                <a:latin typeface="Verdana"/>
                <a:cs typeface="Verdana"/>
              </a:rPr>
              <a:t> </a:t>
            </a:r>
            <a:r>
              <a:rPr sz="2200" spc="10" dirty="0">
                <a:solidFill>
                  <a:srgbClr val="564B3C"/>
                </a:solidFill>
                <a:latin typeface="Verdana"/>
                <a:cs typeface="Verdana"/>
              </a:rPr>
              <a:t>of</a:t>
            </a:r>
            <a:r>
              <a:rPr sz="2200" spc="-160" dirty="0">
                <a:solidFill>
                  <a:srgbClr val="564B3C"/>
                </a:solidFill>
                <a:latin typeface="Verdana"/>
                <a:cs typeface="Verdana"/>
              </a:rPr>
              <a:t> </a:t>
            </a:r>
            <a:r>
              <a:rPr sz="2200" spc="-60" dirty="0">
                <a:solidFill>
                  <a:srgbClr val="564B3C"/>
                </a:solidFill>
                <a:latin typeface="Verdana"/>
                <a:cs typeface="Verdana"/>
              </a:rPr>
              <a:t>as</a:t>
            </a:r>
            <a:r>
              <a:rPr sz="2200" spc="-165" dirty="0">
                <a:solidFill>
                  <a:srgbClr val="564B3C"/>
                </a:solidFill>
                <a:latin typeface="Verdana"/>
                <a:cs typeface="Verdana"/>
              </a:rPr>
              <a:t> </a:t>
            </a:r>
            <a:r>
              <a:rPr sz="2200" spc="-85" dirty="0">
                <a:solidFill>
                  <a:srgbClr val="564B3C"/>
                </a:solidFill>
                <a:latin typeface="Verdana"/>
                <a:cs typeface="Verdana"/>
              </a:rPr>
              <a:t>‘</a:t>
            </a:r>
            <a:r>
              <a:rPr sz="2200" b="1" spc="-85" dirty="0">
                <a:solidFill>
                  <a:srgbClr val="564B3C"/>
                </a:solidFill>
                <a:latin typeface="Verdana"/>
                <a:cs typeface="Verdana"/>
              </a:rPr>
              <a:t>tuple</a:t>
            </a:r>
            <a:r>
              <a:rPr sz="2200" spc="-85" dirty="0">
                <a:solidFill>
                  <a:srgbClr val="564B3C"/>
                </a:solidFill>
                <a:latin typeface="Verdana"/>
                <a:cs typeface="Verdana"/>
              </a:rPr>
              <a:t>’</a:t>
            </a:r>
            <a:r>
              <a:rPr sz="2200" spc="-165" dirty="0">
                <a:solidFill>
                  <a:srgbClr val="564B3C"/>
                </a:solidFill>
                <a:latin typeface="Verdana"/>
                <a:cs typeface="Verdana"/>
              </a:rPr>
              <a:t> </a:t>
            </a:r>
            <a:r>
              <a:rPr sz="2200" spc="-65" dirty="0">
                <a:solidFill>
                  <a:srgbClr val="564B3C"/>
                </a:solidFill>
                <a:latin typeface="Verdana"/>
                <a:cs typeface="Verdana"/>
              </a:rPr>
              <a:t>(but</a:t>
            </a:r>
            <a:r>
              <a:rPr sz="2200" spc="-165" dirty="0">
                <a:solidFill>
                  <a:srgbClr val="564B3C"/>
                </a:solidFill>
                <a:latin typeface="Verdana"/>
                <a:cs typeface="Verdana"/>
              </a:rPr>
              <a:t> </a:t>
            </a:r>
            <a:r>
              <a:rPr sz="2200" spc="-65" dirty="0">
                <a:solidFill>
                  <a:srgbClr val="564B3C"/>
                </a:solidFill>
                <a:latin typeface="Verdana"/>
                <a:cs typeface="Verdana"/>
              </a:rPr>
              <a:t>richer  </a:t>
            </a:r>
            <a:r>
              <a:rPr sz="2200" spc="-5" dirty="0">
                <a:solidFill>
                  <a:srgbClr val="564B3C"/>
                </a:solidFill>
                <a:latin typeface="Verdana"/>
                <a:cs typeface="Verdana"/>
              </a:rPr>
              <a:t>content)</a:t>
            </a:r>
            <a:endParaRPr sz="2200">
              <a:latin typeface="Verdana"/>
              <a:cs typeface="Verdana"/>
            </a:endParaRPr>
          </a:p>
          <a:p>
            <a:pPr marL="241300" indent="-228600">
              <a:lnSpc>
                <a:spcPts val="2615"/>
              </a:lnSpc>
              <a:spcBef>
                <a:spcPts val="2295"/>
              </a:spcBef>
              <a:buClr>
                <a:srgbClr val="93A299"/>
              </a:buClr>
              <a:buFont typeface="Arial"/>
              <a:buChar char="•"/>
              <a:tabLst>
                <a:tab pos="240665" algn="l"/>
                <a:tab pos="241300" algn="l"/>
              </a:tabLst>
            </a:pPr>
            <a:r>
              <a:rPr sz="2200" spc="-70" dirty="0">
                <a:solidFill>
                  <a:srgbClr val="564B3C"/>
                </a:solidFill>
                <a:latin typeface="Verdana"/>
                <a:cs typeface="Verdana"/>
              </a:rPr>
              <a:t>Classes </a:t>
            </a:r>
            <a:r>
              <a:rPr sz="2200" spc="25" dirty="0">
                <a:solidFill>
                  <a:srgbClr val="564B3C"/>
                </a:solidFill>
                <a:latin typeface="Verdana"/>
                <a:cs typeface="Verdana"/>
              </a:rPr>
              <a:t>encapsulate </a:t>
            </a:r>
            <a:r>
              <a:rPr sz="2200" spc="90" dirty="0">
                <a:solidFill>
                  <a:srgbClr val="564B3C"/>
                </a:solidFill>
                <a:latin typeface="Verdana"/>
                <a:cs typeface="Verdana"/>
              </a:rPr>
              <a:t>data</a:t>
            </a:r>
            <a:r>
              <a:rPr sz="2200" spc="-535" dirty="0">
                <a:solidFill>
                  <a:srgbClr val="564B3C"/>
                </a:solidFill>
                <a:latin typeface="Verdana"/>
                <a:cs typeface="Verdana"/>
              </a:rPr>
              <a:t> </a:t>
            </a:r>
            <a:r>
              <a:rPr sz="2200" spc="-470" dirty="0">
                <a:solidFill>
                  <a:srgbClr val="564B3C"/>
                </a:solidFill>
                <a:latin typeface="Verdana"/>
                <a:cs typeface="Verdana"/>
              </a:rPr>
              <a:t>+ </a:t>
            </a:r>
            <a:r>
              <a:rPr sz="2200" spc="-30" dirty="0">
                <a:solidFill>
                  <a:srgbClr val="564B3C"/>
                </a:solidFill>
                <a:latin typeface="Verdana"/>
                <a:cs typeface="Verdana"/>
              </a:rPr>
              <a:t>methods </a:t>
            </a:r>
            <a:r>
              <a:rPr sz="2200" spc="-470" dirty="0">
                <a:solidFill>
                  <a:srgbClr val="564B3C"/>
                </a:solidFill>
                <a:latin typeface="Verdana"/>
                <a:cs typeface="Verdana"/>
              </a:rPr>
              <a:t>+ </a:t>
            </a:r>
            <a:r>
              <a:rPr sz="2200" spc="-85" dirty="0">
                <a:solidFill>
                  <a:srgbClr val="564B3C"/>
                </a:solidFill>
                <a:latin typeface="Verdana"/>
                <a:cs typeface="Verdana"/>
              </a:rPr>
              <a:t>relationships</a:t>
            </a:r>
            <a:endParaRPr sz="2200">
              <a:latin typeface="Verdana"/>
              <a:cs typeface="Verdana"/>
            </a:endParaRPr>
          </a:p>
          <a:p>
            <a:pPr marL="533400" lvl="1" indent="-228600">
              <a:lnSpc>
                <a:spcPts val="2255"/>
              </a:lnSpc>
              <a:buClr>
                <a:srgbClr val="CF543F"/>
              </a:buClr>
              <a:buFont typeface="Arial"/>
              <a:buChar char="•"/>
              <a:tabLst>
                <a:tab pos="532765" algn="l"/>
                <a:tab pos="533400" algn="l"/>
              </a:tabLst>
            </a:pPr>
            <a:r>
              <a:rPr sz="1900" spc="-90" dirty="0">
                <a:solidFill>
                  <a:srgbClr val="564B3C"/>
                </a:solidFill>
                <a:latin typeface="Verdana"/>
                <a:cs typeface="Verdana"/>
              </a:rPr>
              <a:t>Unlike</a:t>
            </a:r>
            <a:r>
              <a:rPr sz="1900" spc="-150" dirty="0">
                <a:solidFill>
                  <a:srgbClr val="564B3C"/>
                </a:solidFill>
                <a:latin typeface="Verdana"/>
                <a:cs typeface="Verdana"/>
              </a:rPr>
              <a:t> </a:t>
            </a:r>
            <a:r>
              <a:rPr sz="1900" spc="-65" dirty="0">
                <a:solidFill>
                  <a:srgbClr val="564B3C"/>
                </a:solidFill>
                <a:latin typeface="Verdana"/>
                <a:cs typeface="Verdana"/>
              </a:rPr>
              <a:t>relations</a:t>
            </a:r>
            <a:r>
              <a:rPr sz="1900" spc="-145" dirty="0">
                <a:solidFill>
                  <a:srgbClr val="564B3C"/>
                </a:solidFill>
                <a:latin typeface="Verdana"/>
                <a:cs typeface="Verdana"/>
              </a:rPr>
              <a:t> </a:t>
            </a:r>
            <a:r>
              <a:rPr sz="1900" spc="-25" dirty="0">
                <a:solidFill>
                  <a:srgbClr val="564B3C"/>
                </a:solidFill>
                <a:latin typeface="Verdana"/>
                <a:cs typeface="Verdana"/>
              </a:rPr>
              <a:t>that</a:t>
            </a:r>
            <a:r>
              <a:rPr sz="1900" spc="-150" dirty="0">
                <a:solidFill>
                  <a:srgbClr val="564B3C"/>
                </a:solidFill>
                <a:latin typeface="Verdana"/>
                <a:cs typeface="Verdana"/>
              </a:rPr>
              <a:t> </a:t>
            </a:r>
            <a:r>
              <a:rPr sz="1900" spc="20" dirty="0">
                <a:solidFill>
                  <a:srgbClr val="564B3C"/>
                </a:solidFill>
                <a:latin typeface="Verdana"/>
                <a:cs typeface="Verdana"/>
              </a:rPr>
              <a:t>contain</a:t>
            </a:r>
            <a:r>
              <a:rPr sz="1900" spc="-145" dirty="0">
                <a:solidFill>
                  <a:srgbClr val="564B3C"/>
                </a:solidFill>
                <a:latin typeface="Verdana"/>
                <a:cs typeface="Verdana"/>
              </a:rPr>
              <a:t> </a:t>
            </a:r>
            <a:r>
              <a:rPr sz="1900" spc="80" dirty="0">
                <a:solidFill>
                  <a:srgbClr val="564B3C"/>
                </a:solidFill>
                <a:latin typeface="Verdana"/>
                <a:cs typeface="Verdana"/>
              </a:rPr>
              <a:t>data</a:t>
            </a:r>
            <a:r>
              <a:rPr sz="1900" spc="-145" dirty="0">
                <a:solidFill>
                  <a:srgbClr val="564B3C"/>
                </a:solidFill>
                <a:latin typeface="Verdana"/>
                <a:cs typeface="Verdana"/>
              </a:rPr>
              <a:t> </a:t>
            </a:r>
            <a:r>
              <a:rPr sz="1900" spc="-50" dirty="0">
                <a:solidFill>
                  <a:srgbClr val="564B3C"/>
                </a:solidFill>
                <a:latin typeface="Verdana"/>
                <a:cs typeface="Verdana"/>
              </a:rPr>
              <a:t>only</a:t>
            </a:r>
            <a:endParaRPr sz="1900">
              <a:latin typeface="Verdana"/>
              <a:cs typeface="Verdana"/>
            </a:endParaRPr>
          </a:p>
          <a:p>
            <a:pPr lvl="1">
              <a:lnSpc>
                <a:spcPct val="100000"/>
              </a:lnSpc>
              <a:spcBef>
                <a:spcPts val="25"/>
              </a:spcBef>
              <a:buClr>
                <a:srgbClr val="CF543F"/>
              </a:buClr>
              <a:buFont typeface="Arial"/>
              <a:buChar char="•"/>
            </a:pPr>
            <a:endParaRPr sz="2500">
              <a:latin typeface="Times New Roman"/>
              <a:cs typeface="Times New Roman"/>
            </a:endParaRPr>
          </a:p>
          <a:p>
            <a:pPr marL="241300" marR="636270" indent="-228600">
              <a:lnSpc>
                <a:spcPct val="78500"/>
              </a:lnSpc>
              <a:buClr>
                <a:srgbClr val="93A299"/>
              </a:buClr>
              <a:buFont typeface="Arial"/>
              <a:buChar char="•"/>
              <a:tabLst>
                <a:tab pos="240665" algn="l"/>
                <a:tab pos="241300" algn="l"/>
              </a:tabLst>
            </a:pPr>
            <a:r>
              <a:rPr sz="2200" spc="-240" dirty="0">
                <a:solidFill>
                  <a:srgbClr val="564B3C"/>
                </a:solidFill>
                <a:latin typeface="Verdana"/>
                <a:cs typeface="Verdana"/>
              </a:rPr>
              <a:t>In </a:t>
            </a:r>
            <a:r>
              <a:rPr sz="2200" spc="-75" dirty="0">
                <a:solidFill>
                  <a:srgbClr val="564B3C"/>
                </a:solidFill>
                <a:latin typeface="Verdana"/>
                <a:cs typeface="Verdana"/>
              </a:rPr>
              <a:t>OODBMSs </a:t>
            </a:r>
            <a:r>
              <a:rPr sz="2200" spc="-20" dirty="0">
                <a:solidFill>
                  <a:srgbClr val="564B3C"/>
                </a:solidFill>
                <a:latin typeface="Verdana"/>
                <a:cs typeface="Verdana"/>
              </a:rPr>
              <a:t>objects </a:t>
            </a:r>
            <a:r>
              <a:rPr sz="2200" dirty="0">
                <a:solidFill>
                  <a:srgbClr val="564B3C"/>
                </a:solidFill>
                <a:latin typeface="Verdana"/>
                <a:cs typeface="Verdana"/>
              </a:rPr>
              <a:t>are </a:t>
            </a:r>
            <a:r>
              <a:rPr sz="2200" spc="-65" dirty="0">
                <a:solidFill>
                  <a:srgbClr val="564B3C"/>
                </a:solidFill>
                <a:latin typeface="Verdana"/>
                <a:cs typeface="Verdana"/>
              </a:rPr>
              <a:t>persistency </a:t>
            </a:r>
            <a:r>
              <a:rPr sz="2200" spc="-105" dirty="0">
                <a:solidFill>
                  <a:srgbClr val="564B3C"/>
                </a:solidFill>
                <a:latin typeface="Verdana"/>
                <a:cs typeface="Verdana"/>
              </a:rPr>
              <a:t>(unlike</a:t>
            </a:r>
            <a:r>
              <a:rPr sz="2200" spc="-545" dirty="0">
                <a:solidFill>
                  <a:srgbClr val="564B3C"/>
                </a:solidFill>
                <a:latin typeface="Verdana"/>
                <a:cs typeface="Verdana"/>
              </a:rPr>
              <a:t> </a:t>
            </a:r>
            <a:r>
              <a:rPr sz="2200" spc="175" dirty="0">
                <a:solidFill>
                  <a:srgbClr val="564B3C"/>
                </a:solidFill>
                <a:latin typeface="Verdana"/>
                <a:cs typeface="Verdana"/>
              </a:rPr>
              <a:t>OO  </a:t>
            </a:r>
            <a:r>
              <a:rPr sz="2200" spc="-30" dirty="0">
                <a:solidFill>
                  <a:srgbClr val="564B3C"/>
                </a:solidFill>
                <a:latin typeface="Verdana"/>
                <a:cs typeface="Verdana"/>
              </a:rPr>
              <a:t>programming</a:t>
            </a:r>
            <a:r>
              <a:rPr sz="2200" spc="-170" dirty="0">
                <a:solidFill>
                  <a:srgbClr val="564B3C"/>
                </a:solidFill>
                <a:latin typeface="Verdana"/>
                <a:cs typeface="Verdana"/>
              </a:rPr>
              <a:t> </a:t>
            </a:r>
            <a:r>
              <a:rPr sz="2200" spc="-5" dirty="0">
                <a:solidFill>
                  <a:srgbClr val="564B3C"/>
                </a:solidFill>
                <a:latin typeface="Verdana"/>
                <a:cs typeface="Verdana"/>
              </a:rPr>
              <a:t>languages)</a:t>
            </a:r>
            <a:endParaRPr sz="220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965835">
              <a:lnSpc>
                <a:spcPct val="100000"/>
              </a:lnSpc>
              <a:spcBef>
                <a:spcPts val="2265"/>
              </a:spcBef>
            </a:pPr>
            <a:r>
              <a:rPr spc="15" dirty="0"/>
              <a:t>FEATURE </a:t>
            </a:r>
            <a:r>
              <a:rPr spc="-50" dirty="0"/>
              <a:t>3: </a:t>
            </a:r>
            <a:r>
              <a:rPr spc="-10" dirty="0"/>
              <a:t>OBJECT</a:t>
            </a:r>
            <a:r>
              <a:rPr spc="10" dirty="0"/>
              <a:t> </a:t>
            </a:r>
            <a:r>
              <a:rPr spc="50" dirty="0"/>
              <a:t>IDENTITY</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14</a:t>
            </a:fld>
            <a:endParaRPr spc="-100" dirty="0"/>
          </a:p>
        </p:txBody>
      </p:sp>
      <p:sp>
        <p:nvSpPr>
          <p:cNvPr id="5" name="object 5"/>
          <p:cNvSpPr txBox="1"/>
          <p:nvPr/>
        </p:nvSpPr>
        <p:spPr>
          <a:xfrm>
            <a:off x="650240" y="1785620"/>
            <a:ext cx="7914640" cy="4216400"/>
          </a:xfrm>
          <a:prstGeom prst="rect">
            <a:avLst/>
          </a:prstGeom>
        </p:spPr>
        <p:txBody>
          <a:bodyPr vert="horz" wrap="square" lIns="0" tIns="33020" rIns="0" bIns="0" rtlCol="0">
            <a:spAutoFit/>
          </a:bodyPr>
          <a:lstStyle/>
          <a:p>
            <a:pPr marL="241300" marR="5080" indent="-228600">
              <a:lnSpc>
                <a:spcPts val="2800"/>
              </a:lnSpc>
              <a:spcBef>
                <a:spcPts val="260"/>
              </a:spcBef>
              <a:buClr>
                <a:srgbClr val="93A299"/>
              </a:buClr>
              <a:buFont typeface="Arial"/>
              <a:buChar char="•"/>
              <a:tabLst>
                <a:tab pos="241300" algn="l"/>
              </a:tabLst>
            </a:pPr>
            <a:r>
              <a:rPr sz="2400" spc="-114" dirty="0">
                <a:solidFill>
                  <a:srgbClr val="564B3C"/>
                </a:solidFill>
                <a:latin typeface="Verdana"/>
                <a:cs typeface="Verdana"/>
              </a:rPr>
              <a:t>OID</a:t>
            </a:r>
            <a:r>
              <a:rPr sz="2400" spc="-180" dirty="0">
                <a:solidFill>
                  <a:srgbClr val="564B3C"/>
                </a:solidFill>
                <a:latin typeface="Verdana"/>
                <a:cs typeface="Verdana"/>
              </a:rPr>
              <a:t> </a:t>
            </a:r>
            <a:r>
              <a:rPr sz="2400" spc="-250" dirty="0">
                <a:solidFill>
                  <a:srgbClr val="564B3C"/>
                </a:solidFill>
                <a:latin typeface="Verdana"/>
                <a:cs typeface="Verdana"/>
              </a:rPr>
              <a:t>is</a:t>
            </a:r>
            <a:r>
              <a:rPr sz="2400" spc="-175" dirty="0">
                <a:solidFill>
                  <a:srgbClr val="564B3C"/>
                </a:solidFill>
                <a:latin typeface="Verdana"/>
                <a:cs typeface="Verdana"/>
              </a:rPr>
              <a:t> </a:t>
            </a:r>
            <a:r>
              <a:rPr sz="2400" spc="195" dirty="0">
                <a:solidFill>
                  <a:srgbClr val="564B3C"/>
                </a:solidFill>
                <a:latin typeface="Verdana"/>
                <a:cs typeface="Verdana"/>
              </a:rPr>
              <a:t>a</a:t>
            </a:r>
            <a:r>
              <a:rPr sz="2400" spc="-180" dirty="0">
                <a:solidFill>
                  <a:srgbClr val="564B3C"/>
                </a:solidFill>
                <a:latin typeface="Verdana"/>
                <a:cs typeface="Verdana"/>
              </a:rPr>
              <a:t> </a:t>
            </a:r>
            <a:r>
              <a:rPr sz="2400" spc="-15" dirty="0">
                <a:solidFill>
                  <a:srgbClr val="564B3C"/>
                </a:solidFill>
                <a:latin typeface="Verdana"/>
                <a:cs typeface="Verdana"/>
              </a:rPr>
              <a:t>unique</a:t>
            </a:r>
            <a:r>
              <a:rPr sz="2400" spc="-175" dirty="0">
                <a:solidFill>
                  <a:srgbClr val="564B3C"/>
                </a:solidFill>
                <a:latin typeface="Verdana"/>
                <a:cs typeface="Verdana"/>
              </a:rPr>
              <a:t> </a:t>
            </a:r>
            <a:r>
              <a:rPr sz="2400" spc="-70" dirty="0">
                <a:solidFill>
                  <a:srgbClr val="564B3C"/>
                </a:solidFill>
                <a:latin typeface="Verdana"/>
                <a:cs typeface="Verdana"/>
              </a:rPr>
              <a:t>identity</a:t>
            </a:r>
            <a:r>
              <a:rPr sz="2400" spc="-175" dirty="0">
                <a:solidFill>
                  <a:srgbClr val="564B3C"/>
                </a:solidFill>
                <a:latin typeface="Verdana"/>
                <a:cs typeface="Verdana"/>
              </a:rPr>
              <a:t> </a:t>
            </a:r>
            <a:r>
              <a:rPr sz="2400" spc="10" dirty="0">
                <a:solidFill>
                  <a:srgbClr val="564B3C"/>
                </a:solidFill>
                <a:latin typeface="Verdana"/>
                <a:cs typeface="Verdana"/>
              </a:rPr>
              <a:t>of</a:t>
            </a:r>
            <a:r>
              <a:rPr sz="2400" spc="-180" dirty="0">
                <a:solidFill>
                  <a:srgbClr val="564B3C"/>
                </a:solidFill>
                <a:latin typeface="Verdana"/>
                <a:cs typeface="Verdana"/>
              </a:rPr>
              <a:t> </a:t>
            </a:r>
            <a:r>
              <a:rPr sz="2400" spc="140" dirty="0">
                <a:solidFill>
                  <a:srgbClr val="564B3C"/>
                </a:solidFill>
                <a:latin typeface="Verdana"/>
                <a:cs typeface="Verdana"/>
              </a:rPr>
              <a:t>each</a:t>
            </a:r>
            <a:r>
              <a:rPr sz="2400" spc="-175" dirty="0">
                <a:solidFill>
                  <a:srgbClr val="564B3C"/>
                </a:solidFill>
                <a:latin typeface="Verdana"/>
                <a:cs typeface="Verdana"/>
              </a:rPr>
              <a:t> </a:t>
            </a:r>
            <a:r>
              <a:rPr sz="2400" spc="30" dirty="0">
                <a:solidFill>
                  <a:srgbClr val="564B3C"/>
                </a:solidFill>
                <a:latin typeface="Verdana"/>
                <a:cs typeface="Verdana"/>
              </a:rPr>
              <a:t>object</a:t>
            </a:r>
            <a:r>
              <a:rPr sz="2400" spc="-175" dirty="0">
                <a:solidFill>
                  <a:srgbClr val="564B3C"/>
                </a:solidFill>
                <a:latin typeface="Verdana"/>
                <a:cs typeface="Verdana"/>
              </a:rPr>
              <a:t> </a:t>
            </a:r>
            <a:r>
              <a:rPr sz="2400" spc="-75" dirty="0">
                <a:solidFill>
                  <a:srgbClr val="564B3C"/>
                </a:solidFill>
                <a:latin typeface="Verdana"/>
                <a:cs typeface="Verdana"/>
              </a:rPr>
              <a:t>regardless</a:t>
            </a:r>
            <a:r>
              <a:rPr sz="2400" spc="-180" dirty="0">
                <a:solidFill>
                  <a:srgbClr val="564B3C"/>
                </a:solidFill>
                <a:latin typeface="Verdana"/>
                <a:cs typeface="Verdana"/>
              </a:rPr>
              <a:t> </a:t>
            </a:r>
            <a:r>
              <a:rPr sz="2400" spc="10" dirty="0">
                <a:solidFill>
                  <a:srgbClr val="564B3C"/>
                </a:solidFill>
                <a:latin typeface="Verdana"/>
                <a:cs typeface="Verdana"/>
              </a:rPr>
              <a:t>of  </a:t>
            </a:r>
            <a:r>
              <a:rPr sz="2400" spc="-210" dirty="0">
                <a:solidFill>
                  <a:srgbClr val="564B3C"/>
                </a:solidFill>
                <a:latin typeface="Verdana"/>
                <a:cs typeface="Verdana"/>
              </a:rPr>
              <a:t>its</a:t>
            </a:r>
            <a:r>
              <a:rPr sz="2400" spc="-185" dirty="0">
                <a:solidFill>
                  <a:srgbClr val="564B3C"/>
                </a:solidFill>
                <a:latin typeface="Verdana"/>
                <a:cs typeface="Verdana"/>
              </a:rPr>
              <a:t> </a:t>
            </a:r>
            <a:r>
              <a:rPr sz="2400" spc="20" dirty="0">
                <a:solidFill>
                  <a:srgbClr val="564B3C"/>
                </a:solidFill>
                <a:latin typeface="Verdana"/>
                <a:cs typeface="Verdana"/>
              </a:rPr>
              <a:t>content</a:t>
            </a:r>
            <a:endParaRPr sz="2400">
              <a:latin typeface="Verdana"/>
              <a:cs typeface="Verdana"/>
            </a:endParaRPr>
          </a:p>
          <a:p>
            <a:pPr marL="533400" marR="42545" lvl="1" indent="-228600">
              <a:lnSpc>
                <a:spcPct val="100800"/>
              </a:lnSpc>
              <a:spcBef>
                <a:spcPts val="400"/>
              </a:spcBef>
              <a:buClr>
                <a:srgbClr val="CF543F"/>
              </a:buClr>
              <a:buFont typeface="Arial"/>
              <a:buChar char="•"/>
              <a:tabLst>
                <a:tab pos="532765" algn="l"/>
                <a:tab pos="533400" algn="l"/>
              </a:tabLst>
            </a:pPr>
            <a:r>
              <a:rPr sz="2000" spc="-55" dirty="0">
                <a:solidFill>
                  <a:srgbClr val="564B3C"/>
                </a:solidFill>
                <a:latin typeface="Verdana"/>
                <a:cs typeface="Verdana"/>
              </a:rPr>
              <a:t>Even</a:t>
            </a:r>
            <a:r>
              <a:rPr sz="2000" spc="-150" dirty="0">
                <a:solidFill>
                  <a:srgbClr val="564B3C"/>
                </a:solidFill>
                <a:latin typeface="Verdana"/>
                <a:cs typeface="Verdana"/>
              </a:rPr>
              <a:t> </a:t>
            </a:r>
            <a:r>
              <a:rPr sz="2000" spc="-114" dirty="0">
                <a:solidFill>
                  <a:srgbClr val="564B3C"/>
                </a:solidFill>
                <a:latin typeface="Verdana"/>
                <a:cs typeface="Verdana"/>
              </a:rPr>
              <a:t>if</a:t>
            </a:r>
            <a:r>
              <a:rPr sz="2000" spc="-145" dirty="0">
                <a:solidFill>
                  <a:srgbClr val="564B3C"/>
                </a:solidFill>
                <a:latin typeface="Verdana"/>
                <a:cs typeface="Verdana"/>
              </a:rPr>
              <a:t> </a:t>
            </a:r>
            <a:r>
              <a:rPr sz="2000" spc="-45" dirty="0">
                <a:solidFill>
                  <a:srgbClr val="564B3C"/>
                </a:solidFill>
                <a:latin typeface="Verdana"/>
                <a:cs typeface="Verdana"/>
              </a:rPr>
              <a:t>all</a:t>
            </a:r>
            <a:r>
              <a:rPr sz="2000" spc="-145" dirty="0">
                <a:solidFill>
                  <a:srgbClr val="564B3C"/>
                </a:solidFill>
                <a:latin typeface="Verdana"/>
                <a:cs typeface="Verdana"/>
              </a:rPr>
              <a:t> </a:t>
            </a:r>
            <a:r>
              <a:rPr sz="2000" spc="-70" dirty="0">
                <a:solidFill>
                  <a:srgbClr val="564B3C"/>
                </a:solidFill>
                <a:latin typeface="Verdana"/>
                <a:cs typeface="Verdana"/>
              </a:rPr>
              <a:t>attributes</a:t>
            </a:r>
            <a:r>
              <a:rPr sz="2000" spc="-145" dirty="0">
                <a:solidFill>
                  <a:srgbClr val="564B3C"/>
                </a:solidFill>
                <a:latin typeface="Verdana"/>
                <a:cs typeface="Verdana"/>
              </a:rPr>
              <a:t> </a:t>
            </a:r>
            <a:r>
              <a:rPr sz="2000" dirty="0">
                <a:solidFill>
                  <a:srgbClr val="564B3C"/>
                </a:solidFill>
                <a:latin typeface="Verdana"/>
                <a:cs typeface="Verdana"/>
              </a:rPr>
              <a:t>are</a:t>
            </a:r>
            <a:r>
              <a:rPr sz="2000" spc="-145" dirty="0">
                <a:solidFill>
                  <a:srgbClr val="564B3C"/>
                </a:solidFill>
                <a:latin typeface="Verdana"/>
                <a:cs typeface="Verdana"/>
              </a:rPr>
              <a:t> </a:t>
            </a:r>
            <a:r>
              <a:rPr sz="2000" spc="-20" dirty="0">
                <a:solidFill>
                  <a:srgbClr val="564B3C"/>
                </a:solidFill>
                <a:latin typeface="Verdana"/>
                <a:cs typeface="Verdana"/>
              </a:rPr>
              <a:t>the</a:t>
            </a:r>
            <a:r>
              <a:rPr sz="2000" spc="-145" dirty="0">
                <a:solidFill>
                  <a:srgbClr val="564B3C"/>
                </a:solidFill>
                <a:latin typeface="Verdana"/>
                <a:cs typeface="Verdana"/>
              </a:rPr>
              <a:t> </a:t>
            </a:r>
            <a:r>
              <a:rPr sz="2000" spc="-50" dirty="0">
                <a:solidFill>
                  <a:srgbClr val="564B3C"/>
                </a:solidFill>
                <a:latin typeface="Verdana"/>
                <a:cs typeface="Verdana"/>
              </a:rPr>
              <a:t>same,</a:t>
            </a:r>
            <a:r>
              <a:rPr sz="2000" spc="-145" dirty="0">
                <a:solidFill>
                  <a:srgbClr val="564B3C"/>
                </a:solidFill>
                <a:latin typeface="Verdana"/>
                <a:cs typeface="Verdana"/>
              </a:rPr>
              <a:t> </a:t>
            </a:r>
            <a:r>
              <a:rPr sz="2000" spc="-165" dirty="0">
                <a:solidFill>
                  <a:srgbClr val="564B3C"/>
                </a:solidFill>
                <a:latin typeface="Verdana"/>
                <a:cs typeface="Verdana"/>
              </a:rPr>
              <a:t>still</a:t>
            </a:r>
            <a:r>
              <a:rPr sz="2000" spc="-150" dirty="0">
                <a:solidFill>
                  <a:srgbClr val="564B3C"/>
                </a:solidFill>
                <a:latin typeface="Verdana"/>
                <a:cs typeface="Verdana"/>
              </a:rPr>
              <a:t> </a:t>
            </a:r>
            <a:r>
              <a:rPr sz="2000" spc="-15" dirty="0">
                <a:solidFill>
                  <a:srgbClr val="564B3C"/>
                </a:solidFill>
                <a:latin typeface="Verdana"/>
                <a:cs typeface="Verdana"/>
              </a:rPr>
              <a:t>objects</a:t>
            </a:r>
            <a:r>
              <a:rPr sz="2000" spc="-145" dirty="0">
                <a:solidFill>
                  <a:srgbClr val="564B3C"/>
                </a:solidFill>
                <a:latin typeface="Verdana"/>
                <a:cs typeface="Verdana"/>
              </a:rPr>
              <a:t> </a:t>
            </a:r>
            <a:r>
              <a:rPr sz="2000" spc="35" dirty="0">
                <a:solidFill>
                  <a:srgbClr val="564B3C"/>
                </a:solidFill>
                <a:latin typeface="Verdana"/>
                <a:cs typeface="Verdana"/>
              </a:rPr>
              <a:t>have</a:t>
            </a:r>
            <a:r>
              <a:rPr sz="2000" spc="-145" dirty="0">
                <a:solidFill>
                  <a:srgbClr val="564B3C"/>
                </a:solidFill>
                <a:latin typeface="Verdana"/>
                <a:cs typeface="Verdana"/>
              </a:rPr>
              <a:t> </a:t>
            </a:r>
            <a:r>
              <a:rPr sz="2000" spc="-45" dirty="0">
                <a:solidFill>
                  <a:srgbClr val="564B3C"/>
                </a:solidFill>
                <a:latin typeface="Verdana"/>
                <a:cs typeface="Verdana"/>
              </a:rPr>
              <a:t>different  </a:t>
            </a:r>
            <a:r>
              <a:rPr sz="2000" spc="-145" dirty="0">
                <a:solidFill>
                  <a:srgbClr val="564B3C"/>
                </a:solidFill>
                <a:latin typeface="Verdana"/>
                <a:cs typeface="Verdana"/>
              </a:rPr>
              <a:t>OIDs</a:t>
            </a:r>
            <a:endParaRPr sz="2000">
              <a:latin typeface="Verdana"/>
              <a:cs typeface="Verdana"/>
            </a:endParaRPr>
          </a:p>
          <a:p>
            <a:pPr lvl="1">
              <a:lnSpc>
                <a:spcPct val="100000"/>
              </a:lnSpc>
              <a:spcBef>
                <a:spcPts val="5"/>
              </a:spcBef>
              <a:buClr>
                <a:srgbClr val="CF543F"/>
              </a:buClr>
              <a:buFont typeface="Arial"/>
              <a:buChar char="•"/>
            </a:pPr>
            <a:endParaRPr sz="3450">
              <a:latin typeface="Times New Roman"/>
              <a:cs typeface="Times New Roman"/>
            </a:endParaRPr>
          </a:p>
          <a:p>
            <a:pPr marL="241300" indent="-228600">
              <a:lnSpc>
                <a:spcPct val="100000"/>
              </a:lnSpc>
              <a:spcBef>
                <a:spcPts val="5"/>
              </a:spcBef>
              <a:buClr>
                <a:srgbClr val="93A299"/>
              </a:buClr>
              <a:buFont typeface="Arial"/>
              <a:buChar char="•"/>
              <a:tabLst>
                <a:tab pos="241300" algn="l"/>
              </a:tabLst>
            </a:pPr>
            <a:r>
              <a:rPr sz="2400" spc="-120" dirty="0">
                <a:solidFill>
                  <a:srgbClr val="564B3C"/>
                </a:solidFill>
                <a:latin typeface="Verdana"/>
                <a:cs typeface="Verdana"/>
              </a:rPr>
              <a:t>Easier </a:t>
            </a:r>
            <a:r>
              <a:rPr sz="2400" spc="-95" dirty="0">
                <a:solidFill>
                  <a:srgbClr val="564B3C"/>
                </a:solidFill>
                <a:latin typeface="Verdana"/>
                <a:cs typeface="Verdana"/>
              </a:rPr>
              <a:t>for</a:t>
            </a:r>
            <a:r>
              <a:rPr sz="2400" spc="-245" dirty="0">
                <a:solidFill>
                  <a:srgbClr val="564B3C"/>
                </a:solidFill>
                <a:latin typeface="Verdana"/>
                <a:cs typeface="Verdana"/>
              </a:rPr>
              <a:t> </a:t>
            </a:r>
            <a:r>
              <a:rPr sz="2400" spc="-30" dirty="0">
                <a:solidFill>
                  <a:srgbClr val="564B3C"/>
                </a:solidFill>
                <a:latin typeface="Verdana"/>
                <a:cs typeface="Verdana"/>
              </a:rPr>
              <a:t>references</a:t>
            </a:r>
            <a:endParaRPr sz="2400">
              <a:latin typeface="Verdana"/>
              <a:cs typeface="Verdana"/>
            </a:endParaRPr>
          </a:p>
          <a:p>
            <a:pPr>
              <a:lnSpc>
                <a:spcPct val="100000"/>
              </a:lnSpc>
              <a:spcBef>
                <a:spcPts val="35"/>
              </a:spcBef>
              <a:buClr>
                <a:srgbClr val="93A299"/>
              </a:buClr>
              <a:buFont typeface="Arial"/>
              <a:buChar char="•"/>
            </a:pPr>
            <a:endParaRPr sz="3550">
              <a:latin typeface="Times New Roman"/>
              <a:cs typeface="Times New Roman"/>
            </a:endParaRPr>
          </a:p>
          <a:p>
            <a:pPr marL="241300" indent="-228600">
              <a:lnSpc>
                <a:spcPct val="100000"/>
              </a:lnSpc>
              <a:buClr>
                <a:srgbClr val="93A299"/>
              </a:buClr>
              <a:buFont typeface="Arial"/>
              <a:buChar char="•"/>
              <a:tabLst>
                <a:tab pos="241300" algn="l"/>
              </a:tabLst>
            </a:pPr>
            <a:r>
              <a:rPr sz="2400" b="1" spc="-180" dirty="0">
                <a:solidFill>
                  <a:srgbClr val="564B3C"/>
                </a:solidFill>
                <a:latin typeface="Verdana"/>
                <a:cs typeface="Verdana"/>
              </a:rPr>
              <a:t>An </a:t>
            </a:r>
            <a:r>
              <a:rPr sz="2400" b="1" spc="-145" dirty="0">
                <a:solidFill>
                  <a:srgbClr val="564B3C"/>
                </a:solidFill>
                <a:latin typeface="Verdana"/>
                <a:cs typeface="Verdana"/>
              </a:rPr>
              <a:t>object </a:t>
            </a:r>
            <a:r>
              <a:rPr sz="2400" b="1" spc="-310" dirty="0">
                <a:solidFill>
                  <a:srgbClr val="564B3C"/>
                </a:solidFill>
                <a:latin typeface="Verdana"/>
                <a:cs typeface="Verdana"/>
              </a:rPr>
              <a:t>is </a:t>
            </a:r>
            <a:r>
              <a:rPr sz="2400" b="1" spc="-114" dirty="0">
                <a:solidFill>
                  <a:srgbClr val="564B3C"/>
                </a:solidFill>
                <a:latin typeface="Verdana"/>
                <a:cs typeface="Verdana"/>
              </a:rPr>
              <a:t>made </a:t>
            </a:r>
            <a:r>
              <a:rPr sz="2400" b="1" spc="-229" dirty="0">
                <a:solidFill>
                  <a:srgbClr val="564B3C"/>
                </a:solidFill>
                <a:latin typeface="Verdana"/>
                <a:cs typeface="Verdana"/>
              </a:rPr>
              <a:t>of </a:t>
            </a:r>
            <a:r>
              <a:rPr sz="2400" b="1" spc="-310" dirty="0">
                <a:solidFill>
                  <a:srgbClr val="564B3C"/>
                </a:solidFill>
                <a:latin typeface="Verdana"/>
                <a:cs typeface="Verdana"/>
              </a:rPr>
              <a:t>two</a:t>
            </a:r>
            <a:r>
              <a:rPr sz="2400" b="1" spc="-450" dirty="0">
                <a:solidFill>
                  <a:srgbClr val="564B3C"/>
                </a:solidFill>
                <a:latin typeface="Verdana"/>
                <a:cs typeface="Verdana"/>
              </a:rPr>
              <a:t> </a:t>
            </a:r>
            <a:r>
              <a:rPr sz="2400" b="1" spc="-280" dirty="0">
                <a:solidFill>
                  <a:srgbClr val="564B3C"/>
                </a:solidFill>
                <a:latin typeface="Verdana"/>
                <a:cs typeface="Verdana"/>
              </a:rPr>
              <a:t>things:</a:t>
            </a:r>
            <a:endParaRPr sz="2400">
              <a:latin typeface="Verdana"/>
              <a:cs typeface="Verdana"/>
            </a:endParaRPr>
          </a:p>
          <a:p>
            <a:pPr marL="533400" lvl="1" indent="-228600">
              <a:lnSpc>
                <a:spcPct val="100000"/>
              </a:lnSpc>
              <a:spcBef>
                <a:spcPts val="425"/>
              </a:spcBef>
              <a:buClr>
                <a:srgbClr val="CF543F"/>
              </a:buClr>
              <a:buFont typeface="Arial"/>
              <a:buChar char="•"/>
              <a:tabLst>
                <a:tab pos="532765" algn="l"/>
                <a:tab pos="533400" algn="l"/>
              </a:tabLst>
            </a:pPr>
            <a:r>
              <a:rPr sz="2000" b="1" spc="-225" dirty="0">
                <a:solidFill>
                  <a:srgbClr val="800000"/>
                </a:solidFill>
                <a:latin typeface="Verdana"/>
                <a:cs typeface="Verdana"/>
              </a:rPr>
              <a:t>State:</a:t>
            </a:r>
            <a:r>
              <a:rPr sz="2000" b="1" spc="-125" dirty="0">
                <a:solidFill>
                  <a:srgbClr val="800000"/>
                </a:solidFill>
                <a:latin typeface="Verdana"/>
                <a:cs typeface="Verdana"/>
              </a:rPr>
              <a:t> </a:t>
            </a:r>
            <a:r>
              <a:rPr sz="2000" spc="-70" dirty="0">
                <a:solidFill>
                  <a:srgbClr val="564B3C"/>
                </a:solidFill>
                <a:latin typeface="Verdana"/>
                <a:cs typeface="Verdana"/>
              </a:rPr>
              <a:t>attributes</a:t>
            </a:r>
            <a:r>
              <a:rPr sz="2000" spc="-145" dirty="0">
                <a:solidFill>
                  <a:srgbClr val="564B3C"/>
                </a:solidFill>
                <a:latin typeface="Verdana"/>
                <a:cs typeface="Verdana"/>
              </a:rPr>
              <a:t> </a:t>
            </a:r>
            <a:r>
              <a:rPr sz="2000" spc="-35" dirty="0">
                <a:solidFill>
                  <a:srgbClr val="564B3C"/>
                </a:solidFill>
                <a:latin typeface="Verdana"/>
                <a:cs typeface="Verdana"/>
              </a:rPr>
              <a:t>(name,</a:t>
            </a:r>
            <a:r>
              <a:rPr sz="2000" spc="-150" dirty="0">
                <a:solidFill>
                  <a:srgbClr val="564B3C"/>
                </a:solidFill>
                <a:latin typeface="Verdana"/>
                <a:cs typeface="Verdana"/>
              </a:rPr>
              <a:t> </a:t>
            </a:r>
            <a:r>
              <a:rPr sz="2000" spc="-60" dirty="0">
                <a:solidFill>
                  <a:srgbClr val="564B3C"/>
                </a:solidFill>
                <a:latin typeface="Verdana"/>
                <a:cs typeface="Verdana"/>
              </a:rPr>
              <a:t>address,</a:t>
            </a:r>
            <a:r>
              <a:rPr sz="2000" spc="-145" dirty="0">
                <a:solidFill>
                  <a:srgbClr val="564B3C"/>
                </a:solidFill>
                <a:latin typeface="Verdana"/>
                <a:cs typeface="Verdana"/>
              </a:rPr>
              <a:t> </a:t>
            </a:r>
            <a:r>
              <a:rPr sz="2000" spc="-40" dirty="0">
                <a:solidFill>
                  <a:srgbClr val="564B3C"/>
                </a:solidFill>
                <a:latin typeface="Verdana"/>
                <a:cs typeface="Verdana"/>
              </a:rPr>
              <a:t>birthDate</a:t>
            </a:r>
            <a:r>
              <a:rPr sz="2000" spc="-150" dirty="0">
                <a:solidFill>
                  <a:srgbClr val="564B3C"/>
                </a:solidFill>
                <a:latin typeface="Verdana"/>
                <a:cs typeface="Verdana"/>
              </a:rPr>
              <a:t> </a:t>
            </a:r>
            <a:r>
              <a:rPr sz="2000" spc="10" dirty="0">
                <a:solidFill>
                  <a:srgbClr val="564B3C"/>
                </a:solidFill>
                <a:latin typeface="Verdana"/>
                <a:cs typeface="Verdana"/>
              </a:rPr>
              <a:t>of</a:t>
            </a:r>
            <a:r>
              <a:rPr sz="2000" spc="-145" dirty="0">
                <a:solidFill>
                  <a:srgbClr val="564B3C"/>
                </a:solidFill>
                <a:latin typeface="Verdana"/>
                <a:cs typeface="Verdana"/>
              </a:rPr>
              <a:t> </a:t>
            </a:r>
            <a:r>
              <a:rPr sz="2000" spc="165" dirty="0">
                <a:solidFill>
                  <a:srgbClr val="564B3C"/>
                </a:solidFill>
                <a:latin typeface="Verdana"/>
                <a:cs typeface="Verdana"/>
              </a:rPr>
              <a:t>a</a:t>
            </a:r>
            <a:r>
              <a:rPr sz="2000" spc="-150" dirty="0">
                <a:solidFill>
                  <a:srgbClr val="564B3C"/>
                </a:solidFill>
                <a:latin typeface="Verdana"/>
                <a:cs typeface="Verdana"/>
              </a:rPr>
              <a:t> </a:t>
            </a:r>
            <a:r>
              <a:rPr sz="2000" spc="-60" dirty="0">
                <a:solidFill>
                  <a:srgbClr val="564B3C"/>
                </a:solidFill>
                <a:latin typeface="Verdana"/>
                <a:cs typeface="Verdana"/>
              </a:rPr>
              <a:t>person)</a:t>
            </a:r>
            <a:endParaRPr sz="2000">
              <a:latin typeface="Verdana"/>
              <a:cs typeface="Verdana"/>
            </a:endParaRPr>
          </a:p>
          <a:p>
            <a:pPr marL="533400" marR="309245" lvl="1" indent="-228600">
              <a:lnSpc>
                <a:spcPct val="100800"/>
              </a:lnSpc>
              <a:spcBef>
                <a:spcPts val="480"/>
              </a:spcBef>
              <a:buClr>
                <a:srgbClr val="CF543F"/>
              </a:buClr>
              <a:buFont typeface="Arial"/>
              <a:buChar char="•"/>
              <a:tabLst>
                <a:tab pos="532765" algn="l"/>
                <a:tab pos="533400" algn="l"/>
              </a:tabLst>
            </a:pPr>
            <a:r>
              <a:rPr sz="2000" b="1" spc="-200" dirty="0">
                <a:solidFill>
                  <a:srgbClr val="800000"/>
                </a:solidFill>
                <a:latin typeface="Verdana"/>
                <a:cs typeface="Verdana"/>
              </a:rPr>
              <a:t>Behaviour:</a:t>
            </a:r>
            <a:r>
              <a:rPr sz="2000" b="1" spc="-130" dirty="0">
                <a:solidFill>
                  <a:srgbClr val="800000"/>
                </a:solidFill>
                <a:latin typeface="Verdana"/>
                <a:cs typeface="Verdana"/>
              </a:rPr>
              <a:t> </a:t>
            </a:r>
            <a:r>
              <a:rPr sz="2000" spc="-25" dirty="0">
                <a:solidFill>
                  <a:srgbClr val="564B3C"/>
                </a:solidFill>
                <a:latin typeface="Verdana"/>
                <a:cs typeface="Verdana"/>
              </a:rPr>
              <a:t>operations</a:t>
            </a:r>
            <a:r>
              <a:rPr sz="2000" spc="-150" dirty="0">
                <a:solidFill>
                  <a:srgbClr val="564B3C"/>
                </a:solidFill>
                <a:latin typeface="Verdana"/>
                <a:cs typeface="Verdana"/>
              </a:rPr>
              <a:t> </a:t>
            </a:r>
            <a:r>
              <a:rPr sz="2000" spc="45" dirty="0">
                <a:solidFill>
                  <a:srgbClr val="564B3C"/>
                </a:solidFill>
                <a:latin typeface="Verdana"/>
                <a:cs typeface="Verdana"/>
              </a:rPr>
              <a:t>(age</a:t>
            </a:r>
            <a:r>
              <a:rPr sz="2000" spc="-150" dirty="0">
                <a:solidFill>
                  <a:srgbClr val="564B3C"/>
                </a:solidFill>
                <a:latin typeface="Verdana"/>
                <a:cs typeface="Verdana"/>
              </a:rPr>
              <a:t> </a:t>
            </a:r>
            <a:r>
              <a:rPr sz="2000" spc="10" dirty="0">
                <a:solidFill>
                  <a:srgbClr val="564B3C"/>
                </a:solidFill>
                <a:latin typeface="Verdana"/>
                <a:cs typeface="Verdana"/>
              </a:rPr>
              <a:t>of</a:t>
            </a:r>
            <a:r>
              <a:rPr sz="2000" spc="-150" dirty="0">
                <a:solidFill>
                  <a:srgbClr val="564B3C"/>
                </a:solidFill>
                <a:latin typeface="Verdana"/>
                <a:cs typeface="Verdana"/>
              </a:rPr>
              <a:t> </a:t>
            </a:r>
            <a:r>
              <a:rPr sz="2000" spc="165" dirty="0">
                <a:solidFill>
                  <a:srgbClr val="564B3C"/>
                </a:solidFill>
                <a:latin typeface="Verdana"/>
                <a:cs typeface="Verdana"/>
              </a:rPr>
              <a:t>a</a:t>
            </a:r>
            <a:r>
              <a:rPr sz="2000" spc="-155" dirty="0">
                <a:solidFill>
                  <a:srgbClr val="564B3C"/>
                </a:solidFill>
                <a:latin typeface="Verdana"/>
                <a:cs typeface="Verdana"/>
              </a:rPr>
              <a:t> </a:t>
            </a:r>
            <a:r>
              <a:rPr sz="2000" spc="-45" dirty="0">
                <a:solidFill>
                  <a:srgbClr val="564B3C"/>
                </a:solidFill>
                <a:latin typeface="Verdana"/>
                <a:cs typeface="Verdana"/>
              </a:rPr>
              <a:t>person</a:t>
            </a:r>
            <a:r>
              <a:rPr sz="2000" spc="-150" dirty="0">
                <a:solidFill>
                  <a:srgbClr val="564B3C"/>
                </a:solidFill>
                <a:latin typeface="Verdana"/>
                <a:cs typeface="Verdana"/>
              </a:rPr>
              <a:t> </a:t>
            </a:r>
            <a:r>
              <a:rPr sz="2000" spc="-210" dirty="0">
                <a:solidFill>
                  <a:srgbClr val="564B3C"/>
                </a:solidFill>
                <a:latin typeface="Verdana"/>
                <a:cs typeface="Verdana"/>
              </a:rPr>
              <a:t>is</a:t>
            </a:r>
            <a:r>
              <a:rPr sz="2000" spc="-150" dirty="0">
                <a:solidFill>
                  <a:srgbClr val="564B3C"/>
                </a:solidFill>
                <a:latin typeface="Verdana"/>
                <a:cs typeface="Verdana"/>
              </a:rPr>
              <a:t> </a:t>
            </a:r>
            <a:r>
              <a:rPr sz="2000" spc="55" dirty="0">
                <a:solidFill>
                  <a:srgbClr val="564B3C"/>
                </a:solidFill>
                <a:latin typeface="Verdana"/>
                <a:cs typeface="Verdana"/>
              </a:rPr>
              <a:t>computed</a:t>
            </a:r>
            <a:r>
              <a:rPr sz="2000" spc="-150" dirty="0">
                <a:solidFill>
                  <a:srgbClr val="564B3C"/>
                </a:solidFill>
                <a:latin typeface="Verdana"/>
                <a:cs typeface="Verdana"/>
              </a:rPr>
              <a:t> </a:t>
            </a:r>
            <a:r>
              <a:rPr sz="2000" spc="-80" dirty="0">
                <a:solidFill>
                  <a:srgbClr val="564B3C"/>
                </a:solidFill>
                <a:latin typeface="Verdana"/>
                <a:cs typeface="Verdana"/>
              </a:rPr>
              <a:t>from  </a:t>
            </a:r>
            <a:r>
              <a:rPr sz="2000" spc="-40" dirty="0">
                <a:solidFill>
                  <a:srgbClr val="564B3C"/>
                </a:solidFill>
                <a:latin typeface="Verdana"/>
                <a:cs typeface="Verdana"/>
              </a:rPr>
              <a:t>birthDate </a:t>
            </a:r>
            <a:r>
              <a:rPr sz="2000" spc="80" dirty="0">
                <a:solidFill>
                  <a:srgbClr val="564B3C"/>
                </a:solidFill>
                <a:latin typeface="Verdana"/>
                <a:cs typeface="Verdana"/>
              </a:rPr>
              <a:t>and </a:t>
            </a:r>
            <a:r>
              <a:rPr sz="2000" spc="-55" dirty="0">
                <a:solidFill>
                  <a:srgbClr val="564B3C"/>
                </a:solidFill>
                <a:latin typeface="Verdana"/>
                <a:cs typeface="Verdana"/>
              </a:rPr>
              <a:t>current</a:t>
            </a:r>
            <a:r>
              <a:rPr sz="2000" spc="-495" dirty="0">
                <a:solidFill>
                  <a:srgbClr val="564B3C"/>
                </a:solidFill>
                <a:latin typeface="Verdana"/>
                <a:cs typeface="Verdana"/>
              </a:rPr>
              <a:t> </a:t>
            </a:r>
            <a:r>
              <a:rPr sz="2000" spc="20" dirty="0">
                <a:solidFill>
                  <a:srgbClr val="564B3C"/>
                </a:solidFill>
                <a:latin typeface="Verdana"/>
                <a:cs typeface="Verdana"/>
              </a:rPr>
              <a:t>date)</a:t>
            </a:r>
            <a:endParaRPr sz="200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323975">
              <a:lnSpc>
                <a:spcPct val="100000"/>
              </a:lnSpc>
              <a:spcBef>
                <a:spcPts val="2265"/>
              </a:spcBef>
            </a:pPr>
            <a:r>
              <a:rPr spc="15" dirty="0"/>
              <a:t>FEATURE </a:t>
            </a:r>
            <a:r>
              <a:rPr spc="-50" dirty="0"/>
              <a:t>4:</a:t>
            </a:r>
            <a:r>
              <a:rPr spc="-30" dirty="0"/>
              <a:t> </a:t>
            </a:r>
            <a:r>
              <a:rPr spc="110" dirty="0"/>
              <a:t>INHERITANCE</a:t>
            </a:r>
          </a:p>
        </p:txBody>
      </p:sp>
      <p:sp>
        <p:nvSpPr>
          <p:cNvPr id="5" name="object 5"/>
          <p:cNvSpPr txBox="1"/>
          <p:nvPr/>
        </p:nvSpPr>
        <p:spPr>
          <a:xfrm>
            <a:off x="291465" y="2117407"/>
            <a:ext cx="5275580" cy="3235960"/>
          </a:xfrm>
          <a:prstGeom prst="rect">
            <a:avLst/>
          </a:prstGeom>
        </p:spPr>
        <p:txBody>
          <a:bodyPr vert="horz" wrap="square" lIns="0" tIns="33020" rIns="0" bIns="0" rtlCol="0">
            <a:spAutoFit/>
          </a:bodyPr>
          <a:lstStyle/>
          <a:p>
            <a:pPr marL="241300" marR="5080" indent="-228600">
              <a:lnSpc>
                <a:spcPts val="2800"/>
              </a:lnSpc>
              <a:spcBef>
                <a:spcPts val="260"/>
              </a:spcBef>
              <a:buClr>
                <a:srgbClr val="93A299"/>
              </a:buClr>
              <a:buFont typeface="Arial"/>
              <a:buChar char="•"/>
              <a:tabLst>
                <a:tab pos="241300" algn="l"/>
              </a:tabLst>
            </a:pPr>
            <a:r>
              <a:rPr sz="2400" spc="130" dirty="0">
                <a:solidFill>
                  <a:srgbClr val="564B3C"/>
                </a:solidFill>
                <a:latin typeface="Verdana"/>
                <a:cs typeface="Verdana"/>
              </a:rPr>
              <a:t>A</a:t>
            </a:r>
            <a:r>
              <a:rPr sz="2400" spc="-185" dirty="0">
                <a:solidFill>
                  <a:srgbClr val="564B3C"/>
                </a:solidFill>
                <a:latin typeface="Verdana"/>
                <a:cs typeface="Verdana"/>
              </a:rPr>
              <a:t> </a:t>
            </a:r>
            <a:r>
              <a:rPr sz="2400" spc="-65" dirty="0">
                <a:solidFill>
                  <a:srgbClr val="564B3C"/>
                </a:solidFill>
                <a:latin typeface="Verdana"/>
                <a:cs typeface="Verdana"/>
              </a:rPr>
              <a:t>class</a:t>
            </a:r>
            <a:r>
              <a:rPr sz="2400" spc="-185" dirty="0">
                <a:solidFill>
                  <a:srgbClr val="564B3C"/>
                </a:solidFill>
                <a:latin typeface="Verdana"/>
                <a:cs typeface="Verdana"/>
              </a:rPr>
              <a:t> </a:t>
            </a:r>
            <a:r>
              <a:rPr sz="2400" spc="145" dirty="0">
                <a:solidFill>
                  <a:srgbClr val="564B3C"/>
                </a:solidFill>
                <a:latin typeface="Verdana"/>
                <a:cs typeface="Verdana"/>
              </a:rPr>
              <a:t>can</a:t>
            </a:r>
            <a:r>
              <a:rPr sz="2400" spc="-185" dirty="0">
                <a:solidFill>
                  <a:srgbClr val="564B3C"/>
                </a:solidFill>
                <a:latin typeface="Verdana"/>
                <a:cs typeface="Verdana"/>
              </a:rPr>
              <a:t> </a:t>
            </a:r>
            <a:r>
              <a:rPr sz="2400" spc="130" dirty="0">
                <a:solidFill>
                  <a:srgbClr val="564B3C"/>
                </a:solidFill>
                <a:latin typeface="Verdana"/>
                <a:cs typeface="Verdana"/>
              </a:rPr>
              <a:t>be</a:t>
            </a:r>
            <a:r>
              <a:rPr sz="2400" spc="-180" dirty="0">
                <a:solidFill>
                  <a:srgbClr val="564B3C"/>
                </a:solidFill>
                <a:latin typeface="Verdana"/>
                <a:cs typeface="Verdana"/>
              </a:rPr>
              <a:t> </a:t>
            </a:r>
            <a:r>
              <a:rPr sz="2400" spc="30" dirty="0">
                <a:solidFill>
                  <a:srgbClr val="564B3C"/>
                </a:solidFill>
                <a:latin typeface="Verdana"/>
                <a:cs typeface="Verdana"/>
              </a:rPr>
              <a:t>defined</a:t>
            </a:r>
            <a:r>
              <a:rPr sz="2400" spc="-185" dirty="0">
                <a:solidFill>
                  <a:srgbClr val="564B3C"/>
                </a:solidFill>
                <a:latin typeface="Verdana"/>
                <a:cs typeface="Verdana"/>
              </a:rPr>
              <a:t> </a:t>
            </a:r>
            <a:r>
              <a:rPr sz="2400" spc="-120" dirty="0">
                <a:solidFill>
                  <a:srgbClr val="564B3C"/>
                </a:solidFill>
                <a:latin typeface="Verdana"/>
                <a:cs typeface="Verdana"/>
              </a:rPr>
              <a:t>in</a:t>
            </a:r>
            <a:r>
              <a:rPr sz="2400" spc="-185" dirty="0">
                <a:solidFill>
                  <a:srgbClr val="564B3C"/>
                </a:solidFill>
                <a:latin typeface="Verdana"/>
                <a:cs typeface="Verdana"/>
              </a:rPr>
              <a:t> </a:t>
            </a:r>
            <a:r>
              <a:rPr sz="2400" spc="-130" dirty="0">
                <a:solidFill>
                  <a:srgbClr val="564B3C"/>
                </a:solidFill>
                <a:latin typeface="Verdana"/>
                <a:cs typeface="Verdana"/>
              </a:rPr>
              <a:t>terms</a:t>
            </a:r>
            <a:r>
              <a:rPr sz="2400" spc="-180" dirty="0">
                <a:solidFill>
                  <a:srgbClr val="564B3C"/>
                </a:solidFill>
                <a:latin typeface="Verdana"/>
                <a:cs typeface="Verdana"/>
              </a:rPr>
              <a:t> </a:t>
            </a:r>
            <a:r>
              <a:rPr sz="2400" spc="10" dirty="0">
                <a:solidFill>
                  <a:srgbClr val="564B3C"/>
                </a:solidFill>
                <a:latin typeface="Verdana"/>
                <a:cs typeface="Verdana"/>
              </a:rPr>
              <a:t>of  </a:t>
            </a:r>
            <a:r>
              <a:rPr sz="2400" spc="-20" dirty="0">
                <a:solidFill>
                  <a:srgbClr val="564B3C"/>
                </a:solidFill>
                <a:latin typeface="Verdana"/>
                <a:cs typeface="Verdana"/>
              </a:rPr>
              <a:t>another</a:t>
            </a:r>
            <a:r>
              <a:rPr sz="2400" spc="-185" dirty="0">
                <a:solidFill>
                  <a:srgbClr val="564B3C"/>
                </a:solidFill>
                <a:latin typeface="Verdana"/>
                <a:cs typeface="Verdana"/>
              </a:rPr>
              <a:t> </a:t>
            </a:r>
            <a:r>
              <a:rPr sz="2400" spc="-5" dirty="0">
                <a:solidFill>
                  <a:srgbClr val="564B3C"/>
                </a:solidFill>
                <a:latin typeface="Verdana"/>
                <a:cs typeface="Verdana"/>
              </a:rPr>
              <a:t>one.</a:t>
            </a:r>
            <a:endParaRPr sz="2400">
              <a:latin typeface="Verdana"/>
              <a:cs typeface="Verdana"/>
            </a:endParaRPr>
          </a:p>
          <a:p>
            <a:pPr>
              <a:lnSpc>
                <a:spcPct val="100000"/>
              </a:lnSpc>
              <a:spcBef>
                <a:spcPts val="20"/>
              </a:spcBef>
              <a:buClr>
                <a:srgbClr val="93A299"/>
              </a:buClr>
              <a:buFont typeface="Arial"/>
              <a:buChar char="•"/>
            </a:pPr>
            <a:endParaRPr sz="3600">
              <a:latin typeface="Times New Roman"/>
              <a:cs typeface="Times New Roman"/>
            </a:endParaRPr>
          </a:p>
          <a:p>
            <a:pPr marL="241300" marR="190500" indent="-228600">
              <a:lnSpc>
                <a:spcPts val="2820"/>
              </a:lnSpc>
              <a:buClr>
                <a:srgbClr val="93A299"/>
              </a:buClr>
              <a:buFont typeface="Arial"/>
              <a:buChar char="•"/>
              <a:tabLst>
                <a:tab pos="241300" algn="l"/>
              </a:tabLst>
            </a:pPr>
            <a:r>
              <a:rPr sz="2400" spc="-80" dirty="0">
                <a:solidFill>
                  <a:srgbClr val="564B3C"/>
                </a:solidFill>
                <a:latin typeface="Verdana"/>
                <a:cs typeface="Verdana"/>
              </a:rPr>
              <a:t>Person </a:t>
            </a:r>
            <a:r>
              <a:rPr sz="2400" spc="-250" dirty="0">
                <a:solidFill>
                  <a:srgbClr val="564B3C"/>
                </a:solidFill>
                <a:latin typeface="Verdana"/>
                <a:cs typeface="Verdana"/>
              </a:rPr>
              <a:t>is </a:t>
            </a:r>
            <a:r>
              <a:rPr sz="2400" spc="-95" dirty="0">
                <a:solidFill>
                  <a:srgbClr val="564B3C"/>
                </a:solidFill>
                <a:latin typeface="Verdana"/>
                <a:cs typeface="Verdana"/>
              </a:rPr>
              <a:t>super-class </a:t>
            </a:r>
            <a:r>
              <a:rPr sz="2400" spc="95" dirty="0">
                <a:solidFill>
                  <a:srgbClr val="564B3C"/>
                </a:solidFill>
                <a:latin typeface="Verdana"/>
                <a:cs typeface="Verdana"/>
              </a:rPr>
              <a:t>and</a:t>
            </a:r>
            <a:r>
              <a:rPr sz="2400" spc="-350" dirty="0">
                <a:solidFill>
                  <a:srgbClr val="564B3C"/>
                </a:solidFill>
                <a:latin typeface="Verdana"/>
                <a:cs typeface="Verdana"/>
              </a:rPr>
              <a:t> </a:t>
            </a:r>
            <a:r>
              <a:rPr sz="2400" spc="-80" dirty="0">
                <a:solidFill>
                  <a:srgbClr val="564B3C"/>
                </a:solidFill>
                <a:latin typeface="Verdana"/>
                <a:cs typeface="Verdana"/>
              </a:rPr>
              <a:t>Student  </a:t>
            </a:r>
            <a:r>
              <a:rPr sz="2400" spc="-250" dirty="0">
                <a:solidFill>
                  <a:srgbClr val="564B3C"/>
                </a:solidFill>
                <a:latin typeface="Verdana"/>
                <a:cs typeface="Verdana"/>
              </a:rPr>
              <a:t>is</a:t>
            </a:r>
            <a:r>
              <a:rPr sz="2400" spc="-185" dirty="0">
                <a:solidFill>
                  <a:srgbClr val="564B3C"/>
                </a:solidFill>
                <a:latin typeface="Verdana"/>
                <a:cs typeface="Verdana"/>
              </a:rPr>
              <a:t> </a:t>
            </a:r>
            <a:r>
              <a:rPr sz="2400" spc="-110" dirty="0">
                <a:solidFill>
                  <a:srgbClr val="564B3C"/>
                </a:solidFill>
                <a:latin typeface="Verdana"/>
                <a:cs typeface="Verdana"/>
              </a:rPr>
              <a:t>sub-class.</a:t>
            </a:r>
            <a:endParaRPr sz="2400">
              <a:latin typeface="Verdana"/>
              <a:cs typeface="Verdana"/>
            </a:endParaRPr>
          </a:p>
          <a:p>
            <a:pPr>
              <a:lnSpc>
                <a:spcPct val="100000"/>
              </a:lnSpc>
              <a:spcBef>
                <a:spcPts val="20"/>
              </a:spcBef>
              <a:buClr>
                <a:srgbClr val="93A299"/>
              </a:buClr>
              <a:buFont typeface="Arial"/>
              <a:buChar char="•"/>
            </a:pPr>
            <a:endParaRPr sz="3600">
              <a:latin typeface="Times New Roman"/>
              <a:cs typeface="Times New Roman"/>
            </a:endParaRPr>
          </a:p>
          <a:p>
            <a:pPr marL="241300" marR="547370" indent="-228600">
              <a:lnSpc>
                <a:spcPts val="2820"/>
              </a:lnSpc>
              <a:buClr>
                <a:srgbClr val="93A299"/>
              </a:buClr>
              <a:buFont typeface="Arial"/>
              <a:buChar char="•"/>
              <a:tabLst>
                <a:tab pos="241300" algn="l"/>
              </a:tabLst>
            </a:pPr>
            <a:r>
              <a:rPr sz="2400" spc="-80" dirty="0">
                <a:solidFill>
                  <a:srgbClr val="564B3C"/>
                </a:solidFill>
                <a:latin typeface="Verdana"/>
                <a:cs typeface="Verdana"/>
              </a:rPr>
              <a:t>Student </a:t>
            </a:r>
            <a:r>
              <a:rPr sz="2400" spc="-65" dirty="0">
                <a:solidFill>
                  <a:srgbClr val="564B3C"/>
                </a:solidFill>
                <a:latin typeface="Verdana"/>
                <a:cs typeface="Verdana"/>
              </a:rPr>
              <a:t>class </a:t>
            </a:r>
            <a:r>
              <a:rPr sz="2400" spc="-140" dirty="0">
                <a:solidFill>
                  <a:srgbClr val="564B3C"/>
                </a:solidFill>
                <a:latin typeface="Verdana"/>
                <a:cs typeface="Verdana"/>
              </a:rPr>
              <a:t>inherits</a:t>
            </a:r>
            <a:r>
              <a:rPr sz="2400" spc="-445" dirty="0">
                <a:solidFill>
                  <a:srgbClr val="564B3C"/>
                </a:solidFill>
                <a:latin typeface="Verdana"/>
                <a:cs typeface="Verdana"/>
              </a:rPr>
              <a:t> </a:t>
            </a:r>
            <a:r>
              <a:rPr sz="2400" spc="-80" dirty="0">
                <a:solidFill>
                  <a:srgbClr val="564B3C"/>
                </a:solidFill>
                <a:latin typeface="Verdana"/>
                <a:cs typeface="Verdana"/>
              </a:rPr>
              <a:t>attributes  </a:t>
            </a:r>
            <a:r>
              <a:rPr sz="2400" spc="95" dirty="0">
                <a:solidFill>
                  <a:srgbClr val="564B3C"/>
                </a:solidFill>
                <a:latin typeface="Verdana"/>
                <a:cs typeface="Verdana"/>
              </a:rPr>
              <a:t>and </a:t>
            </a:r>
            <a:r>
              <a:rPr sz="2400" spc="-30" dirty="0">
                <a:solidFill>
                  <a:srgbClr val="564B3C"/>
                </a:solidFill>
                <a:latin typeface="Verdana"/>
                <a:cs typeface="Verdana"/>
              </a:rPr>
              <a:t>operations </a:t>
            </a:r>
            <a:r>
              <a:rPr sz="2400" spc="10" dirty="0">
                <a:solidFill>
                  <a:srgbClr val="564B3C"/>
                </a:solidFill>
                <a:latin typeface="Verdana"/>
                <a:cs typeface="Verdana"/>
              </a:rPr>
              <a:t>of</a:t>
            </a:r>
            <a:r>
              <a:rPr sz="2400" spc="-620" dirty="0">
                <a:solidFill>
                  <a:srgbClr val="564B3C"/>
                </a:solidFill>
                <a:latin typeface="Verdana"/>
                <a:cs typeface="Verdana"/>
              </a:rPr>
              <a:t> </a:t>
            </a:r>
            <a:r>
              <a:rPr sz="2400" spc="-100" dirty="0">
                <a:solidFill>
                  <a:srgbClr val="564B3C"/>
                </a:solidFill>
                <a:latin typeface="Verdana"/>
                <a:cs typeface="Verdana"/>
              </a:rPr>
              <a:t>Person.</a:t>
            </a:r>
            <a:endParaRPr sz="2400">
              <a:latin typeface="Verdana"/>
              <a:cs typeface="Verdana"/>
            </a:endParaRPr>
          </a:p>
        </p:txBody>
      </p:sp>
      <p:graphicFrame>
        <p:nvGraphicFramePr>
          <p:cNvPr id="6" name="object 6"/>
          <p:cNvGraphicFramePr>
            <a:graphicFrameLocks noGrp="1"/>
          </p:cNvGraphicFramePr>
          <p:nvPr/>
        </p:nvGraphicFramePr>
        <p:xfrm>
          <a:off x="5968509" y="2039447"/>
          <a:ext cx="2279650" cy="1934210"/>
        </p:xfrm>
        <a:graphic>
          <a:graphicData uri="http://schemas.openxmlformats.org/drawingml/2006/table">
            <a:tbl>
              <a:tblPr firstRow="1" bandRow="1">
                <a:tableStyleId>{2D5ABB26-0587-4C30-8999-92F81FD0307C}</a:tableStyleId>
              </a:tblPr>
              <a:tblGrid>
                <a:gridCol w="2279650"/>
              </a:tblGrid>
              <a:tr h="381000">
                <a:tc>
                  <a:txBody>
                    <a:bodyPr/>
                    <a:lstStyle/>
                    <a:p>
                      <a:pPr marL="9525" algn="ctr">
                        <a:lnSpc>
                          <a:spcPct val="100000"/>
                        </a:lnSpc>
                        <a:spcBef>
                          <a:spcPts val="600"/>
                        </a:spcBef>
                      </a:pPr>
                      <a:r>
                        <a:rPr sz="1400" b="1" spc="-5" dirty="0">
                          <a:latin typeface="Arial"/>
                          <a:cs typeface="Arial"/>
                        </a:rPr>
                        <a:t>Person</a:t>
                      </a:r>
                      <a:endParaRPr sz="1400">
                        <a:latin typeface="Arial"/>
                        <a:cs typeface="Arial"/>
                      </a:endParaRPr>
                    </a:p>
                  </a:txBody>
                  <a:tcPr marL="0" marR="0" marT="762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r>
              <a:tr h="1055370">
                <a:tc>
                  <a:txBody>
                    <a:bodyPr/>
                    <a:lstStyle/>
                    <a:p>
                      <a:pPr marL="187325" marR="542290" indent="-127635">
                        <a:lnSpc>
                          <a:spcPts val="1400"/>
                        </a:lnSpc>
                        <a:spcBef>
                          <a:spcPts val="680"/>
                        </a:spcBef>
                      </a:pPr>
                      <a:r>
                        <a:rPr sz="1200" dirty="0">
                          <a:latin typeface="Arial"/>
                          <a:cs typeface="Arial"/>
                        </a:rPr>
                        <a:t>name: </a:t>
                      </a:r>
                      <a:r>
                        <a:rPr sz="1200" spc="-5" dirty="0">
                          <a:latin typeface="Arial"/>
                          <a:cs typeface="Arial"/>
                        </a:rPr>
                        <a:t>{firstName: string,  </a:t>
                      </a:r>
                      <a:r>
                        <a:rPr sz="1200" dirty="0">
                          <a:latin typeface="Arial"/>
                          <a:cs typeface="Arial"/>
                        </a:rPr>
                        <a:t>middleName: </a:t>
                      </a:r>
                      <a:r>
                        <a:rPr sz="1200" spc="-5" dirty="0">
                          <a:latin typeface="Arial"/>
                          <a:cs typeface="Arial"/>
                        </a:rPr>
                        <a:t>string,  lastName:</a:t>
                      </a:r>
                      <a:r>
                        <a:rPr sz="1200" spc="-10" dirty="0">
                          <a:latin typeface="Arial"/>
                          <a:cs typeface="Arial"/>
                        </a:rPr>
                        <a:t> </a:t>
                      </a:r>
                      <a:r>
                        <a:rPr sz="1200" spc="-5" dirty="0">
                          <a:latin typeface="Arial"/>
                          <a:cs typeface="Arial"/>
                        </a:rPr>
                        <a:t>string}</a:t>
                      </a:r>
                      <a:endParaRPr sz="1200">
                        <a:latin typeface="Arial"/>
                        <a:cs typeface="Arial"/>
                      </a:endParaRPr>
                    </a:p>
                    <a:p>
                      <a:pPr marL="60325" marR="1210945">
                        <a:lnSpc>
                          <a:spcPts val="1390"/>
                        </a:lnSpc>
                        <a:spcBef>
                          <a:spcPts val="395"/>
                        </a:spcBef>
                      </a:pPr>
                      <a:r>
                        <a:rPr sz="1200" dirty="0">
                          <a:latin typeface="Arial"/>
                          <a:cs typeface="Arial"/>
                        </a:rPr>
                        <a:t>address:</a:t>
                      </a:r>
                      <a:r>
                        <a:rPr sz="1200" spc="-75" dirty="0">
                          <a:latin typeface="Arial"/>
                          <a:cs typeface="Arial"/>
                        </a:rPr>
                        <a:t> </a:t>
                      </a:r>
                      <a:r>
                        <a:rPr sz="1200" spc="-5" dirty="0">
                          <a:latin typeface="Arial"/>
                          <a:cs typeface="Arial"/>
                        </a:rPr>
                        <a:t>string  birthDate:</a:t>
                      </a:r>
                      <a:r>
                        <a:rPr sz="1200" spc="-60" dirty="0">
                          <a:latin typeface="Arial"/>
                          <a:cs typeface="Arial"/>
                        </a:rPr>
                        <a:t> </a:t>
                      </a:r>
                      <a:r>
                        <a:rPr sz="1200" dirty="0">
                          <a:latin typeface="Arial"/>
                          <a:cs typeface="Arial"/>
                        </a:rPr>
                        <a:t>date</a:t>
                      </a:r>
                      <a:endParaRPr sz="1200">
                        <a:latin typeface="Arial"/>
                        <a:cs typeface="Arial"/>
                      </a:endParaRPr>
                    </a:p>
                  </a:txBody>
                  <a:tcPr marL="0" marR="0" marT="863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r>
              <a:tr h="497840">
                <a:tc>
                  <a:txBody>
                    <a:bodyPr/>
                    <a:lstStyle/>
                    <a:p>
                      <a:pPr marL="60325" marR="41910">
                        <a:lnSpc>
                          <a:spcPts val="1390"/>
                        </a:lnSpc>
                        <a:spcBef>
                          <a:spcPts val="675"/>
                        </a:spcBef>
                      </a:pPr>
                      <a:r>
                        <a:rPr sz="1200" dirty="0">
                          <a:latin typeface="Arial"/>
                          <a:cs typeface="Arial"/>
                        </a:rPr>
                        <a:t>age(): Integer  changeAddress(newAdd:</a:t>
                      </a:r>
                      <a:r>
                        <a:rPr sz="1200" spc="-70" dirty="0">
                          <a:latin typeface="Arial"/>
                          <a:cs typeface="Arial"/>
                        </a:rPr>
                        <a:t> </a:t>
                      </a:r>
                      <a:r>
                        <a:rPr sz="1200" spc="-5" dirty="0">
                          <a:latin typeface="Arial"/>
                          <a:cs typeface="Arial"/>
                        </a:rPr>
                        <a:t>string)</a:t>
                      </a:r>
                      <a:endParaRPr sz="1200">
                        <a:latin typeface="Arial"/>
                        <a:cs typeface="Arial"/>
                      </a:endParaRPr>
                    </a:p>
                  </a:txBody>
                  <a:tcPr marL="0" marR="0" marT="857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r>
            </a:tbl>
          </a:graphicData>
        </a:graphic>
      </p:graphicFrame>
      <p:graphicFrame>
        <p:nvGraphicFramePr>
          <p:cNvPr id="7" name="object 7"/>
          <p:cNvGraphicFramePr>
            <a:graphicFrameLocks noGrp="1"/>
          </p:cNvGraphicFramePr>
          <p:nvPr/>
        </p:nvGraphicFramePr>
        <p:xfrm>
          <a:off x="5968509" y="4056062"/>
          <a:ext cx="2280285" cy="2052320"/>
        </p:xfrm>
        <a:graphic>
          <a:graphicData uri="http://schemas.openxmlformats.org/drawingml/2006/table">
            <a:tbl>
              <a:tblPr firstRow="1" bandRow="1">
                <a:tableStyleId>{2D5ABB26-0587-4C30-8999-92F81FD0307C}</a:tableStyleId>
              </a:tblPr>
              <a:tblGrid>
                <a:gridCol w="1157605"/>
                <a:gridCol w="1122680"/>
              </a:tblGrid>
              <a:tr h="767715">
                <a:tc>
                  <a:txBody>
                    <a:bodyPr/>
                    <a:lstStyle/>
                    <a:p>
                      <a:pPr>
                        <a:lnSpc>
                          <a:spcPct val="100000"/>
                        </a:lnSpc>
                      </a:pPr>
                      <a:endParaRPr sz="1700">
                        <a:latin typeface="Times New Roman"/>
                        <a:cs typeface="Times New Roman"/>
                      </a:endParaRPr>
                    </a:p>
                  </a:txBody>
                  <a:tcPr marL="0" marR="0" marT="0" marB="0">
                    <a:lnR w="12700">
                      <a:solidFill>
                        <a:srgbClr val="000000"/>
                      </a:solidFill>
                      <a:prstDash val="solid"/>
                    </a:lnR>
                    <a:lnB w="63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B w="6350">
                      <a:solidFill>
                        <a:srgbClr val="000000"/>
                      </a:solidFill>
                      <a:prstDash val="solid"/>
                    </a:lnB>
                  </a:tcPr>
                </a:tc>
              </a:tr>
              <a:tr h="414020">
                <a:tc gridSpan="2">
                  <a:txBody>
                    <a:bodyPr/>
                    <a:lstStyle/>
                    <a:p>
                      <a:pPr marL="13970" algn="ctr">
                        <a:lnSpc>
                          <a:spcPct val="100000"/>
                        </a:lnSpc>
                        <a:spcBef>
                          <a:spcPts val="760"/>
                        </a:spcBef>
                      </a:pPr>
                      <a:r>
                        <a:rPr sz="1400" b="1" spc="-5" dirty="0">
                          <a:latin typeface="Arial"/>
                          <a:cs typeface="Arial"/>
                        </a:rPr>
                        <a:t>Student</a:t>
                      </a:r>
                      <a:endParaRPr sz="1400">
                        <a:latin typeface="Arial"/>
                        <a:cs typeface="Arial"/>
                      </a:endParaRPr>
                    </a:p>
                  </a:txBody>
                  <a:tcPr marL="0" marR="0" marT="965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tr>
              <a:tr h="539115">
                <a:tc gridSpan="2">
                  <a:txBody>
                    <a:bodyPr/>
                    <a:lstStyle/>
                    <a:p>
                      <a:pPr marL="59055" marR="864869" indent="1270">
                        <a:lnSpc>
                          <a:spcPct val="116300"/>
                        </a:lnSpc>
                        <a:spcBef>
                          <a:spcPts val="515"/>
                        </a:spcBef>
                      </a:pPr>
                      <a:r>
                        <a:rPr sz="1200" dirty="0">
                          <a:latin typeface="Arial"/>
                          <a:cs typeface="Arial"/>
                        </a:rPr>
                        <a:t>regNum: </a:t>
                      </a:r>
                      <a:r>
                        <a:rPr sz="1200" spc="-5" dirty="0">
                          <a:latin typeface="Arial"/>
                          <a:cs typeface="Arial"/>
                        </a:rPr>
                        <a:t>string</a:t>
                      </a:r>
                      <a:r>
                        <a:rPr sz="1200" spc="-80" dirty="0">
                          <a:latin typeface="Arial"/>
                          <a:cs typeface="Arial"/>
                        </a:rPr>
                        <a:t> </a:t>
                      </a:r>
                      <a:r>
                        <a:rPr sz="1200" dirty="0">
                          <a:latin typeface="Arial"/>
                          <a:cs typeface="Arial"/>
                        </a:rPr>
                        <a:t>{PK}  major:</a:t>
                      </a:r>
                      <a:r>
                        <a:rPr sz="1200" spc="-15" dirty="0">
                          <a:latin typeface="Arial"/>
                          <a:cs typeface="Arial"/>
                        </a:rPr>
                        <a:t> </a:t>
                      </a:r>
                      <a:r>
                        <a:rPr sz="1200" spc="-5" dirty="0">
                          <a:latin typeface="Arial"/>
                          <a:cs typeface="Arial"/>
                        </a:rPr>
                        <a:t>string</a:t>
                      </a:r>
                      <a:endParaRPr sz="1200">
                        <a:latin typeface="Arial"/>
                        <a:cs typeface="Arial"/>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tr>
              <a:tr h="331470">
                <a:tc gridSpan="2">
                  <a:txBody>
                    <a:bodyPr/>
                    <a:lstStyle/>
                    <a:p>
                      <a:pPr marL="60325">
                        <a:lnSpc>
                          <a:spcPct val="100000"/>
                        </a:lnSpc>
                        <a:spcBef>
                          <a:spcPts val="625"/>
                        </a:spcBef>
                      </a:pPr>
                      <a:r>
                        <a:rPr sz="1200" spc="-5" dirty="0">
                          <a:latin typeface="Arial"/>
                          <a:cs typeface="Arial"/>
                        </a:rPr>
                        <a:t>register(C: </a:t>
                      </a:r>
                      <a:r>
                        <a:rPr sz="1200" dirty="0">
                          <a:latin typeface="Arial"/>
                          <a:cs typeface="Arial"/>
                        </a:rPr>
                        <a:t>Course):</a:t>
                      </a:r>
                      <a:r>
                        <a:rPr sz="1200" spc="-20" dirty="0">
                          <a:latin typeface="Arial"/>
                          <a:cs typeface="Arial"/>
                        </a:rPr>
                        <a:t> </a:t>
                      </a:r>
                      <a:r>
                        <a:rPr sz="1200" dirty="0">
                          <a:latin typeface="Arial"/>
                          <a:cs typeface="Arial"/>
                        </a:rPr>
                        <a:t>boolean</a:t>
                      </a:r>
                      <a:endParaRPr sz="1200">
                        <a:latin typeface="Arial"/>
                        <a:cs typeface="Arial"/>
                      </a:endParaRPr>
                    </a:p>
                  </a:txBody>
                  <a:tcPr marL="0" marR="0" marT="793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tr>
            </a:tbl>
          </a:graphicData>
        </a:graphic>
      </p:graphicFrame>
      <p:sp>
        <p:nvSpPr>
          <p:cNvPr id="8" name="object 8"/>
          <p:cNvSpPr/>
          <p:nvPr/>
        </p:nvSpPr>
        <p:spPr>
          <a:xfrm>
            <a:off x="7091362" y="3976687"/>
            <a:ext cx="79375" cy="79375"/>
          </a:xfrm>
          <a:custGeom>
            <a:avLst/>
            <a:gdLst/>
            <a:ahLst/>
            <a:cxnLst/>
            <a:rect l="l" t="t" r="r" b="b"/>
            <a:pathLst>
              <a:path w="79375" h="79375">
                <a:moveTo>
                  <a:pt x="79374" y="79375"/>
                </a:moveTo>
                <a:lnTo>
                  <a:pt x="39687" y="0"/>
                </a:lnTo>
                <a:lnTo>
                  <a:pt x="0" y="79375"/>
                </a:lnTo>
                <a:lnTo>
                  <a:pt x="79374" y="79375"/>
                </a:lnTo>
              </a:path>
            </a:pathLst>
          </a:custGeom>
          <a:ln w="4156">
            <a:solidFill>
              <a:srgbClr val="000000"/>
            </a:solidFill>
          </a:ln>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15</a:t>
            </a:fld>
            <a:endParaRPr spc="-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86995" rIns="0" bIns="0" rtlCol="0">
            <a:spAutoFit/>
          </a:bodyPr>
          <a:lstStyle/>
          <a:p>
            <a:pPr marL="3427729" marR="555625" indent="-2874645">
              <a:lnSpc>
                <a:spcPts val="3800"/>
              </a:lnSpc>
              <a:spcBef>
                <a:spcPts val="685"/>
              </a:spcBef>
            </a:pPr>
            <a:r>
              <a:rPr sz="3200" spc="65" dirty="0"/>
              <a:t>STANDARDS FOR</a:t>
            </a:r>
            <a:r>
              <a:rPr sz="3200" spc="-90" dirty="0"/>
              <a:t> </a:t>
            </a:r>
            <a:r>
              <a:rPr sz="3200" spc="30" dirty="0"/>
              <a:t>OBJECT-ORIENTED  </a:t>
            </a:r>
            <a:r>
              <a:rPr sz="3200" spc="110" dirty="0"/>
              <a:t>MODEL</a:t>
            </a:r>
            <a:endParaRPr sz="320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16</a:t>
            </a:fld>
            <a:endParaRPr spc="-100" dirty="0"/>
          </a:p>
        </p:txBody>
      </p:sp>
      <p:sp>
        <p:nvSpPr>
          <p:cNvPr id="5" name="object 5"/>
          <p:cNvSpPr txBox="1"/>
          <p:nvPr/>
        </p:nvSpPr>
        <p:spPr>
          <a:xfrm>
            <a:off x="650240" y="1733804"/>
            <a:ext cx="7349490" cy="4222750"/>
          </a:xfrm>
          <a:prstGeom prst="rect">
            <a:avLst/>
          </a:prstGeom>
        </p:spPr>
        <p:txBody>
          <a:bodyPr vert="horz" wrap="square" lIns="0" tIns="33655" rIns="0" bIns="0" rtlCol="0">
            <a:spAutoFit/>
          </a:bodyPr>
          <a:lstStyle/>
          <a:p>
            <a:pPr marL="241300" indent="-228600">
              <a:lnSpc>
                <a:spcPct val="100000"/>
              </a:lnSpc>
              <a:spcBef>
                <a:spcPts val="265"/>
              </a:spcBef>
              <a:buClr>
                <a:srgbClr val="93A299"/>
              </a:buClr>
              <a:buFont typeface="Arial"/>
              <a:buChar char="•"/>
              <a:tabLst>
                <a:tab pos="241300" algn="l"/>
              </a:tabLst>
            </a:pPr>
            <a:r>
              <a:rPr sz="2400" b="1" spc="-140" dirty="0">
                <a:solidFill>
                  <a:srgbClr val="564B3C"/>
                </a:solidFill>
                <a:latin typeface="Verdana"/>
                <a:cs typeface="Verdana"/>
              </a:rPr>
              <a:t>ODMG: </a:t>
            </a:r>
            <a:r>
              <a:rPr sz="2400" b="1" spc="-130" dirty="0">
                <a:solidFill>
                  <a:srgbClr val="564B3C"/>
                </a:solidFill>
                <a:latin typeface="Verdana"/>
                <a:cs typeface="Verdana"/>
              </a:rPr>
              <a:t>Object </a:t>
            </a:r>
            <a:r>
              <a:rPr sz="2400" b="1" spc="-185" dirty="0">
                <a:solidFill>
                  <a:srgbClr val="564B3C"/>
                </a:solidFill>
                <a:latin typeface="Verdana"/>
                <a:cs typeface="Verdana"/>
              </a:rPr>
              <a:t>Data </a:t>
            </a:r>
            <a:r>
              <a:rPr sz="2400" b="1" spc="-160" dirty="0">
                <a:solidFill>
                  <a:srgbClr val="564B3C"/>
                </a:solidFill>
                <a:latin typeface="Verdana"/>
                <a:cs typeface="Verdana"/>
              </a:rPr>
              <a:t>Management </a:t>
            </a:r>
            <a:r>
              <a:rPr sz="2400" b="1" spc="-170" dirty="0">
                <a:solidFill>
                  <a:srgbClr val="564B3C"/>
                </a:solidFill>
                <a:latin typeface="Verdana"/>
                <a:cs typeface="Verdana"/>
              </a:rPr>
              <a:t>Group</a:t>
            </a:r>
            <a:r>
              <a:rPr sz="2400" b="1" spc="-125" dirty="0">
                <a:solidFill>
                  <a:srgbClr val="564B3C"/>
                </a:solidFill>
                <a:latin typeface="Verdana"/>
                <a:cs typeface="Verdana"/>
              </a:rPr>
              <a:t> </a:t>
            </a:r>
            <a:r>
              <a:rPr sz="2400" b="1" spc="-375" dirty="0">
                <a:solidFill>
                  <a:srgbClr val="564B3C"/>
                </a:solidFill>
                <a:latin typeface="Verdana"/>
                <a:cs typeface="Verdana"/>
              </a:rPr>
              <a:t>(1991)</a:t>
            </a:r>
            <a:endParaRPr sz="2400">
              <a:latin typeface="Verdana"/>
              <a:cs typeface="Verdana"/>
            </a:endParaRPr>
          </a:p>
          <a:p>
            <a:pPr marL="533400" lvl="1" indent="-228600">
              <a:lnSpc>
                <a:spcPct val="100000"/>
              </a:lnSpc>
              <a:spcBef>
                <a:spcPts val="140"/>
              </a:spcBef>
              <a:buClr>
                <a:srgbClr val="CF543F"/>
              </a:buClr>
              <a:buFont typeface="Arial"/>
              <a:buChar char="•"/>
              <a:tabLst>
                <a:tab pos="532765" algn="l"/>
                <a:tab pos="533400" algn="l"/>
              </a:tabLst>
            </a:pPr>
            <a:r>
              <a:rPr sz="2000" spc="-10" dirty="0">
                <a:solidFill>
                  <a:srgbClr val="564B3C"/>
                </a:solidFill>
                <a:latin typeface="Verdana"/>
                <a:cs typeface="Verdana"/>
              </a:rPr>
              <a:t>provide</a:t>
            </a:r>
            <a:r>
              <a:rPr sz="2000" spc="-150" dirty="0">
                <a:solidFill>
                  <a:srgbClr val="564B3C"/>
                </a:solidFill>
                <a:latin typeface="Verdana"/>
                <a:cs typeface="Verdana"/>
              </a:rPr>
              <a:t> </a:t>
            </a:r>
            <a:r>
              <a:rPr sz="2000" spc="165" dirty="0">
                <a:solidFill>
                  <a:srgbClr val="564B3C"/>
                </a:solidFill>
                <a:latin typeface="Verdana"/>
                <a:cs typeface="Verdana"/>
              </a:rPr>
              <a:t>a</a:t>
            </a:r>
            <a:r>
              <a:rPr sz="2000" spc="-150" dirty="0">
                <a:solidFill>
                  <a:srgbClr val="564B3C"/>
                </a:solidFill>
                <a:latin typeface="Verdana"/>
                <a:cs typeface="Verdana"/>
              </a:rPr>
              <a:t> </a:t>
            </a:r>
            <a:r>
              <a:rPr sz="2000" spc="-20" dirty="0">
                <a:solidFill>
                  <a:srgbClr val="564B3C"/>
                </a:solidFill>
                <a:latin typeface="Verdana"/>
                <a:cs typeface="Verdana"/>
              </a:rPr>
              <a:t>standard</a:t>
            </a:r>
            <a:r>
              <a:rPr sz="2000" spc="-150" dirty="0">
                <a:solidFill>
                  <a:srgbClr val="564B3C"/>
                </a:solidFill>
                <a:latin typeface="Verdana"/>
                <a:cs typeface="Verdana"/>
              </a:rPr>
              <a:t> </a:t>
            </a:r>
            <a:r>
              <a:rPr sz="2000" spc="-15" dirty="0">
                <a:solidFill>
                  <a:srgbClr val="564B3C"/>
                </a:solidFill>
                <a:latin typeface="Verdana"/>
                <a:cs typeface="Verdana"/>
              </a:rPr>
              <a:t>where</a:t>
            </a:r>
            <a:r>
              <a:rPr sz="2000" spc="-145" dirty="0">
                <a:solidFill>
                  <a:srgbClr val="564B3C"/>
                </a:solidFill>
                <a:latin typeface="Verdana"/>
                <a:cs typeface="Verdana"/>
              </a:rPr>
              <a:t> </a:t>
            </a:r>
            <a:r>
              <a:rPr sz="2000" spc="-75" dirty="0">
                <a:solidFill>
                  <a:srgbClr val="564B3C"/>
                </a:solidFill>
                <a:latin typeface="Verdana"/>
                <a:cs typeface="Verdana"/>
              </a:rPr>
              <a:t>previously</a:t>
            </a:r>
            <a:r>
              <a:rPr sz="2000" spc="-150" dirty="0">
                <a:solidFill>
                  <a:srgbClr val="564B3C"/>
                </a:solidFill>
                <a:latin typeface="Verdana"/>
                <a:cs typeface="Verdana"/>
              </a:rPr>
              <a:t> </a:t>
            </a:r>
            <a:r>
              <a:rPr sz="2000" spc="-45" dirty="0">
                <a:solidFill>
                  <a:srgbClr val="564B3C"/>
                </a:solidFill>
                <a:latin typeface="Verdana"/>
                <a:cs typeface="Verdana"/>
              </a:rPr>
              <a:t>there</a:t>
            </a:r>
            <a:r>
              <a:rPr sz="2000" spc="-150" dirty="0">
                <a:solidFill>
                  <a:srgbClr val="564B3C"/>
                </a:solidFill>
                <a:latin typeface="Verdana"/>
                <a:cs typeface="Verdana"/>
              </a:rPr>
              <a:t> </a:t>
            </a:r>
            <a:r>
              <a:rPr sz="2000" spc="-30" dirty="0">
                <a:solidFill>
                  <a:srgbClr val="564B3C"/>
                </a:solidFill>
                <a:latin typeface="Verdana"/>
                <a:cs typeface="Verdana"/>
              </a:rPr>
              <a:t>was</a:t>
            </a:r>
            <a:r>
              <a:rPr sz="2000" spc="-145" dirty="0">
                <a:solidFill>
                  <a:srgbClr val="564B3C"/>
                </a:solidFill>
                <a:latin typeface="Verdana"/>
                <a:cs typeface="Verdana"/>
              </a:rPr>
              <a:t> </a:t>
            </a:r>
            <a:r>
              <a:rPr sz="2000" spc="25" dirty="0">
                <a:solidFill>
                  <a:srgbClr val="564B3C"/>
                </a:solidFill>
                <a:latin typeface="Verdana"/>
                <a:cs typeface="Verdana"/>
              </a:rPr>
              <a:t>none</a:t>
            </a:r>
            <a:endParaRPr sz="2000">
              <a:latin typeface="Verdana"/>
              <a:cs typeface="Verdana"/>
            </a:endParaRPr>
          </a:p>
          <a:p>
            <a:pPr marL="533400" lvl="1" indent="-228600">
              <a:lnSpc>
                <a:spcPct val="100000"/>
              </a:lnSpc>
              <a:spcBef>
                <a:spcPts val="300"/>
              </a:spcBef>
              <a:buClr>
                <a:srgbClr val="CF543F"/>
              </a:buClr>
              <a:buFont typeface="Arial"/>
              <a:buChar char="•"/>
              <a:tabLst>
                <a:tab pos="532765" algn="l"/>
                <a:tab pos="533400" algn="l"/>
              </a:tabLst>
            </a:pPr>
            <a:r>
              <a:rPr sz="2000" spc="-55" dirty="0">
                <a:solidFill>
                  <a:srgbClr val="564B3C"/>
                </a:solidFill>
                <a:latin typeface="Verdana"/>
                <a:cs typeface="Verdana"/>
              </a:rPr>
              <a:t>support </a:t>
            </a:r>
            <a:r>
              <a:rPr sz="2000" spc="-50" dirty="0">
                <a:solidFill>
                  <a:srgbClr val="564B3C"/>
                </a:solidFill>
                <a:latin typeface="Verdana"/>
                <a:cs typeface="Verdana"/>
              </a:rPr>
              <a:t>portability </a:t>
            </a:r>
            <a:r>
              <a:rPr sz="2000" spc="40" dirty="0">
                <a:solidFill>
                  <a:srgbClr val="564B3C"/>
                </a:solidFill>
                <a:latin typeface="Verdana"/>
                <a:cs typeface="Verdana"/>
              </a:rPr>
              <a:t>between</a:t>
            </a:r>
            <a:r>
              <a:rPr sz="2000" spc="-350" dirty="0">
                <a:solidFill>
                  <a:srgbClr val="564B3C"/>
                </a:solidFill>
                <a:latin typeface="Verdana"/>
                <a:cs typeface="Verdana"/>
              </a:rPr>
              <a:t> </a:t>
            </a:r>
            <a:r>
              <a:rPr sz="2000" spc="-15" dirty="0">
                <a:solidFill>
                  <a:srgbClr val="564B3C"/>
                </a:solidFill>
                <a:latin typeface="Verdana"/>
                <a:cs typeface="Verdana"/>
              </a:rPr>
              <a:t>products</a:t>
            </a:r>
            <a:endParaRPr sz="2000">
              <a:latin typeface="Verdana"/>
              <a:cs typeface="Verdana"/>
            </a:endParaRPr>
          </a:p>
          <a:p>
            <a:pPr marL="533400" lvl="1" indent="-228600">
              <a:lnSpc>
                <a:spcPct val="100000"/>
              </a:lnSpc>
              <a:spcBef>
                <a:spcPts val="200"/>
              </a:spcBef>
              <a:buClr>
                <a:srgbClr val="CF543F"/>
              </a:buClr>
              <a:buFont typeface="Arial"/>
              <a:buChar char="•"/>
              <a:tabLst>
                <a:tab pos="532765" algn="l"/>
                <a:tab pos="533400" algn="l"/>
              </a:tabLst>
            </a:pPr>
            <a:r>
              <a:rPr sz="2000" spc="-35" dirty="0">
                <a:solidFill>
                  <a:srgbClr val="564B3C"/>
                </a:solidFill>
                <a:latin typeface="Verdana"/>
                <a:cs typeface="Verdana"/>
              </a:rPr>
              <a:t>standardize</a:t>
            </a:r>
            <a:r>
              <a:rPr sz="2000" spc="-150" dirty="0">
                <a:solidFill>
                  <a:srgbClr val="564B3C"/>
                </a:solidFill>
                <a:latin typeface="Verdana"/>
                <a:cs typeface="Verdana"/>
              </a:rPr>
              <a:t> </a:t>
            </a:r>
            <a:r>
              <a:rPr sz="2000" spc="-15" dirty="0">
                <a:solidFill>
                  <a:srgbClr val="564B3C"/>
                </a:solidFill>
                <a:latin typeface="Verdana"/>
                <a:cs typeface="Verdana"/>
              </a:rPr>
              <a:t>model,</a:t>
            </a:r>
            <a:r>
              <a:rPr sz="2000" spc="-150" dirty="0">
                <a:solidFill>
                  <a:srgbClr val="564B3C"/>
                </a:solidFill>
                <a:latin typeface="Verdana"/>
                <a:cs typeface="Verdana"/>
              </a:rPr>
              <a:t> </a:t>
            </a:r>
            <a:r>
              <a:rPr sz="2000" spc="-40" dirty="0">
                <a:solidFill>
                  <a:srgbClr val="564B3C"/>
                </a:solidFill>
                <a:latin typeface="Verdana"/>
                <a:cs typeface="Verdana"/>
              </a:rPr>
              <a:t>querying</a:t>
            </a:r>
            <a:r>
              <a:rPr sz="2000" spc="-150" dirty="0">
                <a:solidFill>
                  <a:srgbClr val="564B3C"/>
                </a:solidFill>
                <a:latin typeface="Verdana"/>
                <a:cs typeface="Verdana"/>
              </a:rPr>
              <a:t> </a:t>
            </a:r>
            <a:r>
              <a:rPr sz="2000" spc="80" dirty="0">
                <a:solidFill>
                  <a:srgbClr val="564B3C"/>
                </a:solidFill>
                <a:latin typeface="Verdana"/>
                <a:cs typeface="Verdana"/>
              </a:rPr>
              <a:t>and</a:t>
            </a:r>
            <a:r>
              <a:rPr sz="2000" spc="-150" dirty="0">
                <a:solidFill>
                  <a:srgbClr val="564B3C"/>
                </a:solidFill>
                <a:latin typeface="Verdana"/>
                <a:cs typeface="Verdana"/>
              </a:rPr>
              <a:t> </a:t>
            </a:r>
            <a:r>
              <a:rPr sz="2000" spc="-25" dirty="0">
                <a:solidFill>
                  <a:srgbClr val="564B3C"/>
                </a:solidFill>
                <a:latin typeface="Verdana"/>
                <a:cs typeface="Verdana"/>
              </a:rPr>
              <a:t>programming</a:t>
            </a:r>
            <a:r>
              <a:rPr sz="2000" spc="-150" dirty="0">
                <a:solidFill>
                  <a:srgbClr val="564B3C"/>
                </a:solidFill>
                <a:latin typeface="Verdana"/>
                <a:cs typeface="Verdana"/>
              </a:rPr>
              <a:t> issues</a:t>
            </a:r>
            <a:endParaRPr sz="2000">
              <a:latin typeface="Verdana"/>
              <a:cs typeface="Verdana"/>
            </a:endParaRPr>
          </a:p>
          <a:p>
            <a:pPr lvl="1">
              <a:lnSpc>
                <a:spcPct val="100000"/>
              </a:lnSpc>
              <a:spcBef>
                <a:spcPts val="40"/>
              </a:spcBef>
              <a:buClr>
                <a:srgbClr val="CF543F"/>
              </a:buClr>
              <a:buFont typeface="Arial"/>
              <a:buChar char="•"/>
            </a:pPr>
            <a:endParaRPr sz="2800">
              <a:latin typeface="Times New Roman"/>
              <a:cs typeface="Times New Roman"/>
            </a:endParaRPr>
          </a:p>
          <a:p>
            <a:pPr marL="241300" marR="316230" indent="-228600">
              <a:lnSpc>
                <a:spcPts val="2620"/>
              </a:lnSpc>
              <a:buClr>
                <a:srgbClr val="93A299"/>
              </a:buClr>
              <a:buFont typeface="Arial"/>
              <a:buChar char="•"/>
              <a:tabLst>
                <a:tab pos="241300" algn="l"/>
              </a:tabLst>
            </a:pPr>
            <a:r>
              <a:rPr sz="2400" b="1" spc="-165" dirty="0">
                <a:solidFill>
                  <a:srgbClr val="564B3C"/>
                </a:solidFill>
                <a:latin typeface="Verdana"/>
                <a:cs typeface="Verdana"/>
              </a:rPr>
              <a:t>Language </a:t>
            </a:r>
            <a:r>
              <a:rPr sz="2400" b="1" spc="-229" dirty="0">
                <a:solidFill>
                  <a:srgbClr val="564B3C"/>
                </a:solidFill>
                <a:latin typeface="Verdana"/>
                <a:cs typeface="Verdana"/>
              </a:rPr>
              <a:t>of </a:t>
            </a:r>
            <a:r>
              <a:rPr sz="2400" b="1" spc="-180" dirty="0">
                <a:solidFill>
                  <a:srgbClr val="564B3C"/>
                </a:solidFill>
                <a:latin typeface="Verdana"/>
                <a:cs typeface="Verdana"/>
              </a:rPr>
              <a:t>specifying </a:t>
            </a:r>
            <a:r>
              <a:rPr sz="2400" b="1" spc="-235" dirty="0">
                <a:solidFill>
                  <a:srgbClr val="564B3C"/>
                </a:solidFill>
                <a:latin typeface="Verdana"/>
                <a:cs typeface="Verdana"/>
              </a:rPr>
              <a:t>the </a:t>
            </a:r>
            <a:r>
              <a:rPr sz="2400" b="1" spc="-275" dirty="0">
                <a:solidFill>
                  <a:srgbClr val="564B3C"/>
                </a:solidFill>
                <a:latin typeface="Verdana"/>
                <a:cs typeface="Verdana"/>
              </a:rPr>
              <a:t>structure </a:t>
            </a:r>
            <a:r>
              <a:rPr sz="2400" b="1" spc="-229" dirty="0">
                <a:solidFill>
                  <a:srgbClr val="564B3C"/>
                </a:solidFill>
                <a:latin typeface="Verdana"/>
                <a:cs typeface="Verdana"/>
              </a:rPr>
              <a:t>of </a:t>
            </a:r>
            <a:r>
              <a:rPr sz="2400" b="1" spc="-150" dirty="0">
                <a:solidFill>
                  <a:srgbClr val="564B3C"/>
                </a:solidFill>
                <a:latin typeface="Verdana"/>
                <a:cs typeface="Verdana"/>
              </a:rPr>
              <a:t>object  </a:t>
            </a:r>
            <a:r>
              <a:rPr sz="2400" b="1" spc="-140" dirty="0">
                <a:solidFill>
                  <a:srgbClr val="564B3C"/>
                </a:solidFill>
                <a:latin typeface="Verdana"/>
                <a:cs typeface="Verdana"/>
              </a:rPr>
              <a:t>database</a:t>
            </a:r>
            <a:endParaRPr sz="2400">
              <a:latin typeface="Verdana"/>
              <a:cs typeface="Verdana"/>
            </a:endParaRPr>
          </a:p>
          <a:p>
            <a:pPr marL="533400" lvl="1" indent="-228600">
              <a:lnSpc>
                <a:spcPct val="100000"/>
              </a:lnSpc>
              <a:spcBef>
                <a:spcPts val="200"/>
              </a:spcBef>
              <a:buClr>
                <a:srgbClr val="CF543F"/>
              </a:buClr>
              <a:buFont typeface="Arial"/>
              <a:buChar char="•"/>
              <a:tabLst>
                <a:tab pos="532765" algn="l"/>
                <a:tab pos="533400" algn="l"/>
              </a:tabLst>
            </a:pPr>
            <a:r>
              <a:rPr sz="2000" b="1" spc="-229" dirty="0">
                <a:solidFill>
                  <a:srgbClr val="3366FF"/>
                </a:solidFill>
                <a:latin typeface="Verdana"/>
                <a:cs typeface="Verdana"/>
              </a:rPr>
              <a:t>ODL: </a:t>
            </a:r>
            <a:r>
              <a:rPr sz="2000" b="1" spc="-110" dirty="0">
                <a:solidFill>
                  <a:srgbClr val="3366FF"/>
                </a:solidFill>
                <a:latin typeface="Verdana"/>
                <a:cs typeface="Verdana"/>
              </a:rPr>
              <a:t>Object </a:t>
            </a:r>
            <a:r>
              <a:rPr sz="2000" b="1" spc="-215" dirty="0">
                <a:solidFill>
                  <a:srgbClr val="3366FF"/>
                </a:solidFill>
                <a:latin typeface="Verdana"/>
                <a:cs typeface="Verdana"/>
              </a:rPr>
              <a:t>Definition</a:t>
            </a:r>
            <a:r>
              <a:rPr sz="2000" b="1" spc="-45" dirty="0">
                <a:solidFill>
                  <a:srgbClr val="3366FF"/>
                </a:solidFill>
                <a:latin typeface="Verdana"/>
                <a:cs typeface="Verdana"/>
              </a:rPr>
              <a:t> </a:t>
            </a:r>
            <a:r>
              <a:rPr sz="2000" b="1" spc="-140" dirty="0">
                <a:solidFill>
                  <a:srgbClr val="3366FF"/>
                </a:solidFill>
                <a:latin typeface="Verdana"/>
                <a:cs typeface="Verdana"/>
              </a:rPr>
              <a:t>Language</a:t>
            </a:r>
            <a:endParaRPr sz="2000">
              <a:latin typeface="Verdana"/>
              <a:cs typeface="Verdana"/>
            </a:endParaRPr>
          </a:p>
          <a:p>
            <a:pPr marL="533400" lvl="1" indent="-228600">
              <a:lnSpc>
                <a:spcPct val="100000"/>
              </a:lnSpc>
              <a:spcBef>
                <a:spcPts val="200"/>
              </a:spcBef>
              <a:buClr>
                <a:srgbClr val="CF543F"/>
              </a:buClr>
              <a:buFont typeface="Arial"/>
              <a:buChar char="•"/>
              <a:tabLst>
                <a:tab pos="532765" algn="l"/>
                <a:tab pos="533400" algn="l"/>
              </a:tabLst>
            </a:pPr>
            <a:r>
              <a:rPr sz="2000" b="1" spc="-175" dirty="0">
                <a:solidFill>
                  <a:srgbClr val="3366FF"/>
                </a:solidFill>
                <a:latin typeface="Verdana"/>
                <a:cs typeface="Verdana"/>
              </a:rPr>
              <a:t>OQL: </a:t>
            </a:r>
            <a:r>
              <a:rPr sz="2000" b="1" spc="-110" dirty="0">
                <a:solidFill>
                  <a:srgbClr val="3366FF"/>
                </a:solidFill>
                <a:latin typeface="Verdana"/>
                <a:cs typeface="Verdana"/>
              </a:rPr>
              <a:t>Object </a:t>
            </a:r>
            <a:r>
              <a:rPr sz="2000" b="1" spc="-160" dirty="0">
                <a:solidFill>
                  <a:srgbClr val="3366FF"/>
                </a:solidFill>
                <a:latin typeface="Verdana"/>
                <a:cs typeface="Verdana"/>
              </a:rPr>
              <a:t>Query</a:t>
            </a:r>
            <a:r>
              <a:rPr sz="2000" b="1" spc="-95" dirty="0">
                <a:solidFill>
                  <a:srgbClr val="3366FF"/>
                </a:solidFill>
                <a:latin typeface="Verdana"/>
                <a:cs typeface="Verdana"/>
              </a:rPr>
              <a:t> </a:t>
            </a:r>
            <a:r>
              <a:rPr sz="2000" b="1" spc="-140" dirty="0">
                <a:solidFill>
                  <a:srgbClr val="3366FF"/>
                </a:solidFill>
                <a:latin typeface="Verdana"/>
                <a:cs typeface="Verdana"/>
              </a:rPr>
              <a:t>Language</a:t>
            </a:r>
            <a:endParaRPr sz="2000">
              <a:latin typeface="Verdana"/>
              <a:cs typeface="Verdana"/>
            </a:endParaRPr>
          </a:p>
          <a:p>
            <a:pPr lvl="1">
              <a:lnSpc>
                <a:spcPct val="100000"/>
              </a:lnSpc>
              <a:spcBef>
                <a:spcPts val="40"/>
              </a:spcBef>
              <a:buClr>
                <a:srgbClr val="CF543F"/>
              </a:buClr>
              <a:buFont typeface="Arial"/>
              <a:buChar char="•"/>
            </a:pPr>
            <a:endParaRPr sz="2800">
              <a:latin typeface="Times New Roman"/>
              <a:cs typeface="Times New Roman"/>
            </a:endParaRPr>
          </a:p>
          <a:p>
            <a:pPr marL="241300" marR="234950" indent="-228600">
              <a:lnSpc>
                <a:spcPts val="2620"/>
              </a:lnSpc>
              <a:buClr>
                <a:srgbClr val="93A299"/>
              </a:buClr>
              <a:buFont typeface="Arial"/>
              <a:buChar char="•"/>
              <a:tabLst>
                <a:tab pos="241300" algn="l"/>
              </a:tabLst>
            </a:pPr>
            <a:r>
              <a:rPr sz="2400" spc="-35" dirty="0">
                <a:solidFill>
                  <a:srgbClr val="564B3C"/>
                </a:solidFill>
                <a:latin typeface="Verdana"/>
                <a:cs typeface="Verdana"/>
              </a:rPr>
              <a:t>ODL</a:t>
            </a:r>
            <a:r>
              <a:rPr sz="2400" spc="-185" dirty="0">
                <a:solidFill>
                  <a:srgbClr val="564B3C"/>
                </a:solidFill>
                <a:latin typeface="Verdana"/>
                <a:cs typeface="Verdana"/>
              </a:rPr>
              <a:t> </a:t>
            </a:r>
            <a:r>
              <a:rPr sz="2400" spc="-250" dirty="0">
                <a:solidFill>
                  <a:srgbClr val="564B3C"/>
                </a:solidFill>
                <a:latin typeface="Verdana"/>
                <a:cs typeface="Verdana"/>
              </a:rPr>
              <a:t>is</a:t>
            </a:r>
            <a:r>
              <a:rPr sz="2400" spc="-185" dirty="0">
                <a:solidFill>
                  <a:srgbClr val="564B3C"/>
                </a:solidFill>
                <a:latin typeface="Verdana"/>
                <a:cs typeface="Verdana"/>
              </a:rPr>
              <a:t> </a:t>
            </a:r>
            <a:r>
              <a:rPr sz="2400" spc="-15" dirty="0">
                <a:solidFill>
                  <a:srgbClr val="564B3C"/>
                </a:solidFill>
                <a:latin typeface="Verdana"/>
                <a:cs typeface="Verdana"/>
              </a:rPr>
              <a:t>somehow</a:t>
            </a:r>
            <a:r>
              <a:rPr sz="2400" spc="-180" dirty="0">
                <a:solidFill>
                  <a:srgbClr val="564B3C"/>
                </a:solidFill>
                <a:latin typeface="Verdana"/>
                <a:cs typeface="Verdana"/>
              </a:rPr>
              <a:t> </a:t>
            </a:r>
            <a:r>
              <a:rPr sz="2400" spc="-150" dirty="0">
                <a:solidFill>
                  <a:srgbClr val="564B3C"/>
                </a:solidFill>
                <a:latin typeface="Verdana"/>
                <a:cs typeface="Verdana"/>
              </a:rPr>
              <a:t>similar</a:t>
            </a:r>
            <a:r>
              <a:rPr sz="2400" spc="-185" dirty="0">
                <a:solidFill>
                  <a:srgbClr val="564B3C"/>
                </a:solidFill>
                <a:latin typeface="Verdana"/>
                <a:cs typeface="Verdana"/>
              </a:rPr>
              <a:t> </a:t>
            </a:r>
            <a:r>
              <a:rPr sz="2400" spc="-10" dirty="0">
                <a:solidFill>
                  <a:srgbClr val="564B3C"/>
                </a:solidFill>
                <a:latin typeface="Verdana"/>
                <a:cs typeface="Verdana"/>
              </a:rPr>
              <a:t>to</a:t>
            </a:r>
            <a:r>
              <a:rPr sz="2400" spc="-180" dirty="0">
                <a:solidFill>
                  <a:srgbClr val="564B3C"/>
                </a:solidFill>
                <a:latin typeface="Verdana"/>
                <a:cs typeface="Verdana"/>
              </a:rPr>
              <a:t> </a:t>
            </a:r>
            <a:r>
              <a:rPr sz="2400" spc="-125" dirty="0">
                <a:solidFill>
                  <a:srgbClr val="564B3C"/>
                </a:solidFill>
                <a:latin typeface="Verdana"/>
                <a:cs typeface="Verdana"/>
              </a:rPr>
              <a:t>DDL</a:t>
            </a:r>
            <a:r>
              <a:rPr sz="2400" spc="-185" dirty="0">
                <a:solidFill>
                  <a:srgbClr val="564B3C"/>
                </a:solidFill>
                <a:latin typeface="Verdana"/>
                <a:cs typeface="Verdana"/>
              </a:rPr>
              <a:t> </a:t>
            </a:r>
            <a:r>
              <a:rPr sz="2400" spc="-5" dirty="0">
                <a:solidFill>
                  <a:srgbClr val="564B3C"/>
                </a:solidFill>
                <a:latin typeface="Verdana"/>
                <a:cs typeface="Verdana"/>
              </a:rPr>
              <a:t>(Data</a:t>
            </a:r>
            <a:r>
              <a:rPr sz="2400" spc="-180" dirty="0">
                <a:solidFill>
                  <a:srgbClr val="564B3C"/>
                </a:solidFill>
                <a:latin typeface="Verdana"/>
                <a:cs typeface="Verdana"/>
              </a:rPr>
              <a:t> </a:t>
            </a:r>
            <a:r>
              <a:rPr sz="2400" spc="-70" dirty="0">
                <a:solidFill>
                  <a:srgbClr val="564B3C"/>
                </a:solidFill>
                <a:latin typeface="Verdana"/>
                <a:cs typeface="Verdana"/>
              </a:rPr>
              <a:t>Definition  </a:t>
            </a:r>
            <a:r>
              <a:rPr sz="2400" spc="20" dirty="0">
                <a:solidFill>
                  <a:srgbClr val="564B3C"/>
                </a:solidFill>
                <a:latin typeface="Verdana"/>
                <a:cs typeface="Verdana"/>
              </a:rPr>
              <a:t>Language) </a:t>
            </a:r>
            <a:r>
              <a:rPr sz="2400" spc="-120" dirty="0">
                <a:solidFill>
                  <a:srgbClr val="564B3C"/>
                </a:solidFill>
                <a:latin typeface="Verdana"/>
                <a:cs typeface="Verdana"/>
              </a:rPr>
              <a:t>in</a:t>
            </a:r>
            <a:r>
              <a:rPr sz="2400" spc="-385" dirty="0">
                <a:solidFill>
                  <a:srgbClr val="564B3C"/>
                </a:solidFill>
                <a:latin typeface="Verdana"/>
                <a:cs typeface="Verdana"/>
              </a:rPr>
              <a:t> </a:t>
            </a:r>
            <a:r>
              <a:rPr sz="2400" spc="-160" dirty="0">
                <a:solidFill>
                  <a:srgbClr val="564B3C"/>
                </a:solidFill>
                <a:latin typeface="Verdana"/>
                <a:cs typeface="Verdana"/>
              </a:rPr>
              <a:t>SQL</a:t>
            </a:r>
            <a:endParaRPr sz="240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014730">
              <a:lnSpc>
                <a:spcPct val="100000"/>
              </a:lnSpc>
              <a:spcBef>
                <a:spcPts val="2265"/>
              </a:spcBef>
            </a:pPr>
            <a:r>
              <a:rPr spc="70" dirty="0"/>
              <a:t>ODL: </a:t>
            </a:r>
            <a:r>
              <a:rPr spc="-5" dirty="0"/>
              <a:t>CLASSES </a:t>
            </a:r>
            <a:r>
              <a:rPr dirty="0"/>
              <a:t>&amp;</a:t>
            </a:r>
            <a:r>
              <a:rPr spc="-200" dirty="0"/>
              <a:t> </a:t>
            </a:r>
            <a:r>
              <a:rPr spc="-20" dirty="0"/>
              <a:t>ATTRIBUTES</a:t>
            </a:r>
          </a:p>
        </p:txBody>
      </p:sp>
      <p:sp>
        <p:nvSpPr>
          <p:cNvPr id="5" name="object 5"/>
          <p:cNvSpPr/>
          <p:nvPr/>
        </p:nvSpPr>
        <p:spPr>
          <a:xfrm>
            <a:off x="187325" y="2205037"/>
            <a:ext cx="5654675" cy="145891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87325" y="4643437"/>
            <a:ext cx="4870450" cy="1244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504048" y="3555396"/>
            <a:ext cx="956944" cy="438784"/>
          </a:xfrm>
          <a:custGeom>
            <a:avLst/>
            <a:gdLst/>
            <a:ahLst/>
            <a:cxnLst/>
            <a:rect l="l" t="t" r="r" b="b"/>
            <a:pathLst>
              <a:path w="956944" h="438785">
                <a:moveTo>
                  <a:pt x="956576" y="438753"/>
                </a:moveTo>
                <a:lnTo>
                  <a:pt x="0" y="0"/>
                </a:lnTo>
              </a:path>
            </a:pathLst>
          </a:custGeom>
          <a:ln w="25399">
            <a:solidFill>
              <a:srgbClr val="A4B1A9"/>
            </a:solidFill>
          </a:ln>
        </p:spPr>
        <p:txBody>
          <a:bodyPr wrap="square" lIns="0" tIns="0" rIns="0" bIns="0" rtlCol="0"/>
          <a:lstStyle/>
          <a:p>
            <a:endParaRPr/>
          </a:p>
        </p:txBody>
      </p:sp>
      <p:sp>
        <p:nvSpPr>
          <p:cNvPr id="8" name="object 8"/>
          <p:cNvSpPr/>
          <p:nvPr/>
        </p:nvSpPr>
        <p:spPr>
          <a:xfrm>
            <a:off x="1481137" y="3533431"/>
            <a:ext cx="124028" cy="10855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503631" y="4148137"/>
            <a:ext cx="957580" cy="484505"/>
          </a:xfrm>
          <a:custGeom>
            <a:avLst/>
            <a:gdLst/>
            <a:ahLst/>
            <a:cxnLst/>
            <a:rect l="l" t="t" r="r" b="b"/>
            <a:pathLst>
              <a:path w="957580" h="484504">
                <a:moveTo>
                  <a:pt x="956993" y="0"/>
                </a:moveTo>
                <a:lnTo>
                  <a:pt x="0" y="483925"/>
                </a:lnTo>
              </a:path>
            </a:pathLst>
          </a:custGeom>
          <a:ln w="25399">
            <a:solidFill>
              <a:srgbClr val="A4B1A9"/>
            </a:solidFill>
          </a:ln>
        </p:spPr>
        <p:txBody>
          <a:bodyPr wrap="square" lIns="0" tIns="0" rIns="0" bIns="0" rtlCol="0"/>
          <a:lstStyle/>
          <a:p>
            <a:endParaRPr/>
          </a:p>
        </p:txBody>
      </p:sp>
      <p:sp>
        <p:nvSpPr>
          <p:cNvPr id="10" name="object 10"/>
          <p:cNvSpPr/>
          <p:nvPr/>
        </p:nvSpPr>
        <p:spPr>
          <a:xfrm>
            <a:off x="1481137" y="4543539"/>
            <a:ext cx="123647" cy="106895"/>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2591917" y="3916248"/>
            <a:ext cx="3448685" cy="299720"/>
          </a:xfrm>
          <a:prstGeom prst="rect">
            <a:avLst/>
          </a:prstGeom>
        </p:spPr>
        <p:txBody>
          <a:bodyPr vert="horz" wrap="square" lIns="0" tIns="12700" rIns="0" bIns="0" rtlCol="0">
            <a:spAutoFit/>
          </a:bodyPr>
          <a:lstStyle/>
          <a:p>
            <a:pPr marL="12700">
              <a:lnSpc>
                <a:spcPct val="100000"/>
              </a:lnSpc>
              <a:spcBef>
                <a:spcPts val="100"/>
              </a:spcBef>
            </a:pPr>
            <a:r>
              <a:rPr sz="1800" b="1" spc="-295" dirty="0">
                <a:solidFill>
                  <a:srgbClr val="3366FF"/>
                </a:solidFill>
                <a:latin typeface="Verdana"/>
                <a:cs typeface="Verdana"/>
              </a:rPr>
              <a:t>Two </a:t>
            </a:r>
            <a:r>
              <a:rPr sz="1800" b="1" spc="-145" dirty="0">
                <a:solidFill>
                  <a:srgbClr val="3366FF"/>
                </a:solidFill>
                <a:latin typeface="Verdana"/>
                <a:cs typeface="Verdana"/>
              </a:rPr>
              <a:t>classes </a:t>
            </a:r>
            <a:r>
              <a:rPr sz="1800" b="1" spc="-250" dirty="0">
                <a:solidFill>
                  <a:srgbClr val="3366FF"/>
                </a:solidFill>
                <a:latin typeface="Verdana"/>
                <a:cs typeface="Verdana"/>
              </a:rPr>
              <a:t>with </a:t>
            </a:r>
            <a:r>
              <a:rPr sz="1800" b="1" spc="-210" dirty="0">
                <a:solidFill>
                  <a:srgbClr val="3366FF"/>
                </a:solidFill>
                <a:latin typeface="Verdana"/>
                <a:cs typeface="Verdana"/>
              </a:rPr>
              <a:t>their</a:t>
            </a:r>
            <a:r>
              <a:rPr sz="1800" b="1" spc="-140" dirty="0">
                <a:solidFill>
                  <a:srgbClr val="3366FF"/>
                </a:solidFill>
                <a:latin typeface="Verdana"/>
                <a:cs typeface="Verdana"/>
              </a:rPr>
              <a:t> </a:t>
            </a:r>
            <a:r>
              <a:rPr sz="1800" b="1" spc="-200" dirty="0">
                <a:solidFill>
                  <a:srgbClr val="3366FF"/>
                </a:solidFill>
                <a:latin typeface="Verdana"/>
                <a:cs typeface="Verdana"/>
              </a:rPr>
              <a:t>attributes</a:t>
            </a:r>
            <a:endParaRPr sz="1800">
              <a:latin typeface="Verdana"/>
              <a:cs typeface="Verdana"/>
            </a:endParaRPr>
          </a:p>
        </p:txBody>
      </p:sp>
      <p:sp>
        <p:nvSpPr>
          <p:cNvPr id="12" name="object 12"/>
          <p:cNvSpPr/>
          <p:nvPr/>
        </p:nvSpPr>
        <p:spPr>
          <a:xfrm>
            <a:off x="3292213" y="5361174"/>
            <a:ext cx="2021205" cy="142875"/>
          </a:xfrm>
          <a:custGeom>
            <a:avLst/>
            <a:gdLst/>
            <a:ahLst/>
            <a:cxnLst/>
            <a:rect l="l" t="t" r="r" b="b"/>
            <a:pathLst>
              <a:path w="2021204" h="142875">
                <a:moveTo>
                  <a:pt x="2021148" y="142687"/>
                </a:moveTo>
                <a:lnTo>
                  <a:pt x="0" y="0"/>
                </a:lnTo>
              </a:path>
            </a:pathLst>
          </a:custGeom>
          <a:ln w="25399">
            <a:solidFill>
              <a:srgbClr val="A4B1A9"/>
            </a:solidFill>
          </a:ln>
        </p:spPr>
        <p:txBody>
          <a:bodyPr wrap="square" lIns="0" tIns="0" rIns="0" bIns="0" rtlCol="0"/>
          <a:lstStyle/>
          <a:p>
            <a:endParaRPr/>
          </a:p>
        </p:txBody>
      </p:sp>
      <p:sp>
        <p:nvSpPr>
          <p:cNvPr id="13" name="object 13"/>
          <p:cNvSpPr/>
          <p:nvPr/>
        </p:nvSpPr>
        <p:spPr>
          <a:xfrm>
            <a:off x="3267075" y="5307710"/>
            <a:ext cx="118770" cy="117614"/>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5392851" y="5352732"/>
            <a:ext cx="2507615" cy="299720"/>
          </a:xfrm>
          <a:prstGeom prst="rect">
            <a:avLst/>
          </a:prstGeom>
        </p:spPr>
        <p:txBody>
          <a:bodyPr vert="horz" wrap="square" lIns="0" tIns="12700" rIns="0" bIns="0" rtlCol="0">
            <a:spAutoFit/>
          </a:bodyPr>
          <a:lstStyle/>
          <a:p>
            <a:pPr marL="12700">
              <a:lnSpc>
                <a:spcPct val="100000"/>
              </a:lnSpc>
              <a:spcBef>
                <a:spcPts val="100"/>
              </a:spcBef>
            </a:pPr>
            <a:r>
              <a:rPr sz="1800" b="1" spc="-200" dirty="0">
                <a:solidFill>
                  <a:srgbClr val="3366FF"/>
                </a:solidFill>
                <a:latin typeface="Verdana"/>
                <a:cs typeface="Verdana"/>
              </a:rPr>
              <a:t>Attribute </a:t>
            </a:r>
            <a:r>
              <a:rPr sz="1800" b="1" spc="-145" dirty="0">
                <a:solidFill>
                  <a:srgbClr val="3366FF"/>
                </a:solidFill>
                <a:latin typeface="Verdana"/>
                <a:cs typeface="Verdana"/>
              </a:rPr>
              <a:t>as </a:t>
            </a:r>
            <a:r>
              <a:rPr sz="1800" b="1" spc="-15" dirty="0">
                <a:solidFill>
                  <a:srgbClr val="3366FF"/>
                </a:solidFill>
                <a:latin typeface="Verdana"/>
                <a:cs typeface="Verdana"/>
              </a:rPr>
              <a:t>a</a:t>
            </a:r>
            <a:r>
              <a:rPr sz="1800" b="1" spc="-40" dirty="0">
                <a:solidFill>
                  <a:srgbClr val="3366FF"/>
                </a:solidFill>
                <a:latin typeface="Verdana"/>
                <a:cs typeface="Verdana"/>
              </a:rPr>
              <a:t> </a:t>
            </a:r>
            <a:r>
              <a:rPr sz="1800" b="1" spc="-210" dirty="0">
                <a:solidFill>
                  <a:srgbClr val="3366FF"/>
                </a:solidFill>
                <a:latin typeface="Verdana"/>
                <a:cs typeface="Verdana"/>
              </a:rPr>
              <a:t>structure</a:t>
            </a:r>
            <a:endParaRPr sz="1800">
              <a:latin typeface="Verdana"/>
              <a:cs typeface="Verdana"/>
            </a:endParaRPr>
          </a:p>
        </p:txBody>
      </p:sp>
      <p:sp>
        <p:nvSpPr>
          <p:cNvPr id="15" name="object 15"/>
          <p:cNvSpPr/>
          <p:nvPr/>
        </p:nvSpPr>
        <p:spPr>
          <a:xfrm>
            <a:off x="1797751" y="2022475"/>
            <a:ext cx="2310765" cy="551815"/>
          </a:xfrm>
          <a:custGeom>
            <a:avLst/>
            <a:gdLst/>
            <a:ahLst/>
            <a:cxnLst/>
            <a:rect l="l" t="t" r="r" b="b"/>
            <a:pathLst>
              <a:path w="2310765" h="551814">
                <a:moveTo>
                  <a:pt x="2310698" y="0"/>
                </a:moveTo>
                <a:lnTo>
                  <a:pt x="0" y="551362"/>
                </a:lnTo>
              </a:path>
            </a:pathLst>
          </a:custGeom>
          <a:ln w="25399">
            <a:solidFill>
              <a:srgbClr val="A4B1A9"/>
            </a:solidFill>
          </a:ln>
        </p:spPr>
        <p:txBody>
          <a:bodyPr wrap="square" lIns="0" tIns="0" rIns="0" bIns="0" rtlCol="0"/>
          <a:lstStyle/>
          <a:p>
            <a:endParaRPr/>
          </a:p>
        </p:txBody>
      </p:sp>
      <p:sp>
        <p:nvSpPr>
          <p:cNvPr id="16" name="object 16"/>
          <p:cNvSpPr/>
          <p:nvPr/>
        </p:nvSpPr>
        <p:spPr>
          <a:xfrm>
            <a:off x="1773237" y="2498890"/>
            <a:ext cx="123139" cy="114681"/>
          </a:xfrm>
          <a:prstGeom prst="rect">
            <a:avLst/>
          </a:prstGeom>
          <a:blipFill>
            <a:blip r:embed="rId9" cstate="print"/>
            <a:stretch>
              <a:fillRect/>
            </a:stretch>
          </a:blipFill>
        </p:spPr>
        <p:txBody>
          <a:bodyPr wrap="square" lIns="0" tIns="0" rIns="0" bIns="0" rtlCol="0"/>
          <a:lstStyle/>
          <a:p>
            <a:endParaRPr/>
          </a:p>
        </p:txBody>
      </p:sp>
      <p:sp>
        <p:nvSpPr>
          <p:cNvPr id="17" name="object 17"/>
          <p:cNvSpPr txBox="1"/>
          <p:nvPr/>
        </p:nvSpPr>
        <p:spPr>
          <a:xfrm>
            <a:off x="4186707" y="1871345"/>
            <a:ext cx="1981835" cy="299720"/>
          </a:xfrm>
          <a:prstGeom prst="rect">
            <a:avLst/>
          </a:prstGeom>
        </p:spPr>
        <p:txBody>
          <a:bodyPr vert="horz" wrap="square" lIns="0" tIns="12700" rIns="0" bIns="0" rtlCol="0">
            <a:spAutoFit/>
          </a:bodyPr>
          <a:lstStyle/>
          <a:p>
            <a:pPr marL="12700">
              <a:lnSpc>
                <a:spcPct val="100000"/>
              </a:lnSpc>
              <a:spcBef>
                <a:spcPts val="100"/>
              </a:spcBef>
            </a:pPr>
            <a:r>
              <a:rPr sz="1800" b="1" spc="-185" dirty="0">
                <a:solidFill>
                  <a:srgbClr val="3366FF"/>
                </a:solidFill>
                <a:latin typeface="Verdana"/>
                <a:cs typeface="Verdana"/>
              </a:rPr>
              <a:t>Keyword</a:t>
            </a:r>
            <a:r>
              <a:rPr sz="1800" b="1" spc="-165" dirty="0">
                <a:solidFill>
                  <a:srgbClr val="3366FF"/>
                </a:solidFill>
                <a:latin typeface="Verdana"/>
                <a:cs typeface="Verdana"/>
              </a:rPr>
              <a:t> </a:t>
            </a:r>
            <a:r>
              <a:rPr sz="1800" b="1" i="1" spc="-190" dirty="0">
                <a:solidFill>
                  <a:srgbClr val="FF0000"/>
                </a:solidFill>
                <a:latin typeface="Verdana"/>
                <a:cs typeface="Verdana"/>
              </a:rPr>
              <a:t>attribute</a:t>
            </a:r>
            <a:endParaRPr sz="1800">
              <a:latin typeface="Verdana"/>
              <a:cs typeface="Verdana"/>
            </a:endParaRPr>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17</a:t>
            </a:fld>
            <a:endParaRPr spc="-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817370">
              <a:lnSpc>
                <a:spcPct val="100000"/>
              </a:lnSpc>
              <a:spcBef>
                <a:spcPts val="2265"/>
              </a:spcBef>
            </a:pPr>
            <a:r>
              <a:rPr spc="70" dirty="0"/>
              <a:t>ODL:</a:t>
            </a:r>
            <a:r>
              <a:rPr spc="-5" dirty="0"/>
              <a:t> </a:t>
            </a:r>
            <a:r>
              <a:rPr spc="65" dirty="0"/>
              <a:t>RELATIONSHIPS</a:t>
            </a:r>
          </a:p>
        </p:txBody>
      </p:sp>
      <p:sp>
        <p:nvSpPr>
          <p:cNvPr id="5" name="object 5"/>
          <p:cNvSpPr/>
          <p:nvPr/>
        </p:nvSpPr>
        <p:spPr>
          <a:xfrm>
            <a:off x="160337" y="1627186"/>
            <a:ext cx="4919662" cy="517366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266859" y="2628900"/>
            <a:ext cx="2310130" cy="95885"/>
          </a:xfrm>
          <a:custGeom>
            <a:avLst/>
            <a:gdLst/>
            <a:ahLst/>
            <a:cxnLst/>
            <a:rect l="l" t="t" r="r" b="b"/>
            <a:pathLst>
              <a:path w="2310129" h="95885">
                <a:moveTo>
                  <a:pt x="2310028" y="0"/>
                </a:moveTo>
                <a:lnTo>
                  <a:pt x="0" y="95793"/>
                </a:lnTo>
              </a:path>
            </a:pathLst>
          </a:custGeom>
          <a:ln w="25399">
            <a:solidFill>
              <a:srgbClr val="A4B1A9"/>
            </a:solidFill>
          </a:ln>
        </p:spPr>
        <p:txBody>
          <a:bodyPr wrap="square" lIns="0" tIns="0" rIns="0" bIns="0" rtlCol="0"/>
          <a:lstStyle/>
          <a:p>
            <a:endParaRPr/>
          </a:p>
        </p:txBody>
      </p:sp>
      <p:sp>
        <p:nvSpPr>
          <p:cNvPr id="7" name="object 7"/>
          <p:cNvSpPr/>
          <p:nvPr/>
        </p:nvSpPr>
        <p:spPr>
          <a:xfrm>
            <a:off x="3241675" y="2662643"/>
            <a:ext cx="117665" cy="11780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65112" y="2817813"/>
            <a:ext cx="3698875" cy="549273"/>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01612" y="4545012"/>
            <a:ext cx="3792537" cy="457200"/>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01612" y="5338762"/>
            <a:ext cx="4592637" cy="1276350"/>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139712" y="2819394"/>
            <a:ext cx="3435985" cy="215900"/>
          </a:xfrm>
          <a:custGeom>
            <a:avLst/>
            <a:gdLst/>
            <a:ahLst/>
            <a:cxnLst/>
            <a:rect l="l" t="t" r="r" b="b"/>
            <a:pathLst>
              <a:path w="3435985" h="215900">
                <a:moveTo>
                  <a:pt x="3435587" y="215905"/>
                </a:moveTo>
                <a:lnTo>
                  <a:pt x="0" y="0"/>
                </a:lnTo>
              </a:path>
            </a:pathLst>
          </a:custGeom>
          <a:ln w="25399">
            <a:solidFill>
              <a:srgbClr val="A4B1A9"/>
            </a:solidFill>
          </a:ln>
        </p:spPr>
        <p:txBody>
          <a:bodyPr wrap="square" lIns="0" tIns="0" rIns="0" bIns="0" rtlCol="0"/>
          <a:lstStyle/>
          <a:p>
            <a:endParaRPr/>
          </a:p>
        </p:txBody>
      </p:sp>
      <p:sp>
        <p:nvSpPr>
          <p:cNvPr id="12" name="object 12"/>
          <p:cNvSpPr/>
          <p:nvPr/>
        </p:nvSpPr>
        <p:spPr>
          <a:xfrm>
            <a:off x="2114550" y="2765310"/>
            <a:ext cx="118491" cy="11767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5282742" y="3495503"/>
            <a:ext cx="3707472" cy="3142208"/>
          </a:xfrm>
          <a:prstGeom prst="rect">
            <a:avLst/>
          </a:prstGeom>
          <a:blipFill>
            <a:blip r:embed="rId10" cstate="print"/>
            <a:stretch>
              <a:fillRect/>
            </a:stretch>
          </a:blipFill>
        </p:spPr>
        <p:txBody>
          <a:bodyPr wrap="square" lIns="0" tIns="0" rIns="0" bIns="0" rtlCol="0"/>
          <a:lstStyle/>
          <a:p>
            <a:endParaRPr/>
          </a:p>
        </p:txBody>
      </p:sp>
      <p:sp>
        <p:nvSpPr>
          <p:cNvPr id="14" name="object 14"/>
          <p:cNvSpPr txBox="1"/>
          <p:nvPr/>
        </p:nvSpPr>
        <p:spPr>
          <a:xfrm>
            <a:off x="5383250" y="2411095"/>
            <a:ext cx="3102610" cy="4035425"/>
          </a:xfrm>
          <a:prstGeom prst="rect">
            <a:avLst/>
          </a:prstGeom>
        </p:spPr>
        <p:txBody>
          <a:bodyPr vert="horz" wrap="square" lIns="0" tIns="12700" rIns="0" bIns="0" rtlCol="0">
            <a:spAutoFit/>
          </a:bodyPr>
          <a:lstStyle/>
          <a:p>
            <a:pPr marL="284480">
              <a:lnSpc>
                <a:spcPct val="100000"/>
              </a:lnSpc>
              <a:spcBef>
                <a:spcPts val="100"/>
              </a:spcBef>
            </a:pPr>
            <a:r>
              <a:rPr sz="1800" b="1" spc="-185" dirty="0">
                <a:solidFill>
                  <a:srgbClr val="3366FF"/>
                </a:solidFill>
                <a:latin typeface="Verdana"/>
                <a:cs typeface="Verdana"/>
              </a:rPr>
              <a:t>Keyword</a:t>
            </a:r>
            <a:r>
              <a:rPr sz="1800" b="1" spc="-125" dirty="0">
                <a:solidFill>
                  <a:srgbClr val="3366FF"/>
                </a:solidFill>
                <a:latin typeface="Verdana"/>
                <a:cs typeface="Verdana"/>
              </a:rPr>
              <a:t> </a:t>
            </a:r>
            <a:r>
              <a:rPr sz="1800" b="1" i="1" spc="-170" dirty="0">
                <a:solidFill>
                  <a:srgbClr val="FF0000"/>
                </a:solidFill>
                <a:latin typeface="Verdana"/>
                <a:cs typeface="Verdana"/>
              </a:rPr>
              <a:t>relationship</a:t>
            </a:r>
            <a:endParaRPr sz="1800">
              <a:latin typeface="Verdana"/>
              <a:cs typeface="Verdana"/>
            </a:endParaRPr>
          </a:p>
          <a:p>
            <a:pPr marL="283845">
              <a:lnSpc>
                <a:spcPct val="100000"/>
              </a:lnSpc>
              <a:spcBef>
                <a:spcPts val="1590"/>
              </a:spcBef>
            </a:pPr>
            <a:r>
              <a:rPr sz="1800" b="1" spc="-185" dirty="0">
                <a:solidFill>
                  <a:srgbClr val="3366FF"/>
                </a:solidFill>
                <a:latin typeface="Verdana"/>
                <a:cs typeface="Verdana"/>
              </a:rPr>
              <a:t>Keyword</a:t>
            </a:r>
            <a:r>
              <a:rPr sz="1800" b="1" spc="-120" dirty="0">
                <a:solidFill>
                  <a:srgbClr val="3366FF"/>
                </a:solidFill>
                <a:latin typeface="Verdana"/>
                <a:cs typeface="Verdana"/>
              </a:rPr>
              <a:t> </a:t>
            </a:r>
            <a:r>
              <a:rPr sz="1800" b="1" i="1" spc="-200" dirty="0">
                <a:solidFill>
                  <a:srgbClr val="FF0000"/>
                </a:solidFill>
                <a:latin typeface="Verdana"/>
                <a:cs typeface="Verdana"/>
              </a:rPr>
              <a:t>set</a:t>
            </a:r>
            <a:endParaRPr sz="1800">
              <a:latin typeface="Verdana"/>
              <a:cs typeface="Verdana"/>
            </a:endParaRPr>
          </a:p>
          <a:p>
            <a:pPr>
              <a:lnSpc>
                <a:spcPct val="100000"/>
              </a:lnSpc>
            </a:pPr>
            <a:endParaRPr sz="2200">
              <a:latin typeface="Times New Roman"/>
              <a:cs typeface="Times New Roman"/>
            </a:endParaRPr>
          </a:p>
          <a:p>
            <a:pPr marL="12700" marR="153035">
              <a:lnSpc>
                <a:spcPts val="2100"/>
              </a:lnSpc>
              <a:spcBef>
                <a:spcPts val="1689"/>
              </a:spcBef>
            </a:pPr>
            <a:r>
              <a:rPr sz="1800" spc="-170" dirty="0">
                <a:solidFill>
                  <a:srgbClr val="FF0000"/>
                </a:solidFill>
                <a:latin typeface="Verdana"/>
                <a:cs typeface="Verdana"/>
              </a:rPr>
              <a:t>Set: </a:t>
            </a:r>
            <a:r>
              <a:rPr sz="1800" spc="-85" dirty="0">
                <a:solidFill>
                  <a:srgbClr val="FFFFFF"/>
                </a:solidFill>
                <a:latin typeface="Verdana"/>
                <a:cs typeface="Verdana"/>
              </a:rPr>
              <a:t>set </a:t>
            </a:r>
            <a:r>
              <a:rPr sz="1800" spc="5" dirty="0">
                <a:solidFill>
                  <a:srgbClr val="FFFFFF"/>
                </a:solidFill>
                <a:latin typeface="Verdana"/>
                <a:cs typeface="Verdana"/>
              </a:rPr>
              <a:t>of </a:t>
            </a:r>
            <a:r>
              <a:rPr sz="1800" spc="-45" dirty="0">
                <a:solidFill>
                  <a:srgbClr val="FFFFFF"/>
                </a:solidFill>
                <a:latin typeface="Verdana"/>
                <a:cs typeface="Verdana"/>
              </a:rPr>
              <a:t>unsorted</a:t>
            </a:r>
            <a:r>
              <a:rPr sz="1800" spc="-325" dirty="0">
                <a:solidFill>
                  <a:srgbClr val="FFFFFF"/>
                </a:solidFill>
                <a:latin typeface="Verdana"/>
                <a:cs typeface="Verdana"/>
              </a:rPr>
              <a:t> </a:t>
            </a:r>
            <a:r>
              <a:rPr sz="1800" spc="-15" dirty="0">
                <a:solidFill>
                  <a:srgbClr val="FFFFFF"/>
                </a:solidFill>
                <a:latin typeface="Verdana"/>
                <a:cs typeface="Verdana"/>
              </a:rPr>
              <a:t>unique  objects</a:t>
            </a:r>
            <a:endParaRPr sz="1800">
              <a:latin typeface="Verdana"/>
              <a:cs typeface="Verdana"/>
            </a:endParaRPr>
          </a:p>
          <a:p>
            <a:pPr>
              <a:lnSpc>
                <a:spcPct val="100000"/>
              </a:lnSpc>
              <a:spcBef>
                <a:spcPts val="30"/>
              </a:spcBef>
            </a:pPr>
            <a:endParaRPr sz="1750">
              <a:latin typeface="Times New Roman"/>
              <a:cs typeface="Times New Roman"/>
            </a:endParaRPr>
          </a:p>
          <a:p>
            <a:pPr marL="12700" marR="5080">
              <a:lnSpc>
                <a:spcPct val="101800"/>
              </a:lnSpc>
            </a:pPr>
            <a:r>
              <a:rPr sz="1800" spc="-75" dirty="0">
                <a:solidFill>
                  <a:srgbClr val="FF0000"/>
                </a:solidFill>
                <a:latin typeface="Verdana"/>
                <a:cs typeface="Verdana"/>
              </a:rPr>
              <a:t>Bag: </a:t>
            </a:r>
            <a:r>
              <a:rPr sz="1800" spc="-85" dirty="0">
                <a:solidFill>
                  <a:srgbClr val="FFFFFF"/>
                </a:solidFill>
                <a:latin typeface="Verdana"/>
                <a:cs typeface="Verdana"/>
              </a:rPr>
              <a:t>set </a:t>
            </a:r>
            <a:r>
              <a:rPr sz="1800" spc="5" dirty="0">
                <a:solidFill>
                  <a:srgbClr val="FFFFFF"/>
                </a:solidFill>
                <a:latin typeface="Verdana"/>
                <a:cs typeface="Verdana"/>
              </a:rPr>
              <a:t>of </a:t>
            </a:r>
            <a:r>
              <a:rPr sz="1800" spc="-45" dirty="0">
                <a:solidFill>
                  <a:srgbClr val="FFFFFF"/>
                </a:solidFill>
                <a:latin typeface="Verdana"/>
                <a:cs typeface="Verdana"/>
              </a:rPr>
              <a:t>unsorted</a:t>
            </a:r>
            <a:r>
              <a:rPr sz="1800" spc="-434" dirty="0">
                <a:solidFill>
                  <a:srgbClr val="FFFFFF"/>
                </a:solidFill>
                <a:latin typeface="Verdana"/>
                <a:cs typeface="Verdana"/>
              </a:rPr>
              <a:t> </a:t>
            </a:r>
            <a:r>
              <a:rPr sz="1800" spc="-15" dirty="0">
                <a:solidFill>
                  <a:srgbClr val="FFFFFF"/>
                </a:solidFill>
                <a:latin typeface="Verdana"/>
                <a:cs typeface="Verdana"/>
              </a:rPr>
              <a:t>objects  </a:t>
            </a:r>
            <a:r>
              <a:rPr sz="1800" spc="-65" dirty="0">
                <a:solidFill>
                  <a:srgbClr val="FFFFFF"/>
                </a:solidFill>
                <a:latin typeface="Verdana"/>
                <a:cs typeface="Verdana"/>
              </a:rPr>
              <a:t>with </a:t>
            </a:r>
            <a:r>
              <a:rPr sz="1800" spc="-45" dirty="0">
                <a:solidFill>
                  <a:srgbClr val="FFFFFF"/>
                </a:solidFill>
                <a:latin typeface="Verdana"/>
                <a:cs typeface="Verdana"/>
              </a:rPr>
              <a:t>possible</a:t>
            </a:r>
            <a:r>
              <a:rPr sz="1800" spc="-220" dirty="0">
                <a:solidFill>
                  <a:srgbClr val="FFFFFF"/>
                </a:solidFill>
                <a:latin typeface="Verdana"/>
                <a:cs typeface="Verdana"/>
              </a:rPr>
              <a:t> </a:t>
            </a:r>
            <a:r>
              <a:rPr sz="1800" spc="5" dirty="0">
                <a:solidFill>
                  <a:srgbClr val="FFFFFF"/>
                </a:solidFill>
                <a:latin typeface="Verdana"/>
                <a:cs typeface="Verdana"/>
              </a:rPr>
              <a:t>duplication</a:t>
            </a:r>
            <a:endParaRPr sz="1800">
              <a:latin typeface="Verdana"/>
              <a:cs typeface="Verdana"/>
            </a:endParaRPr>
          </a:p>
          <a:p>
            <a:pPr>
              <a:lnSpc>
                <a:spcPct val="100000"/>
              </a:lnSpc>
              <a:spcBef>
                <a:spcPts val="10"/>
              </a:spcBef>
            </a:pPr>
            <a:endParaRPr sz="1850">
              <a:latin typeface="Times New Roman"/>
              <a:cs typeface="Times New Roman"/>
            </a:endParaRPr>
          </a:p>
          <a:p>
            <a:pPr marL="12700">
              <a:lnSpc>
                <a:spcPct val="100000"/>
              </a:lnSpc>
              <a:spcBef>
                <a:spcPts val="5"/>
              </a:spcBef>
            </a:pPr>
            <a:r>
              <a:rPr sz="1800" spc="-195" dirty="0">
                <a:solidFill>
                  <a:srgbClr val="FF0000"/>
                </a:solidFill>
                <a:latin typeface="Verdana"/>
                <a:cs typeface="Verdana"/>
              </a:rPr>
              <a:t>List: </a:t>
            </a:r>
            <a:r>
              <a:rPr sz="1800" spc="-85" dirty="0">
                <a:solidFill>
                  <a:srgbClr val="FFFFFF"/>
                </a:solidFill>
                <a:latin typeface="Verdana"/>
                <a:cs typeface="Verdana"/>
              </a:rPr>
              <a:t>set </a:t>
            </a:r>
            <a:r>
              <a:rPr sz="1800" spc="5" dirty="0">
                <a:solidFill>
                  <a:srgbClr val="FFFFFF"/>
                </a:solidFill>
                <a:latin typeface="Verdana"/>
                <a:cs typeface="Verdana"/>
              </a:rPr>
              <a:t>of </a:t>
            </a:r>
            <a:r>
              <a:rPr sz="1800" spc="-45" dirty="0">
                <a:solidFill>
                  <a:srgbClr val="FFFFFF"/>
                </a:solidFill>
                <a:latin typeface="Verdana"/>
                <a:cs typeface="Verdana"/>
              </a:rPr>
              <a:t>sorted</a:t>
            </a:r>
            <a:r>
              <a:rPr sz="1800" spc="-280" dirty="0">
                <a:solidFill>
                  <a:srgbClr val="FFFFFF"/>
                </a:solidFill>
                <a:latin typeface="Verdana"/>
                <a:cs typeface="Verdana"/>
              </a:rPr>
              <a:t> </a:t>
            </a:r>
            <a:r>
              <a:rPr sz="1800" spc="-155" dirty="0">
                <a:solidFill>
                  <a:srgbClr val="FFFFFF"/>
                </a:solidFill>
                <a:latin typeface="Verdana"/>
                <a:cs typeface="Verdana"/>
              </a:rPr>
              <a:t>list</a:t>
            </a:r>
            <a:endParaRPr sz="1800">
              <a:latin typeface="Verdana"/>
              <a:cs typeface="Verdana"/>
            </a:endParaRPr>
          </a:p>
          <a:p>
            <a:pPr>
              <a:lnSpc>
                <a:spcPct val="100000"/>
              </a:lnSpc>
              <a:spcBef>
                <a:spcPts val="25"/>
              </a:spcBef>
            </a:pPr>
            <a:endParaRPr sz="1800">
              <a:latin typeface="Times New Roman"/>
              <a:cs typeface="Times New Roman"/>
            </a:endParaRPr>
          </a:p>
          <a:p>
            <a:pPr marL="12700" marR="695960">
              <a:lnSpc>
                <a:spcPct val="101899"/>
              </a:lnSpc>
            </a:pPr>
            <a:r>
              <a:rPr sz="1800" spc="-105" dirty="0">
                <a:solidFill>
                  <a:srgbClr val="FF0000"/>
                </a:solidFill>
                <a:latin typeface="Verdana"/>
                <a:cs typeface="Verdana"/>
              </a:rPr>
              <a:t>Array: </a:t>
            </a:r>
            <a:r>
              <a:rPr sz="1800" spc="-85" dirty="0">
                <a:solidFill>
                  <a:srgbClr val="FFFFFF"/>
                </a:solidFill>
                <a:latin typeface="Verdana"/>
                <a:cs typeface="Verdana"/>
              </a:rPr>
              <a:t>set </a:t>
            </a:r>
            <a:r>
              <a:rPr sz="1800" spc="5" dirty="0">
                <a:solidFill>
                  <a:srgbClr val="FFFFFF"/>
                </a:solidFill>
                <a:latin typeface="Verdana"/>
                <a:cs typeface="Verdana"/>
              </a:rPr>
              <a:t>of </a:t>
            </a:r>
            <a:r>
              <a:rPr sz="1800" spc="-45" dirty="0">
                <a:solidFill>
                  <a:srgbClr val="FFFFFF"/>
                </a:solidFill>
                <a:latin typeface="Verdana"/>
                <a:cs typeface="Verdana"/>
              </a:rPr>
              <a:t>sorted</a:t>
            </a:r>
            <a:r>
              <a:rPr sz="1800" spc="-420" dirty="0">
                <a:solidFill>
                  <a:srgbClr val="FFFFFF"/>
                </a:solidFill>
                <a:latin typeface="Verdana"/>
                <a:cs typeface="Verdana"/>
              </a:rPr>
              <a:t> </a:t>
            </a:r>
            <a:r>
              <a:rPr sz="1800" spc="-155" dirty="0">
                <a:solidFill>
                  <a:srgbClr val="FFFFFF"/>
                </a:solidFill>
                <a:latin typeface="Verdana"/>
                <a:cs typeface="Verdana"/>
              </a:rPr>
              <a:t>list  </a:t>
            </a:r>
            <a:r>
              <a:rPr sz="1800" spc="10" dirty="0">
                <a:solidFill>
                  <a:srgbClr val="FFFFFF"/>
                </a:solidFill>
                <a:latin typeface="Verdana"/>
                <a:cs typeface="Verdana"/>
              </a:rPr>
              <a:t>referenced </a:t>
            </a:r>
            <a:r>
              <a:rPr sz="1800" dirty="0">
                <a:solidFill>
                  <a:srgbClr val="FFFFFF"/>
                </a:solidFill>
                <a:latin typeface="Verdana"/>
                <a:cs typeface="Verdana"/>
              </a:rPr>
              <a:t>by</a:t>
            </a:r>
            <a:r>
              <a:rPr sz="1800" spc="-310" dirty="0">
                <a:solidFill>
                  <a:srgbClr val="FFFFFF"/>
                </a:solidFill>
                <a:latin typeface="Verdana"/>
                <a:cs typeface="Verdana"/>
              </a:rPr>
              <a:t> </a:t>
            </a:r>
            <a:r>
              <a:rPr sz="1800" spc="-35" dirty="0">
                <a:solidFill>
                  <a:srgbClr val="FFFFFF"/>
                </a:solidFill>
                <a:latin typeface="Verdana"/>
                <a:cs typeface="Verdana"/>
              </a:rPr>
              <a:t>index</a:t>
            </a:r>
            <a:endParaRPr sz="1800">
              <a:latin typeface="Verdana"/>
              <a:cs typeface="Verdana"/>
            </a:endParaRPr>
          </a:p>
        </p:txBody>
      </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18</a:t>
            </a:fld>
            <a:endParaRPr spc="-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86995" rIns="0" bIns="0" rtlCol="0">
            <a:spAutoFit/>
          </a:bodyPr>
          <a:lstStyle/>
          <a:p>
            <a:pPr marL="2562860" marR="887730" indent="-1677670">
              <a:lnSpc>
                <a:spcPts val="3800"/>
              </a:lnSpc>
              <a:spcBef>
                <a:spcPts val="685"/>
              </a:spcBef>
            </a:pPr>
            <a:r>
              <a:rPr sz="3200" spc="65" dirty="0"/>
              <a:t>ODL: </a:t>
            </a:r>
            <a:r>
              <a:rPr sz="3200" spc="60" dirty="0"/>
              <a:t>RELATIONSHIPS </a:t>
            </a:r>
            <a:r>
              <a:rPr sz="3200" dirty="0"/>
              <a:t>&amp;</a:t>
            </a:r>
            <a:r>
              <a:rPr sz="3200" spc="-195" dirty="0"/>
              <a:t> </a:t>
            </a:r>
            <a:r>
              <a:rPr sz="3200" spc="35" dirty="0"/>
              <a:t>INVERSE  </a:t>
            </a:r>
            <a:r>
              <a:rPr sz="3200" spc="60" dirty="0"/>
              <a:t>RELATIONSHIPS</a:t>
            </a:r>
            <a:endParaRPr sz="3200"/>
          </a:p>
        </p:txBody>
      </p:sp>
      <p:sp>
        <p:nvSpPr>
          <p:cNvPr id="5" name="object 5"/>
          <p:cNvSpPr/>
          <p:nvPr/>
        </p:nvSpPr>
        <p:spPr>
          <a:xfrm>
            <a:off x="160337" y="1627186"/>
            <a:ext cx="4919662" cy="517366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019361" y="2946400"/>
            <a:ext cx="1943735" cy="0"/>
          </a:xfrm>
          <a:custGeom>
            <a:avLst/>
            <a:gdLst/>
            <a:ahLst/>
            <a:cxnLst/>
            <a:rect l="l" t="t" r="r" b="b"/>
            <a:pathLst>
              <a:path w="1943735">
                <a:moveTo>
                  <a:pt x="1943288" y="0"/>
                </a:moveTo>
                <a:lnTo>
                  <a:pt x="0" y="1"/>
                </a:lnTo>
              </a:path>
            </a:pathLst>
          </a:custGeom>
          <a:ln w="25399">
            <a:solidFill>
              <a:srgbClr val="A4B1A9"/>
            </a:solidFill>
          </a:ln>
        </p:spPr>
        <p:txBody>
          <a:bodyPr wrap="square" lIns="0" tIns="0" rIns="0" bIns="0" rtlCol="0"/>
          <a:lstStyle/>
          <a:p>
            <a:endParaRPr/>
          </a:p>
        </p:txBody>
      </p:sp>
      <p:sp>
        <p:nvSpPr>
          <p:cNvPr id="7" name="object 7"/>
          <p:cNvSpPr/>
          <p:nvPr/>
        </p:nvSpPr>
        <p:spPr>
          <a:xfrm>
            <a:off x="3994150" y="2887446"/>
            <a:ext cx="115912" cy="117906"/>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5839777" y="2795270"/>
            <a:ext cx="1850389" cy="299720"/>
          </a:xfrm>
          <a:prstGeom prst="rect">
            <a:avLst/>
          </a:prstGeom>
        </p:spPr>
        <p:txBody>
          <a:bodyPr vert="horz" wrap="square" lIns="0" tIns="12700" rIns="0" bIns="0" rtlCol="0">
            <a:spAutoFit/>
          </a:bodyPr>
          <a:lstStyle/>
          <a:p>
            <a:pPr marL="12700">
              <a:lnSpc>
                <a:spcPct val="100000"/>
              </a:lnSpc>
              <a:spcBef>
                <a:spcPts val="100"/>
              </a:spcBef>
            </a:pPr>
            <a:r>
              <a:rPr sz="1800" b="1" spc="-185" dirty="0">
                <a:solidFill>
                  <a:srgbClr val="3366FF"/>
                </a:solidFill>
                <a:latin typeface="Verdana"/>
                <a:cs typeface="Verdana"/>
              </a:rPr>
              <a:t>Keyword</a:t>
            </a:r>
            <a:r>
              <a:rPr sz="1800" b="1" spc="-150" dirty="0">
                <a:solidFill>
                  <a:srgbClr val="3366FF"/>
                </a:solidFill>
                <a:latin typeface="Verdana"/>
                <a:cs typeface="Verdana"/>
              </a:rPr>
              <a:t> </a:t>
            </a:r>
            <a:r>
              <a:rPr sz="1800" b="1" i="1" spc="-180" dirty="0">
                <a:solidFill>
                  <a:srgbClr val="FF0000"/>
                </a:solidFill>
                <a:latin typeface="Verdana"/>
                <a:cs typeface="Verdana"/>
              </a:rPr>
              <a:t>inverse</a:t>
            </a:r>
            <a:endParaRPr sz="1800">
              <a:latin typeface="Verdana"/>
              <a:cs typeface="Verdana"/>
            </a:endParaRPr>
          </a:p>
        </p:txBody>
      </p:sp>
      <p:sp>
        <p:nvSpPr>
          <p:cNvPr id="9" name="object 9"/>
          <p:cNvSpPr/>
          <p:nvPr/>
        </p:nvSpPr>
        <p:spPr>
          <a:xfrm>
            <a:off x="3713482" y="3130550"/>
            <a:ext cx="3138170" cy="1568450"/>
          </a:xfrm>
          <a:custGeom>
            <a:avLst/>
            <a:gdLst/>
            <a:ahLst/>
            <a:cxnLst/>
            <a:rect l="l" t="t" r="r" b="b"/>
            <a:pathLst>
              <a:path w="3138170" h="1568450">
                <a:moveTo>
                  <a:pt x="3138167" y="0"/>
                </a:moveTo>
                <a:lnTo>
                  <a:pt x="0" y="1568298"/>
                </a:lnTo>
              </a:path>
            </a:pathLst>
          </a:custGeom>
          <a:ln w="25399">
            <a:solidFill>
              <a:srgbClr val="A4B1A9"/>
            </a:solidFill>
          </a:ln>
        </p:spPr>
        <p:txBody>
          <a:bodyPr wrap="square" lIns="0" tIns="0" rIns="0" bIns="0" rtlCol="0"/>
          <a:lstStyle/>
          <a:p>
            <a:endParaRPr/>
          </a:p>
        </p:txBody>
      </p:sp>
      <p:sp>
        <p:nvSpPr>
          <p:cNvPr id="10" name="object 10"/>
          <p:cNvSpPr/>
          <p:nvPr/>
        </p:nvSpPr>
        <p:spPr>
          <a:xfrm>
            <a:off x="3690937" y="4610557"/>
            <a:ext cx="123710" cy="107111"/>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5019573" y="3762217"/>
            <a:ext cx="876935" cy="508634"/>
          </a:xfrm>
          <a:custGeom>
            <a:avLst/>
            <a:gdLst/>
            <a:ahLst/>
            <a:cxnLst/>
            <a:rect l="l" t="t" r="r" b="b"/>
            <a:pathLst>
              <a:path w="876935" h="508635">
                <a:moveTo>
                  <a:pt x="77516" y="330749"/>
                </a:moveTo>
                <a:lnTo>
                  <a:pt x="40486" y="341349"/>
                </a:lnTo>
                <a:lnTo>
                  <a:pt x="0" y="361802"/>
                </a:lnTo>
                <a:lnTo>
                  <a:pt x="74460" y="508080"/>
                </a:lnTo>
                <a:lnTo>
                  <a:pt x="89115" y="500613"/>
                </a:lnTo>
                <a:lnTo>
                  <a:pt x="54482" y="432566"/>
                </a:lnTo>
                <a:lnTo>
                  <a:pt x="62890" y="428286"/>
                </a:lnTo>
                <a:lnTo>
                  <a:pt x="100252" y="428286"/>
                </a:lnTo>
                <a:lnTo>
                  <a:pt x="80873" y="419130"/>
                </a:lnTo>
                <a:lnTo>
                  <a:pt x="82355" y="418304"/>
                </a:lnTo>
                <a:lnTo>
                  <a:pt x="47231" y="418304"/>
                </a:lnTo>
                <a:lnTo>
                  <a:pt x="21932" y="368596"/>
                </a:lnTo>
                <a:lnTo>
                  <a:pt x="57861" y="350308"/>
                </a:lnTo>
                <a:lnTo>
                  <a:pt x="65493" y="347502"/>
                </a:lnTo>
                <a:lnTo>
                  <a:pt x="75895" y="346549"/>
                </a:lnTo>
                <a:lnTo>
                  <a:pt x="106732" y="346549"/>
                </a:lnTo>
                <a:lnTo>
                  <a:pt x="102711" y="341861"/>
                </a:lnTo>
                <a:lnTo>
                  <a:pt x="97233" y="337414"/>
                </a:lnTo>
                <a:lnTo>
                  <a:pt x="91020" y="334052"/>
                </a:lnTo>
                <a:lnTo>
                  <a:pt x="84358" y="331821"/>
                </a:lnTo>
                <a:lnTo>
                  <a:pt x="77516" y="330749"/>
                </a:lnTo>
                <a:close/>
              </a:path>
              <a:path w="876935" h="508635">
                <a:moveTo>
                  <a:pt x="100252" y="428286"/>
                </a:moveTo>
                <a:lnTo>
                  <a:pt x="62890" y="428286"/>
                </a:lnTo>
                <a:lnTo>
                  <a:pt x="150190" y="469523"/>
                </a:lnTo>
                <a:lnTo>
                  <a:pt x="168173" y="460379"/>
                </a:lnTo>
                <a:lnTo>
                  <a:pt x="100252" y="428286"/>
                </a:lnTo>
                <a:close/>
              </a:path>
              <a:path w="876935" h="508635">
                <a:moveTo>
                  <a:pt x="216700" y="302726"/>
                </a:moveTo>
                <a:lnTo>
                  <a:pt x="176915" y="317993"/>
                </a:lnTo>
                <a:lnTo>
                  <a:pt x="156425" y="352544"/>
                </a:lnTo>
                <a:lnTo>
                  <a:pt x="155111" y="363678"/>
                </a:lnTo>
                <a:lnTo>
                  <a:pt x="155663" y="374565"/>
                </a:lnTo>
                <a:lnTo>
                  <a:pt x="176645" y="414391"/>
                </a:lnTo>
                <a:lnTo>
                  <a:pt x="221735" y="431003"/>
                </a:lnTo>
                <a:lnTo>
                  <a:pt x="234489" y="428599"/>
                </a:lnTo>
                <a:lnTo>
                  <a:pt x="247586" y="423295"/>
                </a:lnTo>
                <a:lnTo>
                  <a:pt x="255574" y="419231"/>
                </a:lnTo>
                <a:lnTo>
                  <a:pt x="259746" y="416137"/>
                </a:lnTo>
                <a:lnTo>
                  <a:pt x="222470" y="416137"/>
                </a:lnTo>
                <a:lnTo>
                  <a:pt x="213680" y="415886"/>
                </a:lnTo>
                <a:lnTo>
                  <a:pt x="177050" y="389170"/>
                </a:lnTo>
                <a:lnTo>
                  <a:pt x="202071" y="376432"/>
                </a:lnTo>
                <a:lnTo>
                  <a:pt x="172326" y="376432"/>
                </a:lnTo>
                <a:lnTo>
                  <a:pt x="171266" y="368838"/>
                </a:lnTo>
                <a:lnTo>
                  <a:pt x="171148" y="366666"/>
                </a:lnTo>
                <a:lnTo>
                  <a:pt x="171021" y="360680"/>
                </a:lnTo>
                <a:lnTo>
                  <a:pt x="171847" y="353806"/>
                </a:lnTo>
                <a:lnTo>
                  <a:pt x="195999" y="323346"/>
                </a:lnTo>
                <a:lnTo>
                  <a:pt x="223850" y="317720"/>
                </a:lnTo>
                <a:lnTo>
                  <a:pt x="257904" y="317720"/>
                </a:lnTo>
                <a:lnTo>
                  <a:pt x="253234" y="313796"/>
                </a:lnTo>
                <a:lnTo>
                  <a:pt x="244068" y="308576"/>
                </a:lnTo>
                <a:lnTo>
                  <a:pt x="230416" y="303985"/>
                </a:lnTo>
                <a:lnTo>
                  <a:pt x="216700" y="302726"/>
                </a:lnTo>
                <a:close/>
              </a:path>
              <a:path w="876935" h="508635">
                <a:moveTo>
                  <a:pt x="106732" y="346549"/>
                </a:moveTo>
                <a:lnTo>
                  <a:pt x="75895" y="346549"/>
                </a:lnTo>
                <a:lnTo>
                  <a:pt x="80860" y="347629"/>
                </a:lnTo>
                <a:lnTo>
                  <a:pt x="90271" y="352937"/>
                </a:lnTo>
                <a:lnTo>
                  <a:pt x="93865" y="356722"/>
                </a:lnTo>
                <a:lnTo>
                  <a:pt x="98920" y="366666"/>
                </a:lnTo>
                <a:lnTo>
                  <a:pt x="99936" y="371886"/>
                </a:lnTo>
                <a:lnTo>
                  <a:pt x="98818" y="382719"/>
                </a:lnTo>
                <a:lnTo>
                  <a:pt x="47231" y="418304"/>
                </a:lnTo>
                <a:lnTo>
                  <a:pt x="82355" y="418304"/>
                </a:lnTo>
                <a:lnTo>
                  <a:pt x="112775" y="393069"/>
                </a:lnTo>
                <a:lnTo>
                  <a:pt x="117195" y="369904"/>
                </a:lnTo>
                <a:lnTo>
                  <a:pt x="115506" y="361954"/>
                </a:lnTo>
                <a:lnTo>
                  <a:pt x="111467" y="354004"/>
                </a:lnTo>
                <a:lnTo>
                  <a:pt x="107455" y="347392"/>
                </a:lnTo>
                <a:lnTo>
                  <a:pt x="106732" y="346549"/>
                </a:lnTo>
                <a:close/>
              </a:path>
              <a:path w="876935" h="508635">
                <a:moveTo>
                  <a:pt x="268147" y="364342"/>
                </a:moveTo>
                <a:lnTo>
                  <a:pt x="250253" y="404575"/>
                </a:lnTo>
                <a:lnTo>
                  <a:pt x="222470" y="416137"/>
                </a:lnTo>
                <a:lnTo>
                  <a:pt x="259746" y="416137"/>
                </a:lnTo>
                <a:lnTo>
                  <a:pt x="281622" y="382350"/>
                </a:lnTo>
                <a:lnTo>
                  <a:pt x="283019" y="364532"/>
                </a:lnTo>
                <a:lnTo>
                  <a:pt x="268147" y="364342"/>
                </a:lnTo>
                <a:close/>
              </a:path>
              <a:path w="876935" h="508635">
                <a:moveTo>
                  <a:pt x="257904" y="317720"/>
                </a:moveTo>
                <a:lnTo>
                  <a:pt x="223850" y="317720"/>
                </a:lnTo>
                <a:lnTo>
                  <a:pt x="230403" y="318889"/>
                </a:lnTo>
                <a:lnTo>
                  <a:pt x="242062" y="324134"/>
                </a:lnTo>
                <a:lnTo>
                  <a:pt x="247802" y="328680"/>
                </a:lnTo>
                <a:lnTo>
                  <a:pt x="253441" y="335145"/>
                </a:lnTo>
                <a:lnTo>
                  <a:pt x="172326" y="376432"/>
                </a:lnTo>
                <a:lnTo>
                  <a:pt x="202071" y="376432"/>
                </a:lnTo>
                <a:lnTo>
                  <a:pt x="274840" y="339386"/>
                </a:lnTo>
                <a:lnTo>
                  <a:pt x="268618" y="329202"/>
                </a:lnTo>
                <a:lnTo>
                  <a:pt x="261416" y="320671"/>
                </a:lnTo>
                <a:lnTo>
                  <a:pt x="257904" y="317720"/>
                </a:lnTo>
                <a:close/>
              </a:path>
              <a:path w="876935" h="508635">
                <a:moveTo>
                  <a:pt x="302761" y="279722"/>
                </a:moveTo>
                <a:lnTo>
                  <a:pt x="285229" y="279722"/>
                </a:lnTo>
                <a:lnTo>
                  <a:pt x="334175" y="375886"/>
                </a:lnTo>
                <a:lnTo>
                  <a:pt x="348030" y="368838"/>
                </a:lnTo>
                <a:lnTo>
                  <a:pt x="302761" y="279722"/>
                </a:lnTo>
                <a:close/>
              </a:path>
              <a:path w="876935" h="508635">
                <a:moveTo>
                  <a:pt x="296024" y="206684"/>
                </a:moveTo>
                <a:lnTo>
                  <a:pt x="264007" y="229176"/>
                </a:lnTo>
                <a:lnTo>
                  <a:pt x="264502" y="237240"/>
                </a:lnTo>
                <a:lnTo>
                  <a:pt x="266598" y="243120"/>
                </a:lnTo>
                <a:lnTo>
                  <a:pt x="279120" y="267708"/>
                </a:lnTo>
                <a:lnTo>
                  <a:pt x="264858" y="274959"/>
                </a:lnTo>
                <a:lnTo>
                  <a:pt x="270967" y="286986"/>
                </a:lnTo>
                <a:lnTo>
                  <a:pt x="285229" y="279722"/>
                </a:lnTo>
                <a:lnTo>
                  <a:pt x="302761" y="279722"/>
                </a:lnTo>
                <a:lnTo>
                  <a:pt x="299161" y="272635"/>
                </a:lnTo>
                <a:lnTo>
                  <a:pt x="321906" y="261065"/>
                </a:lnTo>
                <a:lnTo>
                  <a:pt x="321674" y="260608"/>
                </a:lnTo>
                <a:lnTo>
                  <a:pt x="293052" y="260608"/>
                </a:lnTo>
                <a:lnTo>
                  <a:pt x="282511" y="239856"/>
                </a:lnTo>
                <a:lnTo>
                  <a:pt x="280809" y="235945"/>
                </a:lnTo>
                <a:lnTo>
                  <a:pt x="280301" y="232617"/>
                </a:lnTo>
                <a:lnTo>
                  <a:pt x="280796" y="230789"/>
                </a:lnTo>
                <a:lnTo>
                  <a:pt x="302920" y="220222"/>
                </a:lnTo>
                <a:lnTo>
                  <a:pt x="296024" y="206684"/>
                </a:lnTo>
                <a:close/>
              </a:path>
              <a:path w="876935" h="508635">
                <a:moveTo>
                  <a:pt x="315785" y="249039"/>
                </a:moveTo>
                <a:lnTo>
                  <a:pt x="293052" y="260608"/>
                </a:lnTo>
                <a:lnTo>
                  <a:pt x="321674" y="260608"/>
                </a:lnTo>
                <a:lnTo>
                  <a:pt x="315785" y="249039"/>
                </a:lnTo>
                <a:close/>
              </a:path>
              <a:path w="876935" h="508635">
                <a:moveTo>
                  <a:pt x="413067" y="202787"/>
                </a:moveTo>
                <a:lnTo>
                  <a:pt x="373283" y="218049"/>
                </a:lnTo>
                <a:lnTo>
                  <a:pt x="352793" y="252595"/>
                </a:lnTo>
                <a:lnTo>
                  <a:pt x="351478" y="263736"/>
                </a:lnTo>
                <a:lnTo>
                  <a:pt x="351978" y="273588"/>
                </a:lnTo>
                <a:lnTo>
                  <a:pt x="373015" y="314444"/>
                </a:lnTo>
                <a:lnTo>
                  <a:pt x="418103" y="331054"/>
                </a:lnTo>
                <a:lnTo>
                  <a:pt x="430857" y="328650"/>
                </a:lnTo>
                <a:lnTo>
                  <a:pt x="443953" y="323346"/>
                </a:lnTo>
                <a:lnTo>
                  <a:pt x="451942" y="319282"/>
                </a:lnTo>
                <a:lnTo>
                  <a:pt x="456124" y="316188"/>
                </a:lnTo>
                <a:lnTo>
                  <a:pt x="418838" y="316188"/>
                </a:lnTo>
                <a:lnTo>
                  <a:pt x="410047" y="315937"/>
                </a:lnTo>
                <a:lnTo>
                  <a:pt x="373418" y="289221"/>
                </a:lnTo>
                <a:lnTo>
                  <a:pt x="398420" y="276496"/>
                </a:lnTo>
                <a:lnTo>
                  <a:pt x="368693" y="276496"/>
                </a:lnTo>
                <a:lnTo>
                  <a:pt x="367548" y="268278"/>
                </a:lnTo>
                <a:lnTo>
                  <a:pt x="367390" y="260732"/>
                </a:lnTo>
                <a:lnTo>
                  <a:pt x="368220" y="253857"/>
                </a:lnTo>
                <a:lnTo>
                  <a:pt x="392366" y="223397"/>
                </a:lnTo>
                <a:lnTo>
                  <a:pt x="420217" y="217771"/>
                </a:lnTo>
                <a:lnTo>
                  <a:pt x="454265" y="217771"/>
                </a:lnTo>
                <a:lnTo>
                  <a:pt x="449601" y="213852"/>
                </a:lnTo>
                <a:lnTo>
                  <a:pt x="440436" y="208627"/>
                </a:lnTo>
                <a:lnTo>
                  <a:pt x="426783" y="204043"/>
                </a:lnTo>
                <a:lnTo>
                  <a:pt x="413067" y="202787"/>
                </a:lnTo>
                <a:close/>
              </a:path>
              <a:path w="876935" h="508635">
                <a:moveTo>
                  <a:pt x="464515" y="264406"/>
                </a:moveTo>
                <a:lnTo>
                  <a:pt x="446591" y="304661"/>
                </a:lnTo>
                <a:lnTo>
                  <a:pt x="418838" y="316188"/>
                </a:lnTo>
                <a:lnTo>
                  <a:pt x="456124" y="316188"/>
                </a:lnTo>
                <a:lnTo>
                  <a:pt x="477989" y="282414"/>
                </a:lnTo>
                <a:lnTo>
                  <a:pt x="479386" y="264596"/>
                </a:lnTo>
                <a:lnTo>
                  <a:pt x="464515" y="264406"/>
                </a:lnTo>
                <a:close/>
              </a:path>
              <a:path w="876935" h="508635">
                <a:moveTo>
                  <a:pt x="477723" y="166616"/>
                </a:moveTo>
                <a:lnTo>
                  <a:pt x="463461" y="173880"/>
                </a:lnTo>
                <a:lnTo>
                  <a:pt x="518528" y="282059"/>
                </a:lnTo>
                <a:lnTo>
                  <a:pt x="532790" y="274794"/>
                </a:lnTo>
                <a:lnTo>
                  <a:pt x="514172" y="238231"/>
                </a:lnTo>
                <a:lnTo>
                  <a:pt x="507780" y="225270"/>
                </a:lnTo>
                <a:lnTo>
                  <a:pt x="502913" y="214503"/>
                </a:lnTo>
                <a:lnTo>
                  <a:pt x="499570" y="205929"/>
                </a:lnTo>
                <a:lnTo>
                  <a:pt x="497751" y="199547"/>
                </a:lnTo>
                <a:lnTo>
                  <a:pt x="495922" y="190390"/>
                </a:lnTo>
                <a:lnTo>
                  <a:pt x="496201" y="182795"/>
                </a:lnTo>
                <a:lnTo>
                  <a:pt x="496342" y="182440"/>
                </a:lnTo>
                <a:lnTo>
                  <a:pt x="485775" y="182440"/>
                </a:lnTo>
                <a:lnTo>
                  <a:pt x="477723" y="166616"/>
                </a:lnTo>
                <a:close/>
              </a:path>
              <a:path w="876935" h="508635">
                <a:moveTo>
                  <a:pt x="454265" y="217771"/>
                </a:moveTo>
                <a:lnTo>
                  <a:pt x="420217" y="217771"/>
                </a:lnTo>
                <a:lnTo>
                  <a:pt x="426770" y="218952"/>
                </a:lnTo>
                <a:lnTo>
                  <a:pt x="438429" y="224185"/>
                </a:lnTo>
                <a:lnTo>
                  <a:pt x="444169" y="228731"/>
                </a:lnTo>
                <a:lnTo>
                  <a:pt x="449821" y="235208"/>
                </a:lnTo>
                <a:lnTo>
                  <a:pt x="368693" y="276496"/>
                </a:lnTo>
                <a:lnTo>
                  <a:pt x="398420" y="276496"/>
                </a:lnTo>
                <a:lnTo>
                  <a:pt x="471208" y="239450"/>
                </a:lnTo>
                <a:lnTo>
                  <a:pt x="464985" y="229260"/>
                </a:lnTo>
                <a:lnTo>
                  <a:pt x="457784" y="220729"/>
                </a:lnTo>
                <a:lnTo>
                  <a:pt x="454265" y="217771"/>
                </a:lnTo>
                <a:close/>
              </a:path>
              <a:path w="876935" h="508635">
                <a:moveTo>
                  <a:pt x="513156" y="146791"/>
                </a:moveTo>
                <a:lnTo>
                  <a:pt x="485775" y="182440"/>
                </a:lnTo>
                <a:lnTo>
                  <a:pt x="496342" y="182440"/>
                </a:lnTo>
                <a:lnTo>
                  <a:pt x="500964" y="170781"/>
                </a:lnTo>
                <a:lnTo>
                  <a:pt x="504482" y="166603"/>
                </a:lnTo>
                <a:lnTo>
                  <a:pt x="511124" y="163212"/>
                </a:lnTo>
                <a:lnTo>
                  <a:pt x="513905" y="162590"/>
                </a:lnTo>
                <a:lnTo>
                  <a:pt x="517461" y="162374"/>
                </a:lnTo>
                <a:lnTo>
                  <a:pt x="518794" y="147019"/>
                </a:lnTo>
                <a:lnTo>
                  <a:pt x="513156" y="146791"/>
                </a:lnTo>
                <a:close/>
              </a:path>
              <a:path w="876935" h="508635">
                <a:moveTo>
                  <a:pt x="572160" y="226293"/>
                </a:moveTo>
                <a:lnTo>
                  <a:pt x="568464" y="240695"/>
                </a:lnTo>
                <a:lnTo>
                  <a:pt x="574611" y="243565"/>
                </a:lnTo>
                <a:lnTo>
                  <a:pt x="581228" y="244924"/>
                </a:lnTo>
                <a:lnTo>
                  <a:pt x="595350" y="244581"/>
                </a:lnTo>
                <a:lnTo>
                  <a:pt x="620784" y="229703"/>
                </a:lnTo>
                <a:lnTo>
                  <a:pt x="587741" y="229703"/>
                </a:lnTo>
                <a:lnTo>
                  <a:pt x="580251" y="228788"/>
                </a:lnTo>
                <a:lnTo>
                  <a:pt x="572160" y="226293"/>
                </a:lnTo>
                <a:close/>
              </a:path>
              <a:path w="876935" h="508635">
                <a:moveTo>
                  <a:pt x="569998" y="120846"/>
                </a:moveTo>
                <a:lnTo>
                  <a:pt x="535965" y="143870"/>
                </a:lnTo>
                <a:lnTo>
                  <a:pt x="534298" y="156254"/>
                </a:lnTo>
                <a:lnTo>
                  <a:pt x="535443" y="162420"/>
                </a:lnTo>
                <a:lnTo>
                  <a:pt x="570567" y="187013"/>
                </a:lnTo>
                <a:lnTo>
                  <a:pt x="579221" y="187329"/>
                </a:lnTo>
                <a:lnTo>
                  <a:pt x="590676" y="187329"/>
                </a:lnTo>
                <a:lnTo>
                  <a:pt x="598487" y="188193"/>
                </a:lnTo>
                <a:lnTo>
                  <a:pt x="614552" y="208589"/>
                </a:lnTo>
                <a:lnTo>
                  <a:pt x="610349" y="219740"/>
                </a:lnTo>
                <a:lnTo>
                  <a:pt x="606501" y="223943"/>
                </a:lnTo>
                <a:lnTo>
                  <a:pt x="600913" y="226788"/>
                </a:lnTo>
                <a:lnTo>
                  <a:pt x="594629" y="229036"/>
                </a:lnTo>
                <a:lnTo>
                  <a:pt x="587741" y="229703"/>
                </a:lnTo>
                <a:lnTo>
                  <a:pt x="620784" y="229703"/>
                </a:lnTo>
                <a:lnTo>
                  <a:pt x="624053" y="225133"/>
                </a:lnTo>
                <a:lnTo>
                  <a:pt x="626973" y="218559"/>
                </a:lnTo>
                <a:lnTo>
                  <a:pt x="628590" y="211593"/>
                </a:lnTo>
                <a:lnTo>
                  <a:pt x="628776" y="204717"/>
                </a:lnTo>
                <a:lnTo>
                  <a:pt x="627534" y="197929"/>
                </a:lnTo>
                <a:lnTo>
                  <a:pt x="590924" y="172615"/>
                </a:lnTo>
                <a:lnTo>
                  <a:pt x="571042" y="172216"/>
                </a:lnTo>
                <a:lnTo>
                  <a:pt x="563537" y="171238"/>
                </a:lnTo>
                <a:lnTo>
                  <a:pt x="554951" y="167517"/>
                </a:lnTo>
                <a:lnTo>
                  <a:pt x="551929" y="164850"/>
                </a:lnTo>
                <a:lnTo>
                  <a:pt x="548119" y="157370"/>
                </a:lnTo>
                <a:lnTo>
                  <a:pt x="547966" y="153077"/>
                </a:lnTo>
                <a:lnTo>
                  <a:pt x="551383" y="143832"/>
                </a:lnTo>
                <a:lnTo>
                  <a:pt x="554494" y="140365"/>
                </a:lnTo>
                <a:lnTo>
                  <a:pt x="559015" y="138066"/>
                </a:lnTo>
                <a:lnTo>
                  <a:pt x="564731" y="136009"/>
                </a:lnTo>
                <a:lnTo>
                  <a:pt x="571192" y="135269"/>
                </a:lnTo>
                <a:lnTo>
                  <a:pt x="587122" y="135269"/>
                </a:lnTo>
                <a:lnTo>
                  <a:pt x="590613" y="123931"/>
                </a:lnTo>
                <a:lnTo>
                  <a:pt x="579835" y="121497"/>
                </a:lnTo>
                <a:lnTo>
                  <a:pt x="569998" y="120846"/>
                </a:lnTo>
                <a:close/>
              </a:path>
              <a:path w="876935" h="508635">
                <a:moveTo>
                  <a:pt x="587122" y="135269"/>
                </a:moveTo>
                <a:lnTo>
                  <a:pt x="571192" y="135269"/>
                </a:lnTo>
                <a:lnTo>
                  <a:pt x="578400" y="135848"/>
                </a:lnTo>
                <a:lnTo>
                  <a:pt x="586358" y="137748"/>
                </a:lnTo>
                <a:lnTo>
                  <a:pt x="587122" y="135269"/>
                </a:lnTo>
                <a:close/>
              </a:path>
              <a:path w="876935" h="508635">
                <a:moveTo>
                  <a:pt x="701116" y="76941"/>
                </a:moveTo>
                <a:lnTo>
                  <a:pt x="683666" y="76941"/>
                </a:lnTo>
                <a:lnTo>
                  <a:pt x="732612" y="173093"/>
                </a:lnTo>
                <a:lnTo>
                  <a:pt x="746467" y="166044"/>
                </a:lnTo>
                <a:lnTo>
                  <a:pt x="701116" y="76941"/>
                </a:lnTo>
                <a:close/>
              </a:path>
              <a:path w="876935" h="508635">
                <a:moveTo>
                  <a:pt x="670864" y="17530"/>
                </a:moveTo>
                <a:lnTo>
                  <a:pt x="657021" y="24579"/>
                </a:lnTo>
                <a:lnTo>
                  <a:pt x="677544" y="64914"/>
                </a:lnTo>
                <a:lnTo>
                  <a:pt x="658596" y="74553"/>
                </a:lnTo>
                <a:lnTo>
                  <a:pt x="664717" y="86580"/>
                </a:lnTo>
                <a:lnTo>
                  <a:pt x="683666" y="76941"/>
                </a:lnTo>
                <a:lnTo>
                  <a:pt x="701116" y="76941"/>
                </a:lnTo>
                <a:lnTo>
                  <a:pt x="697522" y="69880"/>
                </a:lnTo>
                <a:lnTo>
                  <a:pt x="719518" y="58691"/>
                </a:lnTo>
                <a:lnTo>
                  <a:pt x="719099" y="57865"/>
                </a:lnTo>
                <a:lnTo>
                  <a:pt x="691400" y="57865"/>
                </a:lnTo>
                <a:lnTo>
                  <a:pt x="670864" y="17530"/>
                </a:lnTo>
                <a:close/>
              </a:path>
              <a:path w="876935" h="508635">
                <a:moveTo>
                  <a:pt x="713409" y="46664"/>
                </a:moveTo>
                <a:lnTo>
                  <a:pt x="691400" y="57865"/>
                </a:lnTo>
                <a:lnTo>
                  <a:pt x="719099" y="57865"/>
                </a:lnTo>
                <a:lnTo>
                  <a:pt x="713409" y="46664"/>
                </a:lnTo>
                <a:close/>
              </a:path>
              <a:path w="876935" h="508635">
                <a:moveTo>
                  <a:pt x="809705" y="0"/>
                </a:moveTo>
                <a:lnTo>
                  <a:pt x="773050" y="14400"/>
                </a:lnTo>
                <a:lnTo>
                  <a:pt x="752132" y="46474"/>
                </a:lnTo>
                <a:lnTo>
                  <a:pt x="749985" y="58271"/>
                </a:lnTo>
                <a:lnTo>
                  <a:pt x="750021" y="67644"/>
                </a:lnTo>
                <a:lnTo>
                  <a:pt x="763513" y="103428"/>
                </a:lnTo>
                <a:lnTo>
                  <a:pt x="805130" y="127540"/>
                </a:lnTo>
                <a:lnTo>
                  <a:pt x="817441" y="127930"/>
                </a:lnTo>
                <a:lnTo>
                  <a:pt x="829819" y="125621"/>
                </a:lnTo>
                <a:lnTo>
                  <a:pt x="842263" y="120616"/>
                </a:lnTo>
                <a:lnTo>
                  <a:pt x="853584" y="113522"/>
                </a:lnTo>
                <a:lnTo>
                  <a:pt x="854032" y="113098"/>
                </a:lnTo>
                <a:lnTo>
                  <a:pt x="819746" y="113098"/>
                </a:lnTo>
                <a:lnTo>
                  <a:pt x="803122" y="112336"/>
                </a:lnTo>
                <a:lnTo>
                  <a:pt x="771359" y="86021"/>
                </a:lnTo>
                <a:lnTo>
                  <a:pt x="765939" y="67683"/>
                </a:lnTo>
                <a:lnTo>
                  <a:pt x="766064" y="58271"/>
                </a:lnTo>
                <a:lnTo>
                  <a:pt x="791400" y="20820"/>
                </a:lnTo>
                <a:lnTo>
                  <a:pt x="809093" y="15836"/>
                </a:lnTo>
                <a:lnTo>
                  <a:pt x="854922" y="15836"/>
                </a:lnTo>
                <a:lnTo>
                  <a:pt x="846137" y="9343"/>
                </a:lnTo>
                <a:lnTo>
                  <a:pt x="835202" y="4068"/>
                </a:lnTo>
                <a:lnTo>
                  <a:pt x="822418" y="632"/>
                </a:lnTo>
                <a:lnTo>
                  <a:pt x="809705" y="0"/>
                </a:lnTo>
                <a:close/>
              </a:path>
              <a:path w="876935" h="508635">
                <a:moveTo>
                  <a:pt x="854922" y="15836"/>
                </a:moveTo>
                <a:lnTo>
                  <a:pt x="809093" y="15836"/>
                </a:lnTo>
                <a:lnTo>
                  <a:pt x="818269" y="16192"/>
                </a:lnTo>
                <a:lnTo>
                  <a:pt x="827671" y="18445"/>
                </a:lnTo>
                <a:lnTo>
                  <a:pt x="858483" y="48918"/>
                </a:lnTo>
                <a:lnTo>
                  <a:pt x="861222" y="70142"/>
                </a:lnTo>
                <a:lnTo>
                  <a:pt x="860958" y="76344"/>
                </a:lnTo>
                <a:lnTo>
                  <a:pt x="827760" y="111332"/>
                </a:lnTo>
                <a:lnTo>
                  <a:pt x="819746" y="113098"/>
                </a:lnTo>
                <a:lnTo>
                  <a:pt x="854032" y="113098"/>
                </a:lnTo>
                <a:lnTo>
                  <a:pt x="876757" y="70674"/>
                </a:lnTo>
                <a:lnTo>
                  <a:pt x="876785" y="58271"/>
                </a:lnTo>
                <a:lnTo>
                  <a:pt x="874609" y="46884"/>
                </a:lnTo>
                <a:lnTo>
                  <a:pt x="870026" y="35425"/>
                </a:lnTo>
                <a:lnTo>
                  <a:pt x="863549" y="25021"/>
                </a:lnTo>
                <a:lnTo>
                  <a:pt x="855586" y="16327"/>
                </a:lnTo>
                <a:lnTo>
                  <a:pt x="854922" y="15836"/>
                </a:lnTo>
                <a:close/>
              </a:path>
            </a:pathLst>
          </a:custGeom>
          <a:solidFill>
            <a:srgbClr val="000000"/>
          </a:solidFill>
        </p:spPr>
        <p:txBody>
          <a:bodyPr wrap="square" lIns="0" tIns="0" rIns="0" bIns="0" rtlCol="0"/>
          <a:lstStyle/>
          <a:p>
            <a:endParaRPr/>
          </a:p>
        </p:txBody>
      </p:sp>
      <p:sp>
        <p:nvSpPr>
          <p:cNvPr id="12" name="object 12"/>
          <p:cNvSpPr/>
          <p:nvPr/>
        </p:nvSpPr>
        <p:spPr>
          <a:xfrm>
            <a:off x="3037525" y="3493325"/>
            <a:ext cx="3412490" cy="2169795"/>
          </a:xfrm>
          <a:custGeom>
            <a:avLst/>
            <a:gdLst/>
            <a:ahLst/>
            <a:cxnLst/>
            <a:rect l="l" t="t" r="r" b="b"/>
            <a:pathLst>
              <a:path w="3412490" h="2169795">
                <a:moveTo>
                  <a:pt x="3412487" y="2169288"/>
                </a:moveTo>
                <a:lnTo>
                  <a:pt x="0" y="0"/>
                </a:lnTo>
              </a:path>
            </a:pathLst>
          </a:custGeom>
          <a:ln w="25399">
            <a:solidFill>
              <a:srgbClr val="A4B1A9"/>
            </a:solidFill>
          </a:ln>
        </p:spPr>
        <p:txBody>
          <a:bodyPr wrap="square" lIns="0" tIns="0" rIns="0" bIns="0" rtlCol="0"/>
          <a:lstStyle/>
          <a:p>
            <a:endParaRPr/>
          </a:p>
        </p:txBody>
      </p:sp>
      <p:sp>
        <p:nvSpPr>
          <p:cNvPr id="13" name="object 13"/>
          <p:cNvSpPr/>
          <p:nvPr/>
        </p:nvSpPr>
        <p:spPr>
          <a:xfrm>
            <a:off x="3016250" y="3479800"/>
            <a:ext cx="122377" cy="106413"/>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371424" y="5662613"/>
            <a:ext cx="3079115" cy="419100"/>
          </a:xfrm>
          <a:custGeom>
            <a:avLst/>
            <a:gdLst/>
            <a:ahLst/>
            <a:cxnLst/>
            <a:rect l="l" t="t" r="r" b="b"/>
            <a:pathLst>
              <a:path w="3079115" h="419100">
                <a:moveTo>
                  <a:pt x="3078587" y="0"/>
                </a:moveTo>
                <a:lnTo>
                  <a:pt x="0" y="418876"/>
                </a:lnTo>
              </a:path>
            </a:pathLst>
          </a:custGeom>
          <a:ln w="25399">
            <a:solidFill>
              <a:srgbClr val="A4B1A9"/>
            </a:solidFill>
          </a:ln>
        </p:spPr>
        <p:txBody>
          <a:bodyPr wrap="square" lIns="0" tIns="0" rIns="0" bIns="0" rtlCol="0"/>
          <a:lstStyle/>
          <a:p>
            <a:endParaRPr/>
          </a:p>
        </p:txBody>
      </p:sp>
      <p:sp>
        <p:nvSpPr>
          <p:cNvPr id="15" name="object 15"/>
          <p:cNvSpPr/>
          <p:nvPr/>
        </p:nvSpPr>
        <p:spPr>
          <a:xfrm>
            <a:off x="3346450" y="6012846"/>
            <a:ext cx="120891" cy="116832"/>
          </a:xfrm>
          <a:prstGeom prst="rect">
            <a:avLst/>
          </a:prstGeom>
          <a:blipFill>
            <a:blip r:embed="rId8" cstate="print"/>
            <a:stretch>
              <a:fillRect/>
            </a:stretch>
          </a:blipFill>
        </p:spPr>
        <p:txBody>
          <a:bodyPr wrap="square" lIns="0" tIns="0" rIns="0" bIns="0" rtlCol="0"/>
          <a:lstStyle/>
          <a:p>
            <a:endParaRPr/>
          </a:p>
        </p:txBody>
      </p:sp>
      <p:sp>
        <p:nvSpPr>
          <p:cNvPr id="16" name="object 16"/>
          <p:cNvSpPr txBox="1"/>
          <p:nvPr/>
        </p:nvSpPr>
        <p:spPr>
          <a:xfrm>
            <a:off x="6525780" y="5308892"/>
            <a:ext cx="1264920" cy="566420"/>
          </a:xfrm>
          <a:prstGeom prst="rect">
            <a:avLst/>
          </a:prstGeom>
        </p:spPr>
        <p:txBody>
          <a:bodyPr vert="horz" wrap="square" lIns="0" tIns="27940" rIns="0" bIns="0" rtlCol="0">
            <a:spAutoFit/>
          </a:bodyPr>
          <a:lstStyle/>
          <a:p>
            <a:pPr marL="12700" marR="5080">
              <a:lnSpc>
                <a:spcPts val="2100"/>
              </a:lnSpc>
              <a:spcBef>
                <a:spcPts val="220"/>
              </a:spcBef>
            </a:pPr>
            <a:r>
              <a:rPr sz="1800" spc="-105" dirty="0">
                <a:latin typeface="Verdana"/>
                <a:cs typeface="Verdana"/>
              </a:rPr>
              <a:t>Inverse </a:t>
            </a:r>
            <a:r>
              <a:rPr sz="1800" spc="5" dirty="0">
                <a:latin typeface="Verdana"/>
                <a:cs typeface="Verdana"/>
              </a:rPr>
              <a:t>of  </a:t>
            </a:r>
            <a:r>
              <a:rPr sz="1800" spc="105" dirty="0">
                <a:latin typeface="Verdana"/>
                <a:cs typeface="Verdana"/>
              </a:rPr>
              <a:t>each</a:t>
            </a:r>
            <a:r>
              <a:rPr sz="1800" spc="-210" dirty="0">
                <a:latin typeface="Verdana"/>
                <a:cs typeface="Verdana"/>
              </a:rPr>
              <a:t> </a:t>
            </a:r>
            <a:r>
              <a:rPr sz="1800" spc="-40" dirty="0">
                <a:latin typeface="Verdana"/>
                <a:cs typeface="Verdana"/>
              </a:rPr>
              <a:t>other</a:t>
            </a:r>
            <a:endParaRPr sz="1800">
              <a:latin typeface="Verdana"/>
              <a:cs typeface="Verdana"/>
            </a:endParaRPr>
          </a:p>
        </p:txBody>
      </p:sp>
      <p:sp>
        <p:nvSpPr>
          <p:cNvPr id="17" name="object 17"/>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19</a:t>
            </a:fld>
            <a:endParaRPr spc="-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829073"/>
          </a:xfrm>
          <a:prstGeom prst="rect">
            <a:avLst/>
          </a:prstGeom>
          <a:solidFill>
            <a:srgbClr val="FFFFFF"/>
          </a:solidFill>
        </p:spPr>
        <p:txBody>
          <a:bodyPr vert="horz" wrap="square" lIns="0" tIns="287655" rIns="0" bIns="0" rtlCol="0">
            <a:spAutoFit/>
          </a:bodyPr>
          <a:lstStyle/>
          <a:p>
            <a:pPr marL="1509395" algn="l">
              <a:lnSpc>
                <a:spcPct val="100000"/>
              </a:lnSpc>
              <a:spcBef>
                <a:spcPts val="2265"/>
              </a:spcBef>
            </a:pPr>
            <a:r>
              <a:rPr lang="en-US" spc="15" dirty="0" smtClean="0"/>
              <a:t>      CLASS AND OBJECT</a:t>
            </a:r>
            <a:endParaRPr lang="en-US" spc="-25" dirty="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09855">
              <a:lnSpc>
                <a:spcPct val="100000"/>
              </a:lnSpc>
              <a:spcBef>
                <a:spcPts val="105"/>
              </a:spcBef>
            </a:pPr>
            <a:fld id="{81D60167-4931-47E6-BA6A-407CBD079E47}" type="slidenum">
              <a:rPr spc="-100" dirty="0"/>
              <a:pPr marL="109855">
                <a:lnSpc>
                  <a:spcPct val="100000"/>
                </a:lnSpc>
                <a:spcBef>
                  <a:spcPts val="105"/>
                </a:spcBef>
              </a:pPr>
              <a:t>2</a:t>
            </a:fld>
            <a:endParaRPr spc="-100" dirty="0"/>
          </a:p>
        </p:txBody>
      </p:sp>
      <p:sp>
        <p:nvSpPr>
          <p:cNvPr id="7" name="Rectangle 6"/>
          <p:cNvSpPr/>
          <p:nvPr/>
        </p:nvSpPr>
        <p:spPr>
          <a:xfrm>
            <a:off x="270163" y="1627287"/>
            <a:ext cx="8603665" cy="2862322"/>
          </a:xfrm>
          <a:prstGeom prst="rect">
            <a:avLst/>
          </a:prstGeom>
        </p:spPr>
        <p:txBody>
          <a:bodyPr wrap="square">
            <a:spAutoFit/>
          </a:bodyPr>
          <a:lstStyle/>
          <a:p>
            <a:pPr marL="285750" indent="-285750">
              <a:buFont typeface="Arial" panose="020B0604020202020204" pitchFamily="34" charset="0"/>
              <a:buChar char="•"/>
            </a:pPr>
            <a:r>
              <a:rPr lang="en-US" dirty="0" smtClean="0"/>
              <a:t>A ‘class’ is in replacement of ‘relation’</a:t>
            </a:r>
          </a:p>
          <a:p>
            <a:endParaRPr lang="en-US" dirty="0" smtClean="0"/>
          </a:p>
          <a:p>
            <a:r>
              <a:rPr lang="en-US" dirty="0" smtClean="0"/>
              <a:t>• </a:t>
            </a:r>
            <a:r>
              <a:rPr lang="en-US" dirty="0" smtClean="0"/>
              <a:t>All objects belonging to a same class share the same properties and behavior</a:t>
            </a:r>
          </a:p>
          <a:p>
            <a:endParaRPr lang="en-US" dirty="0" smtClean="0"/>
          </a:p>
          <a:p>
            <a:r>
              <a:rPr lang="en-US" dirty="0" smtClean="0"/>
              <a:t>• An ‘object’ can be thought of as ‘tuple’ (but richer content) or a blueprint of class</a:t>
            </a:r>
          </a:p>
          <a:p>
            <a:endParaRPr lang="en-US" dirty="0" smtClean="0"/>
          </a:p>
          <a:p>
            <a:r>
              <a:rPr lang="en-US" dirty="0" smtClean="0"/>
              <a:t>• Classes encapsulate data + methods + relationships</a:t>
            </a:r>
          </a:p>
          <a:p>
            <a:endParaRPr lang="en-US" dirty="0" smtClean="0"/>
          </a:p>
          <a:p>
            <a:r>
              <a:rPr lang="en-US" dirty="0" smtClean="0"/>
              <a:t>• Unlike relations that contain data only</a:t>
            </a:r>
          </a:p>
          <a:p>
            <a:endParaRPr lang="en-US" dirty="0" smtClean="0"/>
          </a:p>
        </p:txBody>
      </p:sp>
    </p:spTree>
    <p:extLst>
      <p:ext uri="{BB962C8B-B14F-4D97-AF65-F5344CB8AC3E}">
        <p14:creationId xmlns="" xmlns:p14="http://schemas.microsoft.com/office/powerpoint/2010/main" val="2817081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4" name="object 4"/>
          <p:cNvSpPr/>
          <p:nvPr/>
        </p:nvSpPr>
        <p:spPr>
          <a:xfrm>
            <a:off x="92075" y="101600"/>
            <a:ext cx="8959850" cy="66643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07"/>
            <a:ext cx="8603665" cy="1334198"/>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2" y="373062"/>
            <a:ext cx="8380730" cy="1117600"/>
          </a:xfrm>
          <a:prstGeom prst="rect">
            <a:avLst/>
          </a:prstGeom>
          <a:solidFill>
            <a:srgbClr val="FFFFFF"/>
          </a:solidFill>
        </p:spPr>
        <p:txBody>
          <a:bodyPr vert="horz" wrap="square" lIns="0" tIns="310515" rIns="0" bIns="0" rtlCol="0">
            <a:spAutoFit/>
          </a:bodyPr>
          <a:lstStyle/>
          <a:p>
            <a:pPr marL="209550">
              <a:lnSpc>
                <a:spcPct val="100000"/>
              </a:lnSpc>
              <a:spcBef>
                <a:spcPts val="2445"/>
              </a:spcBef>
            </a:pPr>
            <a:r>
              <a:rPr sz="3200" spc="65" dirty="0"/>
              <a:t>ODL: </a:t>
            </a:r>
            <a:r>
              <a:rPr sz="3200" spc="20" dirty="0"/>
              <a:t>MULTIPLICITY </a:t>
            </a:r>
            <a:r>
              <a:rPr sz="3200" spc="95" dirty="0"/>
              <a:t>OF</a:t>
            </a:r>
            <a:r>
              <a:rPr sz="3200" spc="-165" dirty="0"/>
              <a:t> </a:t>
            </a:r>
            <a:r>
              <a:rPr sz="3200" spc="60" dirty="0"/>
              <a:t>RELATIONSHIPS</a:t>
            </a:r>
            <a:endParaRPr sz="3200"/>
          </a:p>
        </p:txBody>
      </p:sp>
      <p:sp>
        <p:nvSpPr>
          <p:cNvPr id="7" name="object 7"/>
          <p:cNvSpPr/>
          <p:nvPr/>
        </p:nvSpPr>
        <p:spPr>
          <a:xfrm>
            <a:off x="160337" y="1627186"/>
            <a:ext cx="4919662" cy="517366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203761" y="1733207"/>
            <a:ext cx="3749039" cy="86868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939853" y="2966385"/>
            <a:ext cx="1805305" cy="182245"/>
          </a:xfrm>
          <a:custGeom>
            <a:avLst/>
            <a:gdLst/>
            <a:ahLst/>
            <a:cxnLst/>
            <a:rect l="l" t="t" r="r" b="b"/>
            <a:pathLst>
              <a:path w="1805304" h="182244">
                <a:moveTo>
                  <a:pt x="1805308" y="181626"/>
                </a:moveTo>
                <a:lnTo>
                  <a:pt x="0" y="0"/>
                </a:lnTo>
              </a:path>
            </a:pathLst>
          </a:custGeom>
          <a:ln w="25399">
            <a:solidFill>
              <a:srgbClr val="A4B1A9"/>
            </a:solidFill>
          </a:ln>
        </p:spPr>
        <p:txBody>
          <a:bodyPr wrap="square" lIns="0" tIns="0" rIns="0" bIns="0" rtlCol="0"/>
          <a:lstStyle/>
          <a:p>
            <a:endParaRPr/>
          </a:p>
        </p:txBody>
      </p:sp>
      <p:sp>
        <p:nvSpPr>
          <p:cNvPr id="10" name="object 10"/>
          <p:cNvSpPr/>
          <p:nvPr/>
        </p:nvSpPr>
        <p:spPr>
          <a:xfrm>
            <a:off x="3914775" y="2915323"/>
            <a:ext cx="119811" cy="117309"/>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3763133" y="3148012"/>
            <a:ext cx="1982470" cy="1559560"/>
          </a:xfrm>
          <a:custGeom>
            <a:avLst/>
            <a:gdLst/>
            <a:ahLst/>
            <a:cxnLst/>
            <a:rect l="l" t="t" r="r" b="b"/>
            <a:pathLst>
              <a:path w="1982470" h="1559560">
                <a:moveTo>
                  <a:pt x="1982028" y="0"/>
                </a:moveTo>
                <a:lnTo>
                  <a:pt x="0" y="1559218"/>
                </a:lnTo>
              </a:path>
            </a:pathLst>
          </a:custGeom>
          <a:ln w="25399">
            <a:solidFill>
              <a:srgbClr val="A4B1A9"/>
            </a:solidFill>
          </a:ln>
        </p:spPr>
        <p:txBody>
          <a:bodyPr wrap="square" lIns="0" tIns="0" rIns="0" bIns="0" rtlCol="0"/>
          <a:lstStyle/>
          <a:p>
            <a:endParaRPr/>
          </a:p>
        </p:txBody>
      </p:sp>
      <p:sp>
        <p:nvSpPr>
          <p:cNvPr id="12" name="object 12"/>
          <p:cNvSpPr/>
          <p:nvPr/>
        </p:nvSpPr>
        <p:spPr>
          <a:xfrm>
            <a:off x="3743325" y="4610785"/>
            <a:ext cx="120726" cy="112026"/>
          </a:xfrm>
          <a:prstGeom prst="rect">
            <a:avLst/>
          </a:prstGeom>
          <a:blipFill>
            <a:blip r:embed="rId8" cstate="print"/>
            <a:stretch>
              <a:fillRect/>
            </a:stretch>
          </a:blipFill>
        </p:spPr>
        <p:txBody>
          <a:bodyPr wrap="square" lIns="0" tIns="0" rIns="0" bIns="0" rtlCol="0"/>
          <a:lstStyle/>
          <a:p>
            <a:endParaRPr/>
          </a:p>
        </p:txBody>
      </p:sp>
      <p:sp>
        <p:nvSpPr>
          <p:cNvPr id="13" name="object 13"/>
          <p:cNvSpPr txBox="1"/>
          <p:nvPr/>
        </p:nvSpPr>
        <p:spPr>
          <a:xfrm>
            <a:off x="5393498" y="1879358"/>
            <a:ext cx="3455035" cy="1417320"/>
          </a:xfrm>
          <a:prstGeom prst="rect">
            <a:avLst/>
          </a:prstGeom>
        </p:spPr>
        <p:txBody>
          <a:bodyPr vert="horz" wrap="square" lIns="0" tIns="27939" rIns="0" bIns="0" rtlCol="0">
            <a:spAutoFit/>
          </a:bodyPr>
          <a:lstStyle/>
          <a:p>
            <a:pPr marL="538480" marR="86360" indent="-526415">
              <a:lnSpc>
                <a:spcPts val="2100"/>
              </a:lnSpc>
              <a:spcBef>
                <a:spcPts val="219"/>
              </a:spcBef>
            </a:pPr>
            <a:r>
              <a:rPr sz="1800" spc="-20" dirty="0">
                <a:solidFill>
                  <a:srgbClr val="FFFFFF"/>
                </a:solidFill>
                <a:latin typeface="Verdana"/>
                <a:cs typeface="Verdana"/>
              </a:rPr>
              <a:t>Based</a:t>
            </a:r>
            <a:r>
              <a:rPr sz="1800" spc="-145" dirty="0">
                <a:solidFill>
                  <a:srgbClr val="FFFFFF"/>
                </a:solidFill>
                <a:latin typeface="Verdana"/>
                <a:cs typeface="Verdana"/>
              </a:rPr>
              <a:t> </a:t>
            </a:r>
            <a:r>
              <a:rPr sz="1800" spc="20" dirty="0">
                <a:solidFill>
                  <a:srgbClr val="FFFFFF"/>
                </a:solidFill>
                <a:latin typeface="Verdana"/>
                <a:cs typeface="Verdana"/>
              </a:rPr>
              <a:t>on</a:t>
            </a:r>
            <a:r>
              <a:rPr sz="1800" spc="-140" dirty="0">
                <a:solidFill>
                  <a:srgbClr val="FFFFFF"/>
                </a:solidFill>
                <a:latin typeface="Verdana"/>
                <a:cs typeface="Verdana"/>
              </a:rPr>
              <a:t> </a:t>
            </a:r>
            <a:r>
              <a:rPr sz="1800" spc="-15" dirty="0">
                <a:solidFill>
                  <a:srgbClr val="FFFFFF"/>
                </a:solidFill>
                <a:latin typeface="Verdana"/>
                <a:cs typeface="Verdana"/>
              </a:rPr>
              <a:t>the</a:t>
            </a:r>
            <a:r>
              <a:rPr sz="1800" spc="-145" dirty="0">
                <a:solidFill>
                  <a:srgbClr val="FFFFFF"/>
                </a:solidFill>
                <a:latin typeface="Verdana"/>
                <a:cs typeface="Verdana"/>
              </a:rPr>
              <a:t> </a:t>
            </a:r>
            <a:r>
              <a:rPr sz="1800" spc="-65" dirty="0">
                <a:solidFill>
                  <a:srgbClr val="FFFFFF"/>
                </a:solidFill>
                <a:latin typeface="Verdana"/>
                <a:cs typeface="Verdana"/>
              </a:rPr>
              <a:t>use</a:t>
            </a:r>
            <a:r>
              <a:rPr sz="1800" spc="-140" dirty="0">
                <a:solidFill>
                  <a:srgbClr val="FFFFFF"/>
                </a:solidFill>
                <a:latin typeface="Verdana"/>
                <a:cs typeface="Verdana"/>
              </a:rPr>
              <a:t> </a:t>
            </a:r>
            <a:r>
              <a:rPr sz="1800" spc="5" dirty="0">
                <a:solidFill>
                  <a:srgbClr val="FFFFFF"/>
                </a:solidFill>
                <a:latin typeface="Verdana"/>
                <a:cs typeface="Verdana"/>
              </a:rPr>
              <a:t>of</a:t>
            </a:r>
            <a:r>
              <a:rPr sz="1800" spc="-145" dirty="0">
                <a:solidFill>
                  <a:srgbClr val="FFFFFF"/>
                </a:solidFill>
                <a:latin typeface="Verdana"/>
                <a:cs typeface="Verdana"/>
              </a:rPr>
              <a:t> </a:t>
            </a:r>
            <a:r>
              <a:rPr sz="1800" spc="15" dirty="0">
                <a:solidFill>
                  <a:srgbClr val="FFFFFF"/>
                </a:solidFill>
                <a:latin typeface="Verdana"/>
                <a:cs typeface="Verdana"/>
              </a:rPr>
              <a:t>collection  </a:t>
            </a:r>
            <a:r>
              <a:rPr sz="1800" spc="-50" dirty="0">
                <a:solidFill>
                  <a:srgbClr val="FFFFFF"/>
                </a:solidFill>
                <a:latin typeface="Verdana"/>
                <a:cs typeface="Verdana"/>
              </a:rPr>
              <a:t>types </a:t>
            </a:r>
            <a:r>
              <a:rPr sz="1800" spc="-114" dirty="0">
                <a:solidFill>
                  <a:srgbClr val="FFFFFF"/>
                </a:solidFill>
                <a:latin typeface="Verdana"/>
                <a:cs typeface="Verdana"/>
              </a:rPr>
              <a:t>(set, </a:t>
            </a:r>
            <a:r>
              <a:rPr sz="1800" spc="45" dirty="0">
                <a:solidFill>
                  <a:srgbClr val="FFFFFF"/>
                </a:solidFill>
                <a:latin typeface="Verdana"/>
                <a:cs typeface="Verdana"/>
              </a:rPr>
              <a:t>bag,</a:t>
            </a:r>
            <a:r>
              <a:rPr sz="1800" spc="-260" dirty="0">
                <a:solidFill>
                  <a:srgbClr val="FFFFFF"/>
                </a:solidFill>
                <a:latin typeface="Verdana"/>
                <a:cs typeface="Verdana"/>
              </a:rPr>
              <a:t> </a:t>
            </a:r>
            <a:r>
              <a:rPr sz="1800" spc="-20" dirty="0">
                <a:solidFill>
                  <a:srgbClr val="FFFFFF"/>
                </a:solidFill>
                <a:latin typeface="Verdana"/>
                <a:cs typeface="Verdana"/>
              </a:rPr>
              <a:t>etc.)</a:t>
            </a:r>
            <a:endParaRPr sz="1800">
              <a:latin typeface="Verdana"/>
              <a:cs typeface="Verdana"/>
            </a:endParaRPr>
          </a:p>
          <a:p>
            <a:pPr>
              <a:lnSpc>
                <a:spcPct val="100000"/>
              </a:lnSpc>
            </a:pPr>
            <a:endParaRPr sz="2200">
              <a:latin typeface="Times New Roman"/>
              <a:cs typeface="Times New Roman"/>
            </a:endParaRPr>
          </a:p>
          <a:p>
            <a:pPr marL="442595">
              <a:lnSpc>
                <a:spcPct val="100000"/>
              </a:lnSpc>
              <a:spcBef>
                <a:spcPts val="1950"/>
              </a:spcBef>
            </a:pPr>
            <a:r>
              <a:rPr sz="1800" b="1" spc="-120" dirty="0">
                <a:solidFill>
                  <a:srgbClr val="3366FF"/>
                </a:solidFill>
                <a:latin typeface="Verdana"/>
                <a:cs typeface="Verdana"/>
              </a:rPr>
              <a:t>Many-to-Many</a:t>
            </a:r>
            <a:r>
              <a:rPr sz="1800" b="1" spc="-150" dirty="0">
                <a:solidFill>
                  <a:srgbClr val="3366FF"/>
                </a:solidFill>
                <a:latin typeface="Verdana"/>
                <a:cs typeface="Verdana"/>
              </a:rPr>
              <a:t> </a:t>
            </a:r>
            <a:r>
              <a:rPr sz="1800" b="1" spc="-175" dirty="0">
                <a:solidFill>
                  <a:srgbClr val="3366FF"/>
                </a:solidFill>
                <a:latin typeface="Verdana"/>
                <a:cs typeface="Verdana"/>
              </a:rPr>
              <a:t>relationship</a:t>
            </a:r>
            <a:endParaRPr sz="1800">
              <a:latin typeface="Verdana"/>
              <a:cs typeface="Verdana"/>
            </a:endParaRPr>
          </a:p>
        </p:txBody>
      </p:sp>
      <p:sp>
        <p:nvSpPr>
          <p:cNvPr id="14" name="object 14"/>
          <p:cNvSpPr/>
          <p:nvPr/>
        </p:nvSpPr>
        <p:spPr>
          <a:xfrm>
            <a:off x="3424361" y="3368640"/>
            <a:ext cx="2462530" cy="813435"/>
          </a:xfrm>
          <a:custGeom>
            <a:avLst/>
            <a:gdLst/>
            <a:ahLst/>
            <a:cxnLst/>
            <a:rect l="l" t="t" r="r" b="b"/>
            <a:pathLst>
              <a:path w="2462529" h="813435">
                <a:moveTo>
                  <a:pt x="2462088" y="812834"/>
                </a:moveTo>
                <a:lnTo>
                  <a:pt x="0" y="0"/>
                </a:lnTo>
              </a:path>
            </a:pathLst>
          </a:custGeom>
          <a:ln w="25399">
            <a:solidFill>
              <a:srgbClr val="A4B1A9"/>
            </a:solidFill>
          </a:ln>
        </p:spPr>
        <p:txBody>
          <a:bodyPr wrap="square" lIns="0" tIns="0" rIns="0" bIns="0" rtlCol="0"/>
          <a:lstStyle/>
          <a:p>
            <a:endParaRPr/>
          </a:p>
        </p:txBody>
      </p:sp>
      <p:sp>
        <p:nvSpPr>
          <p:cNvPr id="15" name="object 15"/>
          <p:cNvSpPr/>
          <p:nvPr/>
        </p:nvSpPr>
        <p:spPr>
          <a:xfrm>
            <a:off x="3400425" y="3336442"/>
            <a:ext cx="124104" cy="112458"/>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3836341" y="4181475"/>
            <a:ext cx="2050414" cy="1918335"/>
          </a:xfrm>
          <a:custGeom>
            <a:avLst/>
            <a:gdLst/>
            <a:ahLst/>
            <a:cxnLst/>
            <a:rect l="l" t="t" r="r" b="b"/>
            <a:pathLst>
              <a:path w="2050414" h="1918335">
                <a:moveTo>
                  <a:pt x="2050108" y="0"/>
                </a:moveTo>
                <a:lnTo>
                  <a:pt x="0" y="1917938"/>
                </a:lnTo>
              </a:path>
            </a:pathLst>
          </a:custGeom>
          <a:ln w="25399">
            <a:solidFill>
              <a:srgbClr val="A4B1A9"/>
            </a:solidFill>
          </a:ln>
        </p:spPr>
        <p:txBody>
          <a:bodyPr wrap="square" lIns="0" tIns="0" rIns="0" bIns="0" rtlCol="0"/>
          <a:lstStyle/>
          <a:p>
            <a:endParaRPr/>
          </a:p>
        </p:txBody>
      </p:sp>
      <p:sp>
        <p:nvSpPr>
          <p:cNvPr id="17" name="object 17"/>
          <p:cNvSpPr/>
          <p:nvPr/>
        </p:nvSpPr>
        <p:spPr>
          <a:xfrm>
            <a:off x="3817937" y="6000723"/>
            <a:ext cx="118363" cy="115914"/>
          </a:xfrm>
          <a:prstGeom prst="rect">
            <a:avLst/>
          </a:prstGeom>
          <a:blipFill>
            <a:blip r:embed="rId10" cstate="print"/>
            <a:stretch>
              <a:fillRect/>
            </a:stretch>
          </a:blipFill>
        </p:spPr>
        <p:txBody>
          <a:bodyPr wrap="square" lIns="0" tIns="0" rIns="0" bIns="0" rtlCol="0"/>
          <a:lstStyle/>
          <a:p>
            <a:endParaRPr/>
          </a:p>
        </p:txBody>
      </p:sp>
      <p:sp>
        <p:nvSpPr>
          <p:cNvPr id="18" name="object 18"/>
          <p:cNvSpPr txBox="1"/>
          <p:nvPr/>
        </p:nvSpPr>
        <p:spPr>
          <a:xfrm>
            <a:off x="5965977" y="4029214"/>
            <a:ext cx="2874010" cy="299720"/>
          </a:xfrm>
          <a:prstGeom prst="rect">
            <a:avLst/>
          </a:prstGeom>
        </p:spPr>
        <p:txBody>
          <a:bodyPr vert="horz" wrap="square" lIns="0" tIns="12700" rIns="0" bIns="0" rtlCol="0">
            <a:spAutoFit/>
          </a:bodyPr>
          <a:lstStyle/>
          <a:p>
            <a:pPr marL="12700">
              <a:lnSpc>
                <a:spcPct val="100000"/>
              </a:lnSpc>
              <a:spcBef>
                <a:spcPts val="100"/>
              </a:spcBef>
            </a:pPr>
            <a:r>
              <a:rPr sz="1800" b="1" spc="-120" dirty="0">
                <a:solidFill>
                  <a:srgbClr val="3366FF"/>
                </a:solidFill>
                <a:latin typeface="Verdana"/>
                <a:cs typeface="Verdana"/>
              </a:rPr>
              <a:t>One-to-Many</a:t>
            </a:r>
            <a:r>
              <a:rPr sz="1800" b="1" spc="-114" dirty="0">
                <a:solidFill>
                  <a:srgbClr val="3366FF"/>
                </a:solidFill>
                <a:latin typeface="Verdana"/>
                <a:cs typeface="Verdana"/>
              </a:rPr>
              <a:t> </a:t>
            </a:r>
            <a:r>
              <a:rPr sz="1800" b="1" spc="-175" dirty="0">
                <a:solidFill>
                  <a:srgbClr val="3366FF"/>
                </a:solidFill>
                <a:latin typeface="Verdana"/>
                <a:cs typeface="Verdana"/>
              </a:rPr>
              <a:t>relationship</a:t>
            </a:r>
            <a:endParaRPr sz="1800">
              <a:latin typeface="Verdana"/>
              <a:cs typeface="Verdana"/>
            </a:endParaRPr>
          </a:p>
        </p:txBody>
      </p:sp>
      <p:sp>
        <p:nvSpPr>
          <p:cNvPr id="19" name="object 19"/>
          <p:cNvSpPr/>
          <p:nvPr/>
        </p:nvSpPr>
        <p:spPr>
          <a:xfrm>
            <a:off x="5270271" y="4596934"/>
            <a:ext cx="3682542" cy="2144687"/>
          </a:xfrm>
          <a:prstGeom prst="rect">
            <a:avLst/>
          </a:prstGeom>
          <a:blipFill>
            <a:blip r:embed="rId11" cstate="print"/>
            <a:stretch>
              <a:fillRect/>
            </a:stretch>
          </a:blipFill>
        </p:spPr>
        <p:txBody>
          <a:bodyPr wrap="square" lIns="0" tIns="0" rIns="0" bIns="0" rtlCol="0"/>
          <a:lstStyle/>
          <a:p>
            <a:endParaRPr/>
          </a:p>
        </p:txBody>
      </p:sp>
      <p:sp>
        <p:nvSpPr>
          <p:cNvPr id="20" name="object 20"/>
          <p:cNvSpPr txBox="1"/>
          <p:nvPr/>
        </p:nvSpPr>
        <p:spPr>
          <a:xfrm>
            <a:off x="5474944" y="4894643"/>
            <a:ext cx="3182620" cy="1539240"/>
          </a:xfrm>
          <a:prstGeom prst="rect">
            <a:avLst/>
          </a:prstGeom>
        </p:spPr>
        <p:txBody>
          <a:bodyPr vert="horz" wrap="square" lIns="0" tIns="27939" rIns="0" bIns="0" rtlCol="0">
            <a:spAutoFit/>
          </a:bodyPr>
          <a:lstStyle/>
          <a:p>
            <a:pPr marL="761365" marR="340995" indent="-317500">
              <a:lnSpc>
                <a:spcPts val="2100"/>
              </a:lnSpc>
              <a:spcBef>
                <a:spcPts val="219"/>
              </a:spcBef>
            </a:pPr>
            <a:r>
              <a:rPr sz="1800" spc="-15" dirty="0">
                <a:solidFill>
                  <a:srgbClr val="FF0000"/>
                </a:solidFill>
                <a:latin typeface="Verdana"/>
                <a:cs typeface="Verdana"/>
              </a:rPr>
              <a:t>What </a:t>
            </a:r>
            <a:r>
              <a:rPr sz="1800" spc="35" dirty="0">
                <a:solidFill>
                  <a:srgbClr val="FF0000"/>
                </a:solidFill>
                <a:latin typeface="Verdana"/>
                <a:cs typeface="Verdana"/>
              </a:rPr>
              <a:t>about</a:t>
            </a:r>
            <a:r>
              <a:rPr sz="1800" spc="-295" dirty="0">
                <a:solidFill>
                  <a:srgbClr val="FF0000"/>
                </a:solidFill>
                <a:latin typeface="Verdana"/>
                <a:cs typeface="Verdana"/>
              </a:rPr>
              <a:t> </a:t>
            </a:r>
            <a:r>
              <a:rPr sz="1800" spc="-55" dirty="0">
                <a:solidFill>
                  <a:srgbClr val="FF0000"/>
                </a:solidFill>
                <a:latin typeface="Verdana"/>
                <a:cs typeface="Verdana"/>
              </a:rPr>
              <a:t>multiway  </a:t>
            </a:r>
            <a:r>
              <a:rPr sz="1800" spc="-45" dirty="0">
                <a:solidFill>
                  <a:srgbClr val="FF0000"/>
                </a:solidFill>
                <a:latin typeface="Verdana"/>
                <a:cs typeface="Verdana"/>
              </a:rPr>
              <a:t>relationships???</a:t>
            </a:r>
            <a:endParaRPr sz="1800">
              <a:latin typeface="Verdana"/>
              <a:cs typeface="Verdana"/>
            </a:endParaRPr>
          </a:p>
          <a:p>
            <a:pPr marL="12700">
              <a:lnSpc>
                <a:spcPts val="1910"/>
              </a:lnSpc>
              <a:spcBef>
                <a:spcPts val="1880"/>
              </a:spcBef>
            </a:pPr>
            <a:r>
              <a:rPr sz="1600" spc="-90" dirty="0">
                <a:solidFill>
                  <a:srgbClr val="FFFFFF"/>
                </a:solidFill>
                <a:latin typeface="Verdana"/>
                <a:cs typeface="Verdana"/>
              </a:rPr>
              <a:t>--Not</a:t>
            </a:r>
            <a:r>
              <a:rPr sz="1600" spc="-125" dirty="0">
                <a:solidFill>
                  <a:srgbClr val="FFFFFF"/>
                </a:solidFill>
                <a:latin typeface="Verdana"/>
                <a:cs typeface="Verdana"/>
              </a:rPr>
              <a:t> </a:t>
            </a:r>
            <a:r>
              <a:rPr sz="1600" spc="-15" dirty="0">
                <a:solidFill>
                  <a:srgbClr val="FFFFFF"/>
                </a:solidFill>
                <a:latin typeface="Verdana"/>
                <a:cs typeface="Verdana"/>
              </a:rPr>
              <a:t>supported</a:t>
            </a:r>
            <a:endParaRPr sz="1600">
              <a:latin typeface="Verdana"/>
              <a:cs typeface="Verdana"/>
            </a:endParaRPr>
          </a:p>
          <a:p>
            <a:pPr marL="12700" marR="5080">
              <a:lnSpc>
                <a:spcPts val="1900"/>
              </a:lnSpc>
              <a:spcBef>
                <a:spcPts val="70"/>
              </a:spcBef>
            </a:pPr>
            <a:r>
              <a:rPr sz="1600" spc="-25" dirty="0">
                <a:solidFill>
                  <a:srgbClr val="FFFFFF"/>
                </a:solidFill>
                <a:latin typeface="Verdana"/>
                <a:cs typeface="Verdana"/>
              </a:rPr>
              <a:t>--Need</a:t>
            </a:r>
            <a:r>
              <a:rPr sz="1600" spc="-130" dirty="0">
                <a:solidFill>
                  <a:srgbClr val="FFFFFF"/>
                </a:solidFill>
                <a:latin typeface="Verdana"/>
                <a:cs typeface="Verdana"/>
              </a:rPr>
              <a:t> </a:t>
            </a:r>
            <a:r>
              <a:rPr sz="1600" spc="-10" dirty="0">
                <a:solidFill>
                  <a:srgbClr val="FFFFFF"/>
                </a:solidFill>
                <a:latin typeface="Verdana"/>
                <a:cs typeface="Verdana"/>
              </a:rPr>
              <a:t>to</a:t>
            </a:r>
            <a:r>
              <a:rPr sz="1600" spc="-125" dirty="0">
                <a:solidFill>
                  <a:srgbClr val="FFFFFF"/>
                </a:solidFill>
                <a:latin typeface="Verdana"/>
                <a:cs typeface="Verdana"/>
              </a:rPr>
              <a:t> </a:t>
            </a:r>
            <a:r>
              <a:rPr sz="1600" spc="-5" dirty="0">
                <a:solidFill>
                  <a:srgbClr val="FFFFFF"/>
                </a:solidFill>
                <a:latin typeface="Verdana"/>
                <a:cs typeface="Verdana"/>
              </a:rPr>
              <a:t>convert</a:t>
            </a:r>
            <a:r>
              <a:rPr sz="1600" spc="-125" dirty="0">
                <a:solidFill>
                  <a:srgbClr val="FFFFFF"/>
                </a:solidFill>
                <a:latin typeface="Verdana"/>
                <a:cs typeface="Verdana"/>
              </a:rPr>
              <a:t> </a:t>
            </a:r>
            <a:r>
              <a:rPr sz="1600" spc="130" dirty="0">
                <a:solidFill>
                  <a:srgbClr val="FFFFFF"/>
                </a:solidFill>
                <a:latin typeface="Verdana"/>
                <a:cs typeface="Verdana"/>
              </a:rPr>
              <a:t>a</a:t>
            </a:r>
            <a:r>
              <a:rPr sz="1600" spc="-130" dirty="0">
                <a:solidFill>
                  <a:srgbClr val="FFFFFF"/>
                </a:solidFill>
                <a:latin typeface="Verdana"/>
                <a:cs typeface="Verdana"/>
              </a:rPr>
              <a:t> </a:t>
            </a:r>
            <a:r>
              <a:rPr sz="1600" spc="-50" dirty="0">
                <a:solidFill>
                  <a:srgbClr val="FFFFFF"/>
                </a:solidFill>
                <a:latin typeface="Verdana"/>
                <a:cs typeface="Verdana"/>
              </a:rPr>
              <a:t>multiway</a:t>
            </a:r>
            <a:r>
              <a:rPr sz="1600" spc="-125" dirty="0">
                <a:solidFill>
                  <a:srgbClr val="FFFFFF"/>
                </a:solidFill>
                <a:latin typeface="Verdana"/>
                <a:cs typeface="Verdana"/>
              </a:rPr>
              <a:t> </a:t>
            </a:r>
            <a:r>
              <a:rPr sz="1600" spc="-10" dirty="0">
                <a:solidFill>
                  <a:srgbClr val="FFFFFF"/>
                </a:solidFill>
                <a:latin typeface="Verdana"/>
                <a:cs typeface="Verdana"/>
              </a:rPr>
              <a:t>to  </a:t>
            </a:r>
            <a:r>
              <a:rPr sz="1600" spc="-50" dirty="0">
                <a:solidFill>
                  <a:srgbClr val="FFFFFF"/>
                </a:solidFill>
                <a:latin typeface="Verdana"/>
                <a:cs typeface="Verdana"/>
              </a:rPr>
              <a:t>multiple </a:t>
            </a:r>
            <a:r>
              <a:rPr sz="1600" spc="-40" dirty="0">
                <a:solidFill>
                  <a:srgbClr val="FFFFFF"/>
                </a:solidFill>
                <a:latin typeface="Verdana"/>
                <a:cs typeface="Verdana"/>
              </a:rPr>
              <a:t>binary</a:t>
            </a:r>
            <a:r>
              <a:rPr sz="1600" spc="-200" dirty="0">
                <a:solidFill>
                  <a:srgbClr val="FFFFFF"/>
                </a:solidFill>
                <a:latin typeface="Verdana"/>
                <a:cs typeface="Verdana"/>
              </a:rPr>
              <a:t> </a:t>
            </a:r>
            <a:r>
              <a:rPr sz="1600" spc="-60" dirty="0">
                <a:solidFill>
                  <a:srgbClr val="FFFFFF"/>
                </a:solidFill>
                <a:latin typeface="Verdana"/>
                <a:cs typeface="Verdana"/>
              </a:rPr>
              <a:t>relationships</a:t>
            </a:r>
            <a:endParaRPr sz="1600">
              <a:latin typeface="Verdana"/>
              <a:cs typeface="Verdana"/>
            </a:endParaRPr>
          </a:p>
        </p:txBody>
      </p:sp>
      <p:sp>
        <p:nvSpPr>
          <p:cNvPr id="21" name="object 21"/>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20</a:t>
            </a:fld>
            <a:endParaRPr spc="-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2461260">
              <a:lnSpc>
                <a:spcPct val="100000"/>
              </a:lnSpc>
              <a:spcBef>
                <a:spcPts val="2265"/>
              </a:spcBef>
            </a:pPr>
            <a:r>
              <a:rPr spc="70" dirty="0"/>
              <a:t>ODL:</a:t>
            </a:r>
            <a:r>
              <a:rPr spc="-5" dirty="0"/>
              <a:t> </a:t>
            </a:r>
            <a:r>
              <a:rPr spc="120" dirty="0"/>
              <a:t>METHODS</a:t>
            </a:r>
          </a:p>
        </p:txBody>
      </p:sp>
      <p:sp>
        <p:nvSpPr>
          <p:cNvPr id="5" name="object 5"/>
          <p:cNvSpPr/>
          <p:nvPr/>
        </p:nvSpPr>
        <p:spPr>
          <a:xfrm>
            <a:off x="425450" y="1830387"/>
            <a:ext cx="5465762" cy="301148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264150" y="3783012"/>
            <a:ext cx="250825" cy="887730"/>
          </a:xfrm>
          <a:custGeom>
            <a:avLst/>
            <a:gdLst/>
            <a:ahLst/>
            <a:cxnLst/>
            <a:rect l="l" t="t" r="r" b="b"/>
            <a:pathLst>
              <a:path w="250825" h="887729">
                <a:moveTo>
                  <a:pt x="0" y="0"/>
                </a:moveTo>
                <a:lnTo>
                  <a:pt x="48816" y="1642"/>
                </a:lnTo>
                <a:lnTo>
                  <a:pt x="88680" y="6121"/>
                </a:lnTo>
                <a:lnTo>
                  <a:pt x="115557" y="12765"/>
                </a:lnTo>
                <a:lnTo>
                  <a:pt x="125412" y="20901"/>
                </a:lnTo>
                <a:lnTo>
                  <a:pt x="125412" y="422804"/>
                </a:lnTo>
                <a:lnTo>
                  <a:pt x="135268" y="430940"/>
                </a:lnTo>
                <a:lnTo>
                  <a:pt x="162145" y="437584"/>
                </a:lnTo>
                <a:lnTo>
                  <a:pt x="202009" y="442063"/>
                </a:lnTo>
                <a:lnTo>
                  <a:pt x="250825" y="443705"/>
                </a:lnTo>
                <a:lnTo>
                  <a:pt x="202009" y="445348"/>
                </a:lnTo>
                <a:lnTo>
                  <a:pt x="162145" y="449827"/>
                </a:lnTo>
                <a:lnTo>
                  <a:pt x="135268" y="456471"/>
                </a:lnTo>
                <a:lnTo>
                  <a:pt x="125412" y="464606"/>
                </a:lnTo>
                <a:lnTo>
                  <a:pt x="125412" y="866510"/>
                </a:lnTo>
                <a:lnTo>
                  <a:pt x="115557" y="874645"/>
                </a:lnTo>
                <a:lnTo>
                  <a:pt x="88680" y="881289"/>
                </a:lnTo>
                <a:lnTo>
                  <a:pt x="48816" y="885768"/>
                </a:lnTo>
                <a:lnTo>
                  <a:pt x="0" y="887411"/>
                </a:lnTo>
              </a:path>
            </a:pathLst>
          </a:custGeom>
          <a:ln w="25399">
            <a:solidFill>
              <a:srgbClr val="A4B1A9"/>
            </a:solidFill>
          </a:ln>
        </p:spPr>
        <p:txBody>
          <a:bodyPr wrap="square" lIns="0" tIns="0" rIns="0" bIns="0" rtlCol="0"/>
          <a:lstStyle/>
          <a:p>
            <a:endParaRPr/>
          </a:p>
        </p:txBody>
      </p:sp>
      <p:sp>
        <p:nvSpPr>
          <p:cNvPr id="7" name="object 7"/>
          <p:cNvSpPr/>
          <p:nvPr/>
        </p:nvSpPr>
        <p:spPr>
          <a:xfrm>
            <a:off x="5536060" y="3181350"/>
            <a:ext cx="1303020" cy="853440"/>
          </a:xfrm>
          <a:custGeom>
            <a:avLst/>
            <a:gdLst/>
            <a:ahLst/>
            <a:cxnLst/>
            <a:rect l="l" t="t" r="r" b="b"/>
            <a:pathLst>
              <a:path w="1303020" h="853439">
                <a:moveTo>
                  <a:pt x="1302888" y="0"/>
                </a:moveTo>
                <a:lnTo>
                  <a:pt x="0" y="852968"/>
                </a:lnTo>
              </a:path>
            </a:pathLst>
          </a:custGeom>
          <a:ln w="25399">
            <a:solidFill>
              <a:srgbClr val="A4B1A9"/>
            </a:solidFill>
          </a:ln>
        </p:spPr>
        <p:txBody>
          <a:bodyPr wrap="square" lIns="0" tIns="0" rIns="0" bIns="0" rtlCol="0"/>
          <a:lstStyle/>
          <a:p>
            <a:endParaRPr/>
          </a:p>
        </p:txBody>
      </p:sp>
      <p:sp>
        <p:nvSpPr>
          <p:cNvPr id="8" name="object 8"/>
          <p:cNvSpPr/>
          <p:nvPr/>
        </p:nvSpPr>
        <p:spPr>
          <a:xfrm>
            <a:off x="5514975" y="3940898"/>
            <a:ext cx="122224" cy="107226"/>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5968885" y="2844482"/>
            <a:ext cx="3097530" cy="299720"/>
          </a:xfrm>
          <a:prstGeom prst="rect">
            <a:avLst/>
          </a:prstGeom>
        </p:spPr>
        <p:txBody>
          <a:bodyPr vert="horz" wrap="square" lIns="0" tIns="12700" rIns="0" bIns="0" rtlCol="0">
            <a:spAutoFit/>
          </a:bodyPr>
          <a:lstStyle/>
          <a:p>
            <a:pPr marL="12700">
              <a:lnSpc>
                <a:spcPct val="100000"/>
              </a:lnSpc>
              <a:spcBef>
                <a:spcPts val="100"/>
              </a:spcBef>
            </a:pPr>
            <a:r>
              <a:rPr sz="1800" b="1" spc="-220" dirty="0">
                <a:solidFill>
                  <a:srgbClr val="3366FF"/>
                </a:solidFill>
                <a:latin typeface="Verdana"/>
                <a:cs typeface="Verdana"/>
              </a:rPr>
              <a:t>Three </a:t>
            </a:r>
            <a:r>
              <a:rPr sz="1800" b="1" spc="-170" dirty="0">
                <a:solidFill>
                  <a:srgbClr val="3366FF"/>
                </a:solidFill>
                <a:latin typeface="Verdana"/>
                <a:cs typeface="Verdana"/>
              </a:rPr>
              <a:t>methods</a:t>
            </a:r>
            <a:r>
              <a:rPr sz="1800" b="1" spc="-25" dirty="0">
                <a:solidFill>
                  <a:srgbClr val="3366FF"/>
                </a:solidFill>
                <a:latin typeface="Verdana"/>
                <a:cs typeface="Verdana"/>
              </a:rPr>
              <a:t> </a:t>
            </a:r>
            <a:r>
              <a:rPr sz="1800" b="1" spc="-140" dirty="0">
                <a:solidFill>
                  <a:srgbClr val="3366FF"/>
                </a:solidFill>
                <a:latin typeface="Verdana"/>
                <a:cs typeface="Verdana"/>
              </a:rPr>
              <a:t>declarations</a:t>
            </a:r>
            <a:endParaRPr sz="1800">
              <a:latin typeface="Verdana"/>
              <a:cs typeface="Verdana"/>
            </a:endParaRPr>
          </a:p>
        </p:txBody>
      </p:sp>
      <p:sp>
        <p:nvSpPr>
          <p:cNvPr id="10" name="object 10"/>
          <p:cNvSpPr/>
          <p:nvPr/>
        </p:nvSpPr>
        <p:spPr>
          <a:xfrm>
            <a:off x="5692580" y="4200525"/>
            <a:ext cx="861060" cy="0"/>
          </a:xfrm>
          <a:custGeom>
            <a:avLst/>
            <a:gdLst/>
            <a:ahLst/>
            <a:cxnLst/>
            <a:rect l="l" t="t" r="r" b="b"/>
            <a:pathLst>
              <a:path w="861059">
                <a:moveTo>
                  <a:pt x="860619" y="0"/>
                </a:moveTo>
                <a:lnTo>
                  <a:pt x="0" y="0"/>
                </a:lnTo>
              </a:path>
            </a:pathLst>
          </a:custGeom>
          <a:ln w="25399">
            <a:solidFill>
              <a:srgbClr val="A4B1A9"/>
            </a:solidFill>
          </a:ln>
        </p:spPr>
        <p:txBody>
          <a:bodyPr wrap="square" lIns="0" tIns="0" rIns="0" bIns="0" rtlCol="0"/>
          <a:lstStyle/>
          <a:p>
            <a:endParaRPr/>
          </a:p>
        </p:txBody>
      </p:sp>
      <p:sp>
        <p:nvSpPr>
          <p:cNvPr id="11" name="object 11"/>
          <p:cNvSpPr/>
          <p:nvPr/>
        </p:nvSpPr>
        <p:spPr>
          <a:xfrm>
            <a:off x="5667375" y="4141571"/>
            <a:ext cx="115912" cy="117906"/>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6465303" y="4041571"/>
            <a:ext cx="2402840" cy="566420"/>
          </a:xfrm>
          <a:prstGeom prst="rect">
            <a:avLst/>
          </a:prstGeom>
        </p:spPr>
        <p:txBody>
          <a:bodyPr vert="horz" wrap="square" lIns="0" tIns="27939" rIns="0" bIns="0" rtlCol="0">
            <a:spAutoFit/>
          </a:bodyPr>
          <a:lstStyle/>
          <a:p>
            <a:pPr marL="12700" marR="5080">
              <a:lnSpc>
                <a:spcPts val="2100"/>
              </a:lnSpc>
              <a:spcBef>
                <a:spcPts val="219"/>
              </a:spcBef>
            </a:pPr>
            <a:r>
              <a:rPr sz="1800" b="1" spc="-185" dirty="0">
                <a:solidFill>
                  <a:srgbClr val="3366FF"/>
                </a:solidFill>
                <a:latin typeface="Verdana"/>
                <a:cs typeface="Verdana"/>
              </a:rPr>
              <a:t>Parameters </a:t>
            </a:r>
            <a:r>
              <a:rPr sz="1800" b="1" spc="-130" dirty="0">
                <a:solidFill>
                  <a:srgbClr val="3366FF"/>
                </a:solidFill>
                <a:latin typeface="Verdana"/>
                <a:cs typeface="Verdana"/>
              </a:rPr>
              <a:t>are </a:t>
            </a:r>
            <a:r>
              <a:rPr sz="1800" b="1" spc="-185" dirty="0">
                <a:solidFill>
                  <a:srgbClr val="3366FF"/>
                </a:solidFill>
                <a:latin typeface="Verdana"/>
                <a:cs typeface="Verdana"/>
              </a:rPr>
              <a:t>either  </a:t>
            </a:r>
            <a:r>
              <a:rPr sz="1800" b="1" spc="-275" dirty="0">
                <a:solidFill>
                  <a:srgbClr val="3366FF"/>
                </a:solidFill>
                <a:latin typeface="Verdana"/>
                <a:cs typeface="Verdana"/>
              </a:rPr>
              <a:t>IN, </a:t>
            </a:r>
            <a:r>
              <a:rPr sz="1800" b="1" spc="-240" dirty="0">
                <a:solidFill>
                  <a:srgbClr val="3366FF"/>
                </a:solidFill>
                <a:latin typeface="Verdana"/>
                <a:cs typeface="Verdana"/>
              </a:rPr>
              <a:t>OUT, </a:t>
            </a:r>
            <a:r>
              <a:rPr sz="1800" b="1" spc="-204" dirty="0">
                <a:solidFill>
                  <a:srgbClr val="3366FF"/>
                </a:solidFill>
                <a:latin typeface="Verdana"/>
                <a:cs typeface="Verdana"/>
              </a:rPr>
              <a:t>or</a:t>
            </a:r>
            <a:r>
              <a:rPr sz="1800" b="1" spc="-190" dirty="0">
                <a:solidFill>
                  <a:srgbClr val="3366FF"/>
                </a:solidFill>
                <a:latin typeface="Verdana"/>
                <a:cs typeface="Verdana"/>
              </a:rPr>
              <a:t> </a:t>
            </a:r>
            <a:r>
              <a:rPr sz="1800" b="1" spc="-295" dirty="0">
                <a:solidFill>
                  <a:srgbClr val="3366FF"/>
                </a:solidFill>
                <a:latin typeface="Verdana"/>
                <a:cs typeface="Verdana"/>
              </a:rPr>
              <a:t>INOUT</a:t>
            </a:r>
            <a:endParaRPr sz="1800">
              <a:latin typeface="Verdana"/>
              <a:cs typeface="Verdana"/>
            </a:endParaRPr>
          </a:p>
        </p:txBody>
      </p:sp>
      <p:sp>
        <p:nvSpPr>
          <p:cNvPr id="13" name="object 13"/>
          <p:cNvSpPr/>
          <p:nvPr/>
        </p:nvSpPr>
        <p:spPr>
          <a:xfrm>
            <a:off x="2958860" y="4682752"/>
            <a:ext cx="1181735" cy="662940"/>
          </a:xfrm>
          <a:custGeom>
            <a:avLst/>
            <a:gdLst/>
            <a:ahLst/>
            <a:cxnLst/>
            <a:rect l="l" t="t" r="r" b="b"/>
            <a:pathLst>
              <a:path w="1181735" h="662939">
                <a:moveTo>
                  <a:pt x="1181339" y="662360"/>
                </a:moveTo>
                <a:lnTo>
                  <a:pt x="0" y="0"/>
                </a:lnTo>
              </a:path>
            </a:pathLst>
          </a:custGeom>
          <a:ln w="25399">
            <a:solidFill>
              <a:srgbClr val="A4B1A9"/>
            </a:solidFill>
          </a:ln>
        </p:spPr>
        <p:txBody>
          <a:bodyPr wrap="square" lIns="0" tIns="0" rIns="0" bIns="0" rtlCol="0"/>
          <a:lstStyle/>
          <a:p>
            <a:endParaRPr/>
          </a:p>
        </p:txBody>
      </p:sp>
      <p:sp>
        <p:nvSpPr>
          <p:cNvPr id="14" name="object 14"/>
          <p:cNvSpPr/>
          <p:nvPr/>
        </p:nvSpPr>
        <p:spPr>
          <a:xfrm>
            <a:off x="2936875" y="4668430"/>
            <a:ext cx="122999" cy="104863"/>
          </a:xfrm>
          <a:prstGeom prst="rect">
            <a:avLst/>
          </a:prstGeom>
          <a:blipFill>
            <a:blip r:embed="rId7" cstate="print"/>
            <a:stretch>
              <a:fillRect/>
            </a:stretch>
          </a:blipFill>
        </p:spPr>
        <p:txBody>
          <a:bodyPr wrap="square" lIns="0" tIns="0" rIns="0" bIns="0" rtlCol="0"/>
          <a:lstStyle/>
          <a:p>
            <a:endParaRPr/>
          </a:p>
        </p:txBody>
      </p:sp>
      <p:sp>
        <p:nvSpPr>
          <p:cNvPr id="15" name="object 15"/>
          <p:cNvSpPr txBox="1"/>
          <p:nvPr/>
        </p:nvSpPr>
        <p:spPr>
          <a:xfrm>
            <a:off x="4026560" y="5395823"/>
            <a:ext cx="3252470" cy="566420"/>
          </a:xfrm>
          <a:prstGeom prst="rect">
            <a:avLst/>
          </a:prstGeom>
        </p:spPr>
        <p:txBody>
          <a:bodyPr vert="horz" wrap="square" lIns="0" tIns="27940" rIns="0" bIns="0" rtlCol="0">
            <a:spAutoFit/>
          </a:bodyPr>
          <a:lstStyle/>
          <a:p>
            <a:pPr marL="12700" marR="5080">
              <a:lnSpc>
                <a:spcPts val="2100"/>
              </a:lnSpc>
              <a:spcBef>
                <a:spcPts val="220"/>
              </a:spcBef>
            </a:pPr>
            <a:r>
              <a:rPr sz="1800" b="1" spc="-190" dirty="0">
                <a:solidFill>
                  <a:srgbClr val="3366FF"/>
                </a:solidFill>
                <a:latin typeface="Verdana"/>
                <a:cs typeface="Verdana"/>
              </a:rPr>
              <a:t>Definition </a:t>
            </a:r>
            <a:r>
              <a:rPr sz="1800" b="1" spc="-180" dirty="0">
                <a:solidFill>
                  <a:srgbClr val="3366FF"/>
                </a:solidFill>
                <a:latin typeface="Verdana"/>
                <a:cs typeface="Verdana"/>
              </a:rPr>
              <a:t>(implementation) </a:t>
            </a:r>
            <a:r>
              <a:rPr sz="1800" b="1" spc="-235" dirty="0">
                <a:solidFill>
                  <a:srgbClr val="3366FF"/>
                </a:solidFill>
                <a:latin typeface="Verdana"/>
                <a:cs typeface="Verdana"/>
              </a:rPr>
              <a:t>is  </a:t>
            </a:r>
            <a:r>
              <a:rPr sz="1800" b="1" spc="-195" dirty="0">
                <a:solidFill>
                  <a:srgbClr val="3366FF"/>
                </a:solidFill>
                <a:latin typeface="Verdana"/>
                <a:cs typeface="Verdana"/>
              </a:rPr>
              <a:t>not </a:t>
            </a:r>
            <a:r>
              <a:rPr sz="1800" b="1" spc="-175" dirty="0">
                <a:solidFill>
                  <a:srgbClr val="3366FF"/>
                </a:solidFill>
                <a:latin typeface="Verdana"/>
                <a:cs typeface="Verdana"/>
              </a:rPr>
              <a:t>part of </a:t>
            </a:r>
            <a:r>
              <a:rPr sz="1800" b="1" spc="-180" dirty="0">
                <a:solidFill>
                  <a:srgbClr val="3366FF"/>
                </a:solidFill>
                <a:latin typeface="Verdana"/>
                <a:cs typeface="Verdana"/>
              </a:rPr>
              <a:t>the</a:t>
            </a:r>
            <a:r>
              <a:rPr sz="1800" b="1" spc="75" dirty="0">
                <a:solidFill>
                  <a:srgbClr val="3366FF"/>
                </a:solidFill>
                <a:latin typeface="Verdana"/>
                <a:cs typeface="Verdana"/>
              </a:rPr>
              <a:t> </a:t>
            </a:r>
            <a:r>
              <a:rPr sz="1800" b="1" spc="-140" dirty="0">
                <a:solidFill>
                  <a:srgbClr val="3366FF"/>
                </a:solidFill>
                <a:latin typeface="Verdana"/>
                <a:cs typeface="Verdana"/>
              </a:rPr>
              <a:t>class</a:t>
            </a:r>
            <a:endParaRPr sz="1800">
              <a:latin typeface="Verdana"/>
              <a:cs typeface="Verdana"/>
            </a:endParaRPr>
          </a:p>
        </p:txBody>
      </p:sp>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21</a:t>
            </a:fld>
            <a:endParaRPr spc="-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2017395">
              <a:lnSpc>
                <a:spcPct val="100000"/>
              </a:lnSpc>
              <a:spcBef>
                <a:spcPts val="2265"/>
              </a:spcBef>
            </a:pPr>
            <a:r>
              <a:rPr spc="70" dirty="0"/>
              <a:t>ODL:</a:t>
            </a:r>
            <a:r>
              <a:rPr spc="-5" dirty="0"/>
              <a:t> </a:t>
            </a:r>
            <a:r>
              <a:rPr spc="110" dirty="0"/>
              <a:t>INHERITANCE</a:t>
            </a:r>
          </a:p>
        </p:txBody>
      </p:sp>
      <p:sp>
        <p:nvSpPr>
          <p:cNvPr id="5" name="object 5"/>
          <p:cNvSpPr/>
          <p:nvPr/>
        </p:nvSpPr>
        <p:spPr>
          <a:xfrm>
            <a:off x="425450" y="3028950"/>
            <a:ext cx="3463925" cy="7493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25450" y="4206875"/>
            <a:ext cx="3516312" cy="741362"/>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425450" y="5565775"/>
            <a:ext cx="3498850" cy="612775"/>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624066" y="3459162"/>
            <a:ext cx="1605280" cy="0"/>
          </a:xfrm>
          <a:custGeom>
            <a:avLst/>
            <a:gdLst/>
            <a:ahLst/>
            <a:cxnLst/>
            <a:rect l="l" t="t" r="r" b="b"/>
            <a:pathLst>
              <a:path w="1605279">
                <a:moveTo>
                  <a:pt x="1605158" y="0"/>
                </a:moveTo>
                <a:lnTo>
                  <a:pt x="0" y="1"/>
                </a:lnTo>
              </a:path>
            </a:pathLst>
          </a:custGeom>
          <a:ln w="25399">
            <a:solidFill>
              <a:srgbClr val="A4B1A9"/>
            </a:solidFill>
          </a:ln>
        </p:spPr>
        <p:txBody>
          <a:bodyPr wrap="square" lIns="0" tIns="0" rIns="0" bIns="0" rtlCol="0"/>
          <a:lstStyle/>
          <a:p>
            <a:endParaRPr/>
          </a:p>
        </p:txBody>
      </p:sp>
      <p:sp>
        <p:nvSpPr>
          <p:cNvPr id="9" name="object 9"/>
          <p:cNvSpPr/>
          <p:nvPr/>
        </p:nvSpPr>
        <p:spPr>
          <a:xfrm>
            <a:off x="3598862" y="3400209"/>
            <a:ext cx="115912" cy="117906"/>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3624066" y="4530725"/>
            <a:ext cx="1605280" cy="0"/>
          </a:xfrm>
          <a:custGeom>
            <a:avLst/>
            <a:gdLst/>
            <a:ahLst/>
            <a:cxnLst/>
            <a:rect l="l" t="t" r="r" b="b"/>
            <a:pathLst>
              <a:path w="1605279">
                <a:moveTo>
                  <a:pt x="1605158" y="0"/>
                </a:moveTo>
                <a:lnTo>
                  <a:pt x="0" y="0"/>
                </a:lnTo>
              </a:path>
            </a:pathLst>
          </a:custGeom>
          <a:ln w="25399">
            <a:solidFill>
              <a:srgbClr val="A4B1A9"/>
            </a:solidFill>
          </a:ln>
        </p:spPr>
        <p:txBody>
          <a:bodyPr wrap="square" lIns="0" tIns="0" rIns="0" bIns="0" rtlCol="0"/>
          <a:lstStyle/>
          <a:p>
            <a:endParaRPr/>
          </a:p>
        </p:txBody>
      </p:sp>
      <p:sp>
        <p:nvSpPr>
          <p:cNvPr id="11" name="object 11"/>
          <p:cNvSpPr/>
          <p:nvPr/>
        </p:nvSpPr>
        <p:spPr>
          <a:xfrm>
            <a:off x="3598862" y="4471771"/>
            <a:ext cx="115912" cy="11790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3355778" y="5807076"/>
            <a:ext cx="1605280" cy="0"/>
          </a:xfrm>
          <a:custGeom>
            <a:avLst/>
            <a:gdLst/>
            <a:ahLst/>
            <a:cxnLst/>
            <a:rect l="l" t="t" r="r" b="b"/>
            <a:pathLst>
              <a:path w="1605279">
                <a:moveTo>
                  <a:pt x="1605158" y="0"/>
                </a:moveTo>
                <a:lnTo>
                  <a:pt x="0" y="0"/>
                </a:lnTo>
              </a:path>
            </a:pathLst>
          </a:custGeom>
          <a:ln w="25399">
            <a:solidFill>
              <a:srgbClr val="A4B1A9"/>
            </a:solidFill>
          </a:ln>
        </p:spPr>
        <p:txBody>
          <a:bodyPr wrap="square" lIns="0" tIns="0" rIns="0" bIns="0" rtlCol="0"/>
          <a:lstStyle/>
          <a:p>
            <a:endParaRPr/>
          </a:p>
        </p:txBody>
      </p:sp>
      <p:sp>
        <p:nvSpPr>
          <p:cNvPr id="13" name="object 13"/>
          <p:cNvSpPr/>
          <p:nvPr/>
        </p:nvSpPr>
        <p:spPr>
          <a:xfrm>
            <a:off x="3330575" y="5748122"/>
            <a:ext cx="115912" cy="117908"/>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5039905" y="5516245"/>
            <a:ext cx="2466975" cy="566420"/>
          </a:xfrm>
          <a:prstGeom prst="rect">
            <a:avLst/>
          </a:prstGeom>
        </p:spPr>
        <p:txBody>
          <a:bodyPr vert="horz" wrap="square" lIns="0" tIns="27940" rIns="0" bIns="0" rtlCol="0">
            <a:spAutoFit/>
          </a:bodyPr>
          <a:lstStyle/>
          <a:p>
            <a:pPr marL="12700" marR="5080">
              <a:lnSpc>
                <a:spcPts val="2100"/>
              </a:lnSpc>
              <a:spcBef>
                <a:spcPts val="220"/>
              </a:spcBef>
            </a:pPr>
            <a:r>
              <a:rPr sz="1800" b="1" spc="-250" dirty="0">
                <a:solidFill>
                  <a:srgbClr val="3366FF"/>
                </a:solidFill>
                <a:latin typeface="Verdana"/>
                <a:cs typeface="Verdana"/>
              </a:rPr>
              <a:t>Inherits </a:t>
            </a:r>
            <a:r>
              <a:rPr sz="1800" b="1" spc="-220" dirty="0">
                <a:solidFill>
                  <a:srgbClr val="3366FF"/>
                </a:solidFill>
                <a:latin typeface="Verdana"/>
                <a:cs typeface="Verdana"/>
              </a:rPr>
              <a:t>from </a:t>
            </a:r>
            <a:r>
              <a:rPr sz="1800" b="1" spc="-229" dirty="0">
                <a:solidFill>
                  <a:srgbClr val="3366FF"/>
                </a:solidFill>
                <a:latin typeface="Verdana"/>
                <a:cs typeface="Verdana"/>
              </a:rPr>
              <a:t>two </a:t>
            </a:r>
            <a:r>
              <a:rPr sz="1800" b="1" spc="-195" dirty="0">
                <a:solidFill>
                  <a:srgbClr val="3366FF"/>
                </a:solidFill>
                <a:latin typeface="Verdana"/>
                <a:cs typeface="Verdana"/>
              </a:rPr>
              <a:t>other  </a:t>
            </a:r>
            <a:r>
              <a:rPr sz="1800" b="1" spc="-145" dirty="0">
                <a:solidFill>
                  <a:srgbClr val="3366FF"/>
                </a:solidFill>
                <a:latin typeface="Verdana"/>
                <a:cs typeface="Verdana"/>
              </a:rPr>
              <a:t>classes</a:t>
            </a:r>
            <a:endParaRPr sz="1800">
              <a:latin typeface="Verdana"/>
              <a:cs typeface="Verdana"/>
            </a:endParaRPr>
          </a:p>
        </p:txBody>
      </p:sp>
      <p:sp>
        <p:nvSpPr>
          <p:cNvPr id="15" name="object 15"/>
          <p:cNvSpPr/>
          <p:nvPr/>
        </p:nvSpPr>
        <p:spPr>
          <a:xfrm>
            <a:off x="2419089" y="2946400"/>
            <a:ext cx="2541905" cy="182880"/>
          </a:xfrm>
          <a:custGeom>
            <a:avLst/>
            <a:gdLst/>
            <a:ahLst/>
            <a:cxnLst/>
            <a:rect l="l" t="t" r="r" b="b"/>
            <a:pathLst>
              <a:path w="2541904" h="182880">
                <a:moveTo>
                  <a:pt x="2541847" y="0"/>
                </a:moveTo>
                <a:lnTo>
                  <a:pt x="0" y="182346"/>
                </a:lnTo>
              </a:path>
            </a:pathLst>
          </a:custGeom>
          <a:ln w="25399">
            <a:solidFill>
              <a:srgbClr val="A4B1A9"/>
            </a:solidFill>
          </a:ln>
        </p:spPr>
        <p:txBody>
          <a:bodyPr wrap="square" lIns="0" tIns="0" rIns="0" bIns="0" rtlCol="0"/>
          <a:lstStyle/>
          <a:p>
            <a:endParaRPr/>
          </a:p>
        </p:txBody>
      </p:sp>
      <p:sp>
        <p:nvSpPr>
          <p:cNvPr id="16" name="object 16"/>
          <p:cNvSpPr/>
          <p:nvPr/>
        </p:nvSpPr>
        <p:spPr>
          <a:xfrm>
            <a:off x="2393950" y="3064522"/>
            <a:ext cx="118821" cy="117601"/>
          </a:xfrm>
          <a:prstGeom prst="rect">
            <a:avLst/>
          </a:prstGeom>
          <a:blipFill>
            <a:blip r:embed="rId9" cstate="print"/>
            <a:stretch>
              <a:fillRect/>
            </a:stretch>
          </a:blipFill>
        </p:spPr>
        <p:txBody>
          <a:bodyPr wrap="square" lIns="0" tIns="0" rIns="0" bIns="0" rtlCol="0"/>
          <a:lstStyle/>
          <a:p>
            <a:endParaRPr/>
          </a:p>
        </p:txBody>
      </p:sp>
      <p:sp>
        <p:nvSpPr>
          <p:cNvPr id="17" name="object 17"/>
          <p:cNvSpPr txBox="1"/>
          <p:nvPr/>
        </p:nvSpPr>
        <p:spPr>
          <a:xfrm>
            <a:off x="504190" y="1871345"/>
            <a:ext cx="7673340" cy="2934970"/>
          </a:xfrm>
          <a:prstGeom prst="rect">
            <a:avLst/>
          </a:prstGeom>
        </p:spPr>
        <p:txBody>
          <a:bodyPr vert="horz" wrap="square" lIns="0" tIns="12700" rIns="0" bIns="0" rtlCol="0">
            <a:spAutoFit/>
          </a:bodyPr>
          <a:lstStyle/>
          <a:p>
            <a:pPr marL="298450" indent="-285750">
              <a:lnSpc>
                <a:spcPts val="2130"/>
              </a:lnSpc>
              <a:spcBef>
                <a:spcPts val="100"/>
              </a:spcBef>
              <a:buFont typeface="Arial"/>
              <a:buChar char="•"/>
              <a:tabLst>
                <a:tab pos="297815" algn="l"/>
                <a:tab pos="298450" algn="l"/>
              </a:tabLst>
            </a:pPr>
            <a:r>
              <a:rPr sz="1800" spc="-40" dirty="0">
                <a:latin typeface="Verdana"/>
                <a:cs typeface="Verdana"/>
              </a:rPr>
              <a:t>Same</a:t>
            </a:r>
            <a:r>
              <a:rPr sz="1800" spc="-140" dirty="0">
                <a:latin typeface="Verdana"/>
                <a:cs typeface="Verdana"/>
              </a:rPr>
              <a:t> </a:t>
            </a:r>
            <a:r>
              <a:rPr sz="1800" dirty="0">
                <a:latin typeface="Verdana"/>
                <a:cs typeface="Verdana"/>
              </a:rPr>
              <a:t>Idea</a:t>
            </a:r>
            <a:r>
              <a:rPr sz="1800" spc="-135" dirty="0">
                <a:latin typeface="Verdana"/>
                <a:cs typeface="Verdana"/>
              </a:rPr>
              <a:t> </a:t>
            </a:r>
            <a:r>
              <a:rPr sz="1800" spc="-50" dirty="0">
                <a:latin typeface="Verdana"/>
                <a:cs typeface="Verdana"/>
              </a:rPr>
              <a:t>as</a:t>
            </a:r>
            <a:r>
              <a:rPr sz="1800" spc="-135" dirty="0">
                <a:latin typeface="Verdana"/>
                <a:cs typeface="Verdana"/>
              </a:rPr>
              <a:t> </a:t>
            </a:r>
            <a:r>
              <a:rPr sz="1800" spc="-90" dirty="0">
                <a:latin typeface="Verdana"/>
                <a:cs typeface="Verdana"/>
              </a:rPr>
              <a:t>in</a:t>
            </a:r>
            <a:r>
              <a:rPr sz="1800" spc="-135" dirty="0">
                <a:latin typeface="Verdana"/>
                <a:cs typeface="Verdana"/>
              </a:rPr>
              <a:t> </a:t>
            </a:r>
            <a:r>
              <a:rPr sz="1800" spc="145" dirty="0">
                <a:latin typeface="Verdana"/>
                <a:cs typeface="Verdana"/>
              </a:rPr>
              <a:t>OO</a:t>
            </a:r>
            <a:r>
              <a:rPr sz="1800" spc="-135" dirty="0">
                <a:latin typeface="Verdana"/>
                <a:cs typeface="Verdana"/>
              </a:rPr>
              <a:t> </a:t>
            </a:r>
            <a:r>
              <a:rPr sz="1800" spc="-25" dirty="0">
                <a:latin typeface="Verdana"/>
                <a:cs typeface="Verdana"/>
              </a:rPr>
              <a:t>programming</a:t>
            </a:r>
            <a:r>
              <a:rPr sz="1800" spc="-135" dirty="0">
                <a:latin typeface="Verdana"/>
                <a:cs typeface="Verdana"/>
              </a:rPr>
              <a:t> </a:t>
            </a:r>
            <a:r>
              <a:rPr sz="1800" spc="-180" dirty="0">
                <a:latin typeface="Verdana"/>
                <a:cs typeface="Verdana"/>
              </a:rPr>
              <a:t>(C++</a:t>
            </a:r>
            <a:r>
              <a:rPr sz="1800" spc="-135" dirty="0">
                <a:latin typeface="Verdana"/>
                <a:cs typeface="Verdana"/>
              </a:rPr>
              <a:t> </a:t>
            </a:r>
            <a:r>
              <a:rPr sz="1800" spc="-75" dirty="0">
                <a:latin typeface="Verdana"/>
                <a:cs typeface="Verdana"/>
              </a:rPr>
              <a:t>or</a:t>
            </a:r>
            <a:r>
              <a:rPr sz="1800" spc="-135" dirty="0">
                <a:latin typeface="Verdana"/>
                <a:cs typeface="Verdana"/>
              </a:rPr>
              <a:t> </a:t>
            </a:r>
            <a:r>
              <a:rPr sz="1800" spc="20" dirty="0">
                <a:latin typeface="Verdana"/>
                <a:cs typeface="Verdana"/>
              </a:rPr>
              <a:t>Java)</a:t>
            </a:r>
            <a:endParaRPr sz="1800">
              <a:latin typeface="Verdana"/>
              <a:cs typeface="Verdana"/>
            </a:endParaRPr>
          </a:p>
          <a:p>
            <a:pPr marL="298450" indent="-285750">
              <a:lnSpc>
                <a:spcPts val="2130"/>
              </a:lnSpc>
              <a:buFont typeface="Arial"/>
              <a:buChar char="•"/>
              <a:tabLst>
                <a:tab pos="297815" algn="l"/>
                <a:tab pos="298450" algn="l"/>
              </a:tabLst>
            </a:pPr>
            <a:r>
              <a:rPr sz="1800" spc="-70" dirty="0">
                <a:latin typeface="Verdana"/>
                <a:cs typeface="Verdana"/>
              </a:rPr>
              <a:t>Subclass </a:t>
            </a:r>
            <a:r>
              <a:rPr sz="1800" spc="-105" dirty="0">
                <a:latin typeface="Verdana"/>
                <a:cs typeface="Verdana"/>
              </a:rPr>
              <a:t>inherits </a:t>
            </a:r>
            <a:r>
              <a:rPr sz="1800" spc="-40" dirty="0">
                <a:latin typeface="Verdana"/>
                <a:cs typeface="Verdana"/>
              </a:rPr>
              <a:t>all </a:t>
            </a:r>
            <a:r>
              <a:rPr sz="1800" spc="-70" dirty="0">
                <a:latin typeface="Verdana"/>
                <a:cs typeface="Verdana"/>
              </a:rPr>
              <a:t>attributes, </a:t>
            </a:r>
            <a:r>
              <a:rPr sz="1800" spc="-75" dirty="0">
                <a:latin typeface="Verdana"/>
                <a:cs typeface="Verdana"/>
              </a:rPr>
              <a:t>relationships, </a:t>
            </a:r>
            <a:r>
              <a:rPr sz="1800" spc="70" dirty="0">
                <a:latin typeface="Verdana"/>
                <a:cs typeface="Verdana"/>
              </a:rPr>
              <a:t>and</a:t>
            </a:r>
            <a:r>
              <a:rPr sz="1800" spc="-440" dirty="0">
                <a:latin typeface="Verdana"/>
                <a:cs typeface="Verdana"/>
              </a:rPr>
              <a:t> </a:t>
            </a:r>
            <a:r>
              <a:rPr sz="1800" spc="-25" dirty="0">
                <a:latin typeface="Verdana"/>
                <a:cs typeface="Verdana"/>
              </a:rPr>
              <a:t>methods</a:t>
            </a:r>
            <a:endParaRPr sz="1800">
              <a:latin typeface="Verdana"/>
              <a:cs typeface="Verdana"/>
            </a:endParaRPr>
          </a:p>
          <a:p>
            <a:pPr marL="755650" lvl="1" indent="-285750">
              <a:lnSpc>
                <a:spcPts val="2100"/>
              </a:lnSpc>
              <a:spcBef>
                <a:spcPts val="40"/>
              </a:spcBef>
              <a:buFont typeface="Arial"/>
              <a:buChar char="•"/>
              <a:tabLst>
                <a:tab pos="755015" algn="l"/>
                <a:tab pos="755650" algn="l"/>
              </a:tabLst>
            </a:pPr>
            <a:r>
              <a:rPr sz="1800" spc="-110" dirty="0">
                <a:latin typeface="Verdana"/>
                <a:cs typeface="Verdana"/>
              </a:rPr>
              <a:t>Plus </a:t>
            </a:r>
            <a:r>
              <a:rPr sz="1800" spc="45" dirty="0">
                <a:latin typeface="Verdana"/>
                <a:cs typeface="Verdana"/>
              </a:rPr>
              <a:t>adding </a:t>
            </a:r>
            <a:r>
              <a:rPr sz="1800" spc="5" dirty="0">
                <a:latin typeface="Verdana"/>
                <a:cs typeface="Verdana"/>
              </a:rPr>
              <a:t>additional</a:t>
            </a:r>
            <a:r>
              <a:rPr sz="1800" spc="-345" dirty="0">
                <a:latin typeface="Verdana"/>
                <a:cs typeface="Verdana"/>
              </a:rPr>
              <a:t> </a:t>
            </a:r>
            <a:r>
              <a:rPr sz="1800" spc="-65" dirty="0">
                <a:latin typeface="Verdana"/>
                <a:cs typeface="Verdana"/>
              </a:rPr>
              <a:t>fields</a:t>
            </a:r>
            <a:endParaRPr sz="1800">
              <a:latin typeface="Verdana"/>
              <a:cs typeface="Verdana"/>
            </a:endParaRPr>
          </a:p>
          <a:p>
            <a:pPr marL="4564380">
              <a:lnSpc>
                <a:spcPts val="2100"/>
              </a:lnSpc>
            </a:pPr>
            <a:r>
              <a:rPr sz="1800" b="1" spc="-185" dirty="0">
                <a:solidFill>
                  <a:srgbClr val="3366FF"/>
                </a:solidFill>
                <a:latin typeface="Verdana"/>
                <a:cs typeface="Verdana"/>
              </a:rPr>
              <a:t>Keyword</a:t>
            </a:r>
            <a:r>
              <a:rPr sz="1800" b="1" spc="-120" dirty="0">
                <a:solidFill>
                  <a:srgbClr val="3366FF"/>
                </a:solidFill>
                <a:latin typeface="Verdana"/>
                <a:cs typeface="Verdana"/>
              </a:rPr>
              <a:t> </a:t>
            </a:r>
            <a:r>
              <a:rPr sz="1800" b="1" i="1" spc="-165" dirty="0">
                <a:solidFill>
                  <a:srgbClr val="FF0000"/>
                </a:solidFill>
                <a:latin typeface="Verdana"/>
                <a:cs typeface="Verdana"/>
              </a:rPr>
              <a:t>extends</a:t>
            </a:r>
            <a:endParaRPr sz="1800">
              <a:latin typeface="Verdana"/>
              <a:cs typeface="Verdana"/>
            </a:endParaRPr>
          </a:p>
          <a:p>
            <a:pPr marL="4816475" marR="5080">
              <a:lnSpc>
                <a:spcPts val="2100"/>
              </a:lnSpc>
              <a:spcBef>
                <a:spcPts val="1835"/>
              </a:spcBef>
            </a:pPr>
            <a:r>
              <a:rPr sz="1800" b="1" spc="-130" dirty="0">
                <a:solidFill>
                  <a:srgbClr val="3366FF"/>
                </a:solidFill>
                <a:latin typeface="Verdana"/>
                <a:cs typeface="Verdana"/>
              </a:rPr>
              <a:t>Cartoon </a:t>
            </a:r>
            <a:r>
              <a:rPr sz="1800" b="1" spc="-145" dirty="0">
                <a:solidFill>
                  <a:srgbClr val="3366FF"/>
                </a:solidFill>
                <a:latin typeface="Verdana"/>
                <a:cs typeface="Verdana"/>
              </a:rPr>
              <a:t>movie </a:t>
            </a:r>
            <a:r>
              <a:rPr sz="1800" b="1" spc="-229" dirty="0">
                <a:solidFill>
                  <a:srgbClr val="3366FF"/>
                </a:solidFill>
                <a:latin typeface="Verdana"/>
                <a:cs typeface="Verdana"/>
              </a:rPr>
              <a:t>is </a:t>
            </a:r>
            <a:r>
              <a:rPr sz="1800" b="1" spc="-15" dirty="0">
                <a:solidFill>
                  <a:srgbClr val="3366FF"/>
                </a:solidFill>
                <a:latin typeface="Verdana"/>
                <a:cs typeface="Verdana"/>
              </a:rPr>
              <a:t>a </a:t>
            </a:r>
            <a:r>
              <a:rPr sz="1800" b="1" spc="-145" dirty="0">
                <a:solidFill>
                  <a:srgbClr val="3366FF"/>
                </a:solidFill>
                <a:latin typeface="Verdana"/>
                <a:cs typeface="Verdana"/>
              </a:rPr>
              <a:t>movie  </a:t>
            </a:r>
            <a:r>
              <a:rPr sz="1800" b="1" spc="-250" dirty="0">
                <a:solidFill>
                  <a:srgbClr val="3366FF"/>
                </a:solidFill>
                <a:latin typeface="Verdana"/>
                <a:cs typeface="Verdana"/>
              </a:rPr>
              <a:t>with </a:t>
            </a:r>
            <a:r>
              <a:rPr sz="1800" b="1" spc="-114" dirty="0">
                <a:solidFill>
                  <a:srgbClr val="3366FF"/>
                </a:solidFill>
                <a:latin typeface="Verdana"/>
                <a:cs typeface="Verdana"/>
              </a:rPr>
              <a:t>voices </a:t>
            </a:r>
            <a:r>
              <a:rPr sz="1800" b="1" spc="-175" dirty="0">
                <a:solidFill>
                  <a:srgbClr val="3366FF"/>
                </a:solidFill>
                <a:latin typeface="Verdana"/>
                <a:cs typeface="Verdana"/>
              </a:rPr>
              <a:t>of</a:t>
            </a:r>
            <a:r>
              <a:rPr sz="1800" b="1" spc="-385" dirty="0">
                <a:solidFill>
                  <a:srgbClr val="3366FF"/>
                </a:solidFill>
                <a:latin typeface="Verdana"/>
                <a:cs typeface="Verdana"/>
              </a:rPr>
              <a:t> </a:t>
            </a:r>
            <a:r>
              <a:rPr sz="1800" b="1" spc="-135" dirty="0">
                <a:solidFill>
                  <a:srgbClr val="3366FF"/>
                </a:solidFill>
                <a:latin typeface="Verdana"/>
                <a:cs typeface="Verdana"/>
              </a:rPr>
              <a:t>characters</a:t>
            </a:r>
            <a:endParaRPr sz="1800">
              <a:latin typeface="Verdana"/>
              <a:cs typeface="Verdana"/>
            </a:endParaRPr>
          </a:p>
          <a:p>
            <a:pPr>
              <a:lnSpc>
                <a:spcPct val="100000"/>
              </a:lnSpc>
            </a:pPr>
            <a:endParaRPr sz="2200">
              <a:latin typeface="Times New Roman"/>
              <a:cs typeface="Times New Roman"/>
            </a:endParaRPr>
          </a:p>
          <a:p>
            <a:pPr marL="4816475" marR="118745">
              <a:lnSpc>
                <a:spcPts val="2100"/>
              </a:lnSpc>
              <a:spcBef>
                <a:spcPts val="1705"/>
              </a:spcBef>
            </a:pPr>
            <a:r>
              <a:rPr sz="1800" b="1" spc="-175" dirty="0">
                <a:solidFill>
                  <a:srgbClr val="3366FF"/>
                </a:solidFill>
                <a:latin typeface="Verdana"/>
                <a:cs typeface="Verdana"/>
              </a:rPr>
              <a:t>Murder </a:t>
            </a:r>
            <a:r>
              <a:rPr sz="1800" b="1" spc="-140" dirty="0">
                <a:solidFill>
                  <a:srgbClr val="3366FF"/>
                </a:solidFill>
                <a:latin typeface="Verdana"/>
                <a:cs typeface="Verdana"/>
              </a:rPr>
              <a:t>movie </a:t>
            </a:r>
            <a:r>
              <a:rPr sz="1800" b="1" spc="-229" dirty="0">
                <a:solidFill>
                  <a:srgbClr val="3366FF"/>
                </a:solidFill>
                <a:latin typeface="Verdana"/>
                <a:cs typeface="Verdana"/>
              </a:rPr>
              <a:t>is </a:t>
            </a:r>
            <a:r>
              <a:rPr sz="1800" b="1" spc="-15" dirty="0">
                <a:solidFill>
                  <a:srgbClr val="3366FF"/>
                </a:solidFill>
                <a:latin typeface="Verdana"/>
                <a:cs typeface="Verdana"/>
              </a:rPr>
              <a:t>a </a:t>
            </a:r>
            <a:r>
              <a:rPr sz="1800" b="1" spc="-140" dirty="0">
                <a:solidFill>
                  <a:srgbClr val="3366FF"/>
                </a:solidFill>
                <a:latin typeface="Verdana"/>
                <a:cs typeface="Verdana"/>
              </a:rPr>
              <a:t>movie  </a:t>
            </a:r>
            <a:r>
              <a:rPr sz="1800" b="1" spc="-250" dirty="0">
                <a:solidFill>
                  <a:srgbClr val="3366FF"/>
                </a:solidFill>
                <a:latin typeface="Verdana"/>
                <a:cs typeface="Verdana"/>
              </a:rPr>
              <a:t>with </a:t>
            </a:r>
            <a:r>
              <a:rPr sz="1800" b="1" spc="-180" dirty="0">
                <a:solidFill>
                  <a:srgbClr val="3366FF"/>
                </a:solidFill>
                <a:latin typeface="Verdana"/>
                <a:cs typeface="Verdana"/>
              </a:rPr>
              <a:t>the </a:t>
            </a:r>
            <a:r>
              <a:rPr sz="1800" b="1" spc="-145" dirty="0">
                <a:solidFill>
                  <a:srgbClr val="3366FF"/>
                </a:solidFill>
                <a:latin typeface="Verdana"/>
                <a:cs typeface="Verdana"/>
              </a:rPr>
              <a:t>weapons</a:t>
            </a:r>
            <a:r>
              <a:rPr sz="1800" b="1" spc="-315" dirty="0">
                <a:solidFill>
                  <a:srgbClr val="3366FF"/>
                </a:solidFill>
                <a:latin typeface="Verdana"/>
                <a:cs typeface="Verdana"/>
              </a:rPr>
              <a:t> </a:t>
            </a:r>
            <a:r>
              <a:rPr sz="1800" b="1" spc="-155" dirty="0">
                <a:solidFill>
                  <a:srgbClr val="3366FF"/>
                </a:solidFill>
                <a:latin typeface="Verdana"/>
                <a:cs typeface="Verdana"/>
              </a:rPr>
              <a:t>used</a:t>
            </a:r>
            <a:endParaRPr sz="1800">
              <a:latin typeface="Verdana"/>
              <a:cs typeface="Verdana"/>
            </a:endParaRPr>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22</a:t>
            </a:fld>
            <a:endParaRPr spc="-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482090">
              <a:lnSpc>
                <a:spcPct val="100000"/>
              </a:lnSpc>
              <a:spcBef>
                <a:spcPts val="2265"/>
              </a:spcBef>
            </a:pPr>
            <a:r>
              <a:rPr spc="70" dirty="0"/>
              <a:t>ODL: INSTANCES </a:t>
            </a:r>
            <a:r>
              <a:rPr dirty="0"/>
              <a:t>&amp;</a:t>
            </a:r>
            <a:r>
              <a:rPr spc="-160" dirty="0"/>
              <a:t> </a:t>
            </a:r>
            <a:r>
              <a:rPr spc="-75" dirty="0"/>
              <a:t>KEYS</a:t>
            </a:r>
          </a:p>
        </p:txBody>
      </p:sp>
      <p:sp>
        <p:nvSpPr>
          <p:cNvPr id="5" name="object 5"/>
          <p:cNvSpPr/>
          <p:nvPr/>
        </p:nvSpPr>
        <p:spPr>
          <a:xfrm>
            <a:off x="425450" y="3629025"/>
            <a:ext cx="2857500" cy="84296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025389" y="3629025"/>
            <a:ext cx="2541905" cy="182880"/>
          </a:xfrm>
          <a:custGeom>
            <a:avLst/>
            <a:gdLst/>
            <a:ahLst/>
            <a:cxnLst/>
            <a:rect l="l" t="t" r="r" b="b"/>
            <a:pathLst>
              <a:path w="2541904" h="182879">
                <a:moveTo>
                  <a:pt x="2541847" y="0"/>
                </a:moveTo>
                <a:lnTo>
                  <a:pt x="0" y="182345"/>
                </a:lnTo>
              </a:path>
            </a:pathLst>
          </a:custGeom>
          <a:ln w="25399">
            <a:solidFill>
              <a:srgbClr val="A4B1A9"/>
            </a:solidFill>
          </a:ln>
        </p:spPr>
        <p:txBody>
          <a:bodyPr wrap="square" lIns="0" tIns="0" rIns="0" bIns="0" rtlCol="0"/>
          <a:lstStyle/>
          <a:p>
            <a:endParaRPr/>
          </a:p>
        </p:txBody>
      </p:sp>
      <p:sp>
        <p:nvSpPr>
          <p:cNvPr id="7" name="object 7"/>
          <p:cNvSpPr/>
          <p:nvPr/>
        </p:nvSpPr>
        <p:spPr>
          <a:xfrm>
            <a:off x="2000250" y="3747134"/>
            <a:ext cx="118821" cy="11761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601716" y="4159250"/>
            <a:ext cx="2399030" cy="52069"/>
          </a:xfrm>
          <a:custGeom>
            <a:avLst/>
            <a:gdLst/>
            <a:ahLst/>
            <a:cxnLst/>
            <a:rect l="l" t="t" r="r" b="b"/>
            <a:pathLst>
              <a:path w="2399029" h="52070">
                <a:moveTo>
                  <a:pt x="2398908" y="0"/>
                </a:moveTo>
                <a:lnTo>
                  <a:pt x="0" y="51843"/>
                </a:lnTo>
              </a:path>
            </a:pathLst>
          </a:custGeom>
          <a:ln w="25399">
            <a:solidFill>
              <a:srgbClr val="A4B1A9"/>
            </a:solidFill>
          </a:ln>
        </p:spPr>
        <p:txBody>
          <a:bodyPr wrap="square" lIns="0" tIns="0" rIns="0" bIns="0" rtlCol="0"/>
          <a:lstStyle/>
          <a:p>
            <a:endParaRPr/>
          </a:p>
        </p:txBody>
      </p:sp>
      <p:sp>
        <p:nvSpPr>
          <p:cNvPr id="9" name="object 9"/>
          <p:cNvSpPr/>
          <p:nvPr/>
        </p:nvSpPr>
        <p:spPr>
          <a:xfrm>
            <a:off x="2576512" y="4150512"/>
            <a:ext cx="116852" cy="117881"/>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486727" y="1623867"/>
            <a:ext cx="8138159" cy="2684145"/>
          </a:xfrm>
          <a:prstGeom prst="rect">
            <a:avLst/>
          </a:prstGeom>
        </p:spPr>
        <p:txBody>
          <a:bodyPr vert="horz" wrap="square" lIns="0" tIns="58419" rIns="0" bIns="0" rtlCol="0">
            <a:spAutoFit/>
          </a:bodyPr>
          <a:lstStyle/>
          <a:p>
            <a:pPr marL="241300" indent="-228600">
              <a:lnSpc>
                <a:spcPct val="100000"/>
              </a:lnSpc>
              <a:spcBef>
                <a:spcPts val="459"/>
              </a:spcBef>
              <a:buClr>
                <a:srgbClr val="93A299"/>
              </a:buClr>
              <a:buFont typeface="Arial"/>
              <a:buChar char="•"/>
              <a:tabLst>
                <a:tab pos="240665" algn="l"/>
                <a:tab pos="241300" algn="l"/>
              </a:tabLst>
            </a:pPr>
            <a:r>
              <a:rPr sz="1600" spc="-35" dirty="0">
                <a:solidFill>
                  <a:srgbClr val="564B3C"/>
                </a:solidFill>
                <a:latin typeface="Verdana"/>
                <a:cs typeface="Verdana"/>
              </a:rPr>
              <a:t>Instance</a:t>
            </a:r>
            <a:r>
              <a:rPr sz="1600" spc="-120" dirty="0">
                <a:solidFill>
                  <a:srgbClr val="564B3C"/>
                </a:solidFill>
                <a:latin typeface="Verdana"/>
                <a:cs typeface="Verdana"/>
              </a:rPr>
              <a:t> </a:t>
            </a:r>
            <a:r>
              <a:rPr sz="1600" spc="5" dirty="0">
                <a:solidFill>
                  <a:srgbClr val="564B3C"/>
                </a:solidFill>
                <a:latin typeface="Verdana"/>
                <a:cs typeface="Verdana"/>
              </a:rPr>
              <a:t>of</a:t>
            </a:r>
            <a:r>
              <a:rPr sz="1600" spc="-120" dirty="0">
                <a:solidFill>
                  <a:srgbClr val="564B3C"/>
                </a:solidFill>
                <a:latin typeface="Verdana"/>
                <a:cs typeface="Verdana"/>
              </a:rPr>
              <a:t> </a:t>
            </a:r>
            <a:r>
              <a:rPr sz="1600" spc="130" dirty="0">
                <a:solidFill>
                  <a:srgbClr val="564B3C"/>
                </a:solidFill>
                <a:latin typeface="Verdana"/>
                <a:cs typeface="Verdana"/>
              </a:rPr>
              <a:t>a</a:t>
            </a:r>
            <a:r>
              <a:rPr sz="1600" spc="-114" dirty="0">
                <a:solidFill>
                  <a:srgbClr val="564B3C"/>
                </a:solidFill>
                <a:latin typeface="Verdana"/>
                <a:cs typeface="Verdana"/>
              </a:rPr>
              <a:t> </a:t>
            </a:r>
            <a:r>
              <a:rPr sz="1600" spc="-45" dirty="0">
                <a:solidFill>
                  <a:srgbClr val="564B3C"/>
                </a:solidFill>
                <a:latin typeface="Verdana"/>
                <a:cs typeface="Verdana"/>
              </a:rPr>
              <a:t>class</a:t>
            </a:r>
            <a:r>
              <a:rPr sz="1600" spc="-120" dirty="0">
                <a:solidFill>
                  <a:srgbClr val="564B3C"/>
                </a:solidFill>
                <a:latin typeface="Verdana"/>
                <a:cs typeface="Verdana"/>
              </a:rPr>
              <a:t> </a:t>
            </a:r>
            <a:r>
              <a:rPr sz="1600" dirty="0">
                <a:solidFill>
                  <a:srgbClr val="564B3C"/>
                </a:solidFill>
                <a:latin typeface="Verdana"/>
                <a:cs typeface="Verdana"/>
              </a:rPr>
              <a:t>are</a:t>
            </a:r>
            <a:r>
              <a:rPr sz="1600" spc="-120" dirty="0">
                <a:solidFill>
                  <a:srgbClr val="564B3C"/>
                </a:solidFill>
                <a:latin typeface="Verdana"/>
                <a:cs typeface="Verdana"/>
              </a:rPr>
              <a:t> </a:t>
            </a:r>
            <a:r>
              <a:rPr sz="1600" spc="-40" dirty="0">
                <a:solidFill>
                  <a:srgbClr val="564B3C"/>
                </a:solidFill>
                <a:latin typeface="Verdana"/>
                <a:cs typeface="Verdana"/>
              </a:rPr>
              <a:t>all</a:t>
            </a:r>
            <a:r>
              <a:rPr sz="1600" spc="-114" dirty="0">
                <a:solidFill>
                  <a:srgbClr val="564B3C"/>
                </a:solidFill>
                <a:latin typeface="Verdana"/>
                <a:cs typeface="Verdana"/>
              </a:rPr>
              <a:t> </a:t>
            </a:r>
            <a:r>
              <a:rPr sz="1600" spc="-15" dirty="0">
                <a:solidFill>
                  <a:srgbClr val="564B3C"/>
                </a:solidFill>
                <a:latin typeface="Verdana"/>
                <a:cs typeface="Verdana"/>
              </a:rPr>
              <a:t>objects</a:t>
            </a:r>
            <a:r>
              <a:rPr sz="1600" spc="-120" dirty="0">
                <a:solidFill>
                  <a:srgbClr val="564B3C"/>
                </a:solidFill>
                <a:latin typeface="Verdana"/>
                <a:cs typeface="Verdana"/>
              </a:rPr>
              <a:t> </a:t>
            </a:r>
            <a:r>
              <a:rPr sz="1600" spc="-60" dirty="0">
                <a:solidFill>
                  <a:srgbClr val="564B3C"/>
                </a:solidFill>
                <a:latin typeface="Verdana"/>
                <a:cs typeface="Verdana"/>
              </a:rPr>
              <a:t>currently</a:t>
            </a:r>
            <a:r>
              <a:rPr sz="1600" spc="-120" dirty="0">
                <a:solidFill>
                  <a:srgbClr val="564B3C"/>
                </a:solidFill>
                <a:latin typeface="Verdana"/>
                <a:cs typeface="Verdana"/>
              </a:rPr>
              <a:t> </a:t>
            </a:r>
            <a:r>
              <a:rPr sz="1600" spc="-105" dirty="0">
                <a:solidFill>
                  <a:srgbClr val="564B3C"/>
                </a:solidFill>
                <a:latin typeface="Verdana"/>
                <a:cs typeface="Verdana"/>
              </a:rPr>
              <a:t>exist</a:t>
            </a:r>
            <a:r>
              <a:rPr sz="1600" spc="-114" dirty="0">
                <a:solidFill>
                  <a:srgbClr val="564B3C"/>
                </a:solidFill>
                <a:latin typeface="Verdana"/>
                <a:cs typeface="Verdana"/>
              </a:rPr>
              <a:t> </a:t>
            </a:r>
            <a:r>
              <a:rPr sz="1600" spc="5" dirty="0">
                <a:solidFill>
                  <a:srgbClr val="564B3C"/>
                </a:solidFill>
                <a:latin typeface="Verdana"/>
                <a:cs typeface="Verdana"/>
              </a:rPr>
              <a:t>of</a:t>
            </a:r>
            <a:r>
              <a:rPr sz="1600" spc="-120" dirty="0">
                <a:solidFill>
                  <a:srgbClr val="564B3C"/>
                </a:solidFill>
                <a:latin typeface="Verdana"/>
                <a:cs typeface="Verdana"/>
              </a:rPr>
              <a:t> </a:t>
            </a:r>
            <a:r>
              <a:rPr sz="1600" spc="-25" dirty="0">
                <a:solidFill>
                  <a:srgbClr val="564B3C"/>
                </a:solidFill>
                <a:latin typeface="Verdana"/>
                <a:cs typeface="Verdana"/>
              </a:rPr>
              <a:t>that</a:t>
            </a:r>
            <a:r>
              <a:rPr sz="1600" spc="-120" dirty="0">
                <a:solidFill>
                  <a:srgbClr val="564B3C"/>
                </a:solidFill>
                <a:latin typeface="Verdana"/>
                <a:cs typeface="Verdana"/>
              </a:rPr>
              <a:t> </a:t>
            </a:r>
            <a:r>
              <a:rPr sz="1600" spc="-45" dirty="0">
                <a:solidFill>
                  <a:srgbClr val="564B3C"/>
                </a:solidFill>
                <a:latin typeface="Verdana"/>
                <a:cs typeface="Verdana"/>
              </a:rPr>
              <a:t>class</a:t>
            </a:r>
            <a:endParaRPr sz="1600">
              <a:latin typeface="Verdana"/>
              <a:cs typeface="Verdana"/>
            </a:endParaRPr>
          </a:p>
          <a:p>
            <a:pPr marL="533400" lvl="1" indent="-228600">
              <a:lnSpc>
                <a:spcPct val="100000"/>
              </a:lnSpc>
              <a:spcBef>
                <a:spcPts val="315"/>
              </a:spcBef>
              <a:buClr>
                <a:srgbClr val="CF543F"/>
              </a:buClr>
              <a:buFont typeface="Arial"/>
              <a:buChar char="•"/>
              <a:tabLst>
                <a:tab pos="532765" algn="l"/>
                <a:tab pos="533400" algn="l"/>
              </a:tabLst>
            </a:pPr>
            <a:r>
              <a:rPr sz="1400" spc="-155" dirty="0">
                <a:solidFill>
                  <a:srgbClr val="564B3C"/>
                </a:solidFill>
                <a:latin typeface="Verdana"/>
                <a:cs typeface="Verdana"/>
              </a:rPr>
              <a:t>In</a:t>
            </a:r>
            <a:r>
              <a:rPr sz="1400" spc="-110" dirty="0">
                <a:solidFill>
                  <a:srgbClr val="564B3C"/>
                </a:solidFill>
                <a:latin typeface="Verdana"/>
                <a:cs typeface="Verdana"/>
              </a:rPr>
              <a:t> </a:t>
            </a:r>
            <a:r>
              <a:rPr sz="1400" spc="-25" dirty="0">
                <a:solidFill>
                  <a:srgbClr val="564B3C"/>
                </a:solidFill>
                <a:latin typeface="Verdana"/>
                <a:cs typeface="Verdana"/>
              </a:rPr>
              <a:t>ODL</a:t>
            </a:r>
            <a:r>
              <a:rPr sz="1400" spc="-105" dirty="0">
                <a:solidFill>
                  <a:srgbClr val="564B3C"/>
                </a:solidFill>
                <a:latin typeface="Verdana"/>
                <a:cs typeface="Verdana"/>
              </a:rPr>
              <a:t> </a:t>
            </a:r>
            <a:r>
              <a:rPr sz="1400" spc="-20" dirty="0">
                <a:solidFill>
                  <a:srgbClr val="564B3C"/>
                </a:solidFill>
                <a:latin typeface="Verdana"/>
                <a:cs typeface="Verdana"/>
              </a:rPr>
              <a:t>that</a:t>
            </a:r>
            <a:r>
              <a:rPr sz="1400" spc="-105" dirty="0">
                <a:solidFill>
                  <a:srgbClr val="564B3C"/>
                </a:solidFill>
                <a:latin typeface="Verdana"/>
                <a:cs typeface="Verdana"/>
              </a:rPr>
              <a:t> </a:t>
            </a:r>
            <a:r>
              <a:rPr sz="1400" spc="-145" dirty="0">
                <a:solidFill>
                  <a:srgbClr val="564B3C"/>
                </a:solidFill>
                <a:latin typeface="Verdana"/>
                <a:cs typeface="Verdana"/>
              </a:rPr>
              <a:t>is</a:t>
            </a:r>
            <a:r>
              <a:rPr sz="1400" spc="-105" dirty="0">
                <a:solidFill>
                  <a:srgbClr val="564B3C"/>
                </a:solidFill>
                <a:latin typeface="Verdana"/>
                <a:cs typeface="Verdana"/>
              </a:rPr>
              <a:t> </a:t>
            </a:r>
            <a:r>
              <a:rPr sz="1400" spc="40" dirty="0">
                <a:solidFill>
                  <a:srgbClr val="564B3C"/>
                </a:solidFill>
                <a:latin typeface="Verdana"/>
                <a:cs typeface="Verdana"/>
              </a:rPr>
              <a:t>called</a:t>
            </a:r>
            <a:r>
              <a:rPr sz="1400" spc="-110" dirty="0">
                <a:solidFill>
                  <a:srgbClr val="564B3C"/>
                </a:solidFill>
                <a:latin typeface="Verdana"/>
                <a:cs typeface="Verdana"/>
              </a:rPr>
              <a:t> </a:t>
            </a:r>
            <a:r>
              <a:rPr sz="1400" b="1" spc="-140" dirty="0">
                <a:solidFill>
                  <a:srgbClr val="FF0000"/>
                </a:solidFill>
                <a:latin typeface="Verdana"/>
                <a:cs typeface="Verdana"/>
              </a:rPr>
              <a:t>extent</a:t>
            </a:r>
            <a:r>
              <a:rPr sz="1400" b="1" spc="-95" dirty="0">
                <a:solidFill>
                  <a:srgbClr val="FF0000"/>
                </a:solidFill>
                <a:latin typeface="Verdana"/>
                <a:cs typeface="Verdana"/>
              </a:rPr>
              <a:t> </a:t>
            </a:r>
            <a:r>
              <a:rPr sz="1400" spc="10" dirty="0">
                <a:solidFill>
                  <a:srgbClr val="564B3C"/>
                </a:solidFill>
                <a:latin typeface="Verdana"/>
                <a:cs typeface="Verdana"/>
              </a:rPr>
              <a:t>(and</a:t>
            </a:r>
            <a:r>
              <a:rPr sz="1400" spc="-105" dirty="0">
                <a:solidFill>
                  <a:srgbClr val="564B3C"/>
                </a:solidFill>
                <a:latin typeface="Verdana"/>
                <a:cs typeface="Verdana"/>
              </a:rPr>
              <a:t> </a:t>
            </a:r>
            <a:r>
              <a:rPr sz="1400" spc="-145" dirty="0">
                <a:solidFill>
                  <a:srgbClr val="564B3C"/>
                </a:solidFill>
                <a:latin typeface="Verdana"/>
                <a:cs typeface="Verdana"/>
              </a:rPr>
              <a:t>is</a:t>
            </a:r>
            <a:r>
              <a:rPr sz="1400" spc="-105" dirty="0">
                <a:solidFill>
                  <a:srgbClr val="564B3C"/>
                </a:solidFill>
                <a:latin typeface="Verdana"/>
                <a:cs typeface="Verdana"/>
              </a:rPr>
              <a:t> </a:t>
            </a:r>
            <a:r>
              <a:rPr sz="1400" spc="-10" dirty="0">
                <a:solidFill>
                  <a:srgbClr val="564B3C"/>
                </a:solidFill>
                <a:latin typeface="Verdana"/>
                <a:cs typeface="Verdana"/>
              </a:rPr>
              <a:t>given</a:t>
            </a:r>
            <a:r>
              <a:rPr sz="1400" spc="-105" dirty="0">
                <a:solidFill>
                  <a:srgbClr val="564B3C"/>
                </a:solidFill>
                <a:latin typeface="Verdana"/>
                <a:cs typeface="Verdana"/>
              </a:rPr>
              <a:t> </a:t>
            </a:r>
            <a:r>
              <a:rPr sz="1400" spc="114" dirty="0">
                <a:solidFill>
                  <a:srgbClr val="564B3C"/>
                </a:solidFill>
                <a:latin typeface="Verdana"/>
                <a:cs typeface="Verdana"/>
              </a:rPr>
              <a:t>a</a:t>
            </a:r>
            <a:r>
              <a:rPr sz="1400" spc="-110" dirty="0">
                <a:solidFill>
                  <a:srgbClr val="564B3C"/>
                </a:solidFill>
                <a:latin typeface="Verdana"/>
                <a:cs typeface="Verdana"/>
              </a:rPr>
              <a:t> </a:t>
            </a:r>
            <a:r>
              <a:rPr sz="1400" spc="-5" dirty="0">
                <a:solidFill>
                  <a:srgbClr val="564B3C"/>
                </a:solidFill>
                <a:latin typeface="Verdana"/>
                <a:cs typeface="Verdana"/>
              </a:rPr>
              <a:t>name)</a:t>
            </a:r>
            <a:endParaRPr sz="1400">
              <a:latin typeface="Verdana"/>
              <a:cs typeface="Verdana"/>
            </a:endParaRPr>
          </a:p>
          <a:p>
            <a:pPr marL="241300" indent="-228600">
              <a:lnSpc>
                <a:spcPct val="100000"/>
              </a:lnSpc>
              <a:spcBef>
                <a:spcPts val="370"/>
              </a:spcBef>
              <a:buClr>
                <a:srgbClr val="93A299"/>
              </a:buClr>
              <a:buFont typeface="Arial"/>
              <a:buChar char="•"/>
              <a:tabLst>
                <a:tab pos="240665" algn="l"/>
                <a:tab pos="241300" algn="l"/>
              </a:tabLst>
            </a:pPr>
            <a:r>
              <a:rPr sz="1600" spc="-100" dirty="0">
                <a:solidFill>
                  <a:srgbClr val="564B3C"/>
                </a:solidFill>
                <a:latin typeface="Verdana"/>
                <a:cs typeface="Verdana"/>
              </a:rPr>
              <a:t>Keys</a:t>
            </a:r>
            <a:r>
              <a:rPr sz="1600" spc="-120" dirty="0">
                <a:solidFill>
                  <a:srgbClr val="564B3C"/>
                </a:solidFill>
                <a:latin typeface="Verdana"/>
                <a:cs typeface="Verdana"/>
              </a:rPr>
              <a:t> </a:t>
            </a:r>
            <a:r>
              <a:rPr sz="1600" dirty="0">
                <a:solidFill>
                  <a:srgbClr val="564B3C"/>
                </a:solidFill>
                <a:latin typeface="Verdana"/>
                <a:cs typeface="Verdana"/>
              </a:rPr>
              <a:t>are</a:t>
            </a:r>
            <a:r>
              <a:rPr sz="1600" spc="-120" dirty="0">
                <a:solidFill>
                  <a:srgbClr val="564B3C"/>
                </a:solidFill>
                <a:latin typeface="Verdana"/>
                <a:cs typeface="Verdana"/>
              </a:rPr>
              <a:t> </a:t>
            </a:r>
            <a:r>
              <a:rPr sz="1600" spc="-20" dirty="0">
                <a:solidFill>
                  <a:srgbClr val="564B3C"/>
                </a:solidFill>
                <a:latin typeface="Verdana"/>
                <a:cs typeface="Verdana"/>
              </a:rPr>
              <a:t>not</a:t>
            </a:r>
            <a:r>
              <a:rPr sz="1600" spc="-120" dirty="0">
                <a:solidFill>
                  <a:srgbClr val="564B3C"/>
                </a:solidFill>
                <a:latin typeface="Verdana"/>
                <a:cs typeface="Verdana"/>
              </a:rPr>
              <a:t> </a:t>
            </a:r>
            <a:r>
              <a:rPr sz="1600" spc="-45" dirty="0">
                <a:solidFill>
                  <a:srgbClr val="564B3C"/>
                </a:solidFill>
                <a:latin typeface="Verdana"/>
                <a:cs typeface="Verdana"/>
              </a:rPr>
              <a:t>as</a:t>
            </a:r>
            <a:r>
              <a:rPr sz="1600" spc="-120" dirty="0">
                <a:solidFill>
                  <a:srgbClr val="564B3C"/>
                </a:solidFill>
                <a:latin typeface="Verdana"/>
                <a:cs typeface="Verdana"/>
              </a:rPr>
              <a:t> </a:t>
            </a:r>
            <a:r>
              <a:rPr sz="1600" spc="-35" dirty="0">
                <a:solidFill>
                  <a:srgbClr val="564B3C"/>
                </a:solidFill>
                <a:latin typeface="Verdana"/>
                <a:cs typeface="Verdana"/>
              </a:rPr>
              <a:t>important</a:t>
            </a:r>
            <a:r>
              <a:rPr sz="1600" spc="-120" dirty="0">
                <a:solidFill>
                  <a:srgbClr val="564B3C"/>
                </a:solidFill>
                <a:latin typeface="Verdana"/>
                <a:cs typeface="Verdana"/>
              </a:rPr>
              <a:t> </a:t>
            </a:r>
            <a:r>
              <a:rPr sz="1600" spc="-65" dirty="0">
                <a:solidFill>
                  <a:srgbClr val="564B3C"/>
                </a:solidFill>
                <a:latin typeface="Verdana"/>
                <a:cs typeface="Verdana"/>
              </a:rPr>
              <a:t>for</a:t>
            </a:r>
            <a:r>
              <a:rPr sz="1600" spc="-120" dirty="0">
                <a:solidFill>
                  <a:srgbClr val="564B3C"/>
                </a:solidFill>
                <a:latin typeface="Verdana"/>
                <a:cs typeface="Verdana"/>
              </a:rPr>
              <a:t> </a:t>
            </a:r>
            <a:r>
              <a:rPr sz="1600" spc="-15" dirty="0">
                <a:solidFill>
                  <a:srgbClr val="564B3C"/>
                </a:solidFill>
                <a:latin typeface="Verdana"/>
                <a:cs typeface="Verdana"/>
              </a:rPr>
              <a:t>referencing</a:t>
            </a:r>
            <a:r>
              <a:rPr sz="1600" spc="-120" dirty="0">
                <a:solidFill>
                  <a:srgbClr val="564B3C"/>
                </a:solidFill>
                <a:latin typeface="Verdana"/>
                <a:cs typeface="Verdana"/>
              </a:rPr>
              <a:t> </a:t>
            </a:r>
            <a:r>
              <a:rPr sz="1600" spc="-15" dirty="0">
                <a:solidFill>
                  <a:srgbClr val="564B3C"/>
                </a:solidFill>
                <a:latin typeface="Verdana"/>
                <a:cs typeface="Verdana"/>
              </a:rPr>
              <a:t>objects</a:t>
            </a:r>
            <a:endParaRPr sz="1600">
              <a:latin typeface="Verdana"/>
              <a:cs typeface="Verdana"/>
            </a:endParaRPr>
          </a:p>
          <a:p>
            <a:pPr marL="533400" lvl="1" indent="-228600">
              <a:lnSpc>
                <a:spcPct val="100000"/>
              </a:lnSpc>
              <a:spcBef>
                <a:spcPts val="330"/>
              </a:spcBef>
              <a:buClr>
                <a:srgbClr val="CF543F"/>
              </a:buClr>
              <a:buFont typeface="Arial"/>
              <a:buChar char="•"/>
              <a:tabLst>
                <a:tab pos="532765" algn="l"/>
                <a:tab pos="533400" algn="l"/>
              </a:tabLst>
            </a:pPr>
            <a:r>
              <a:rPr sz="1400" spc="5" dirty="0">
                <a:solidFill>
                  <a:srgbClr val="564B3C"/>
                </a:solidFill>
                <a:latin typeface="Verdana"/>
                <a:cs typeface="Verdana"/>
              </a:rPr>
              <a:t>Because</a:t>
            </a:r>
            <a:r>
              <a:rPr sz="1400" spc="-105" dirty="0">
                <a:solidFill>
                  <a:srgbClr val="564B3C"/>
                </a:solidFill>
                <a:latin typeface="Verdana"/>
                <a:cs typeface="Verdana"/>
              </a:rPr>
              <a:t> </a:t>
            </a:r>
            <a:r>
              <a:rPr sz="1400" spc="80" dirty="0">
                <a:solidFill>
                  <a:srgbClr val="564B3C"/>
                </a:solidFill>
                <a:latin typeface="Verdana"/>
                <a:cs typeface="Verdana"/>
              </a:rPr>
              <a:t>each</a:t>
            </a:r>
            <a:r>
              <a:rPr sz="1400" spc="-105" dirty="0">
                <a:solidFill>
                  <a:srgbClr val="564B3C"/>
                </a:solidFill>
                <a:latin typeface="Verdana"/>
                <a:cs typeface="Verdana"/>
              </a:rPr>
              <a:t> </a:t>
            </a:r>
            <a:r>
              <a:rPr sz="1400" spc="20" dirty="0">
                <a:solidFill>
                  <a:srgbClr val="564B3C"/>
                </a:solidFill>
                <a:latin typeface="Verdana"/>
                <a:cs typeface="Verdana"/>
              </a:rPr>
              <a:t>object</a:t>
            </a:r>
            <a:r>
              <a:rPr sz="1400" spc="-105" dirty="0">
                <a:solidFill>
                  <a:srgbClr val="564B3C"/>
                </a:solidFill>
                <a:latin typeface="Verdana"/>
                <a:cs typeface="Verdana"/>
              </a:rPr>
              <a:t> </a:t>
            </a:r>
            <a:r>
              <a:rPr sz="1400" dirty="0">
                <a:solidFill>
                  <a:srgbClr val="564B3C"/>
                </a:solidFill>
                <a:latin typeface="Verdana"/>
                <a:cs typeface="Verdana"/>
              </a:rPr>
              <a:t>already</a:t>
            </a:r>
            <a:r>
              <a:rPr sz="1400" spc="-105" dirty="0">
                <a:solidFill>
                  <a:srgbClr val="564B3C"/>
                </a:solidFill>
                <a:latin typeface="Verdana"/>
                <a:cs typeface="Verdana"/>
              </a:rPr>
              <a:t> </a:t>
            </a:r>
            <a:r>
              <a:rPr sz="1400" spc="-35" dirty="0">
                <a:solidFill>
                  <a:srgbClr val="564B3C"/>
                </a:solidFill>
                <a:latin typeface="Verdana"/>
                <a:cs typeface="Verdana"/>
              </a:rPr>
              <a:t>has</a:t>
            </a:r>
            <a:r>
              <a:rPr sz="1400" spc="-105" dirty="0">
                <a:solidFill>
                  <a:srgbClr val="564B3C"/>
                </a:solidFill>
                <a:latin typeface="Verdana"/>
                <a:cs typeface="Verdana"/>
              </a:rPr>
              <a:t> </a:t>
            </a:r>
            <a:r>
              <a:rPr sz="1400" spc="114" dirty="0">
                <a:solidFill>
                  <a:srgbClr val="564B3C"/>
                </a:solidFill>
                <a:latin typeface="Verdana"/>
                <a:cs typeface="Verdana"/>
              </a:rPr>
              <a:t>a</a:t>
            </a:r>
            <a:r>
              <a:rPr sz="1400" spc="-105" dirty="0">
                <a:solidFill>
                  <a:srgbClr val="564B3C"/>
                </a:solidFill>
                <a:latin typeface="Verdana"/>
                <a:cs typeface="Verdana"/>
              </a:rPr>
              <a:t> </a:t>
            </a:r>
            <a:r>
              <a:rPr sz="1400" spc="-10" dirty="0">
                <a:solidFill>
                  <a:srgbClr val="564B3C"/>
                </a:solidFill>
                <a:latin typeface="Verdana"/>
                <a:cs typeface="Verdana"/>
              </a:rPr>
              <a:t>unique</a:t>
            </a:r>
            <a:r>
              <a:rPr sz="1400" spc="-105" dirty="0">
                <a:solidFill>
                  <a:srgbClr val="564B3C"/>
                </a:solidFill>
                <a:latin typeface="Verdana"/>
                <a:cs typeface="Verdana"/>
              </a:rPr>
              <a:t> </a:t>
            </a:r>
            <a:r>
              <a:rPr sz="1400" spc="-70" dirty="0">
                <a:solidFill>
                  <a:srgbClr val="564B3C"/>
                </a:solidFill>
                <a:latin typeface="Verdana"/>
                <a:cs typeface="Verdana"/>
              </a:rPr>
              <a:t>OID</a:t>
            </a:r>
            <a:endParaRPr sz="1400">
              <a:latin typeface="Verdana"/>
              <a:cs typeface="Verdana"/>
            </a:endParaRPr>
          </a:p>
          <a:p>
            <a:pPr marL="241300" indent="-228600">
              <a:lnSpc>
                <a:spcPct val="100000"/>
              </a:lnSpc>
              <a:spcBef>
                <a:spcPts val="370"/>
              </a:spcBef>
              <a:buClr>
                <a:srgbClr val="93A299"/>
              </a:buClr>
              <a:buFont typeface="Arial"/>
              <a:buChar char="•"/>
              <a:tabLst>
                <a:tab pos="240665" algn="l"/>
                <a:tab pos="241300" algn="l"/>
              </a:tabLst>
            </a:pPr>
            <a:r>
              <a:rPr sz="1600" spc="-35" dirty="0">
                <a:solidFill>
                  <a:srgbClr val="564B3C"/>
                </a:solidFill>
                <a:latin typeface="Verdana"/>
                <a:cs typeface="Verdana"/>
              </a:rPr>
              <a:t>Defining </a:t>
            </a:r>
            <a:r>
              <a:rPr sz="1600" spc="-95" dirty="0">
                <a:solidFill>
                  <a:srgbClr val="564B3C"/>
                </a:solidFill>
                <a:latin typeface="Verdana"/>
                <a:cs typeface="Verdana"/>
              </a:rPr>
              <a:t>keys </a:t>
            </a:r>
            <a:r>
              <a:rPr sz="1600" spc="-80" dirty="0">
                <a:solidFill>
                  <a:srgbClr val="564B3C"/>
                </a:solidFill>
                <a:latin typeface="Verdana"/>
                <a:cs typeface="Verdana"/>
              </a:rPr>
              <a:t>in </a:t>
            </a:r>
            <a:r>
              <a:rPr sz="1600" spc="-25" dirty="0">
                <a:solidFill>
                  <a:srgbClr val="564B3C"/>
                </a:solidFill>
                <a:latin typeface="Verdana"/>
                <a:cs typeface="Verdana"/>
              </a:rPr>
              <a:t>ODL </a:t>
            </a:r>
            <a:r>
              <a:rPr sz="1600" spc="-170" dirty="0">
                <a:solidFill>
                  <a:srgbClr val="564B3C"/>
                </a:solidFill>
                <a:latin typeface="Verdana"/>
                <a:cs typeface="Verdana"/>
              </a:rPr>
              <a:t>is</a:t>
            </a:r>
            <a:r>
              <a:rPr sz="1600" spc="-370" dirty="0">
                <a:solidFill>
                  <a:srgbClr val="564B3C"/>
                </a:solidFill>
                <a:latin typeface="Verdana"/>
                <a:cs typeface="Verdana"/>
              </a:rPr>
              <a:t> </a:t>
            </a:r>
            <a:r>
              <a:rPr sz="1600" dirty="0">
                <a:solidFill>
                  <a:srgbClr val="564B3C"/>
                </a:solidFill>
                <a:latin typeface="Verdana"/>
                <a:cs typeface="Verdana"/>
              </a:rPr>
              <a:t>optional</a:t>
            </a:r>
            <a:endParaRPr sz="1600">
              <a:latin typeface="Verdana"/>
              <a:cs typeface="Verdana"/>
            </a:endParaRPr>
          </a:p>
          <a:p>
            <a:pPr marL="241300" indent="-228600">
              <a:lnSpc>
                <a:spcPct val="100000"/>
              </a:lnSpc>
              <a:spcBef>
                <a:spcPts val="380"/>
              </a:spcBef>
              <a:buClr>
                <a:srgbClr val="93A299"/>
              </a:buClr>
              <a:buFont typeface="Arial"/>
              <a:buChar char="•"/>
              <a:tabLst>
                <a:tab pos="240665" algn="l"/>
                <a:tab pos="241300" algn="l"/>
              </a:tabLst>
            </a:pPr>
            <a:r>
              <a:rPr sz="1600" spc="-25" dirty="0">
                <a:solidFill>
                  <a:srgbClr val="564B3C"/>
                </a:solidFill>
                <a:latin typeface="Verdana"/>
                <a:cs typeface="Verdana"/>
              </a:rPr>
              <a:t>ODL </a:t>
            </a:r>
            <a:r>
              <a:rPr sz="1600" spc="-40" dirty="0">
                <a:solidFill>
                  <a:srgbClr val="564B3C"/>
                </a:solidFill>
                <a:latin typeface="Verdana"/>
                <a:cs typeface="Verdana"/>
              </a:rPr>
              <a:t>allows </a:t>
            </a:r>
            <a:r>
              <a:rPr sz="1600" spc="-15" dirty="0">
                <a:solidFill>
                  <a:srgbClr val="564B3C"/>
                </a:solidFill>
                <a:latin typeface="Verdana"/>
                <a:cs typeface="Verdana"/>
              </a:rPr>
              <a:t>defining </a:t>
            </a:r>
            <a:r>
              <a:rPr sz="1600" spc="-50" dirty="0">
                <a:solidFill>
                  <a:srgbClr val="564B3C"/>
                </a:solidFill>
                <a:latin typeface="Verdana"/>
                <a:cs typeface="Verdana"/>
              </a:rPr>
              <a:t>multiple </a:t>
            </a:r>
            <a:r>
              <a:rPr sz="1600" spc="-95" dirty="0">
                <a:solidFill>
                  <a:srgbClr val="564B3C"/>
                </a:solidFill>
                <a:latin typeface="Verdana"/>
                <a:cs typeface="Verdana"/>
              </a:rPr>
              <a:t>keys </a:t>
            </a:r>
            <a:r>
              <a:rPr sz="1600" spc="20" dirty="0">
                <a:solidFill>
                  <a:srgbClr val="564B3C"/>
                </a:solidFill>
                <a:latin typeface="Verdana"/>
                <a:cs typeface="Verdana"/>
              </a:rPr>
              <a:t>(Comma</a:t>
            </a:r>
            <a:r>
              <a:rPr sz="1600" spc="-50" dirty="0">
                <a:solidFill>
                  <a:srgbClr val="564B3C"/>
                </a:solidFill>
                <a:latin typeface="Verdana"/>
                <a:cs typeface="Verdana"/>
              </a:rPr>
              <a:t> </a:t>
            </a:r>
            <a:r>
              <a:rPr sz="1600" spc="-5" dirty="0">
                <a:solidFill>
                  <a:srgbClr val="564B3C"/>
                </a:solidFill>
                <a:latin typeface="Verdana"/>
                <a:cs typeface="Verdana"/>
              </a:rPr>
              <a:t>separated)</a:t>
            </a:r>
            <a:endParaRPr sz="1600">
              <a:latin typeface="Verdana"/>
              <a:cs typeface="Verdana"/>
            </a:endParaRPr>
          </a:p>
          <a:p>
            <a:pPr marL="4175125">
              <a:lnSpc>
                <a:spcPct val="100000"/>
              </a:lnSpc>
              <a:spcBef>
                <a:spcPts val="1005"/>
              </a:spcBef>
              <a:tabLst>
                <a:tab pos="6355715" algn="l"/>
              </a:tabLst>
            </a:pPr>
            <a:r>
              <a:rPr sz="1800" b="1" spc="-195" dirty="0">
                <a:solidFill>
                  <a:srgbClr val="3366FF"/>
                </a:solidFill>
                <a:latin typeface="Verdana"/>
                <a:cs typeface="Verdana"/>
              </a:rPr>
              <a:t>Keywords</a:t>
            </a:r>
            <a:r>
              <a:rPr sz="1800" b="1" spc="-105" dirty="0">
                <a:solidFill>
                  <a:srgbClr val="3366FF"/>
                </a:solidFill>
                <a:latin typeface="Verdana"/>
                <a:cs typeface="Verdana"/>
              </a:rPr>
              <a:t> </a:t>
            </a:r>
            <a:r>
              <a:rPr sz="1800" b="1" spc="-180" dirty="0">
                <a:solidFill>
                  <a:srgbClr val="FF0000"/>
                </a:solidFill>
                <a:latin typeface="Verdana"/>
                <a:cs typeface="Verdana"/>
              </a:rPr>
              <a:t>extent</a:t>
            </a:r>
            <a:r>
              <a:rPr sz="1800" b="1" spc="-105" dirty="0">
                <a:solidFill>
                  <a:srgbClr val="FF0000"/>
                </a:solidFill>
                <a:latin typeface="Verdana"/>
                <a:cs typeface="Verdana"/>
              </a:rPr>
              <a:t> </a:t>
            </a:r>
            <a:r>
              <a:rPr sz="1800" b="1" spc="-330" dirty="0">
                <a:solidFill>
                  <a:srgbClr val="3366FF"/>
                </a:solidFill>
                <a:latin typeface="Verdana"/>
                <a:cs typeface="Verdana"/>
              </a:rPr>
              <a:t>&amp;	</a:t>
            </a:r>
            <a:r>
              <a:rPr sz="1800" b="1" i="1" spc="-120" dirty="0">
                <a:solidFill>
                  <a:srgbClr val="FF0000"/>
                </a:solidFill>
                <a:latin typeface="Verdana"/>
                <a:cs typeface="Verdana"/>
              </a:rPr>
              <a:t>key</a:t>
            </a:r>
            <a:endParaRPr sz="1800">
              <a:latin typeface="Verdana"/>
              <a:cs typeface="Verdana"/>
            </a:endParaRPr>
          </a:p>
          <a:p>
            <a:pPr>
              <a:lnSpc>
                <a:spcPct val="100000"/>
              </a:lnSpc>
              <a:spcBef>
                <a:spcPts val="25"/>
              </a:spcBef>
            </a:pPr>
            <a:endParaRPr sz="2100">
              <a:latin typeface="Times New Roman"/>
              <a:cs typeface="Times New Roman"/>
            </a:endParaRPr>
          </a:p>
          <a:p>
            <a:pPr marL="4605020">
              <a:lnSpc>
                <a:spcPct val="100000"/>
              </a:lnSpc>
            </a:pPr>
            <a:r>
              <a:rPr sz="1800" b="1" spc="-240" dirty="0">
                <a:solidFill>
                  <a:srgbClr val="3366FF"/>
                </a:solidFill>
                <a:latin typeface="Verdana"/>
                <a:cs typeface="Verdana"/>
              </a:rPr>
              <a:t>The </a:t>
            </a:r>
            <a:r>
              <a:rPr sz="1800" b="1" spc="-114" dirty="0">
                <a:solidFill>
                  <a:srgbClr val="3366FF"/>
                </a:solidFill>
                <a:latin typeface="Verdana"/>
                <a:cs typeface="Verdana"/>
              </a:rPr>
              <a:t>key </a:t>
            </a:r>
            <a:r>
              <a:rPr sz="1800" b="1" spc="-229" dirty="0">
                <a:solidFill>
                  <a:srgbClr val="3366FF"/>
                </a:solidFill>
                <a:latin typeface="Verdana"/>
                <a:cs typeface="Verdana"/>
              </a:rPr>
              <a:t>is </a:t>
            </a:r>
            <a:r>
              <a:rPr sz="1800" b="1" spc="-180" dirty="0">
                <a:solidFill>
                  <a:srgbClr val="3366FF"/>
                </a:solidFill>
                <a:latin typeface="Verdana"/>
                <a:cs typeface="Verdana"/>
              </a:rPr>
              <a:t>the </a:t>
            </a:r>
            <a:r>
              <a:rPr sz="1800" b="1" spc="-155" dirty="0">
                <a:solidFill>
                  <a:srgbClr val="3366FF"/>
                </a:solidFill>
                <a:latin typeface="Verdana"/>
                <a:cs typeface="Verdana"/>
              </a:rPr>
              <a:t>pair </a:t>
            </a:r>
            <a:r>
              <a:rPr sz="1800" b="1" spc="-175" dirty="0">
                <a:solidFill>
                  <a:srgbClr val="3366FF"/>
                </a:solidFill>
                <a:latin typeface="Verdana"/>
                <a:cs typeface="Verdana"/>
              </a:rPr>
              <a:t>of </a:t>
            </a:r>
            <a:r>
              <a:rPr sz="1800" b="1" spc="-204" dirty="0">
                <a:solidFill>
                  <a:srgbClr val="3366FF"/>
                </a:solidFill>
                <a:latin typeface="Verdana"/>
                <a:cs typeface="Verdana"/>
              </a:rPr>
              <a:t>(title,</a:t>
            </a:r>
            <a:r>
              <a:rPr sz="1800" b="1" spc="-120" dirty="0">
                <a:solidFill>
                  <a:srgbClr val="3366FF"/>
                </a:solidFill>
                <a:latin typeface="Verdana"/>
                <a:cs typeface="Verdana"/>
              </a:rPr>
              <a:t> </a:t>
            </a:r>
            <a:r>
              <a:rPr sz="1800" b="1" spc="-165" dirty="0">
                <a:solidFill>
                  <a:srgbClr val="3366FF"/>
                </a:solidFill>
                <a:latin typeface="Verdana"/>
                <a:cs typeface="Verdana"/>
              </a:rPr>
              <a:t>year)</a:t>
            </a:r>
            <a:endParaRPr sz="1800">
              <a:latin typeface="Verdana"/>
              <a:cs typeface="Verdana"/>
            </a:endParaRPr>
          </a:p>
        </p:txBody>
      </p:sp>
      <p:sp>
        <p:nvSpPr>
          <p:cNvPr id="11" name="object 11"/>
          <p:cNvSpPr/>
          <p:nvPr/>
        </p:nvSpPr>
        <p:spPr>
          <a:xfrm>
            <a:off x="457200" y="4775200"/>
            <a:ext cx="2914002" cy="701675"/>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2601713" y="5291137"/>
            <a:ext cx="1969135" cy="52069"/>
          </a:xfrm>
          <a:custGeom>
            <a:avLst/>
            <a:gdLst/>
            <a:ahLst/>
            <a:cxnLst/>
            <a:rect l="l" t="t" r="r" b="b"/>
            <a:pathLst>
              <a:path w="1969135" h="52070">
                <a:moveTo>
                  <a:pt x="1968698" y="0"/>
                </a:moveTo>
                <a:lnTo>
                  <a:pt x="0" y="51725"/>
                </a:lnTo>
              </a:path>
            </a:pathLst>
          </a:custGeom>
          <a:ln w="25399">
            <a:solidFill>
              <a:srgbClr val="A4B1A9"/>
            </a:solidFill>
          </a:ln>
        </p:spPr>
        <p:txBody>
          <a:bodyPr wrap="square" lIns="0" tIns="0" rIns="0" bIns="0" rtlCol="0"/>
          <a:lstStyle/>
          <a:p>
            <a:endParaRPr/>
          </a:p>
        </p:txBody>
      </p:sp>
      <p:sp>
        <p:nvSpPr>
          <p:cNvPr id="13" name="object 13"/>
          <p:cNvSpPr/>
          <p:nvPr/>
        </p:nvSpPr>
        <p:spPr>
          <a:xfrm>
            <a:off x="2576512" y="5281942"/>
            <a:ext cx="117043" cy="117856"/>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425450" y="5753100"/>
            <a:ext cx="2945320" cy="74295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2196898" y="5937250"/>
            <a:ext cx="1970405" cy="53340"/>
          </a:xfrm>
          <a:custGeom>
            <a:avLst/>
            <a:gdLst/>
            <a:ahLst/>
            <a:cxnLst/>
            <a:rect l="l" t="t" r="r" b="b"/>
            <a:pathLst>
              <a:path w="1970404" h="53339">
                <a:moveTo>
                  <a:pt x="1970288" y="0"/>
                </a:moveTo>
                <a:lnTo>
                  <a:pt x="0" y="53293"/>
                </a:lnTo>
              </a:path>
            </a:pathLst>
          </a:custGeom>
          <a:ln w="25399">
            <a:solidFill>
              <a:srgbClr val="A4B1A9"/>
            </a:solidFill>
          </a:ln>
        </p:spPr>
        <p:txBody>
          <a:bodyPr wrap="square" lIns="0" tIns="0" rIns="0" bIns="0" rtlCol="0"/>
          <a:lstStyle/>
          <a:p>
            <a:endParaRPr/>
          </a:p>
        </p:txBody>
      </p:sp>
      <p:sp>
        <p:nvSpPr>
          <p:cNvPr id="16" name="object 16"/>
          <p:cNvSpPr/>
          <p:nvPr/>
        </p:nvSpPr>
        <p:spPr>
          <a:xfrm>
            <a:off x="2171700" y="5929560"/>
            <a:ext cx="117081" cy="117864"/>
          </a:xfrm>
          <a:prstGeom prst="rect">
            <a:avLst/>
          </a:prstGeom>
          <a:blipFill>
            <a:blip r:embed="rId10" cstate="print"/>
            <a:stretch>
              <a:fillRect/>
            </a:stretch>
          </a:blipFill>
        </p:spPr>
        <p:txBody>
          <a:bodyPr wrap="square" lIns="0" tIns="0" rIns="0" bIns="0" rtlCol="0"/>
          <a:lstStyle/>
          <a:p>
            <a:endParaRPr/>
          </a:p>
        </p:txBody>
      </p:sp>
      <p:sp>
        <p:nvSpPr>
          <p:cNvPr id="17" name="object 17"/>
          <p:cNvSpPr txBox="1"/>
          <p:nvPr/>
        </p:nvSpPr>
        <p:spPr>
          <a:xfrm>
            <a:off x="4246016" y="5139207"/>
            <a:ext cx="4196080" cy="946785"/>
          </a:xfrm>
          <a:prstGeom prst="rect">
            <a:avLst/>
          </a:prstGeom>
        </p:spPr>
        <p:txBody>
          <a:bodyPr vert="horz" wrap="square" lIns="0" tIns="12700" rIns="0" bIns="0" rtlCol="0">
            <a:spAutoFit/>
          </a:bodyPr>
          <a:lstStyle/>
          <a:p>
            <a:pPr marL="415925">
              <a:lnSpc>
                <a:spcPct val="100000"/>
              </a:lnSpc>
              <a:spcBef>
                <a:spcPts val="100"/>
              </a:spcBef>
            </a:pPr>
            <a:r>
              <a:rPr sz="1800" b="1" spc="-240" dirty="0">
                <a:solidFill>
                  <a:srgbClr val="3366FF"/>
                </a:solidFill>
                <a:latin typeface="Verdana"/>
                <a:cs typeface="Verdana"/>
              </a:rPr>
              <a:t>The </a:t>
            </a:r>
            <a:r>
              <a:rPr sz="1800" b="1" spc="-114" dirty="0">
                <a:solidFill>
                  <a:srgbClr val="3366FF"/>
                </a:solidFill>
                <a:latin typeface="Verdana"/>
                <a:cs typeface="Verdana"/>
              </a:rPr>
              <a:t>key </a:t>
            </a:r>
            <a:r>
              <a:rPr sz="1800" b="1" spc="-235" dirty="0">
                <a:solidFill>
                  <a:srgbClr val="3366FF"/>
                </a:solidFill>
                <a:latin typeface="Verdana"/>
                <a:cs typeface="Verdana"/>
              </a:rPr>
              <a:t>is </a:t>
            </a:r>
            <a:r>
              <a:rPr sz="1800" b="1" spc="-180" dirty="0">
                <a:solidFill>
                  <a:srgbClr val="3366FF"/>
                </a:solidFill>
                <a:latin typeface="Verdana"/>
                <a:cs typeface="Verdana"/>
              </a:rPr>
              <a:t>the </a:t>
            </a:r>
            <a:r>
              <a:rPr sz="1800" b="1" spc="-150" dirty="0">
                <a:solidFill>
                  <a:srgbClr val="3366FF"/>
                </a:solidFill>
                <a:latin typeface="Verdana"/>
                <a:cs typeface="Verdana"/>
              </a:rPr>
              <a:t>pair </a:t>
            </a:r>
            <a:r>
              <a:rPr sz="1800" b="1" spc="-175" dirty="0">
                <a:solidFill>
                  <a:srgbClr val="3366FF"/>
                </a:solidFill>
                <a:latin typeface="Verdana"/>
                <a:cs typeface="Verdana"/>
              </a:rPr>
              <a:t>of </a:t>
            </a:r>
            <a:r>
              <a:rPr sz="1800" b="1" spc="-215" dirty="0">
                <a:solidFill>
                  <a:srgbClr val="3366FF"/>
                </a:solidFill>
                <a:latin typeface="Verdana"/>
                <a:cs typeface="Verdana"/>
              </a:rPr>
              <a:t>(empID,</a:t>
            </a:r>
            <a:r>
              <a:rPr sz="1800" b="1" spc="-150" dirty="0">
                <a:solidFill>
                  <a:srgbClr val="3366FF"/>
                </a:solidFill>
                <a:latin typeface="Verdana"/>
                <a:cs typeface="Verdana"/>
              </a:rPr>
              <a:t> </a:t>
            </a:r>
            <a:r>
              <a:rPr sz="1800" b="1" spc="-295" dirty="0">
                <a:solidFill>
                  <a:srgbClr val="3366FF"/>
                </a:solidFill>
                <a:latin typeface="Verdana"/>
                <a:cs typeface="Verdana"/>
              </a:rPr>
              <a:t>SSN)</a:t>
            </a:r>
            <a:endParaRPr sz="1800">
              <a:latin typeface="Verdana"/>
              <a:cs typeface="Verdana"/>
            </a:endParaRPr>
          </a:p>
          <a:p>
            <a:pPr>
              <a:lnSpc>
                <a:spcPct val="100000"/>
              </a:lnSpc>
            </a:pPr>
            <a:endParaRPr sz="2550">
              <a:latin typeface="Times New Roman"/>
              <a:cs typeface="Times New Roman"/>
            </a:endParaRPr>
          </a:p>
          <a:p>
            <a:pPr marL="12700">
              <a:lnSpc>
                <a:spcPct val="100000"/>
              </a:lnSpc>
            </a:pPr>
            <a:r>
              <a:rPr sz="1800" b="1" spc="-295" dirty="0">
                <a:solidFill>
                  <a:srgbClr val="3366FF"/>
                </a:solidFill>
                <a:latin typeface="Verdana"/>
                <a:cs typeface="Verdana"/>
              </a:rPr>
              <a:t>Two </a:t>
            </a:r>
            <a:r>
              <a:rPr sz="1800" b="1" spc="-155" dirty="0">
                <a:solidFill>
                  <a:srgbClr val="3366FF"/>
                </a:solidFill>
                <a:latin typeface="Verdana"/>
                <a:cs typeface="Verdana"/>
              </a:rPr>
              <a:t>keys </a:t>
            </a:r>
            <a:r>
              <a:rPr sz="1800" b="1" spc="-210" dirty="0">
                <a:solidFill>
                  <a:srgbClr val="3366FF"/>
                </a:solidFill>
                <a:latin typeface="Verdana"/>
                <a:cs typeface="Verdana"/>
              </a:rPr>
              <a:t>empID </a:t>
            </a:r>
            <a:r>
              <a:rPr sz="1800" b="1" spc="-100" dirty="0">
                <a:solidFill>
                  <a:srgbClr val="3366FF"/>
                </a:solidFill>
                <a:latin typeface="Verdana"/>
                <a:cs typeface="Verdana"/>
              </a:rPr>
              <a:t>and</a:t>
            </a:r>
            <a:r>
              <a:rPr sz="1800" b="1" spc="-135" dirty="0">
                <a:solidFill>
                  <a:srgbClr val="3366FF"/>
                </a:solidFill>
                <a:latin typeface="Verdana"/>
                <a:cs typeface="Verdana"/>
              </a:rPr>
              <a:t> </a:t>
            </a:r>
            <a:r>
              <a:rPr sz="1800" b="1" spc="-295" dirty="0">
                <a:solidFill>
                  <a:srgbClr val="3366FF"/>
                </a:solidFill>
                <a:latin typeface="Verdana"/>
                <a:cs typeface="Verdana"/>
              </a:rPr>
              <a:t>SSN</a:t>
            </a:r>
            <a:endParaRPr sz="1800">
              <a:latin typeface="Verdana"/>
              <a:cs typeface="Verdana"/>
            </a:endParaRPr>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23</a:t>
            </a:fld>
            <a:endParaRPr spc="-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86995" rIns="0" bIns="0" rtlCol="0">
            <a:spAutoFit/>
          </a:bodyPr>
          <a:lstStyle/>
          <a:p>
            <a:pPr marL="2983865" marR="1021715" indent="-1964055">
              <a:lnSpc>
                <a:spcPts val="3800"/>
              </a:lnSpc>
              <a:spcBef>
                <a:spcPts val="685"/>
              </a:spcBef>
            </a:pPr>
            <a:r>
              <a:rPr sz="3200" spc="75" dirty="0"/>
              <a:t>OQL: </a:t>
            </a:r>
            <a:r>
              <a:rPr sz="3200" spc="30" dirty="0"/>
              <a:t>OBJECT-ORIENTED</a:t>
            </a:r>
            <a:r>
              <a:rPr sz="3200" spc="-85" dirty="0"/>
              <a:t> </a:t>
            </a:r>
            <a:r>
              <a:rPr sz="3200" spc="10" dirty="0"/>
              <a:t>QUERY  </a:t>
            </a:r>
            <a:r>
              <a:rPr sz="3200" spc="140" dirty="0"/>
              <a:t>LANGUAGE</a:t>
            </a:r>
            <a:endParaRPr sz="320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24</a:t>
            </a:fld>
            <a:endParaRPr spc="-100" dirty="0"/>
          </a:p>
        </p:txBody>
      </p:sp>
      <p:sp>
        <p:nvSpPr>
          <p:cNvPr id="5" name="object 5"/>
          <p:cNvSpPr txBox="1"/>
          <p:nvPr/>
        </p:nvSpPr>
        <p:spPr>
          <a:xfrm>
            <a:off x="650240" y="1757679"/>
            <a:ext cx="7959090" cy="4326890"/>
          </a:xfrm>
          <a:prstGeom prst="rect">
            <a:avLst/>
          </a:prstGeom>
        </p:spPr>
        <p:txBody>
          <a:bodyPr vert="horz" wrap="square" lIns="0" tIns="58419" rIns="0" bIns="0" rtlCol="0">
            <a:spAutoFit/>
          </a:bodyPr>
          <a:lstStyle/>
          <a:p>
            <a:pPr marL="241300" marR="1002030" indent="-228600">
              <a:lnSpc>
                <a:spcPts val="2300"/>
              </a:lnSpc>
              <a:spcBef>
                <a:spcPts val="459"/>
              </a:spcBef>
              <a:buClr>
                <a:srgbClr val="93A299"/>
              </a:buClr>
              <a:buFont typeface="Arial"/>
              <a:buChar char="•"/>
              <a:tabLst>
                <a:tab pos="240665" algn="l"/>
                <a:tab pos="241300" algn="l"/>
              </a:tabLst>
            </a:pPr>
            <a:r>
              <a:rPr sz="2200" spc="45" dirty="0">
                <a:solidFill>
                  <a:srgbClr val="564B3C"/>
                </a:solidFill>
                <a:latin typeface="Verdana"/>
                <a:cs typeface="Verdana"/>
              </a:rPr>
              <a:t>OQL</a:t>
            </a:r>
            <a:r>
              <a:rPr sz="2200" spc="-165" dirty="0">
                <a:solidFill>
                  <a:srgbClr val="564B3C"/>
                </a:solidFill>
                <a:latin typeface="Verdana"/>
                <a:cs typeface="Verdana"/>
              </a:rPr>
              <a:t> </a:t>
            </a:r>
            <a:r>
              <a:rPr sz="2200" spc="-235" dirty="0">
                <a:solidFill>
                  <a:srgbClr val="564B3C"/>
                </a:solidFill>
                <a:latin typeface="Verdana"/>
                <a:cs typeface="Verdana"/>
              </a:rPr>
              <a:t>is</a:t>
            </a:r>
            <a:r>
              <a:rPr sz="2200" spc="-165" dirty="0">
                <a:solidFill>
                  <a:srgbClr val="564B3C"/>
                </a:solidFill>
                <a:latin typeface="Verdana"/>
                <a:cs typeface="Verdana"/>
              </a:rPr>
              <a:t> </a:t>
            </a:r>
            <a:r>
              <a:rPr sz="2200" spc="180" dirty="0">
                <a:solidFill>
                  <a:srgbClr val="564B3C"/>
                </a:solidFill>
                <a:latin typeface="Verdana"/>
                <a:cs typeface="Verdana"/>
              </a:rPr>
              <a:t>a</a:t>
            </a:r>
            <a:r>
              <a:rPr sz="2200" spc="-160" dirty="0">
                <a:solidFill>
                  <a:srgbClr val="564B3C"/>
                </a:solidFill>
                <a:latin typeface="Verdana"/>
                <a:cs typeface="Verdana"/>
              </a:rPr>
              <a:t> </a:t>
            </a:r>
            <a:r>
              <a:rPr sz="2200" spc="-45" dirty="0">
                <a:solidFill>
                  <a:srgbClr val="564B3C"/>
                </a:solidFill>
                <a:latin typeface="Verdana"/>
                <a:cs typeface="Verdana"/>
              </a:rPr>
              <a:t>query</a:t>
            </a:r>
            <a:r>
              <a:rPr sz="2200" spc="-165" dirty="0">
                <a:solidFill>
                  <a:srgbClr val="564B3C"/>
                </a:solidFill>
                <a:latin typeface="Verdana"/>
                <a:cs typeface="Verdana"/>
              </a:rPr>
              <a:t> </a:t>
            </a:r>
            <a:r>
              <a:rPr sz="2200" spc="45" dirty="0">
                <a:solidFill>
                  <a:srgbClr val="564B3C"/>
                </a:solidFill>
                <a:latin typeface="Verdana"/>
                <a:cs typeface="Verdana"/>
              </a:rPr>
              <a:t>language</a:t>
            </a:r>
            <a:r>
              <a:rPr sz="2200" spc="-165" dirty="0">
                <a:solidFill>
                  <a:srgbClr val="564B3C"/>
                </a:solidFill>
                <a:latin typeface="Verdana"/>
                <a:cs typeface="Verdana"/>
              </a:rPr>
              <a:t> </a:t>
            </a:r>
            <a:r>
              <a:rPr sz="2200" spc="10" dirty="0">
                <a:solidFill>
                  <a:srgbClr val="564B3C"/>
                </a:solidFill>
                <a:latin typeface="Verdana"/>
                <a:cs typeface="Verdana"/>
              </a:rPr>
              <a:t>designed</a:t>
            </a:r>
            <a:r>
              <a:rPr sz="2200" spc="-160" dirty="0">
                <a:solidFill>
                  <a:srgbClr val="564B3C"/>
                </a:solidFill>
                <a:latin typeface="Verdana"/>
                <a:cs typeface="Verdana"/>
              </a:rPr>
              <a:t> </a:t>
            </a:r>
            <a:r>
              <a:rPr sz="2200" spc="-10" dirty="0">
                <a:solidFill>
                  <a:srgbClr val="564B3C"/>
                </a:solidFill>
                <a:latin typeface="Verdana"/>
                <a:cs typeface="Verdana"/>
              </a:rPr>
              <a:t>to</a:t>
            </a:r>
            <a:r>
              <a:rPr sz="2200" spc="-165" dirty="0">
                <a:solidFill>
                  <a:srgbClr val="564B3C"/>
                </a:solidFill>
                <a:latin typeface="Verdana"/>
                <a:cs typeface="Verdana"/>
              </a:rPr>
              <a:t> </a:t>
            </a:r>
            <a:r>
              <a:rPr sz="2200" spc="35" dirty="0">
                <a:solidFill>
                  <a:srgbClr val="564B3C"/>
                </a:solidFill>
                <a:latin typeface="Verdana"/>
                <a:cs typeface="Verdana"/>
              </a:rPr>
              <a:t>operate</a:t>
            </a:r>
            <a:r>
              <a:rPr sz="2200" spc="-160" dirty="0">
                <a:solidFill>
                  <a:srgbClr val="564B3C"/>
                </a:solidFill>
                <a:latin typeface="Verdana"/>
                <a:cs typeface="Verdana"/>
              </a:rPr>
              <a:t> </a:t>
            </a:r>
            <a:r>
              <a:rPr sz="2200" spc="25" dirty="0">
                <a:solidFill>
                  <a:srgbClr val="564B3C"/>
                </a:solidFill>
                <a:latin typeface="Verdana"/>
                <a:cs typeface="Verdana"/>
              </a:rPr>
              <a:t>on  </a:t>
            </a:r>
            <a:r>
              <a:rPr sz="2200" spc="20" dirty="0">
                <a:solidFill>
                  <a:srgbClr val="564B3C"/>
                </a:solidFill>
                <a:latin typeface="Verdana"/>
                <a:cs typeface="Verdana"/>
              </a:rPr>
              <a:t>databases </a:t>
            </a:r>
            <a:r>
              <a:rPr sz="2200" spc="15" dirty="0">
                <a:solidFill>
                  <a:srgbClr val="564B3C"/>
                </a:solidFill>
                <a:latin typeface="Verdana"/>
                <a:cs typeface="Verdana"/>
              </a:rPr>
              <a:t>described </a:t>
            </a:r>
            <a:r>
              <a:rPr sz="2200" spc="-110" dirty="0">
                <a:solidFill>
                  <a:srgbClr val="564B3C"/>
                </a:solidFill>
                <a:latin typeface="Verdana"/>
                <a:cs typeface="Verdana"/>
              </a:rPr>
              <a:t>in</a:t>
            </a:r>
            <a:r>
              <a:rPr sz="2200" spc="-530" dirty="0">
                <a:solidFill>
                  <a:srgbClr val="564B3C"/>
                </a:solidFill>
                <a:latin typeface="Verdana"/>
                <a:cs typeface="Verdana"/>
              </a:rPr>
              <a:t> </a:t>
            </a:r>
            <a:r>
              <a:rPr sz="2200" spc="-75" dirty="0">
                <a:solidFill>
                  <a:srgbClr val="564B3C"/>
                </a:solidFill>
                <a:latin typeface="Verdana"/>
                <a:cs typeface="Verdana"/>
              </a:rPr>
              <a:t>ODL.</a:t>
            </a:r>
            <a:endParaRPr sz="2200">
              <a:latin typeface="Verdana"/>
              <a:cs typeface="Verdana"/>
            </a:endParaRPr>
          </a:p>
          <a:p>
            <a:pPr>
              <a:lnSpc>
                <a:spcPct val="100000"/>
              </a:lnSpc>
              <a:spcBef>
                <a:spcPts val="20"/>
              </a:spcBef>
              <a:buClr>
                <a:srgbClr val="93A299"/>
              </a:buClr>
              <a:buFont typeface="Arial"/>
              <a:buChar char="•"/>
            </a:pPr>
            <a:endParaRPr sz="3000">
              <a:latin typeface="Times New Roman"/>
              <a:cs typeface="Times New Roman"/>
            </a:endParaRPr>
          </a:p>
          <a:p>
            <a:pPr marL="241300" marR="5080" indent="-228600">
              <a:lnSpc>
                <a:spcPts val="2370"/>
              </a:lnSpc>
              <a:buClr>
                <a:srgbClr val="93A299"/>
              </a:buClr>
              <a:buFont typeface="Arial"/>
              <a:buChar char="•"/>
              <a:tabLst>
                <a:tab pos="240665" algn="l"/>
                <a:tab pos="241300" algn="l"/>
              </a:tabLst>
            </a:pPr>
            <a:r>
              <a:rPr sz="2200" spc="-225" dirty="0">
                <a:solidFill>
                  <a:srgbClr val="564B3C"/>
                </a:solidFill>
                <a:latin typeface="Verdana"/>
                <a:cs typeface="Verdana"/>
              </a:rPr>
              <a:t>Tries</a:t>
            </a:r>
            <a:r>
              <a:rPr sz="2200" spc="-160" dirty="0">
                <a:solidFill>
                  <a:srgbClr val="564B3C"/>
                </a:solidFill>
                <a:latin typeface="Verdana"/>
                <a:cs typeface="Verdana"/>
              </a:rPr>
              <a:t> </a:t>
            </a:r>
            <a:r>
              <a:rPr sz="2200" spc="-10" dirty="0">
                <a:solidFill>
                  <a:srgbClr val="564B3C"/>
                </a:solidFill>
                <a:latin typeface="Verdana"/>
                <a:cs typeface="Verdana"/>
              </a:rPr>
              <a:t>to</a:t>
            </a:r>
            <a:r>
              <a:rPr sz="2200" spc="-155" dirty="0">
                <a:solidFill>
                  <a:srgbClr val="564B3C"/>
                </a:solidFill>
                <a:latin typeface="Verdana"/>
                <a:cs typeface="Verdana"/>
              </a:rPr>
              <a:t> </a:t>
            </a:r>
            <a:r>
              <a:rPr sz="2200" spc="-55" dirty="0">
                <a:solidFill>
                  <a:srgbClr val="564B3C"/>
                </a:solidFill>
                <a:latin typeface="Verdana"/>
                <a:cs typeface="Verdana"/>
              </a:rPr>
              <a:t>bring</a:t>
            </a:r>
            <a:r>
              <a:rPr sz="2200" spc="-155" dirty="0">
                <a:solidFill>
                  <a:srgbClr val="564B3C"/>
                </a:solidFill>
                <a:latin typeface="Verdana"/>
                <a:cs typeface="Verdana"/>
              </a:rPr>
              <a:t> </a:t>
            </a:r>
            <a:r>
              <a:rPr sz="2200" spc="-40" dirty="0">
                <a:solidFill>
                  <a:srgbClr val="564B3C"/>
                </a:solidFill>
                <a:latin typeface="Verdana"/>
                <a:cs typeface="Verdana"/>
              </a:rPr>
              <a:t>some</a:t>
            </a:r>
            <a:r>
              <a:rPr sz="2200" spc="-160" dirty="0">
                <a:solidFill>
                  <a:srgbClr val="564B3C"/>
                </a:solidFill>
                <a:latin typeface="Verdana"/>
                <a:cs typeface="Verdana"/>
              </a:rPr>
              <a:t> </a:t>
            </a:r>
            <a:r>
              <a:rPr sz="2200" spc="50" dirty="0">
                <a:solidFill>
                  <a:srgbClr val="564B3C"/>
                </a:solidFill>
                <a:latin typeface="Verdana"/>
                <a:cs typeface="Verdana"/>
              </a:rPr>
              <a:t>concepts</a:t>
            </a:r>
            <a:r>
              <a:rPr sz="2200" spc="-155" dirty="0">
                <a:solidFill>
                  <a:srgbClr val="564B3C"/>
                </a:solidFill>
                <a:latin typeface="Verdana"/>
                <a:cs typeface="Verdana"/>
              </a:rPr>
              <a:t> </a:t>
            </a:r>
            <a:r>
              <a:rPr sz="2200" spc="-90" dirty="0">
                <a:solidFill>
                  <a:srgbClr val="564B3C"/>
                </a:solidFill>
                <a:latin typeface="Verdana"/>
                <a:cs typeface="Verdana"/>
              </a:rPr>
              <a:t>from</a:t>
            </a:r>
            <a:r>
              <a:rPr sz="2200" spc="-155" dirty="0">
                <a:solidFill>
                  <a:srgbClr val="564B3C"/>
                </a:solidFill>
                <a:latin typeface="Verdana"/>
                <a:cs typeface="Verdana"/>
              </a:rPr>
              <a:t> </a:t>
            </a:r>
            <a:r>
              <a:rPr sz="2200" spc="-20" dirty="0">
                <a:solidFill>
                  <a:srgbClr val="564B3C"/>
                </a:solidFill>
                <a:latin typeface="Verdana"/>
                <a:cs typeface="Verdana"/>
              </a:rPr>
              <a:t>the</a:t>
            </a:r>
            <a:r>
              <a:rPr sz="2200" spc="-160" dirty="0">
                <a:solidFill>
                  <a:srgbClr val="564B3C"/>
                </a:solidFill>
                <a:latin typeface="Verdana"/>
                <a:cs typeface="Verdana"/>
              </a:rPr>
              <a:t> </a:t>
            </a:r>
            <a:r>
              <a:rPr sz="2200" spc="-40" dirty="0">
                <a:solidFill>
                  <a:srgbClr val="564B3C"/>
                </a:solidFill>
                <a:latin typeface="Verdana"/>
                <a:cs typeface="Verdana"/>
              </a:rPr>
              <a:t>relational</a:t>
            </a:r>
            <a:r>
              <a:rPr sz="2200" spc="-155" dirty="0">
                <a:solidFill>
                  <a:srgbClr val="564B3C"/>
                </a:solidFill>
                <a:latin typeface="Verdana"/>
                <a:cs typeface="Verdana"/>
              </a:rPr>
              <a:t> </a:t>
            </a:r>
            <a:r>
              <a:rPr sz="2200" spc="20" dirty="0">
                <a:solidFill>
                  <a:srgbClr val="564B3C"/>
                </a:solidFill>
                <a:latin typeface="Verdana"/>
                <a:cs typeface="Verdana"/>
              </a:rPr>
              <a:t>model</a:t>
            </a:r>
            <a:r>
              <a:rPr sz="2200" spc="-155" dirty="0">
                <a:solidFill>
                  <a:srgbClr val="564B3C"/>
                </a:solidFill>
                <a:latin typeface="Verdana"/>
                <a:cs typeface="Verdana"/>
              </a:rPr>
              <a:t> </a:t>
            </a:r>
            <a:r>
              <a:rPr sz="2200" spc="-10" dirty="0">
                <a:solidFill>
                  <a:srgbClr val="564B3C"/>
                </a:solidFill>
                <a:latin typeface="Verdana"/>
                <a:cs typeface="Verdana"/>
              </a:rPr>
              <a:t>to  </a:t>
            </a:r>
            <a:r>
              <a:rPr sz="2200" spc="-20" dirty="0">
                <a:solidFill>
                  <a:srgbClr val="564B3C"/>
                </a:solidFill>
                <a:latin typeface="Verdana"/>
                <a:cs typeface="Verdana"/>
              </a:rPr>
              <a:t>the</a:t>
            </a:r>
            <a:r>
              <a:rPr sz="2200" spc="-170" dirty="0">
                <a:solidFill>
                  <a:srgbClr val="564B3C"/>
                </a:solidFill>
                <a:latin typeface="Verdana"/>
                <a:cs typeface="Verdana"/>
              </a:rPr>
              <a:t> </a:t>
            </a:r>
            <a:r>
              <a:rPr sz="2200" spc="-55" dirty="0">
                <a:solidFill>
                  <a:srgbClr val="564B3C"/>
                </a:solidFill>
                <a:latin typeface="Verdana"/>
                <a:cs typeface="Verdana"/>
              </a:rPr>
              <a:t>ODBMs</a:t>
            </a:r>
            <a:endParaRPr sz="2200">
              <a:latin typeface="Verdana"/>
              <a:cs typeface="Verdana"/>
            </a:endParaRPr>
          </a:p>
          <a:p>
            <a:pPr marL="533400" lvl="1" indent="-228600">
              <a:lnSpc>
                <a:spcPct val="100000"/>
              </a:lnSpc>
              <a:spcBef>
                <a:spcPts val="215"/>
              </a:spcBef>
              <a:buClr>
                <a:srgbClr val="CF543F"/>
              </a:buClr>
              <a:buFont typeface="Arial"/>
              <a:buChar char="•"/>
              <a:tabLst>
                <a:tab pos="532765" algn="l"/>
                <a:tab pos="533400" algn="l"/>
              </a:tabLst>
            </a:pPr>
            <a:r>
              <a:rPr sz="1900" spc="-120" dirty="0">
                <a:solidFill>
                  <a:srgbClr val="564B3C"/>
                </a:solidFill>
                <a:latin typeface="Verdana"/>
                <a:cs typeface="Verdana"/>
              </a:rPr>
              <a:t>E.g., </a:t>
            </a:r>
            <a:r>
              <a:rPr sz="1900" spc="-20" dirty="0">
                <a:solidFill>
                  <a:srgbClr val="564B3C"/>
                </a:solidFill>
                <a:latin typeface="Verdana"/>
                <a:cs typeface="Verdana"/>
              </a:rPr>
              <a:t>the </a:t>
            </a:r>
            <a:r>
              <a:rPr sz="1900" spc="-180" dirty="0">
                <a:solidFill>
                  <a:srgbClr val="564B3C"/>
                </a:solidFill>
                <a:latin typeface="Verdana"/>
                <a:cs typeface="Verdana"/>
              </a:rPr>
              <a:t>SELECT </a:t>
            </a:r>
            <a:r>
              <a:rPr sz="1900" spc="-50" dirty="0">
                <a:solidFill>
                  <a:srgbClr val="564B3C"/>
                </a:solidFill>
                <a:latin typeface="Verdana"/>
                <a:cs typeface="Verdana"/>
              </a:rPr>
              <a:t>statement, </a:t>
            </a:r>
            <a:r>
              <a:rPr sz="1900" spc="-130" dirty="0">
                <a:solidFill>
                  <a:srgbClr val="564B3C"/>
                </a:solidFill>
                <a:latin typeface="Verdana"/>
                <a:cs typeface="Verdana"/>
              </a:rPr>
              <a:t>joins, </a:t>
            </a:r>
            <a:r>
              <a:rPr sz="1900" spc="5" dirty="0">
                <a:solidFill>
                  <a:srgbClr val="564B3C"/>
                </a:solidFill>
                <a:latin typeface="Verdana"/>
                <a:cs typeface="Verdana"/>
              </a:rPr>
              <a:t>aggregation,</a:t>
            </a:r>
            <a:r>
              <a:rPr sz="1900" spc="-370" dirty="0">
                <a:solidFill>
                  <a:srgbClr val="564B3C"/>
                </a:solidFill>
                <a:latin typeface="Verdana"/>
                <a:cs typeface="Verdana"/>
              </a:rPr>
              <a:t> </a:t>
            </a:r>
            <a:r>
              <a:rPr sz="1900" spc="15" dirty="0">
                <a:solidFill>
                  <a:srgbClr val="564B3C"/>
                </a:solidFill>
                <a:latin typeface="Verdana"/>
                <a:cs typeface="Verdana"/>
              </a:rPr>
              <a:t>etc.</a:t>
            </a:r>
            <a:endParaRPr sz="1900">
              <a:latin typeface="Verdana"/>
              <a:cs typeface="Verdana"/>
            </a:endParaRPr>
          </a:p>
          <a:p>
            <a:pPr lvl="1">
              <a:lnSpc>
                <a:spcPct val="100000"/>
              </a:lnSpc>
              <a:spcBef>
                <a:spcPts val="20"/>
              </a:spcBef>
              <a:buClr>
                <a:srgbClr val="CF543F"/>
              </a:buClr>
              <a:buFont typeface="Arial"/>
              <a:buChar char="•"/>
            </a:pPr>
            <a:endParaRPr sz="2650">
              <a:latin typeface="Times New Roman"/>
              <a:cs typeface="Times New Roman"/>
            </a:endParaRPr>
          </a:p>
          <a:p>
            <a:pPr marL="241300" marR="464184" indent="-228600">
              <a:lnSpc>
                <a:spcPts val="2370"/>
              </a:lnSpc>
              <a:buClr>
                <a:srgbClr val="93A299"/>
              </a:buClr>
              <a:buFont typeface="Arial"/>
              <a:buChar char="•"/>
              <a:tabLst>
                <a:tab pos="240665" algn="l"/>
                <a:tab pos="241300" algn="l"/>
              </a:tabLst>
            </a:pPr>
            <a:r>
              <a:rPr sz="2200" spc="10" dirty="0">
                <a:solidFill>
                  <a:srgbClr val="564B3C"/>
                </a:solidFill>
                <a:latin typeface="Verdana"/>
                <a:cs typeface="Verdana"/>
              </a:rPr>
              <a:t>Reference</a:t>
            </a:r>
            <a:r>
              <a:rPr sz="2200" spc="-165" dirty="0">
                <a:solidFill>
                  <a:srgbClr val="564B3C"/>
                </a:solidFill>
                <a:latin typeface="Verdana"/>
                <a:cs typeface="Verdana"/>
              </a:rPr>
              <a:t> </a:t>
            </a:r>
            <a:r>
              <a:rPr sz="2200" spc="10" dirty="0">
                <a:solidFill>
                  <a:srgbClr val="564B3C"/>
                </a:solidFill>
                <a:latin typeface="Verdana"/>
                <a:cs typeface="Verdana"/>
              </a:rPr>
              <a:t>of</a:t>
            </a:r>
            <a:r>
              <a:rPr sz="2200" spc="-165" dirty="0">
                <a:solidFill>
                  <a:srgbClr val="564B3C"/>
                </a:solidFill>
                <a:latin typeface="Verdana"/>
                <a:cs typeface="Verdana"/>
              </a:rPr>
              <a:t> </a:t>
            </a:r>
            <a:r>
              <a:rPr sz="2200" spc="-60" dirty="0">
                <a:solidFill>
                  <a:srgbClr val="564B3C"/>
                </a:solidFill>
                <a:latin typeface="Verdana"/>
                <a:cs typeface="Verdana"/>
              </a:rPr>
              <a:t>class</a:t>
            </a:r>
            <a:r>
              <a:rPr sz="2200" spc="-165" dirty="0">
                <a:solidFill>
                  <a:srgbClr val="564B3C"/>
                </a:solidFill>
                <a:latin typeface="Verdana"/>
                <a:cs typeface="Verdana"/>
              </a:rPr>
              <a:t> </a:t>
            </a:r>
            <a:r>
              <a:rPr sz="2200" spc="-55" dirty="0">
                <a:solidFill>
                  <a:srgbClr val="564B3C"/>
                </a:solidFill>
                <a:latin typeface="Verdana"/>
                <a:cs typeface="Verdana"/>
              </a:rPr>
              <a:t>properties</a:t>
            </a:r>
            <a:r>
              <a:rPr sz="2200" spc="-165" dirty="0">
                <a:solidFill>
                  <a:srgbClr val="564B3C"/>
                </a:solidFill>
                <a:latin typeface="Verdana"/>
                <a:cs typeface="Verdana"/>
              </a:rPr>
              <a:t> </a:t>
            </a:r>
            <a:r>
              <a:rPr sz="2200" spc="-95" dirty="0">
                <a:solidFill>
                  <a:srgbClr val="564B3C"/>
                </a:solidFill>
                <a:latin typeface="Verdana"/>
                <a:cs typeface="Verdana"/>
              </a:rPr>
              <a:t>(attributes,</a:t>
            </a:r>
            <a:r>
              <a:rPr sz="2200" spc="-165" dirty="0">
                <a:solidFill>
                  <a:srgbClr val="564B3C"/>
                </a:solidFill>
                <a:latin typeface="Verdana"/>
                <a:cs typeface="Verdana"/>
              </a:rPr>
              <a:t> </a:t>
            </a:r>
            <a:r>
              <a:rPr sz="2200" spc="-90" dirty="0">
                <a:solidFill>
                  <a:srgbClr val="564B3C"/>
                </a:solidFill>
                <a:latin typeface="Verdana"/>
                <a:cs typeface="Verdana"/>
              </a:rPr>
              <a:t>relationships,  </a:t>
            </a:r>
            <a:r>
              <a:rPr sz="2200" spc="85" dirty="0">
                <a:solidFill>
                  <a:srgbClr val="564B3C"/>
                </a:solidFill>
                <a:latin typeface="Verdana"/>
                <a:cs typeface="Verdana"/>
              </a:rPr>
              <a:t>and </a:t>
            </a:r>
            <a:r>
              <a:rPr sz="2200" spc="-50" dirty="0">
                <a:solidFill>
                  <a:srgbClr val="564B3C"/>
                </a:solidFill>
                <a:latin typeface="Verdana"/>
                <a:cs typeface="Verdana"/>
              </a:rPr>
              <a:t>methods)</a:t>
            </a:r>
            <a:r>
              <a:rPr sz="2200" spc="-420" dirty="0">
                <a:solidFill>
                  <a:srgbClr val="564B3C"/>
                </a:solidFill>
                <a:latin typeface="Verdana"/>
                <a:cs typeface="Verdana"/>
              </a:rPr>
              <a:t> </a:t>
            </a:r>
            <a:r>
              <a:rPr sz="2200" spc="-145" dirty="0">
                <a:solidFill>
                  <a:srgbClr val="564B3C"/>
                </a:solidFill>
                <a:latin typeface="Verdana"/>
                <a:cs typeface="Verdana"/>
              </a:rPr>
              <a:t>using:</a:t>
            </a:r>
            <a:endParaRPr sz="2200">
              <a:latin typeface="Verdana"/>
              <a:cs typeface="Verdana"/>
            </a:endParaRPr>
          </a:p>
          <a:p>
            <a:pPr marL="533400" lvl="1" indent="-228600">
              <a:lnSpc>
                <a:spcPct val="100000"/>
              </a:lnSpc>
              <a:spcBef>
                <a:spcPts val="215"/>
              </a:spcBef>
              <a:buClr>
                <a:srgbClr val="CF543F"/>
              </a:buClr>
              <a:buFont typeface="Arial"/>
              <a:buChar char="•"/>
              <a:tabLst>
                <a:tab pos="532765" algn="l"/>
                <a:tab pos="533400" algn="l"/>
              </a:tabLst>
            </a:pPr>
            <a:r>
              <a:rPr sz="1900" spc="-25" dirty="0">
                <a:solidFill>
                  <a:srgbClr val="564B3C"/>
                </a:solidFill>
                <a:latin typeface="Verdana"/>
                <a:cs typeface="Verdana"/>
              </a:rPr>
              <a:t>Dot </a:t>
            </a:r>
            <a:r>
              <a:rPr sz="1900" spc="-15" dirty="0">
                <a:solidFill>
                  <a:srgbClr val="564B3C"/>
                </a:solidFill>
                <a:latin typeface="Verdana"/>
                <a:cs typeface="Verdana"/>
              </a:rPr>
              <a:t>notation </a:t>
            </a:r>
            <a:r>
              <a:rPr sz="1900" spc="-70" dirty="0">
                <a:solidFill>
                  <a:srgbClr val="564B3C"/>
                </a:solidFill>
                <a:latin typeface="Verdana"/>
                <a:cs typeface="Verdana"/>
              </a:rPr>
              <a:t>(p.a),</a:t>
            </a:r>
            <a:r>
              <a:rPr sz="1900" spc="-400" dirty="0">
                <a:solidFill>
                  <a:srgbClr val="564B3C"/>
                </a:solidFill>
                <a:latin typeface="Verdana"/>
                <a:cs typeface="Verdana"/>
              </a:rPr>
              <a:t> </a:t>
            </a:r>
            <a:r>
              <a:rPr sz="1900" spc="-75" dirty="0">
                <a:solidFill>
                  <a:srgbClr val="564B3C"/>
                </a:solidFill>
                <a:latin typeface="Verdana"/>
                <a:cs typeface="Verdana"/>
              </a:rPr>
              <a:t>or</a:t>
            </a:r>
            <a:endParaRPr sz="1900">
              <a:latin typeface="Verdana"/>
              <a:cs typeface="Verdana"/>
            </a:endParaRPr>
          </a:p>
          <a:p>
            <a:pPr marL="533400" lvl="1" indent="-228600">
              <a:lnSpc>
                <a:spcPct val="100000"/>
              </a:lnSpc>
              <a:spcBef>
                <a:spcPts val="219"/>
              </a:spcBef>
              <a:buClr>
                <a:srgbClr val="CF543F"/>
              </a:buClr>
              <a:buFont typeface="Arial"/>
              <a:buChar char="•"/>
              <a:tabLst>
                <a:tab pos="532765" algn="l"/>
                <a:tab pos="533400" algn="l"/>
              </a:tabLst>
            </a:pPr>
            <a:r>
              <a:rPr sz="1900" spc="-55" dirty="0">
                <a:solidFill>
                  <a:srgbClr val="564B3C"/>
                </a:solidFill>
                <a:latin typeface="Verdana"/>
                <a:cs typeface="Verdana"/>
              </a:rPr>
              <a:t>Arrow </a:t>
            </a:r>
            <a:r>
              <a:rPr sz="1900" spc="-15" dirty="0">
                <a:solidFill>
                  <a:srgbClr val="564B3C"/>
                </a:solidFill>
                <a:latin typeface="Verdana"/>
                <a:cs typeface="Verdana"/>
              </a:rPr>
              <a:t>notation</a:t>
            </a:r>
            <a:r>
              <a:rPr sz="1900" spc="-240" dirty="0">
                <a:solidFill>
                  <a:srgbClr val="564B3C"/>
                </a:solidFill>
                <a:latin typeface="Verdana"/>
                <a:cs typeface="Verdana"/>
              </a:rPr>
              <a:t> </a:t>
            </a:r>
            <a:r>
              <a:rPr sz="1900" spc="-120" dirty="0">
                <a:solidFill>
                  <a:srgbClr val="564B3C"/>
                </a:solidFill>
                <a:latin typeface="Verdana"/>
                <a:cs typeface="Verdana"/>
              </a:rPr>
              <a:t>(p-&gt;a)</a:t>
            </a:r>
            <a:endParaRPr sz="1900">
              <a:latin typeface="Verdana"/>
              <a:cs typeface="Verdana"/>
            </a:endParaRPr>
          </a:p>
          <a:p>
            <a:pPr lvl="1">
              <a:lnSpc>
                <a:spcPct val="100000"/>
              </a:lnSpc>
              <a:buClr>
                <a:srgbClr val="CF543F"/>
              </a:buClr>
              <a:buFont typeface="Arial"/>
              <a:buChar char="•"/>
            </a:pPr>
            <a:endParaRPr sz="2400">
              <a:latin typeface="Times New Roman"/>
              <a:cs typeface="Times New Roman"/>
            </a:endParaRPr>
          </a:p>
          <a:p>
            <a:pPr marL="241300" indent="-228600">
              <a:lnSpc>
                <a:spcPct val="100000"/>
              </a:lnSpc>
              <a:buClr>
                <a:srgbClr val="93A299"/>
              </a:buClr>
              <a:buFont typeface="Arial"/>
              <a:buChar char="•"/>
              <a:tabLst>
                <a:tab pos="240665" algn="l"/>
                <a:tab pos="241300" algn="l"/>
              </a:tabLst>
            </a:pPr>
            <a:r>
              <a:rPr sz="2200" spc="-245" dirty="0">
                <a:solidFill>
                  <a:srgbClr val="564B3C"/>
                </a:solidFill>
                <a:latin typeface="Verdana"/>
                <a:cs typeface="Verdana"/>
              </a:rPr>
              <a:t>In </a:t>
            </a:r>
            <a:r>
              <a:rPr sz="2200" spc="45" dirty="0">
                <a:solidFill>
                  <a:srgbClr val="564B3C"/>
                </a:solidFill>
                <a:latin typeface="Verdana"/>
                <a:cs typeface="Verdana"/>
              </a:rPr>
              <a:t>OQL </a:t>
            </a:r>
            <a:r>
              <a:rPr sz="2200" spc="10" dirty="0">
                <a:solidFill>
                  <a:srgbClr val="564B3C"/>
                </a:solidFill>
                <a:latin typeface="Verdana"/>
                <a:cs typeface="Verdana"/>
              </a:rPr>
              <a:t>both </a:t>
            </a:r>
            <a:r>
              <a:rPr sz="2200" spc="-50" dirty="0">
                <a:solidFill>
                  <a:srgbClr val="564B3C"/>
                </a:solidFill>
                <a:latin typeface="Verdana"/>
                <a:cs typeface="Verdana"/>
              </a:rPr>
              <a:t>notations </a:t>
            </a:r>
            <a:r>
              <a:rPr sz="2200" dirty="0">
                <a:solidFill>
                  <a:srgbClr val="564B3C"/>
                </a:solidFill>
                <a:latin typeface="Verdana"/>
                <a:cs typeface="Verdana"/>
              </a:rPr>
              <a:t>are</a:t>
            </a:r>
            <a:r>
              <a:rPr sz="2200" spc="-590" dirty="0">
                <a:solidFill>
                  <a:srgbClr val="564B3C"/>
                </a:solidFill>
                <a:latin typeface="Verdana"/>
                <a:cs typeface="Verdana"/>
              </a:rPr>
              <a:t> </a:t>
            </a:r>
            <a:r>
              <a:rPr sz="2200" spc="-10" dirty="0">
                <a:solidFill>
                  <a:srgbClr val="564B3C"/>
                </a:solidFill>
                <a:latin typeface="Verdana"/>
                <a:cs typeface="Verdana"/>
              </a:rPr>
              <a:t>equivalent</a:t>
            </a:r>
            <a:endParaRPr sz="2200">
              <a:latin typeface="Verdana"/>
              <a:cs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370965">
              <a:lnSpc>
                <a:spcPct val="100000"/>
              </a:lnSpc>
              <a:spcBef>
                <a:spcPts val="2265"/>
              </a:spcBef>
            </a:pPr>
            <a:r>
              <a:rPr spc="80" dirty="0"/>
              <a:t>OQL: </a:t>
            </a:r>
            <a:r>
              <a:rPr spc="50" dirty="0"/>
              <a:t>EXAMPLE </a:t>
            </a:r>
            <a:r>
              <a:rPr spc="40" dirty="0"/>
              <a:t>QUERIES</a:t>
            </a:r>
            <a:r>
              <a:rPr spc="-150" dirty="0"/>
              <a:t> </a:t>
            </a:r>
            <a:r>
              <a:rPr spc="10" dirty="0"/>
              <a:t>I</a:t>
            </a:r>
          </a:p>
        </p:txBody>
      </p:sp>
      <p:sp>
        <p:nvSpPr>
          <p:cNvPr id="5" name="object 5"/>
          <p:cNvSpPr/>
          <p:nvPr/>
        </p:nvSpPr>
        <p:spPr>
          <a:xfrm>
            <a:off x="250825" y="1611312"/>
            <a:ext cx="3441700" cy="51689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059237" y="1875982"/>
            <a:ext cx="3524097" cy="72802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494590" y="1847850"/>
            <a:ext cx="1097280" cy="342265"/>
          </a:xfrm>
          <a:custGeom>
            <a:avLst/>
            <a:gdLst/>
            <a:ahLst/>
            <a:cxnLst/>
            <a:rect l="l" t="t" r="r" b="b"/>
            <a:pathLst>
              <a:path w="1097279" h="342264">
                <a:moveTo>
                  <a:pt x="1096708" y="0"/>
                </a:moveTo>
                <a:lnTo>
                  <a:pt x="0" y="341750"/>
                </a:lnTo>
              </a:path>
            </a:pathLst>
          </a:custGeom>
          <a:ln w="25399">
            <a:solidFill>
              <a:srgbClr val="A4B1A9"/>
            </a:solidFill>
          </a:ln>
        </p:spPr>
        <p:txBody>
          <a:bodyPr wrap="square" lIns="0" tIns="0" rIns="0" bIns="0" rtlCol="0"/>
          <a:lstStyle/>
          <a:p>
            <a:endParaRPr/>
          </a:p>
        </p:txBody>
      </p:sp>
      <p:sp>
        <p:nvSpPr>
          <p:cNvPr id="8" name="object 8"/>
          <p:cNvSpPr/>
          <p:nvPr/>
        </p:nvSpPr>
        <p:spPr>
          <a:xfrm>
            <a:off x="5470525" y="2110384"/>
            <a:ext cx="123990" cy="112928"/>
          </a:xfrm>
          <a:prstGeom prst="rect">
            <a:avLst/>
          </a:prstGeom>
          <a:blipFill>
            <a:blip r:embed="rId6" cstate="print"/>
            <a:stretch>
              <a:fillRect/>
            </a:stretch>
          </a:blipFill>
        </p:spPr>
        <p:txBody>
          <a:bodyPr wrap="square" lIns="0" tIns="0" rIns="0" bIns="0" rtlCol="0"/>
          <a:lstStyle/>
          <a:p>
            <a:endParaRPr/>
          </a:p>
        </p:txBody>
      </p:sp>
      <p:sp>
        <p:nvSpPr>
          <p:cNvPr id="9" name="object 9"/>
          <p:cNvSpPr txBox="1"/>
          <p:nvPr/>
        </p:nvSpPr>
        <p:spPr>
          <a:xfrm>
            <a:off x="5888266" y="1644332"/>
            <a:ext cx="2948940" cy="208279"/>
          </a:xfrm>
          <a:prstGeom prst="rect">
            <a:avLst/>
          </a:prstGeom>
        </p:spPr>
        <p:txBody>
          <a:bodyPr vert="horz" wrap="square" lIns="0" tIns="12700" rIns="0" bIns="0" rtlCol="0">
            <a:spAutoFit/>
          </a:bodyPr>
          <a:lstStyle/>
          <a:p>
            <a:pPr marL="12700">
              <a:lnSpc>
                <a:spcPct val="100000"/>
              </a:lnSpc>
              <a:spcBef>
                <a:spcPts val="100"/>
              </a:spcBef>
            </a:pPr>
            <a:r>
              <a:rPr sz="1200" b="1" spc="-95" dirty="0">
                <a:solidFill>
                  <a:srgbClr val="3366FF"/>
                </a:solidFill>
                <a:latin typeface="Verdana"/>
                <a:cs typeface="Verdana"/>
              </a:rPr>
              <a:t>Reference </a:t>
            </a:r>
            <a:r>
              <a:rPr sz="1200" b="1" spc="-120" dirty="0">
                <a:solidFill>
                  <a:srgbClr val="3366FF"/>
                </a:solidFill>
                <a:latin typeface="Verdana"/>
                <a:cs typeface="Verdana"/>
              </a:rPr>
              <a:t>the </a:t>
            </a:r>
            <a:r>
              <a:rPr sz="1200" b="1" spc="-125" dirty="0">
                <a:solidFill>
                  <a:srgbClr val="3366FF"/>
                </a:solidFill>
                <a:latin typeface="Verdana"/>
                <a:cs typeface="Verdana"/>
              </a:rPr>
              <a:t>extent </a:t>
            </a:r>
            <a:r>
              <a:rPr sz="1200" b="1" spc="-105" dirty="0">
                <a:solidFill>
                  <a:srgbClr val="3366FF"/>
                </a:solidFill>
                <a:latin typeface="Verdana"/>
                <a:cs typeface="Verdana"/>
              </a:rPr>
              <a:t>(instance </a:t>
            </a:r>
            <a:r>
              <a:rPr sz="1200" b="1" spc="-120" dirty="0">
                <a:solidFill>
                  <a:srgbClr val="3366FF"/>
                </a:solidFill>
                <a:latin typeface="Verdana"/>
                <a:cs typeface="Verdana"/>
              </a:rPr>
              <a:t>of</a:t>
            </a:r>
            <a:r>
              <a:rPr sz="1200" b="1" spc="50" dirty="0">
                <a:solidFill>
                  <a:srgbClr val="3366FF"/>
                </a:solidFill>
                <a:latin typeface="Verdana"/>
                <a:cs typeface="Verdana"/>
              </a:rPr>
              <a:t> </a:t>
            </a:r>
            <a:r>
              <a:rPr sz="1200" b="1" spc="-110" dirty="0">
                <a:solidFill>
                  <a:srgbClr val="3366FF"/>
                </a:solidFill>
                <a:latin typeface="Verdana"/>
                <a:cs typeface="Verdana"/>
              </a:rPr>
              <a:t>class)</a:t>
            </a:r>
            <a:endParaRPr sz="1200">
              <a:latin typeface="Verdana"/>
              <a:cs typeface="Verdana"/>
            </a:endParaRPr>
          </a:p>
        </p:txBody>
      </p:sp>
      <p:sp>
        <p:nvSpPr>
          <p:cNvPr id="10" name="object 10"/>
          <p:cNvSpPr txBox="1"/>
          <p:nvPr/>
        </p:nvSpPr>
        <p:spPr>
          <a:xfrm>
            <a:off x="4184878" y="2589517"/>
            <a:ext cx="3371850" cy="208279"/>
          </a:xfrm>
          <a:prstGeom prst="rect">
            <a:avLst/>
          </a:prstGeom>
        </p:spPr>
        <p:txBody>
          <a:bodyPr vert="horz" wrap="square" lIns="0" tIns="12700" rIns="0" bIns="0" rtlCol="0">
            <a:spAutoFit/>
          </a:bodyPr>
          <a:lstStyle/>
          <a:p>
            <a:pPr marL="12700">
              <a:lnSpc>
                <a:spcPct val="100000"/>
              </a:lnSpc>
              <a:spcBef>
                <a:spcPts val="100"/>
              </a:spcBef>
            </a:pPr>
            <a:r>
              <a:rPr sz="1200" b="1" spc="-90" dirty="0">
                <a:solidFill>
                  <a:srgbClr val="800000"/>
                </a:solidFill>
                <a:latin typeface="Verdana"/>
                <a:cs typeface="Verdana"/>
              </a:rPr>
              <a:t>Select </a:t>
            </a:r>
            <a:r>
              <a:rPr sz="1200" b="1" spc="-120" dirty="0">
                <a:solidFill>
                  <a:srgbClr val="800000"/>
                </a:solidFill>
                <a:latin typeface="Verdana"/>
                <a:cs typeface="Verdana"/>
              </a:rPr>
              <a:t>the </a:t>
            </a:r>
            <a:r>
              <a:rPr sz="1200" b="1" spc="-85" dirty="0">
                <a:solidFill>
                  <a:srgbClr val="800000"/>
                </a:solidFill>
                <a:latin typeface="Verdana"/>
                <a:cs typeface="Verdana"/>
              </a:rPr>
              <a:t>year </a:t>
            </a:r>
            <a:r>
              <a:rPr sz="1200" b="1" spc="-114" dirty="0">
                <a:solidFill>
                  <a:srgbClr val="800000"/>
                </a:solidFill>
                <a:latin typeface="Verdana"/>
                <a:cs typeface="Verdana"/>
              </a:rPr>
              <a:t>of </a:t>
            </a:r>
            <a:r>
              <a:rPr sz="1200" b="1" spc="-95" dirty="0">
                <a:solidFill>
                  <a:srgbClr val="800000"/>
                </a:solidFill>
                <a:latin typeface="Verdana"/>
                <a:cs typeface="Verdana"/>
              </a:rPr>
              <a:t>movie </a:t>
            </a:r>
            <a:r>
              <a:rPr sz="1200" b="1" spc="-55" dirty="0">
                <a:solidFill>
                  <a:srgbClr val="800000"/>
                </a:solidFill>
                <a:latin typeface="Verdana"/>
                <a:cs typeface="Verdana"/>
              </a:rPr>
              <a:t>‘Gone </a:t>
            </a:r>
            <a:r>
              <a:rPr sz="1200" b="1" spc="-170" dirty="0">
                <a:solidFill>
                  <a:srgbClr val="800000"/>
                </a:solidFill>
                <a:latin typeface="Verdana"/>
                <a:cs typeface="Verdana"/>
              </a:rPr>
              <a:t>with </a:t>
            </a:r>
            <a:r>
              <a:rPr sz="1200" b="1" spc="-120" dirty="0">
                <a:solidFill>
                  <a:srgbClr val="800000"/>
                </a:solidFill>
                <a:latin typeface="Verdana"/>
                <a:cs typeface="Verdana"/>
              </a:rPr>
              <a:t>the wind’</a:t>
            </a:r>
            <a:endParaRPr sz="1200">
              <a:latin typeface="Verdana"/>
              <a:cs typeface="Verdana"/>
            </a:endParaRPr>
          </a:p>
        </p:txBody>
      </p:sp>
      <p:sp>
        <p:nvSpPr>
          <p:cNvPr id="11" name="object 11"/>
          <p:cNvSpPr/>
          <p:nvPr/>
        </p:nvSpPr>
        <p:spPr>
          <a:xfrm>
            <a:off x="4123651" y="4155342"/>
            <a:ext cx="2931121" cy="607030"/>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720410" y="3873500"/>
            <a:ext cx="1074420" cy="497840"/>
          </a:xfrm>
          <a:custGeom>
            <a:avLst/>
            <a:gdLst/>
            <a:ahLst/>
            <a:cxnLst/>
            <a:rect l="l" t="t" r="r" b="b"/>
            <a:pathLst>
              <a:path w="1074420" h="497839">
                <a:moveTo>
                  <a:pt x="1074088" y="0"/>
                </a:moveTo>
                <a:lnTo>
                  <a:pt x="0" y="497407"/>
                </a:lnTo>
              </a:path>
            </a:pathLst>
          </a:custGeom>
          <a:ln w="25399">
            <a:solidFill>
              <a:srgbClr val="A4B1A9"/>
            </a:solidFill>
          </a:ln>
        </p:spPr>
        <p:txBody>
          <a:bodyPr wrap="square" lIns="0" tIns="0" rIns="0" bIns="0" rtlCol="0"/>
          <a:lstStyle/>
          <a:p>
            <a:endParaRPr/>
          </a:p>
        </p:txBody>
      </p:sp>
      <p:sp>
        <p:nvSpPr>
          <p:cNvPr id="13" name="object 13"/>
          <p:cNvSpPr/>
          <p:nvPr/>
        </p:nvSpPr>
        <p:spPr>
          <a:xfrm>
            <a:off x="5697537" y="4284129"/>
            <a:ext cx="124002" cy="108394"/>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5064162" y="3493770"/>
            <a:ext cx="2917825" cy="386080"/>
          </a:xfrm>
          <a:prstGeom prst="rect">
            <a:avLst/>
          </a:prstGeom>
        </p:spPr>
        <p:txBody>
          <a:bodyPr vert="horz" wrap="square" lIns="0" tIns="22860" rIns="0" bIns="0" rtlCol="0">
            <a:spAutoFit/>
          </a:bodyPr>
          <a:lstStyle/>
          <a:p>
            <a:pPr marL="12700" marR="5080">
              <a:lnSpc>
                <a:spcPts val="1400"/>
              </a:lnSpc>
              <a:spcBef>
                <a:spcPts val="180"/>
              </a:spcBef>
            </a:pPr>
            <a:r>
              <a:rPr sz="1200" b="1" spc="-160" dirty="0">
                <a:solidFill>
                  <a:srgbClr val="3366FF"/>
                </a:solidFill>
                <a:latin typeface="Verdana"/>
                <a:cs typeface="Verdana"/>
              </a:rPr>
              <a:t>For </a:t>
            </a:r>
            <a:r>
              <a:rPr sz="1200" b="1" spc="-30" dirty="0">
                <a:solidFill>
                  <a:srgbClr val="3366FF"/>
                </a:solidFill>
                <a:latin typeface="Verdana"/>
                <a:cs typeface="Verdana"/>
              </a:rPr>
              <a:t>each </a:t>
            </a:r>
            <a:r>
              <a:rPr sz="1200" b="1" spc="-95" dirty="0">
                <a:solidFill>
                  <a:srgbClr val="3366FF"/>
                </a:solidFill>
                <a:latin typeface="Verdana"/>
                <a:cs typeface="Verdana"/>
              </a:rPr>
              <a:t>movie </a:t>
            </a:r>
            <a:r>
              <a:rPr sz="1200" b="1" spc="-120" dirty="0">
                <a:solidFill>
                  <a:srgbClr val="3366FF"/>
                </a:solidFill>
                <a:latin typeface="Verdana"/>
                <a:cs typeface="Verdana"/>
              </a:rPr>
              <a:t>m, </a:t>
            </a:r>
            <a:r>
              <a:rPr sz="1200" b="1" spc="-185" dirty="0">
                <a:solidFill>
                  <a:srgbClr val="3366FF"/>
                </a:solidFill>
                <a:latin typeface="Verdana"/>
                <a:cs typeface="Verdana"/>
              </a:rPr>
              <a:t>s </a:t>
            </a:r>
            <a:r>
              <a:rPr sz="1200" b="1" spc="-160" dirty="0">
                <a:solidFill>
                  <a:srgbClr val="3366FF"/>
                </a:solidFill>
                <a:latin typeface="Verdana"/>
                <a:cs typeface="Verdana"/>
              </a:rPr>
              <a:t>is </a:t>
            </a:r>
            <a:r>
              <a:rPr sz="1200" b="1" spc="-120" dirty="0">
                <a:solidFill>
                  <a:srgbClr val="3366FF"/>
                </a:solidFill>
                <a:latin typeface="Verdana"/>
                <a:cs typeface="Verdana"/>
              </a:rPr>
              <a:t>the </a:t>
            </a:r>
            <a:r>
              <a:rPr sz="1200" b="1" spc="-135" dirty="0">
                <a:solidFill>
                  <a:srgbClr val="3366FF"/>
                </a:solidFill>
                <a:latin typeface="Verdana"/>
                <a:cs typeface="Verdana"/>
              </a:rPr>
              <a:t>set </a:t>
            </a:r>
            <a:r>
              <a:rPr sz="1200" b="1" spc="-114" dirty="0">
                <a:solidFill>
                  <a:srgbClr val="3366FF"/>
                </a:solidFill>
                <a:latin typeface="Verdana"/>
                <a:cs typeface="Verdana"/>
              </a:rPr>
              <a:t>of </a:t>
            </a:r>
            <a:r>
              <a:rPr sz="1200" b="1" spc="-160" dirty="0">
                <a:solidFill>
                  <a:srgbClr val="3366FF"/>
                </a:solidFill>
                <a:latin typeface="Verdana"/>
                <a:cs typeface="Verdana"/>
              </a:rPr>
              <a:t>stars </a:t>
            </a:r>
            <a:r>
              <a:rPr sz="1200" b="1" spc="-135" dirty="0">
                <a:solidFill>
                  <a:srgbClr val="3366FF"/>
                </a:solidFill>
                <a:latin typeface="Verdana"/>
                <a:cs typeface="Verdana"/>
              </a:rPr>
              <a:t>in  </a:t>
            </a:r>
            <a:r>
              <a:rPr sz="1200" b="1" spc="-130" dirty="0">
                <a:solidFill>
                  <a:srgbClr val="3366FF"/>
                </a:solidFill>
                <a:latin typeface="Verdana"/>
                <a:cs typeface="Verdana"/>
              </a:rPr>
              <a:t>that </a:t>
            </a:r>
            <a:r>
              <a:rPr sz="1200" b="1" spc="-100" dirty="0">
                <a:solidFill>
                  <a:srgbClr val="3366FF"/>
                </a:solidFill>
                <a:latin typeface="Verdana"/>
                <a:cs typeface="Verdana"/>
              </a:rPr>
              <a:t>movie </a:t>
            </a:r>
            <a:r>
              <a:rPr sz="1200" b="1" spc="-135" dirty="0">
                <a:solidFill>
                  <a:srgbClr val="3366FF"/>
                </a:solidFill>
                <a:latin typeface="Verdana"/>
                <a:cs typeface="Verdana"/>
              </a:rPr>
              <a:t>(follow </a:t>
            </a:r>
            <a:r>
              <a:rPr sz="1200" b="1" spc="-10" dirty="0">
                <a:solidFill>
                  <a:srgbClr val="3366FF"/>
                </a:solidFill>
                <a:latin typeface="Verdana"/>
                <a:cs typeface="Verdana"/>
              </a:rPr>
              <a:t>a</a:t>
            </a:r>
            <a:r>
              <a:rPr sz="1200" b="1" spc="45" dirty="0">
                <a:solidFill>
                  <a:srgbClr val="3366FF"/>
                </a:solidFill>
                <a:latin typeface="Verdana"/>
                <a:cs typeface="Verdana"/>
              </a:rPr>
              <a:t> </a:t>
            </a:r>
            <a:r>
              <a:rPr sz="1200" b="1" spc="-120" dirty="0">
                <a:solidFill>
                  <a:srgbClr val="3366FF"/>
                </a:solidFill>
                <a:latin typeface="Verdana"/>
                <a:cs typeface="Verdana"/>
              </a:rPr>
              <a:t>relationship)</a:t>
            </a:r>
            <a:endParaRPr sz="1200">
              <a:latin typeface="Verdana"/>
              <a:cs typeface="Verdana"/>
            </a:endParaRPr>
          </a:p>
        </p:txBody>
      </p:sp>
      <p:sp>
        <p:nvSpPr>
          <p:cNvPr id="15" name="object 15"/>
          <p:cNvSpPr/>
          <p:nvPr/>
        </p:nvSpPr>
        <p:spPr>
          <a:xfrm>
            <a:off x="4122737" y="5740695"/>
            <a:ext cx="2931045" cy="607716"/>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4256061" y="5916129"/>
            <a:ext cx="2211463" cy="216618"/>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5440679" y="5045825"/>
            <a:ext cx="399011" cy="719051"/>
          </a:xfrm>
          <a:prstGeom prst="rect">
            <a:avLst/>
          </a:prstGeom>
          <a:blipFill>
            <a:blip r:embed="rId11" cstate="print"/>
            <a:stretch>
              <a:fillRect/>
            </a:stretch>
          </a:blipFill>
        </p:spPr>
        <p:txBody>
          <a:bodyPr wrap="square" lIns="0" tIns="0" rIns="0" bIns="0" rtlCol="0"/>
          <a:lstStyle/>
          <a:p>
            <a:endParaRPr/>
          </a:p>
        </p:txBody>
      </p:sp>
      <p:sp>
        <p:nvSpPr>
          <p:cNvPr id="18" name="object 18"/>
          <p:cNvSpPr txBox="1"/>
          <p:nvPr/>
        </p:nvSpPr>
        <p:spPr>
          <a:xfrm>
            <a:off x="4137977" y="4823511"/>
            <a:ext cx="3247390" cy="655320"/>
          </a:xfrm>
          <a:prstGeom prst="rect">
            <a:avLst/>
          </a:prstGeom>
        </p:spPr>
        <p:txBody>
          <a:bodyPr vert="horz" wrap="square" lIns="0" tIns="12700" rIns="0" bIns="0" rtlCol="0">
            <a:spAutoFit/>
          </a:bodyPr>
          <a:lstStyle/>
          <a:p>
            <a:pPr marL="12700">
              <a:lnSpc>
                <a:spcPct val="100000"/>
              </a:lnSpc>
              <a:spcBef>
                <a:spcPts val="100"/>
              </a:spcBef>
            </a:pPr>
            <a:r>
              <a:rPr sz="1200" b="1" spc="-90" dirty="0">
                <a:solidFill>
                  <a:srgbClr val="800000"/>
                </a:solidFill>
                <a:latin typeface="Verdana"/>
                <a:cs typeface="Verdana"/>
              </a:rPr>
              <a:t>Select </a:t>
            </a:r>
            <a:r>
              <a:rPr sz="1200" b="1" spc="-150" dirty="0">
                <a:solidFill>
                  <a:srgbClr val="800000"/>
                </a:solidFill>
                <a:latin typeface="Verdana"/>
                <a:cs typeface="Verdana"/>
              </a:rPr>
              <a:t>star </a:t>
            </a:r>
            <a:r>
              <a:rPr sz="1200" b="1" spc="-100" dirty="0">
                <a:solidFill>
                  <a:srgbClr val="800000"/>
                </a:solidFill>
                <a:latin typeface="Verdana"/>
                <a:cs typeface="Verdana"/>
              </a:rPr>
              <a:t>names </a:t>
            </a:r>
            <a:r>
              <a:rPr sz="1200" b="1" spc="-150" dirty="0">
                <a:solidFill>
                  <a:srgbClr val="800000"/>
                </a:solidFill>
                <a:latin typeface="Verdana"/>
                <a:cs typeface="Verdana"/>
              </a:rPr>
              <a:t>from </a:t>
            </a:r>
            <a:r>
              <a:rPr sz="1200" b="1" spc="-95" dirty="0">
                <a:solidFill>
                  <a:srgbClr val="800000"/>
                </a:solidFill>
                <a:latin typeface="Verdana"/>
                <a:cs typeface="Verdana"/>
              </a:rPr>
              <a:t>movie</a:t>
            </a:r>
            <a:r>
              <a:rPr sz="1200" b="1" spc="70" dirty="0">
                <a:solidFill>
                  <a:srgbClr val="800000"/>
                </a:solidFill>
                <a:latin typeface="Verdana"/>
                <a:cs typeface="Verdana"/>
              </a:rPr>
              <a:t> </a:t>
            </a:r>
            <a:r>
              <a:rPr sz="1200" b="1" spc="-45" dirty="0">
                <a:solidFill>
                  <a:srgbClr val="800000"/>
                </a:solidFill>
                <a:latin typeface="Verdana"/>
                <a:cs typeface="Verdana"/>
              </a:rPr>
              <a:t>‘Casablanca’</a:t>
            </a:r>
            <a:endParaRPr sz="1200">
              <a:latin typeface="Verdana"/>
              <a:cs typeface="Verdana"/>
            </a:endParaRPr>
          </a:p>
          <a:p>
            <a:pPr>
              <a:lnSpc>
                <a:spcPct val="100000"/>
              </a:lnSpc>
              <a:spcBef>
                <a:spcPts val="55"/>
              </a:spcBef>
            </a:pPr>
            <a:endParaRPr sz="1550">
              <a:latin typeface="Times New Roman"/>
              <a:cs typeface="Times New Roman"/>
            </a:endParaRPr>
          </a:p>
          <a:p>
            <a:pPr marL="1649730">
              <a:lnSpc>
                <a:spcPct val="100000"/>
              </a:lnSpc>
            </a:pPr>
            <a:r>
              <a:rPr sz="1400" spc="-15" dirty="0">
                <a:latin typeface="Verdana"/>
                <a:cs typeface="Verdana"/>
              </a:rPr>
              <a:t>Another</a:t>
            </a:r>
            <a:r>
              <a:rPr sz="1400" spc="-125" dirty="0">
                <a:latin typeface="Verdana"/>
                <a:cs typeface="Verdana"/>
              </a:rPr>
              <a:t> </a:t>
            </a:r>
            <a:r>
              <a:rPr sz="1400" spc="-15" dirty="0">
                <a:latin typeface="Verdana"/>
                <a:cs typeface="Verdana"/>
              </a:rPr>
              <a:t>notation</a:t>
            </a:r>
            <a:endParaRPr sz="1400">
              <a:latin typeface="Verdana"/>
              <a:cs typeface="Verdana"/>
            </a:endParaRPr>
          </a:p>
        </p:txBody>
      </p:sp>
      <p:sp>
        <p:nvSpPr>
          <p:cNvPr id="19" name="object 19"/>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25</a:t>
            </a:fld>
            <a:endParaRPr spc="-1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296035">
              <a:lnSpc>
                <a:spcPct val="100000"/>
              </a:lnSpc>
              <a:spcBef>
                <a:spcPts val="2265"/>
              </a:spcBef>
            </a:pPr>
            <a:r>
              <a:rPr spc="80" dirty="0"/>
              <a:t>OQL: </a:t>
            </a:r>
            <a:r>
              <a:rPr spc="50" dirty="0"/>
              <a:t>EXAMPLE </a:t>
            </a:r>
            <a:r>
              <a:rPr spc="40" dirty="0"/>
              <a:t>QUERIES</a:t>
            </a:r>
            <a:r>
              <a:rPr spc="-150" dirty="0"/>
              <a:t> </a:t>
            </a:r>
            <a:r>
              <a:rPr spc="10" dirty="0"/>
              <a:t>II</a:t>
            </a:r>
          </a:p>
        </p:txBody>
      </p:sp>
      <p:sp>
        <p:nvSpPr>
          <p:cNvPr id="5" name="object 5"/>
          <p:cNvSpPr/>
          <p:nvPr/>
        </p:nvSpPr>
        <p:spPr>
          <a:xfrm>
            <a:off x="250825" y="1611312"/>
            <a:ext cx="3441700" cy="51689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810000" y="1751013"/>
            <a:ext cx="2540000" cy="619123"/>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4091914" y="3189287"/>
            <a:ext cx="2461260" cy="741311"/>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4139565" y="3937317"/>
            <a:ext cx="4276090" cy="208279"/>
          </a:xfrm>
          <a:prstGeom prst="rect">
            <a:avLst/>
          </a:prstGeom>
        </p:spPr>
        <p:txBody>
          <a:bodyPr vert="horz" wrap="square" lIns="0" tIns="12700" rIns="0" bIns="0" rtlCol="0">
            <a:spAutoFit/>
          </a:bodyPr>
          <a:lstStyle/>
          <a:p>
            <a:pPr marL="12700">
              <a:lnSpc>
                <a:spcPct val="100000"/>
              </a:lnSpc>
              <a:spcBef>
                <a:spcPts val="100"/>
              </a:spcBef>
            </a:pPr>
            <a:r>
              <a:rPr sz="1200" b="1" spc="-120" dirty="0">
                <a:solidFill>
                  <a:srgbClr val="800000"/>
                </a:solidFill>
                <a:latin typeface="Verdana"/>
                <a:cs typeface="Verdana"/>
              </a:rPr>
              <a:t>order </a:t>
            </a:r>
            <a:r>
              <a:rPr sz="1200" b="1" spc="-110" dirty="0">
                <a:solidFill>
                  <a:srgbClr val="800000"/>
                </a:solidFill>
                <a:latin typeface="Verdana"/>
                <a:cs typeface="Verdana"/>
              </a:rPr>
              <a:t>movies </a:t>
            </a:r>
            <a:r>
              <a:rPr sz="1200" b="1" spc="-105" dirty="0">
                <a:solidFill>
                  <a:srgbClr val="800000"/>
                </a:solidFill>
                <a:latin typeface="Verdana"/>
                <a:cs typeface="Verdana"/>
              </a:rPr>
              <a:t>owned </a:t>
            </a:r>
            <a:r>
              <a:rPr sz="1200" b="1" spc="-70" dirty="0">
                <a:solidFill>
                  <a:srgbClr val="800000"/>
                </a:solidFill>
                <a:latin typeface="Verdana"/>
                <a:cs typeface="Verdana"/>
              </a:rPr>
              <a:t>by </a:t>
            </a:r>
            <a:r>
              <a:rPr sz="1200" b="1" spc="-105" dirty="0">
                <a:solidFill>
                  <a:srgbClr val="800000"/>
                </a:solidFill>
                <a:latin typeface="Verdana"/>
                <a:cs typeface="Verdana"/>
              </a:rPr>
              <a:t>‘Disney’ </a:t>
            </a:r>
            <a:r>
              <a:rPr sz="1200" b="1" spc="-70" dirty="0">
                <a:solidFill>
                  <a:srgbClr val="800000"/>
                </a:solidFill>
                <a:latin typeface="Verdana"/>
                <a:cs typeface="Verdana"/>
              </a:rPr>
              <a:t>based </a:t>
            </a:r>
            <a:r>
              <a:rPr sz="1200" b="1" spc="-100" dirty="0">
                <a:solidFill>
                  <a:srgbClr val="800000"/>
                </a:solidFill>
                <a:latin typeface="Verdana"/>
                <a:cs typeface="Verdana"/>
              </a:rPr>
              <a:t>on </a:t>
            </a:r>
            <a:r>
              <a:rPr sz="1200" b="1" spc="-110" dirty="0">
                <a:solidFill>
                  <a:srgbClr val="800000"/>
                </a:solidFill>
                <a:latin typeface="Verdana"/>
                <a:cs typeface="Verdana"/>
              </a:rPr>
              <a:t>length </a:t>
            </a:r>
            <a:r>
              <a:rPr sz="1200" b="1" spc="-70" dirty="0">
                <a:solidFill>
                  <a:srgbClr val="800000"/>
                </a:solidFill>
                <a:latin typeface="Verdana"/>
                <a:cs typeface="Verdana"/>
              </a:rPr>
              <a:t>and</a:t>
            </a:r>
            <a:r>
              <a:rPr sz="1200" b="1" spc="120" dirty="0">
                <a:solidFill>
                  <a:srgbClr val="800000"/>
                </a:solidFill>
                <a:latin typeface="Verdana"/>
                <a:cs typeface="Verdana"/>
              </a:rPr>
              <a:t> </a:t>
            </a:r>
            <a:r>
              <a:rPr sz="1200" b="1" spc="-130" dirty="0">
                <a:solidFill>
                  <a:srgbClr val="800000"/>
                </a:solidFill>
                <a:latin typeface="Verdana"/>
                <a:cs typeface="Verdana"/>
              </a:rPr>
              <a:t>title</a:t>
            </a:r>
            <a:endParaRPr sz="1200">
              <a:latin typeface="Verdana"/>
              <a:cs typeface="Verdana"/>
            </a:endParaRPr>
          </a:p>
        </p:txBody>
      </p:sp>
      <p:sp>
        <p:nvSpPr>
          <p:cNvPr id="9" name="object 9"/>
          <p:cNvSpPr/>
          <p:nvPr/>
        </p:nvSpPr>
        <p:spPr>
          <a:xfrm>
            <a:off x="4008437" y="5585154"/>
            <a:ext cx="3873563" cy="60778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4087177" y="6250485"/>
            <a:ext cx="3576954" cy="208279"/>
          </a:xfrm>
          <a:prstGeom prst="rect">
            <a:avLst/>
          </a:prstGeom>
        </p:spPr>
        <p:txBody>
          <a:bodyPr vert="horz" wrap="square" lIns="0" tIns="12700" rIns="0" bIns="0" rtlCol="0">
            <a:spAutoFit/>
          </a:bodyPr>
          <a:lstStyle/>
          <a:p>
            <a:pPr marL="12700">
              <a:lnSpc>
                <a:spcPct val="100000"/>
              </a:lnSpc>
              <a:spcBef>
                <a:spcPts val="100"/>
              </a:spcBef>
            </a:pPr>
            <a:r>
              <a:rPr sz="1200" b="1" spc="-135" dirty="0">
                <a:solidFill>
                  <a:srgbClr val="800000"/>
                </a:solidFill>
                <a:latin typeface="Verdana"/>
                <a:cs typeface="Verdana"/>
              </a:rPr>
              <a:t>Report </a:t>
            </a:r>
            <a:r>
              <a:rPr sz="1200" b="1" spc="-120" dirty="0">
                <a:solidFill>
                  <a:srgbClr val="800000"/>
                </a:solidFill>
                <a:latin typeface="Verdana"/>
                <a:cs typeface="Verdana"/>
              </a:rPr>
              <a:t>pairs of </a:t>
            </a:r>
            <a:r>
              <a:rPr sz="1200" b="1" spc="-155" dirty="0">
                <a:solidFill>
                  <a:srgbClr val="800000"/>
                </a:solidFill>
                <a:latin typeface="Verdana"/>
                <a:cs typeface="Verdana"/>
              </a:rPr>
              <a:t>stats </a:t>
            </a:r>
            <a:r>
              <a:rPr sz="1200" b="1" spc="-140" dirty="0">
                <a:solidFill>
                  <a:srgbClr val="800000"/>
                </a:solidFill>
                <a:latin typeface="Verdana"/>
                <a:cs typeface="Verdana"/>
              </a:rPr>
              <a:t>who </a:t>
            </a:r>
            <a:r>
              <a:rPr sz="1200" b="1" spc="-75" dirty="0">
                <a:solidFill>
                  <a:srgbClr val="800000"/>
                </a:solidFill>
                <a:latin typeface="Verdana"/>
                <a:cs typeface="Verdana"/>
              </a:rPr>
              <a:t>have </a:t>
            </a:r>
            <a:r>
              <a:rPr sz="1200" b="1" spc="-120" dirty="0">
                <a:solidFill>
                  <a:srgbClr val="800000"/>
                </a:solidFill>
                <a:latin typeface="Verdana"/>
                <a:cs typeface="Verdana"/>
              </a:rPr>
              <a:t>the </a:t>
            </a:r>
            <a:r>
              <a:rPr sz="1200" b="1" spc="-95" dirty="0">
                <a:solidFill>
                  <a:srgbClr val="800000"/>
                </a:solidFill>
                <a:latin typeface="Verdana"/>
                <a:cs typeface="Verdana"/>
              </a:rPr>
              <a:t>same</a:t>
            </a:r>
            <a:r>
              <a:rPr sz="1200" b="1" spc="20" dirty="0">
                <a:solidFill>
                  <a:srgbClr val="800000"/>
                </a:solidFill>
                <a:latin typeface="Verdana"/>
                <a:cs typeface="Verdana"/>
              </a:rPr>
              <a:t> </a:t>
            </a:r>
            <a:r>
              <a:rPr sz="1200" b="1" spc="-110" dirty="0">
                <a:solidFill>
                  <a:srgbClr val="800000"/>
                </a:solidFill>
                <a:latin typeface="Verdana"/>
                <a:cs typeface="Verdana"/>
              </a:rPr>
              <a:t>address</a:t>
            </a:r>
            <a:endParaRPr sz="1200">
              <a:latin typeface="Verdana"/>
              <a:cs typeface="Verdana"/>
            </a:endParaRPr>
          </a:p>
        </p:txBody>
      </p:sp>
      <p:sp>
        <p:nvSpPr>
          <p:cNvPr id="11" name="object 11"/>
          <p:cNvSpPr/>
          <p:nvPr/>
        </p:nvSpPr>
        <p:spPr>
          <a:xfrm>
            <a:off x="6060528" y="5584825"/>
            <a:ext cx="2031364" cy="343535"/>
          </a:xfrm>
          <a:custGeom>
            <a:avLst/>
            <a:gdLst/>
            <a:ahLst/>
            <a:cxnLst/>
            <a:rect l="l" t="t" r="r" b="b"/>
            <a:pathLst>
              <a:path w="2031365" h="343535">
                <a:moveTo>
                  <a:pt x="2030958" y="0"/>
                </a:moveTo>
                <a:lnTo>
                  <a:pt x="0" y="343459"/>
                </a:lnTo>
              </a:path>
            </a:pathLst>
          </a:custGeom>
          <a:ln w="25399">
            <a:solidFill>
              <a:srgbClr val="A4B1A9"/>
            </a:solidFill>
          </a:ln>
        </p:spPr>
        <p:txBody>
          <a:bodyPr wrap="square" lIns="0" tIns="0" rIns="0" bIns="0" rtlCol="0"/>
          <a:lstStyle/>
          <a:p>
            <a:endParaRPr/>
          </a:p>
        </p:txBody>
      </p:sp>
      <p:sp>
        <p:nvSpPr>
          <p:cNvPr id="12" name="object 12"/>
          <p:cNvSpPr/>
          <p:nvPr/>
        </p:nvSpPr>
        <p:spPr>
          <a:xfrm>
            <a:off x="6035675" y="5857506"/>
            <a:ext cx="121754" cy="116258"/>
          </a:xfrm>
          <a:prstGeom prst="rect">
            <a:avLst/>
          </a:prstGeom>
          <a:blipFill>
            <a:blip r:embed="rId8" cstate="print"/>
            <a:stretch>
              <a:fillRect/>
            </a:stretch>
          </a:blipFill>
        </p:spPr>
        <p:txBody>
          <a:bodyPr wrap="square" lIns="0" tIns="0" rIns="0" bIns="0" rtlCol="0"/>
          <a:lstStyle/>
          <a:p>
            <a:endParaRPr/>
          </a:p>
        </p:txBody>
      </p:sp>
      <p:sp>
        <p:nvSpPr>
          <p:cNvPr id="13" name="object 13"/>
          <p:cNvSpPr txBox="1"/>
          <p:nvPr/>
        </p:nvSpPr>
        <p:spPr>
          <a:xfrm>
            <a:off x="7466710" y="5321134"/>
            <a:ext cx="1208405" cy="208279"/>
          </a:xfrm>
          <a:prstGeom prst="rect">
            <a:avLst/>
          </a:prstGeom>
        </p:spPr>
        <p:txBody>
          <a:bodyPr vert="horz" wrap="square" lIns="0" tIns="12700" rIns="0" bIns="0" rtlCol="0">
            <a:spAutoFit/>
          </a:bodyPr>
          <a:lstStyle/>
          <a:p>
            <a:pPr marL="12700">
              <a:lnSpc>
                <a:spcPct val="100000"/>
              </a:lnSpc>
              <a:spcBef>
                <a:spcPts val="100"/>
              </a:spcBef>
            </a:pPr>
            <a:r>
              <a:rPr sz="1200" b="1" spc="-105" dirty="0">
                <a:solidFill>
                  <a:srgbClr val="3366FF"/>
                </a:solidFill>
                <a:latin typeface="Verdana"/>
                <a:cs typeface="Verdana"/>
              </a:rPr>
              <a:t>Join </a:t>
            </a:r>
            <a:r>
              <a:rPr sz="1200" b="1" spc="-155" dirty="0">
                <a:solidFill>
                  <a:srgbClr val="3366FF"/>
                </a:solidFill>
                <a:latin typeface="Verdana"/>
                <a:cs typeface="Verdana"/>
              </a:rPr>
              <a:t>two</a:t>
            </a:r>
            <a:r>
              <a:rPr sz="1200" b="1" spc="-110" dirty="0">
                <a:solidFill>
                  <a:srgbClr val="3366FF"/>
                </a:solidFill>
                <a:latin typeface="Verdana"/>
                <a:cs typeface="Verdana"/>
              </a:rPr>
              <a:t> </a:t>
            </a:r>
            <a:r>
              <a:rPr sz="1200" b="1" spc="-95" dirty="0">
                <a:solidFill>
                  <a:srgbClr val="3366FF"/>
                </a:solidFill>
                <a:latin typeface="Verdana"/>
                <a:cs typeface="Verdana"/>
              </a:rPr>
              <a:t>classes</a:t>
            </a:r>
            <a:endParaRPr sz="1200">
              <a:latin typeface="Verdana"/>
              <a:cs typeface="Verdana"/>
            </a:endParaRPr>
          </a:p>
        </p:txBody>
      </p:sp>
      <p:sp>
        <p:nvSpPr>
          <p:cNvPr id="14" name="object 14"/>
          <p:cNvSpPr/>
          <p:nvPr/>
        </p:nvSpPr>
        <p:spPr>
          <a:xfrm>
            <a:off x="5307012" y="4940300"/>
            <a:ext cx="236854" cy="695325"/>
          </a:xfrm>
          <a:custGeom>
            <a:avLst/>
            <a:gdLst/>
            <a:ahLst/>
            <a:cxnLst/>
            <a:rect l="l" t="t" r="r" b="b"/>
            <a:pathLst>
              <a:path w="236854" h="695325">
                <a:moveTo>
                  <a:pt x="0" y="0"/>
                </a:moveTo>
                <a:lnTo>
                  <a:pt x="236362" y="695273"/>
                </a:lnTo>
              </a:path>
            </a:pathLst>
          </a:custGeom>
          <a:ln w="25399">
            <a:solidFill>
              <a:srgbClr val="A4B1A9"/>
            </a:solidFill>
          </a:ln>
        </p:spPr>
        <p:txBody>
          <a:bodyPr wrap="square" lIns="0" tIns="0" rIns="0" bIns="0" rtlCol="0"/>
          <a:lstStyle/>
          <a:p>
            <a:endParaRPr/>
          </a:p>
        </p:txBody>
      </p:sp>
      <p:sp>
        <p:nvSpPr>
          <p:cNvPr id="15" name="object 15"/>
          <p:cNvSpPr/>
          <p:nvPr/>
        </p:nvSpPr>
        <p:spPr>
          <a:xfrm>
            <a:off x="5462574" y="5535282"/>
            <a:ext cx="112204" cy="124155"/>
          </a:xfrm>
          <a:prstGeom prst="rect">
            <a:avLst/>
          </a:prstGeom>
          <a:blipFill>
            <a:blip r:embed="rId9" cstate="print"/>
            <a:stretch>
              <a:fillRect/>
            </a:stretch>
          </a:blipFill>
        </p:spPr>
        <p:txBody>
          <a:bodyPr wrap="square" lIns="0" tIns="0" rIns="0" bIns="0" rtlCol="0"/>
          <a:lstStyle/>
          <a:p>
            <a:endParaRPr/>
          </a:p>
        </p:txBody>
      </p:sp>
      <p:sp>
        <p:nvSpPr>
          <p:cNvPr id="16" name="object 16"/>
          <p:cNvSpPr txBox="1"/>
          <p:nvPr/>
        </p:nvSpPr>
        <p:spPr>
          <a:xfrm>
            <a:off x="4444936" y="4690745"/>
            <a:ext cx="1684020" cy="208279"/>
          </a:xfrm>
          <a:prstGeom prst="rect">
            <a:avLst/>
          </a:prstGeom>
        </p:spPr>
        <p:txBody>
          <a:bodyPr vert="horz" wrap="square" lIns="0" tIns="12700" rIns="0" bIns="0" rtlCol="0">
            <a:spAutoFit/>
          </a:bodyPr>
          <a:lstStyle/>
          <a:p>
            <a:pPr marL="12700">
              <a:lnSpc>
                <a:spcPct val="100000"/>
              </a:lnSpc>
              <a:spcBef>
                <a:spcPts val="100"/>
              </a:spcBef>
            </a:pPr>
            <a:r>
              <a:rPr sz="1200" b="1" spc="-135" dirty="0">
                <a:solidFill>
                  <a:srgbClr val="3366FF"/>
                </a:solidFill>
                <a:latin typeface="Verdana"/>
                <a:cs typeface="Verdana"/>
              </a:rPr>
              <a:t>Report set </a:t>
            </a:r>
            <a:r>
              <a:rPr sz="1200" b="1" spc="-120" dirty="0">
                <a:solidFill>
                  <a:srgbClr val="3366FF"/>
                </a:solidFill>
                <a:latin typeface="Verdana"/>
                <a:cs typeface="Verdana"/>
              </a:rPr>
              <a:t>of</a:t>
            </a:r>
            <a:r>
              <a:rPr sz="1200" b="1" spc="20" dirty="0">
                <a:solidFill>
                  <a:srgbClr val="3366FF"/>
                </a:solidFill>
                <a:latin typeface="Verdana"/>
                <a:cs typeface="Verdana"/>
              </a:rPr>
              <a:t> </a:t>
            </a:r>
            <a:r>
              <a:rPr sz="1200" b="1" spc="-145" dirty="0">
                <a:solidFill>
                  <a:srgbClr val="3366FF"/>
                </a:solidFill>
                <a:latin typeface="Verdana"/>
                <a:cs typeface="Verdana"/>
              </a:rPr>
              <a:t>structures</a:t>
            </a:r>
            <a:endParaRPr sz="1200">
              <a:latin typeface="Verdana"/>
              <a:cs typeface="Verdana"/>
            </a:endParaRPr>
          </a:p>
        </p:txBody>
      </p:sp>
      <p:sp>
        <p:nvSpPr>
          <p:cNvPr id="17" name="object 17"/>
          <p:cNvSpPr/>
          <p:nvPr/>
        </p:nvSpPr>
        <p:spPr>
          <a:xfrm>
            <a:off x="6416675" y="1741483"/>
            <a:ext cx="2536825" cy="723560"/>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8297862" y="2320730"/>
            <a:ext cx="0" cy="607060"/>
          </a:xfrm>
          <a:custGeom>
            <a:avLst/>
            <a:gdLst/>
            <a:ahLst/>
            <a:cxnLst/>
            <a:rect l="l" t="t" r="r" b="b"/>
            <a:pathLst>
              <a:path h="607060">
                <a:moveTo>
                  <a:pt x="0" y="606619"/>
                </a:moveTo>
                <a:lnTo>
                  <a:pt x="0" y="0"/>
                </a:lnTo>
              </a:path>
            </a:pathLst>
          </a:custGeom>
          <a:ln w="25399">
            <a:solidFill>
              <a:srgbClr val="A4B1A9"/>
            </a:solidFill>
          </a:ln>
        </p:spPr>
        <p:txBody>
          <a:bodyPr wrap="square" lIns="0" tIns="0" rIns="0" bIns="0" rtlCol="0"/>
          <a:lstStyle/>
          <a:p>
            <a:endParaRPr/>
          </a:p>
        </p:txBody>
      </p:sp>
      <p:sp>
        <p:nvSpPr>
          <p:cNvPr id="19" name="object 19"/>
          <p:cNvSpPr/>
          <p:nvPr/>
        </p:nvSpPr>
        <p:spPr>
          <a:xfrm>
            <a:off x="8238908" y="2295525"/>
            <a:ext cx="117906" cy="115912"/>
          </a:xfrm>
          <a:prstGeom prst="rect">
            <a:avLst/>
          </a:prstGeom>
          <a:blipFill>
            <a:blip r:embed="rId11" cstate="print"/>
            <a:stretch>
              <a:fillRect/>
            </a:stretch>
          </a:blipFill>
        </p:spPr>
        <p:txBody>
          <a:bodyPr wrap="square" lIns="0" tIns="0" rIns="0" bIns="0" rtlCol="0"/>
          <a:lstStyle/>
          <a:p>
            <a:endParaRPr/>
          </a:p>
        </p:txBody>
      </p:sp>
      <p:sp>
        <p:nvSpPr>
          <p:cNvPr id="20" name="object 20"/>
          <p:cNvSpPr txBox="1"/>
          <p:nvPr/>
        </p:nvSpPr>
        <p:spPr>
          <a:xfrm>
            <a:off x="4157027" y="2507932"/>
            <a:ext cx="4446905" cy="629920"/>
          </a:xfrm>
          <a:prstGeom prst="rect">
            <a:avLst/>
          </a:prstGeom>
        </p:spPr>
        <p:txBody>
          <a:bodyPr vert="horz" wrap="square" lIns="0" tIns="12700" rIns="0" bIns="0" rtlCol="0">
            <a:spAutoFit/>
          </a:bodyPr>
          <a:lstStyle/>
          <a:p>
            <a:pPr marL="12700">
              <a:lnSpc>
                <a:spcPct val="100000"/>
              </a:lnSpc>
              <a:spcBef>
                <a:spcPts val="100"/>
              </a:spcBef>
            </a:pPr>
            <a:r>
              <a:rPr sz="1200" b="1" spc="-90" dirty="0">
                <a:solidFill>
                  <a:srgbClr val="800000"/>
                </a:solidFill>
                <a:latin typeface="Verdana"/>
                <a:cs typeface="Verdana"/>
              </a:rPr>
              <a:t>Select </a:t>
            </a:r>
            <a:r>
              <a:rPr sz="1200" b="1" spc="-120" dirty="0">
                <a:solidFill>
                  <a:srgbClr val="800000"/>
                </a:solidFill>
                <a:latin typeface="Verdana"/>
                <a:cs typeface="Verdana"/>
              </a:rPr>
              <a:t>distinct </a:t>
            </a:r>
            <a:r>
              <a:rPr sz="1200" b="1" spc="-150" dirty="0">
                <a:solidFill>
                  <a:srgbClr val="800000"/>
                </a:solidFill>
                <a:latin typeface="Verdana"/>
                <a:cs typeface="Verdana"/>
              </a:rPr>
              <a:t>star </a:t>
            </a:r>
            <a:r>
              <a:rPr sz="1200" b="1" spc="-100" dirty="0">
                <a:solidFill>
                  <a:srgbClr val="800000"/>
                </a:solidFill>
                <a:latin typeface="Verdana"/>
                <a:cs typeface="Verdana"/>
              </a:rPr>
              <a:t>names </a:t>
            </a:r>
            <a:r>
              <a:rPr sz="1200" b="1" spc="-135" dirty="0">
                <a:solidFill>
                  <a:srgbClr val="800000"/>
                </a:solidFill>
                <a:latin typeface="Verdana"/>
                <a:cs typeface="Verdana"/>
              </a:rPr>
              <a:t>in </a:t>
            </a:r>
            <a:r>
              <a:rPr sz="1200" b="1" spc="-110" dirty="0">
                <a:solidFill>
                  <a:srgbClr val="800000"/>
                </a:solidFill>
                <a:latin typeface="Verdana"/>
                <a:cs typeface="Verdana"/>
              </a:rPr>
              <a:t>movies </a:t>
            </a:r>
            <a:r>
              <a:rPr sz="1200" b="1" spc="-100" dirty="0">
                <a:solidFill>
                  <a:srgbClr val="800000"/>
                </a:solidFill>
                <a:latin typeface="Verdana"/>
                <a:cs typeface="Verdana"/>
              </a:rPr>
              <a:t>owned </a:t>
            </a:r>
            <a:r>
              <a:rPr sz="1200" b="1" spc="-70" dirty="0">
                <a:solidFill>
                  <a:srgbClr val="800000"/>
                </a:solidFill>
                <a:latin typeface="Verdana"/>
                <a:cs typeface="Verdana"/>
              </a:rPr>
              <a:t>by</a:t>
            </a:r>
            <a:r>
              <a:rPr sz="1200" b="1" spc="215" dirty="0">
                <a:solidFill>
                  <a:srgbClr val="800000"/>
                </a:solidFill>
                <a:latin typeface="Verdana"/>
                <a:cs typeface="Verdana"/>
              </a:rPr>
              <a:t> </a:t>
            </a:r>
            <a:r>
              <a:rPr sz="1200" b="1" spc="-110" dirty="0">
                <a:solidFill>
                  <a:srgbClr val="800000"/>
                </a:solidFill>
                <a:latin typeface="Verdana"/>
                <a:cs typeface="Verdana"/>
              </a:rPr>
              <a:t>‘Disney’</a:t>
            </a:r>
            <a:endParaRPr sz="1200">
              <a:latin typeface="Verdana"/>
              <a:cs typeface="Verdana"/>
            </a:endParaRPr>
          </a:p>
          <a:p>
            <a:pPr>
              <a:lnSpc>
                <a:spcPct val="100000"/>
              </a:lnSpc>
              <a:spcBef>
                <a:spcPts val="40"/>
              </a:spcBef>
            </a:pPr>
            <a:endParaRPr sz="1600">
              <a:latin typeface="Times New Roman"/>
              <a:cs typeface="Times New Roman"/>
            </a:endParaRPr>
          </a:p>
          <a:p>
            <a:pPr marR="5080" algn="r">
              <a:lnSpc>
                <a:spcPct val="100000"/>
              </a:lnSpc>
            </a:pPr>
            <a:r>
              <a:rPr sz="1200" b="1" spc="-110" dirty="0">
                <a:solidFill>
                  <a:srgbClr val="3366FF"/>
                </a:solidFill>
                <a:latin typeface="Verdana"/>
                <a:cs typeface="Verdana"/>
              </a:rPr>
              <a:t>subquery</a:t>
            </a:r>
            <a:endParaRPr sz="1200">
              <a:latin typeface="Verdana"/>
              <a:cs typeface="Verdana"/>
            </a:endParaRPr>
          </a:p>
        </p:txBody>
      </p:sp>
      <p:sp>
        <p:nvSpPr>
          <p:cNvPr id="21" name="object 21"/>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26</a:t>
            </a:fld>
            <a:endParaRPr spc="-1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2725420">
              <a:lnSpc>
                <a:spcPct val="100000"/>
              </a:lnSpc>
              <a:spcBef>
                <a:spcPts val="2265"/>
              </a:spcBef>
            </a:pPr>
            <a:r>
              <a:rPr spc="145" dirty="0"/>
              <a:t>OQL</a:t>
            </a:r>
            <a:r>
              <a:rPr spc="-135" dirty="0"/>
              <a:t> </a:t>
            </a:r>
            <a:r>
              <a:rPr spc="125" dirty="0"/>
              <a:t>OUTPUT</a:t>
            </a:r>
          </a:p>
        </p:txBody>
      </p:sp>
      <p:sp>
        <p:nvSpPr>
          <p:cNvPr id="5" name="object 5"/>
          <p:cNvSpPr txBox="1"/>
          <p:nvPr/>
        </p:nvSpPr>
        <p:spPr>
          <a:xfrm>
            <a:off x="650240" y="1785620"/>
            <a:ext cx="7853680" cy="1115060"/>
          </a:xfrm>
          <a:prstGeom prst="rect">
            <a:avLst/>
          </a:prstGeom>
        </p:spPr>
        <p:txBody>
          <a:bodyPr vert="horz" wrap="square" lIns="0" tIns="33020" rIns="0" bIns="0" rtlCol="0">
            <a:spAutoFit/>
          </a:bodyPr>
          <a:lstStyle/>
          <a:p>
            <a:pPr marL="241300" marR="5080" indent="-228600">
              <a:lnSpc>
                <a:spcPts val="2800"/>
              </a:lnSpc>
              <a:spcBef>
                <a:spcPts val="260"/>
              </a:spcBef>
              <a:buClr>
                <a:srgbClr val="93A299"/>
              </a:buClr>
              <a:buFont typeface="Arial"/>
              <a:buChar char="•"/>
              <a:tabLst>
                <a:tab pos="241300" algn="l"/>
              </a:tabLst>
            </a:pPr>
            <a:r>
              <a:rPr sz="2400" spc="-114" dirty="0">
                <a:solidFill>
                  <a:srgbClr val="564B3C"/>
                </a:solidFill>
                <a:latin typeface="Verdana"/>
                <a:cs typeface="Verdana"/>
              </a:rPr>
              <a:t>Unlike</a:t>
            </a:r>
            <a:r>
              <a:rPr sz="2400" spc="-185" dirty="0">
                <a:solidFill>
                  <a:srgbClr val="564B3C"/>
                </a:solidFill>
                <a:latin typeface="Verdana"/>
                <a:cs typeface="Verdana"/>
              </a:rPr>
              <a:t> </a:t>
            </a:r>
            <a:r>
              <a:rPr sz="2400" spc="-160" dirty="0">
                <a:solidFill>
                  <a:srgbClr val="564B3C"/>
                </a:solidFill>
                <a:latin typeface="Verdana"/>
                <a:cs typeface="Verdana"/>
              </a:rPr>
              <a:t>SQL</a:t>
            </a:r>
            <a:r>
              <a:rPr sz="2400" spc="-185" dirty="0">
                <a:solidFill>
                  <a:srgbClr val="564B3C"/>
                </a:solidFill>
                <a:latin typeface="Verdana"/>
                <a:cs typeface="Verdana"/>
              </a:rPr>
              <a:t> </a:t>
            </a:r>
            <a:r>
              <a:rPr sz="2400" spc="5" dirty="0">
                <a:solidFill>
                  <a:srgbClr val="564B3C"/>
                </a:solidFill>
                <a:latin typeface="Verdana"/>
                <a:cs typeface="Verdana"/>
              </a:rPr>
              <a:t>which</a:t>
            </a:r>
            <a:r>
              <a:rPr sz="2400" spc="-185" dirty="0">
                <a:solidFill>
                  <a:srgbClr val="564B3C"/>
                </a:solidFill>
                <a:latin typeface="Verdana"/>
                <a:cs typeface="Verdana"/>
              </a:rPr>
              <a:t> </a:t>
            </a:r>
            <a:r>
              <a:rPr sz="2400" spc="15" dirty="0">
                <a:solidFill>
                  <a:srgbClr val="564B3C"/>
                </a:solidFill>
                <a:latin typeface="Verdana"/>
                <a:cs typeface="Verdana"/>
              </a:rPr>
              <a:t>produces</a:t>
            </a:r>
            <a:r>
              <a:rPr sz="2400" spc="-185" dirty="0">
                <a:solidFill>
                  <a:srgbClr val="564B3C"/>
                </a:solidFill>
                <a:latin typeface="Verdana"/>
                <a:cs typeface="Verdana"/>
              </a:rPr>
              <a:t> </a:t>
            </a:r>
            <a:r>
              <a:rPr sz="2400" spc="-95" dirty="0">
                <a:solidFill>
                  <a:srgbClr val="564B3C"/>
                </a:solidFill>
                <a:latin typeface="Verdana"/>
                <a:cs typeface="Verdana"/>
              </a:rPr>
              <a:t>relations,</a:t>
            </a:r>
            <a:r>
              <a:rPr sz="2400" spc="-180" dirty="0">
                <a:solidFill>
                  <a:srgbClr val="564B3C"/>
                </a:solidFill>
                <a:latin typeface="Verdana"/>
                <a:cs typeface="Verdana"/>
              </a:rPr>
              <a:t> </a:t>
            </a:r>
            <a:r>
              <a:rPr sz="2400" spc="55" dirty="0">
                <a:solidFill>
                  <a:srgbClr val="564B3C"/>
                </a:solidFill>
                <a:latin typeface="Verdana"/>
                <a:cs typeface="Verdana"/>
              </a:rPr>
              <a:t>OQL</a:t>
            </a:r>
            <a:r>
              <a:rPr sz="2400" spc="-185" dirty="0">
                <a:solidFill>
                  <a:srgbClr val="564B3C"/>
                </a:solidFill>
                <a:latin typeface="Verdana"/>
                <a:cs typeface="Verdana"/>
              </a:rPr>
              <a:t> </a:t>
            </a:r>
            <a:r>
              <a:rPr sz="2400" spc="15" dirty="0">
                <a:solidFill>
                  <a:srgbClr val="564B3C"/>
                </a:solidFill>
                <a:latin typeface="Verdana"/>
                <a:cs typeface="Verdana"/>
              </a:rPr>
              <a:t>produces  </a:t>
            </a:r>
            <a:r>
              <a:rPr sz="2400" spc="20" dirty="0">
                <a:solidFill>
                  <a:srgbClr val="564B3C"/>
                </a:solidFill>
                <a:latin typeface="Verdana"/>
                <a:cs typeface="Verdana"/>
              </a:rPr>
              <a:t>collection </a:t>
            </a:r>
            <a:r>
              <a:rPr sz="2400" spc="-150" dirty="0">
                <a:solidFill>
                  <a:srgbClr val="564B3C"/>
                </a:solidFill>
                <a:latin typeface="Verdana"/>
                <a:cs typeface="Verdana"/>
              </a:rPr>
              <a:t>(set, </a:t>
            </a:r>
            <a:r>
              <a:rPr sz="2400" spc="60" dirty="0">
                <a:solidFill>
                  <a:srgbClr val="564B3C"/>
                </a:solidFill>
                <a:latin typeface="Verdana"/>
                <a:cs typeface="Verdana"/>
              </a:rPr>
              <a:t>bag, </a:t>
            </a:r>
            <a:r>
              <a:rPr sz="2400" spc="-204" dirty="0">
                <a:solidFill>
                  <a:srgbClr val="564B3C"/>
                </a:solidFill>
                <a:latin typeface="Verdana"/>
                <a:cs typeface="Verdana"/>
              </a:rPr>
              <a:t>list) </a:t>
            </a:r>
            <a:r>
              <a:rPr sz="2400" spc="10" dirty="0">
                <a:solidFill>
                  <a:srgbClr val="564B3C"/>
                </a:solidFill>
                <a:latin typeface="Verdana"/>
                <a:cs typeface="Verdana"/>
              </a:rPr>
              <a:t>of</a:t>
            </a:r>
            <a:r>
              <a:rPr sz="2400" spc="-630" dirty="0">
                <a:solidFill>
                  <a:srgbClr val="564B3C"/>
                </a:solidFill>
                <a:latin typeface="Verdana"/>
                <a:cs typeface="Verdana"/>
              </a:rPr>
              <a:t> </a:t>
            </a:r>
            <a:r>
              <a:rPr sz="2400" spc="-20" dirty="0">
                <a:solidFill>
                  <a:srgbClr val="564B3C"/>
                </a:solidFill>
                <a:latin typeface="Verdana"/>
                <a:cs typeface="Verdana"/>
              </a:rPr>
              <a:t>objects</a:t>
            </a:r>
            <a:endParaRPr sz="2400">
              <a:latin typeface="Verdana"/>
              <a:cs typeface="Verdana"/>
            </a:endParaRPr>
          </a:p>
          <a:p>
            <a:pPr marL="533400" lvl="1" indent="-228600">
              <a:lnSpc>
                <a:spcPct val="100000"/>
              </a:lnSpc>
              <a:spcBef>
                <a:spcPts val="420"/>
              </a:spcBef>
              <a:buClr>
                <a:srgbClr val="CF543F"/>
              </a:buClr>
              <a:buFont typeface="Arial"/>
              <a:buChar char="•"/>
              <a:tabLst>
                <a:tab pos="532765" algn="l"/>
                <a:tab pos="533400" algn="l"/>
              </a:tabLst>
            </a:pPr>
            <a:r>
              <a:rPr sz="2000" spc="-110" dirty="0">
                <a:solidFill>
                  <a:srgbClr val="564B3C"/>
                </a:solidFill>
                <a:latin typeface="Verdana"/>
                <a:cs typeface="Verdana"/>
              </a:rPr>
              <a:t>The</a:t>
            </a:r>
            <a:r>
              <a:rPr sz="2000" spc="-155" dirty="0">
                <a:solidFill>
                  <a:srgbClr val="564B3C"/>
                </a:solidFill>
                <a:latin typeface="Verdana"/>
                <a:cs typeface="Verdana"/>
              </a:rPr>
              <a:t> </a:t>
            </a:r>
            <a:r>
              <a:rPr sz="2000" spc="25" dirty="0">
                <a:solidFill>
                  <a:srgbClr val="564B3C"/>
                </a:solidFill>
                <a:latin typeface="Verdana"/>
                <a:cs typeface="Verdana"/>
              </a:rPr>
              <a:t>object</a:t>
            </a:r>
            <a:r>
              <a:rPr sz="2000" spc="-150" dirty="0">
                <a:solidFill>
                  <a:srgbClr val="564B3C"/>
                </a:solidFill>
                <a:latin typeface="Verdana"/>
                <a:cs typeface="Verdana"/>
              </a:rPr>
              <a:t> </a:t>
            </a:r>
            <a:r>
              <a:rPr sz="2000" spc="120" dirty="0">
                <a:solidFill>
                  <a:srgbClr val="564B3C"/>
                </a:solidFill>
                <a:latin typeface="Verdana"/>
                <a:cs typeface="Verdana"/>
              </a:rPr>
              <a:t>can</a:t>
            </a:r>
            <a:r>
              <a:rPr sz="2000" spc="-150" dirty="0">
                <a:solidFill>
                  <a:srgbClr val="564B3C"/>
                </a:solidFill>
                <a:latin typeface="Verdana"/>
                <a:cs typeface="Verdana"/>
              </a:rPr>
              <a:t> </a:t>
            </a:r>
            <a:r>
              <a:rPr sz="2000" spc="110" dirty="0">
                <a:solidFill>
                  <a:srgbClr val="564B3C"/>
                </a:solidFill>
                <a:latin typeface="Verdana"/>
                <a:cs typeface="Verdana"/>
              </a:rPr>
              <a:t>be</a:t>
            </a:r>
            <a:r>
              <a:rPr sz="2000" spc="-150" dirty="0">
                <a:solidFill>
                  <a:srgbClr val="564B3C"/>
                </a:solidFill>
                <a:latin typeface="Verdana"/>
                <a:cs typeface="Verdana"/>
              </a:rPr>
              <a:t> </a:t>
            </a:r>
            <a:r>
              <a:rPr sz="2000" spc="10" dirty="0">
                <a:solidFill>
                  <a:srgbClr val="564B3C"/>
                </a:solidFill>
                <a:latin typeface="Verdana"/>
                <a:cs typeface="Verdana"/>
              </a:rPr>
              <a:t>of</a:t>
            </a:r>
            <a:r>
              <a:rPr sz="2000" spc="-150" dirty="0">
                <a:solidFill>
                  <a:srgbClr val="564B3C"/>
                </a:solidFill>
                <a:latin typeface="Verdana"/>
                <a:cs typeface="Verdana"/>
              </a:rPr>
              <a:t> </a:t>
            </a:r>
            <a:r>
              <a:rPr sz="2000" dirty="0">
                <a:solidFill>
                  <a:srgbClr val="564B3C"/>
                </a:solidFill>
                <a:latin typeface="Verdana"/>
                <a:cs typeface="Verdana"/>
              </a:rPr>
              <a:t>any</a:t>
            </a:r>
            <a:r>
              <a:rPr sz="2000" spc="-150" dirty="0">
                <a:solidFill>
                  <a:srgbClr val="564B3C"/>
                </a:solidFill>
                <a:latin typeface="Verdana"/>
                <a:cs typeface="Verdana"/>
              </a:rPr>
              <a:t> </a:t>
            </a:r>
            <a:r>
              <a:rPr sz="2000" spc="-5" dirty="0">
                <a:solidFill>
                  <a:srgbClr val="564B3C"/>
                </a:solidFill>
                <a:latin typeface="Verdana"/>
                <a:cs typeface="Verdana"/>
              </a:rPr>
              <a:t>type</a:t>
            </a:r>
            <a:endParaRPr sz="2000">
              <a:latin typeface="Verdana"/>
              <a:cs typeface="Verdana"/>
            </a:endParaRPr>
          </a:p>
        </p:txBody>
      </p:sp>
      <p:sp>
        <p:nvSpPr>
          <p:cNvPr id="6" name="object 6"/>
          <p:cNvSpPr/>
          <p:nvPr/>
        </p:nvSpPr>
        <p:spPr>
          <a:xfrm>
            <a:off x="569912" y="3160713"/>
            <a:ext cx="2857360" cy="61912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057330" y="3497262"/>
            <a:ext cx="897255" cy="0"/>
          </a:xfrm>
          <a:custGeom>
            <a:avLst/>
            <a:gdLst/>
            <a:ahLst/>
            <a:cxnLst/>
            <a:rect l="l" t="t" r="r" b="b"/>
            <a:pathLst>
              <a:path w="897254">
                <a:moveTo>
                  <a:pt x="897132" y="0"/>
                </a:moveTo>
                <a:lnTo>
                  <a:pt x="0" y="1"/>
                </a:lnTo>
              </a:path>
            </a:pathLst>
          </a:custGeom>
          <a:ln w="25399">
            <a:solidFill>
              <a:srgbClr val="A4B1A9"/>
            </a:solidFill>
          </a:ln>
        </p:spPr>
        <p:txBody>
          <a:bodyPr wrap="square" lIns="0" tIns="0" rIns="0" bIns="0" rtlCol="0"/>
          <a:lstStyle/>
          <a:p>
            <a:endParaRPr/>
          </a:p>
        </p:txBody>
      </p:sp>
      <p:sp>
        <p:nvSpPr>
          <p:cNvPr id="8" name="object 8"/>
          <p:cNvSpPr/>
          <p:nvPr/>
        </p:nvSpPr>
        <p:spPr>
          <a:xfrm>
            <a:off x="3032125" y="3438309"/>
            <a:ext cx="115912" cy="117906"/>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4033951" y="3391179"/>
            <a:ext cx="930910" cy="208279"/>
          </a:xfrm>
          <a:prstGeom prst="rect">
            <a:avLst/>
          </a:prstGeom>
        </p:spPr>
        <p:txBody>
          <a:bodyPr vert="horz" wrap="square" lIns="0" tIns="12700" rIns="0" bIns="0" rtlCol="0">
            <a:spAutoFit/>
          </a:bodyPr>
          <a:lstStyle/>
          <a:p>
            <a:pPr marL="12700">
              <a:lnSpc>
                <a:spcPct val="100000"/>
              </a:lnSpc>
              <a:spcBef>
                <a:spcPts val="100"/>
              </a:spcBef>
            </a:pPr>
            <a:r>
              <a:rPr sz="1200" b="1" spc="-150" dirty="0">
                <a:solidFill>
                  <a:srgbClr val="3366FF"/>
                </a:solidFill>
                <a:latin typeface="Verdana"/>
                <a:cs typeface="Verdana"/>
              </a:rPr>
              <a:t>Set </a:t>
            </a:r>
            <a:r>
              <a:rPr sz="1200" b="1" spc="-114" dirty="0">
                <a:solidFill>
                  <a:srgbClr val="3366FF"/>
                </a:solidFill>
                <a:latin typeface="Verdana"/>
                <a:cs typeface="Verdana"/>
              </a:rPr>
              <a:t>of</a:t>
            </a:r>
            <a:r>
              <a:rPr sz="1200" b="1" spc="-75" dirty="0">
                <a:solidFill>
                  <a:srgbClr val="3366FF"/>
                </a:solidFill>
                <a:latin typeface="Verdana"/>
                <a:cs typeface="Verdana"/>
              </a:rPr>
              <a:t> </a:t>
            </a:r>
            <a:r>
              <a:rPr sz="1200" b="1" spc="-155" dirty="0">
                <a:solidFill>
                  <a:srgbClr val="3366FF"/>
                </a:solidFill>
                <a:latin typeface="Verdana"/>
                <a:cs typeface="Verdana"/>
              </a:rPr>
              <a:t>strings</a:t>
            </a:r>
            <a:endParaRPr sz="1200">
              <a:latin typeface="Verdana"/>
              <a:cs typeface="Verdana"/>
            </a:endParaRPr>
          </a:p>
        </p:txBody>
      </p:sp>
      <p:sp>
        <p:nvSpPr>
          <p:cNvPr id="10" name="object 10"/>
          <p:cNvSpPr/>
          <p:nvPr/>
        </p:nvSpPr>
        <p:spPr>
          <a:xfrm>
            <a:off x="569912" y="4545013"/>
            <a:ext cx="2461602" cy="741361"/>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057330" y="4919662"/>
            <a:ext cx="897255" cy="0"/>
          </a:xfrm>
          <a:custGeom>
            <a:avLst/>
            <a:gdLst/>
            <a:ahLst/>
            <a:cxnLst/>
            <a:rect l="l" t="t" r="r" b="b"/>
            <a:pathLst>
              <a:path w="897254">
                <a:moveTo>
                  <a:pt x="897132" y="0"/>
                </a:moveTo>
                <a:lnTo>
                  <a:pt x="0" y="0"/>
                </a:lnTo>
              </a:path>
            </a:pathLst>
          </a:custGeom>
          <a:ln w="25399">
            <a:solidFill>
              <a:srgbClr val="A4B1A9"/>
            </a:solidFill>
          </a:ln>
        </p:spPr>
        <p:txBody>
          <a:bodyPr wrap="square" lIns="0" tIns="0" rIns="0" bIns="0" rtlCol="0"/>
          <a:lstStyle/>
          <a:p>
            <a:endParaRPr/>
          </a:p>
        </p:txBody>
      </p:sp>
      <p:sp>
        <p:nvSpPr>
          <p:cNvPr id="12" name="object 12"/>
          <p:cNvSpPr/>
          <p:nvPr/>
        </p:nvSpPr>
        <p:spPr>
          <a:xfrm>
            <a:off x="3032125" y="4860709"/>
            <a:ext cx="115912" cy="117906"/>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4033583" y="4813744"/>
            <a:ext cx="2073910" cy="208279"/>
          </a:xfrm>
          <a:prstGeom prst="rect">
            <a:avLst/>
          </a:prstGeom>
        </p:spPr>
        <p:txBody>
          <a:bodyPr vert="horz" wrap="square" lIns="0" tIns="12700" rIns="0" bIns="0" rtlCol="0">
            <a:spAutoFit/>
          </a:bodyPr>
          <a:lstStyle/>
          <a:p>
            <a:pPr marL="12700">
              <a:lnSpc>
                <a:spcPct val="100000"/>
              </a:lnSpc>
              <a:spcBef>
                <a:spcPts val="100"/>
              </a:spcBef>
            </a:pPr>
            <a:r>
              <a:rPr sz="1200" b="1" spc="-150" dirty="0">
                <a:solidFill>
                  <a:srgbClr val="3366FF"/>
                </a:solidFill>
                <a:latin typeface="Verdana"/>
                <a:cs typeface="Verdana"/>
              </a:rPr>
              <a:t>Set </a:t>
            </a:r>
            <a:r>
              <a:rPr sz="1200" b="1" spc="-114" dirty="0">
                <a:solidFill>
                  <a:srgbClr val="3366FF"/>
                </a:solidFill>
                <a:latin typeface="Verdana"/>
                <a:cs typeface="Verdana"/>
              </a:rPr>
              <a:t>of </a:t>
            </a:r>
            <a:r>
              <a:rPr sz="1200" b="1" spc="-90" dirty="0">
                <a:solidFill>
                  <a:srgbClr val="3366FF"/>
                </a:solidFill>
                <a:latin typeface="Verdana"/>
                <a:cs typeface="Verdana"/>
              </a:rPr>
              <a:t>objects </a:t>
            </a:r>
            <a:r>
              <a:rPr sz="1200" b="1" spc="-114" dirty="0">
                <a:solidFill>
                  <a:srgbClr val="3366FF"/>
                </a:solidFill>
                <a:latin typeface="Verdana"/>
                <a:cs typeface="Verdana"/>
              </a:rPr>
              <a:t>of </a:t>
            </a:r>
            <a:r>
              <a:rPr sz="1200" b="1" spc="-90" dirty="0">
                <a:solidFill>
                  <a:srgbClr val="3366FF"/>
                </a:solidFill>
                <a:latin typeface="Verdana"/>
                <a:cs typeface="Verdana"/>
              </a:rPr>
              <a:t>type</a:t>
            </a:r>
            <a:r>
              <a:rPr sz="1200" b="1" spc="60" dirty="0">
                <a:solidFill>
                  <a:srgbClr val="3366FF"/>
                </a:solidFill>
                <a:latin typeface="Verdana"/>
                <a:cs typeface="Verdana"/>
              </a:rPr>
              <a:t> </a:t>
            </a:r>
            <a:r>
              <a:rPr sz="1200" b="1" spc="-80" dirty="0">
                <a:solidFill>
                  <a:srgbClr val="3366FF"/>
                </a:solidFill>
                <a:latin typeface="Verdana"/>
                <a:cs typeface="Verdana"/>
              </a:rPr>
              <a:t>Movie</a:t>
            </a:r>
            <a:endParaRPr sz="1200">
              <a:latin typeface="Verdana"/>
              <a:cs typeface="Verdana"/>
            </a:endParaRPr>
          </a:p>
        </p:txBody>
      </p:sp>
      <p:sp>
        <p:nvSpPr>
          <p:cNvPr id="14" name="object 14"/>
          <p:cNvSpPr/>
          <p:nvPr/>
        </p:nvSpPr>
        <p:spPr>
          <a:xfrm>
            <a:off x="569912" y="5889625"/>
            <a:ext cx="3874300" cy="608012"/>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4263830" y="6126162"/>
            <a:ext cx="897255" cy="0"/>
          </a:xfrm>
          <a:custGeom>
            <a:avLst/>
            <a:gdLst/>
            <a:ahLst/>
            <a:cxnLst/>
            <a:rect l="l" t="t" r="r" b="b"/>
            <a:pathLst>
              <a:path w="897254">
                <a:moveTo>
                  <a:pt x="897132" y="0"/>
                </a:moveTo>
                <a:lnTo>
                  <a:pt x="0" y="0"/>
                </a:lnTo>
              </a:path>
            </a:pathLst>
          </a:custGeom>
          <a:ln w="25399">
            <a:solidFill>
              <a:srgbClr val="A4B1A9"/>
            </a:solidFill>
          </a:ln>
        </p:spPr>
        <p:txBody>
          <a:bodyPr wrap="square" lIns="0" tIns="0" rIns="0" bIns="0" rtlCol="0"/>
          <a:lstStyle/>
          <a:p>
            <a:endParaRPr/>
          </a:p>
        </p:txBody>
      </p:sp>
      <p:sp>
        <p:nvSpPr>
          <p:cNvPr id="16" name="object 16"/>
          <p:cNvSpPr/>
          <p:nvPr/>
        </p:nvSpPr>
        <p:spPr>
          <a:xfrm>
            <a:off x="4238625" y="6067209"/>
            <a:ext cx="115912" cy="117909"/>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5240210" y="6020917"/>
            <a:ext cx="1174750" cy="208279"/>
          </a:xfrm>
          <a:prstGeom prst="rect">
            <a:avLst/>
          </a:prstGeom>
        </p:spPr>
        <p:txBody>
          <a:bodyPr vert="horz" wrap="square" lIns="0" tIns="12700" rIns="0" bIns="0" rtlCol="0">
            <a:spAutoFit/>
          </a:bodyPr>
          <a:lstStyle/>
          <a:p>
            <a:pPr marL="12700">
              <a:lnSpc>
                <a:spcPct val="100000"/>
              </a:lnSpc>
              <a:spcBef>
                <a:spcPts val="100"/>
              </a:spcBef>
            </a:pPr>
            <a:r>
              <a:rPr sz="1200" b="1" spc="-150" dirty="0">
                <a:solidFill>
                  <a:srgbClr val="3366FF"/>
                </a:solidFill>
                <a:latin typeface="Verdana"/>
                <a:cs typeface="Verdana"/>
              </a:rPr>
              <a:t>Set </a:t>
            </a:r>
            <a:r>
              <a:rPr sz="1200" b="1" spc="-114" dirty="0">
                <a:solidFill>
                  <a:srgbClr val="3366FF"/>
                </a:solidFill>
                <a:latin typeface="Verdana"/>
                <a:cs typeface="Verdana"/>
              </a:rPr>
              <a:t>of</a:t>
            </a:r>
            <a:r>
              <a:rPr sz="1200" b="1" spc="-40" dirty="0">
                <a:solidFill>
                  <a:srgbClr val="3366FF"/>
                </a:solidFill>
                <a:latin typeface="Verdana"/>
                <a:cs typeface="Verdana"/>
              </a:rPr>
              <a:t> </a:t>
            </a:r>
            <a:r>
              <a:rPr sz="1200" b="1" spc="-145" dirty="0">
                <a:solidFill>
                  <a:srgbClr val="3366FF"/>
                </a:solidFill>
                <a:latin typeface="Verdana"/>
                <a:cs typeface="Verdana"/>
              </a:rPr>
              <a:t>structures</a:t>
            </a:r>
            <a:endParaRPr sz="1200">
              <a:latin typeface="Verdana"/>
              <a:cs typeface="Verdana"/>
            </a:endParaRPr>
          </a:p>
        </p:txBody>
      </p:sp>
      <p:sp>
        <p:nvSpPr>
          <p:cNvPr id="18" name="object 18"/>
          <p:cNvSpPr/>
          <p:nvPr/>
        </p:nvSpPr>
        <p:spPr>
          <a:xfrm>
            <a:off x="5279390" y="6265000"/>
            <a:ext cx="2761297" cy="232637"/>
          </a:xfrm>
          <a:prstGeom prst="rect">
            <a:avLst/>
          </a:prstGeom>
          <a:blipFill>
            <a:blip r:embed="rId9" cstate="print"/>
            <a:stretch>
              <a:fillRect/>
            </a:stretch>
          </a:blipFill>
        </p:spPr>
        <p:txBody>
          <a:bodyPr wrap="square" lIns="0" tIns="0" rIns="0" bIns="0" rtlCol="0"/>
          <a:lstStyle/>
          <a:p>
            <a:endParaRPr/>
          </a:p>
        </p:txBody>
      </p:sp>
      <p:sp>
        <p:nvSpPr>
          <p:cNvPr id="19" name="object 19"/>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27</a:t>
            </a:fld>
            <a:endParaRPr spc="-1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904364">
              <a:lnSpc>
                <a:spcPct val="100000"/>
              </a:lnSpc>
              <a:spcBef>
                <a:spcPts val="2265"/>
              </a:spcBef>
            </a:pPr>
            <a:r>
              <a:rPr spc="85" dirty="0"/>
              <a:t>OQL:</a:t>
            </a:r>
            <a:r>
              <a:rPr spc="-135" dirty="0"/>
              <a:t> </a:t>
            </a:r>
            <a:r>
              <a:rPr spc="105" dirty="0"/>
              <a:t>AGGREGATION</a:t>
            </a:r>
          </a:p>
        </p:txBody>
      </p:sp>
      <p:sp>
        <p:nvSpPr>
          <p:cNvPr id="5" name="object 5"/>
          <p:cNvSpPr txBox="1"/>
          <p:nvPr/>
        </p:nvSpPr>
        <p:spPr>
          <a:xfrm>
            <a:off x="8418817" y="6434772"/>
            <a:ext cx="194310" cy="197490"/>
          </a:xfrm>
          <a:prstGeom prst="rect">
            <a:avLst/>
          </a:prstGeom>
        </p:spPr>
        <p:txBody>
          <a:bodyPr vert="horz" wrap="square" lIns="0" tIns="12700" rIns="0" bIns="0" rtlCol="0">
            <a:spAutoFit/>
          </a:bodyPr>
          <a:lstStyle/>
          <a:p>
            <a:pPr marL="12700">
              <a:lnSpc>
                <a:spcPct val="100000"/>
              </a:lnSpc>
              <a:spcBef>
                <a:spcPts val="100"/>
              </a:spcBef>
            </a:pPr>
            <a:r>
              <a:rPr sz="1200" spc="-105" dirty="0" smtClean="0">
                <a:solidFill>
                  <a:srgbClr val="564B3C"/>
                </a:solidFill>
                <a:latin typeface="Verdana"/>
                <a:cs typeface="Verdana"/>
              </a:rPr>
              <a:t>3</a:t>
            </a:r>
            <a:r>
              <a:rPr lang="en-US" sz="1200" spc="-105" dirty="0" smtClean="0">
                <a:solidFill>
                  <a:srgbClr val="564B3C"/>
                </a:solidFill>
                <a:latin typeface="Verdana"/>
                <a:cs typeface="Verdana"/>
              </a:rPr>
              <a:t>5</a:t>
            </a:r>
            <a:endParaRPr sz="1200" dirty="0">
              <a:latin typeface="Verdana"/>
              <a:cs typeface="Verdana"/>
            </a:endParaRPr>
          </a:p>
        </p:txBody>
      </p:sp>
      <p:sp>
        <p:nvSpPr>
          <p:cNvPr id="6" name="object 6"/>
          <p:cNvSpPr/>
          <p:nvPr/>
        </p:nvSpPr>
        <p:spPr>
          <a:xfrm>
            <a:off x="250825" y="1611312"/>
            <a:ext cx="3441700" cy="51689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015041" y="3952700"/>
            <a:ext cx="3171304" cy="1857895"/>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4556897" y="4006532"/>
            <a:ext cx="2096135"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FFFFFF"/>
                </a:solidFill>
                <a:latin typeface="Verdana"/>
                <a:cs typeface="Verdana"/>
              </a:rPr>
              <a:t>Intermediate</a:t>
            </a:r>
            <a:r>
              <a:rPr sz="1800" spc="-210" dirty="0">
                <a:solidFill>
                  <a:srgbClr val="FFFFFF"/>
                </a:solidFill>
                <a:latin typeface="Verdana"/>
                <a:cs typeface="Verdana"/>
              </a:rPr>
              <a:t> </a:t>
            </a:r>
            <a:r>
              <a:rPr sz="1800" spc="-110" dirty="0">
                <a:solidFill>
                  <a:srgbClr val="FFFFFF"/>
                </a:solidFill>
                <a:latin typeface="Verdana"/>
                <a:cs typeface="Verdana"/>
              </a:rPr>
              <a:t>result</a:t>
            </a:r>
            <a:endParaRPr sz="1800">
              <a:latin typeface="Verdana"/>
              <a:cs typeface="Verdana"/>
            </a:endParaRPr>
          </a:p>
        </p:txBody>
      </p:sp>
      <p:sp>
        <p:nvSpPr>
          <p:cNvPr id="9" name="object 9"/>
          <p:cNvSpPr/>
          <p:nvPr/>
        </p:nvSpPr>
        <p:spPr>
          <a:xfrm>
            <a:off x="5551487" y="4645025"/>
            <a:ext cx="217804" cy="544830"/>
          </a:xfrm>
          <a:custGeom>
            <a:avLst/>
            <a:gdLst/>
            <a:ahLst/>
            <a:cxnLst/>
            <a:rect l="l" t="t" r="r" b="b"/>
            <a:pathLst>
              <a:path w="217804" h="544829">
                <a:moveTo>
                  <a:pt x="0" y="0"/>
                </a:moveTo>
                <a:lnTo>
                  <a:pt x="42328" y="1424"/>
                </a:lnTo>
                <a:lnTo>
                  <a:pt x="76893" y="5308"/>
                </a:lnTo>
                <a:lnTo>
                  <a:pt x="100198" y="11068"/>
                </a:lnTo>
                <a:lnTo>
                  <a:pt x="108743" y="18122"/>
                </a:lnTo>
                <a:lnTo>
                  <a:pt x="108743" y="254132"/>
                </a:lnTo>
                <a:lnTo>
                  <a:pt x="117289" y="261186"/>
                </a:lnTo>
                <a:lnTo>
                  <a:pt x="140594" y="266947"/>
                </a:lnTo>
                <a:lnTo>
                  <a:pt x="175159" y="270831"/>
                </a:lnTo>
                <a:lnTo>
                  <a:pt x="217487" y="272255"/>
                </a:lnTo>
                <a:lnTo>
                  <a:pt x="175159" y="273679"/>
                </a:lnTo>
                <a:lnTo>
                  <a:pt x="140594" y="277563"/>
                </a:lnTo>
                <a:lnTo>
                  <a:pt x="117289" y="283324"/>
                </a:lnTo>
                <a:lnTo>
                  <a:pt x="108743" y="290378"/>
                </a:lnTo>
                <a:lnTo>
                  <a:pt x="108743" y="526389"/>
                </a:lnTo>
                <a:lnTo>
                  <a:pt x="100198" y="533443"/>
                </a:lnTo>
                <a:lnTo>
                  <a:pt x="76893" y="539204"/>
                </a:lnTo>
                <a:lnTo>
                  <a:pt x="42328" y="543088"/>
                </a:lnTo>
                <a:lnTo>
                  <a:pt x="0" y="544512"/>
                </a:lnTo>
              </a:path>
            </a:pathLst>
          </a:custGeom>
          <a:ln w="25399">
            <a:solidFill>
              <a:srgbClr val="A4B1A9"/>
            </a:solidFill>
          </a:ln>
        </p:spPr>
        <p:txBody>
          <a:bodyPr wrap="square" lIns="0" tIns="0" rIns="0" bIns="0" rtlCol="0"/>
          <a:lstStyle/>
          <a:p>
            <a:endParaRPr/>
          </a:p>
        </p:txBody>
      </p:sp>
      <p:sp>
        <p:nvSpPr>
          <p:cNvPr id="10" name="object 10"/>
          <p:cNvSpPr/>
          <p:nvPr/>
        </p:nvSpPr>
        <p:spPr>
          <a:xfrm>
            <a:off x="5930020" y="4525962"/>
            <a:ext cx="1499870" cy="358140"/>
          </a:xfrm>
          <a:custGeom>
            <a:avLst/>
            <a:gdLst/>
            <a:ahLst/>
            <a:cxnLst/>
            <a:rect l="l" t="t" r="r" b="b"/>
            <a:pathLst>
              <a:path w="1499870" h="358139">
                <a:moveTo>
                  <a:pt x="1499478" y="0"/>
                </a:moveTo>
                <a:lnTo>
                  <a:pt x="0" y="357688"/>
                </a:lnTo>
              </a:path>
            </a:pathLst>
          </a:custGeom>
          <a:ln w="25399">
            <a:solidFill>
              <a:srgbClr val="A4B1A9"/>
            </a:solidFill>
          </a:ln>
        </p:spPr>
        <p:txBody>
          <a:bodyPr wrap="square" lIns="0" tIns="0" rIns="0" bIns="0" rtlCol="0"/>
          <a:lstStyle/>
          <a:p>
            <a:endParaRPr/>
          </a:p>
        </p:txBody>
      </p:sp>
      <p:sp>
        <p:nvSpPr>
          <p:cNvPr id="11" name="object 11"/>
          <p:cNvSpPr/>
          <p:nvPr/>
        </p:nvSpPr>
        <p:spPr>
          <a:xfrm>
            <a:off x="5905500" y="4808702"/>
            <a:ext cx="123139" cy="114693"/>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4115752" y="4421301"/>
            <a:ext cx="4537075" cy="1221105"/>
          </a:xfrm>
          <a:prstGeom prst="rect">
            <a:avLst/>
          </a:prstGeom>
        </p:spPr>
        <p:txBody>
          <a:bodyPr vert="horz" wrap="square" lIns="0" tIns="12700" rIns="0" bIns="0" rtlCol="0">
            <a:spAutoFit/>
          </a:bodyPr>
          <a:lstStyle/>
          <a:p>
            <a:pPr marR="5080" algn="r">
              <a:lnSpc>
                <a:spcPts val="1235"/>
              </a:lnSpc>
              <a:spcBef>
                <a:spcPts val="100"/>
              </a:spcBef>
            </a:pPr>
            <a:r>
              <a:rPr sz="1200" b="1" spc="-90" dirty="0">
                <a:solidFill>
                  <a:srgbClr val="3366FF"/>
                </a:solidFill>
                <a:latin typeface="Verdana"/>
                <a:cs typeface="Verdana"/>
              </a:rPr>
              <a:t>Grouping</a:t>
            </a:r>
            <a:r>
              <a:rPr sz="1200" b="1" spc="-165" dirty="0">
                <a:solidFill>
                  <a:srgbClr val="3366FF"/>
                </a:solidFill>
                <a:latin typeface="Verdana"/>
                <a:cs typeface="Verdana"/>
              </a:rPr>
              <a:t> </a:t>
            </a:r>
            <a:r>
              <a:rPr sz="1200" b="1" spc="-114" dirty="0">
                <a:solidFill>
                  <a:srgbClr val="3366FF"/>
                </a:solidFill>
                <a:latin typeface="Verdana"/>
                <a:cs typeface="Verdana"/>
              </a:rPr>
              <a:t>fields</a:t>
            </a:r>
            <a:endParaRPr sz="1200">
              <a:latin typeface="Verdana"/>
              <a:cs typeface="Verdana"/>
            </a:endParaRPr>
          </a:p>
          <a:p>
            <a:pPr marL="12700">
              <a:lnSpc>
                <a:spcPts val="1475"/>
              </a:lnSpc>
            </a:pPr>
            <a:r>
              <a:rPr sz="1400" spc="-125" dirty="0">
                <a:solidFill>
                  <a:srgbClr val="FFFFFF"/>
                </a:solidFill>
                <a:latin typeface="Verdana"/>
                <a:cs typeface="Verdana"/>
              </a:rPr>
              <a:t>Struct{</a:t>
            </a:r>
            <a:endParaRPr sz="1400">
              <a:latin typeface="Verdana"/>
              <a:cs typeface="Verdana"/>
            </a:endParaRPr>
          </a:p>
          <a:p>
            <a:pPr marL="504825" marR="3330575">
              <a:lnSpc>
                <a:spcPts val="1600"/>
              </a:lnSpc>
              <a:spcBef>
                <a:spcPts val="140"/>
              </a:spcBef>
            </a:pPr>
            <a:r>
              <a:rPr sz="1400" spc="-75" dirty="0">
                <a:solidFill>
                  <a:srgbClr val="FFFFFF"/>
                </a:solidFill>
                <a:latin typeface="Verdana"/>
                <a:cs typeface="Verdana"/>
              </a:rPr>
              <a:t>stdo:</a:t>
            </a:r>
            <a:r>
              <a:rPr sz="1400" spc="-185" dirty="0">
                <a:solidFill>
                  <a:srgbClr val="FFFFFF"/>
                </a:solidFill>
                <a:latin typeface="Verdana"/>
                <a:cs typeface="Verdana"/>
              </a:rPr>
              <a:t> </a:t>
            </a:r>
            <a:r>
              <a:rPr sz="1400" spc="65" dirty="0">
                <a:solidFill>
                  <a:srgbClr val="FFFFFF"/>
                </a:solidFill>
                <a:latin typeface="Verdana"/>
                <a:cs typeface="Verdana"/>
              </a:rPr>
              <a:t>…,  </a:t>
            </a:r>
            <a:r>
              <a:rPr sz="1400" spc="-170" dirty="0">
                <a:solidFill>
                  <a:srgbClr val="FFFFFF"/>
                </a:solidFill>
                <a:latin typeface="Verdana"/>
                <a:cs typeface="Verdana"/>
              </a:rPr>
              <a:t>yr:</a:t>
            </a:r>
            <a:r>
              <a:rPr sz="1400" spc="-125" dirty="0">
                <a:solidFill>
                  <a:srgbClr val="FFFFFF"/>
                </a:solidFill>
                <a:latin typeface="Verdana"/>
                <a:cs typeface="Verdana"/>
              </a:rPr>
              <a:t> </a:t>
            </a:r>
            <a:r>
              <a:rPr sz="1400" spc="65" dirty="0">
                <a:solidFill>
                  <a:srgbClr val="FFFFFF"/>
                </a:solidFill>
                <a:latin typeface="Verdana"/>
                <a:cs typeface="Verdana"/>
              </a:rPr>
              <a:t>…,</a:t>
            </a:r>
            <a:endParaRPr sz="1400">
              <a:latin typeface="Verdana"/>
              <a:cs typeface="Verdana"/>
            </a:endParaRPr>
          </a:p>
          <a:p>
            <a:pPr marL="504825">
              <a:lnSpc>
                <a:spcPts val="1660"/>
              </a:lnSpc>
            </a:pPr>
            <a:r>
              <a:rPr sz="1400" spc="-60" dirty="0">
                <a:solidFill>
                  <a:srgbClr val="FFFFFF"/>
                </a:solidFill>
                <a:latin typeface="Verdana"/>
                <a:cs typeface="Verdana"/>
              </a:rPr>
              <a:t>partition: </a:t>
            </a:r>
            <a:r>
              <a:rPr sz="1400" spc="-25" dirty="0">
                <a:solidFill>
                  <a:srgbClr val="FFFFFF"/>
                </a:solidFill>
                <a:latin typeface="Verdana"/>
                <a:cs typeface="Verdana"/>
              </a:rPr>
              <a:t>bag(struct </a:t>
            </a:r>
            <a:r>
              <a:rPr sz="1400" spc="-235" dirty="0">
                <a:solidFill>
                  <a:srgbClr val="FFFFFF"/>
                </a:solidFill>
                <a:latin typeface="Verdana"/>
                <a:cs typeface="Verdana"/>
              </a:rPr>
              <a:t>{m:</a:t>
            </a:r>
            <a:r>
              <a:rPr sz="1400" spc="-240" dirty="0">
                <a:solidFill>
                  <a:srgbClr val="FFFFFF"/>
                </a:solidFill>
                <a:latin typeface="Verdana"/>
                <a:cs typeface="Verdana"/>
              </a:rPr>
              <a:t> </a:t>
            </a:r>
            <a:r>
              <a:rPr sz="1400" spc="-90" dirty="0">
                <a:solidFill>
                  <a:srgbClr val="FFFFFF"/>
                </a:solidFill>
                <a:latin typeface="Verdana"/>
                <a:cs typeface="Verdana"/>
              </a:rPr>
              <a:t>…})</a:t>
            </a:r>
            <a:endParaRPr sz="1400">
              <a:latin typeface="Verdana"/>
              <a:cs typeface="Verdana"/>
            </a:endParaRPr>
          </a:p>
          <a:p>
            <a:pPr marL="455295">
              <a:lnSpc>
                <a:spcPct val="100000"/>
              </a:lnSpc>
              <a:spcBef>
                <a:spcPts val="20"/>
              </a:spcBef>
            </a:pPr>
            <a:r>
              <a:rPr sz="1400" spc="-330" dirty="0">
                <a:solidFill>
                  <a:srgbClr val="FFFFFF"/>
                </a:solidFill>
                <a:latin typeface="Verdana"/>
                <a:cs typeface="Verdana"/>
              </a:rPr>
              <a:t>};</a:t>
            </a:r>
            <a:endParaRPr sz="1400">
              <a:latin typeface="Verdana"/>
              <a:cs typeface="Verdana"/>
            </a:endParaRPr>
          </a:p>
        </p:txBody>
      </p:sp>
      <p:sp>
        <p:nvSpPr>
          <p:cNvPr id="13" name="object 13"/>
          <p:cNvSpPr/>
          <p:nvPr/>
        </p:nvSpPr>
        <p:spPr>
          <a:xfrm>
            <a:off x="5473080" y="5491445"/>
            <a:ext cx="1080135" cy="649605"/>
          </a:xfrm>
          <a:custGeom>
            <a:avLst/>
            <a:gdLst/>
            <a:ahLst/>
            <a:cxnLst/>
            <a:rect l="l" t="t" r="r" b="b"/>
            <a:pathLst>
              <a:path w="1080134" h="649604">
                <a:moveTo>
                  <a:pt x="1080118" y="649004"/>
                </a:moveTo>
                <a:lnTo>
                  <a:pt x="0" y="0"/>
                </a:lnTo>
              </a:path>
            </a:pathLst>
          </a:custGeom>
          <a:ln w="25399">
            <a:solidFill>
              <a:srgbClr val="A4B1A9"/>
            </a:solidFill>
          </a:ln>
        </p:spPr>
        <p:txBody>
          <a:bodyPr wrap="square" lIns="0" tIns="0" rIns="0" bIns="0" rtlCol="0"/>
          <a:lstStyle/>
          <a:p>
            <a:endParaRPr/>
          </a:p>
        </p:txBody>
      </p:sp>
      <p:sp>
        <p:nvSpPr>
          <p:cNvPr id="14" name="object 14"/>
          <p:cNvSpPr/>
          <p:nvPr/>
        </p:nvSpPr>
        <p:spPr>
          <a:xfrm>
            <a:off x="5451475" y="5478462"/>
            <a:ext cx="122605" cy="104838"/>
          </a:xfrm>
          <a:prstGeom prst="rect">
            <a:avLst/>
          </a:prstGeom>
          <a:blipFill>
            <a:blip r:embed="rId7" cstate="print"/>
            <a:stretch>
              <a:fillRect/>
            </a:stretch>
          </a:blipFill>
        </p:spPr>
        <p:txBody>
          <a:bodyPr wrap="square" lIns="0" tIns="0" rIns="0" bIns="0" rtlCol="0"/>
          <a:lstStyle/>
          <a:p>
            <a:endParaRPr/>
          </a:p>
        </p:txBody>
      </p:sp>
      <p:sp>
        <p:nvSpPr>
          <p:cNvPr id="15" name="object 15"/>
          <p:cNvSpPr txBox="1"/>
          <p:nvPr/>
        </p:nvSpPr>
        <p:spPr>
          <a:xfrm>
            <a:off x="5530824" y="6191323"/>
            <a:ext cx="2421255" cy="386080"/>
          </a:xfrm>
          <a:prstGeom prst="rect">
            <a:avLst/>
          </a:prstGeom>
        </p:spPr>
        <p:txBody>
          <a:bodyPr vert="horz" wrap="square" lIns="0" tIns="22860" rIns="0" bIns="0" rtlCol="0">
            <a:spAutoFit/>
          </a:bodyPr>
          <a:lstStyle/>
          <a:p>
            <a:pPr marL="12700" marR="5080">
              <a:lnSpc>
                <a:spcPts val="1400"/>
              </a:lnSpc>
              <a:spcBef>
                <a:spcPts val="180"/>
              </a:spcBef>
            </a:pPr>
            <a:r>
              <a:rPr sz="1200" b="1" spc="-95" dirty="0">
                <a:solidFill>
                  <a:srgbClr val="3366FF"/>
                </a:solidFill>
                <a:latin typeface="Verdana"/>
                <a:cs typeface="Verdana"/>
              </a:rPr>
              <a:t>Bag </a:t>
            </a:r>
            <a:r>
              <a:rPr sz="1200" b="1" spc="-120" dirty="0">
                <a:solidFill>
                  <a:srgbClr val="3366FF"/>
                </a:solidFill>
                <a:latin typeface="Verdana"/>
                <a:cs typeface="Verdana"/>
              </a:rPr>
              <a:t>of </a:t>
            </a:r>
            <a:r>
              <a:rPr sz="1200" b="1" spc="-145" dirty="0">
                <a:solidFill>
                  <a:srgbClr val="3366FF"/>
                </a:solidFill>
                <a:latin typeface="Verdana"/>
                <a:cs typeface="Verdana"/>
              </a:rPr>
              <a:t>structures </a:t>
            </a:r>
            <a:r>
              <a:rPr sz="1200" b="1" spc="-165" dirty="0">
                <a:solidFill>
                  <a:srgbClr val="3366FF"/>
                </a:solidFill>
                <a:latin typeface="Verdana"/>
                <a:cs typeface="Verdana"/>
              </a:rPr>
              <a:t>with </a:t>
            </a:r>
            <a:r>
              <a:rPr sz="1200" b="1" spc="-114" dirty="0">
                <a:solidFill>
                  <a:srgbClr val="3366FF"/>
                </a:solidFill>
                <a:latin typeface="Verdana"/>
                <a:cs typeface="Verdana"/>
              </a:rPr>
              <a:t>members  </a:t>
            </a:r>
            <a:r>
              <a:rPr sz="1200" b="1" spc="-130" dirty="0">
                <a:solidFill>
                  <a:srgbClr val="3366FF"/>
                </a:solidFill>
                <a:latin typeface="Verdana"/>
                <a:cs typeface="Verdana"/>
              </a:rPr>
              <a:t>follow </a:t>
            </a:r>
            <a:r>
              <a:rPr sz="1200" b="1" spc="-135" dirty="0">
                <a:solidFill>
                  <a:srgbClr val="3366FF"/>
                </a:solidFill>
                <a:latin typeface="Verdana"/>
                <a:cs typeface="Verdana"/>
              </a:rPr>
              <a:t>what’s in </a:t>
            </a:r>
            <a:r>
              <a:rPr sz="1200" b="1" spc="-120" dirty="0">
                <a:solidFill>
                  <a:srgbClr val="3366FF"/>
                </a:solidFill>
                <a:latin typeface="Verdana"/>
                <a:cs typeface="Verdana"/>
              </a:rPr>
              <a:t>the </a:t>
            </a:r>
            <a:r>
              <a:rPr sz="1200" b="1" spc="-135" dirty="0">
                <a:solidFill>
                  <a:srgbClr val="3366FF"/>
                </a:solidFill>
                <a:latin typeface="Verdana"/>
                <a:cs typeface="Verdana"/>
              </a:rPr>
              <a:t>FROM</a:t>
            </a:r>
            <a:r>
              <a:rPr sz="1200" b="1" spc="-125" dirty="0">
                <a:solidFill>
                  <a:srgbClr val="3366FF"/>
                </a:solidFill>
                <a:latin typeface="Verdana"/>
                <a:cs typeface="Verdana"/>
              </a:rPr>
              <a:t> </a:t>
            </a:r>
            <a:r>
              <a:rPr sz="1200" b="1" spc="-75" dirty="0">
                <a:solidFill>
                  <a:srgbClr val="3366FF"/>
                </a:solidFill>
                <a:latin typeface="Verdana"/>
                <a:cs typeface="Verdana"/>
              </a:rPr>
              <a:t>clause</a:t>
            </a:r>
            <a:endParaRPr sz="1200">
              <a:latin typeface="Verdana"/>
              <a:cs typeface="Verdana"/>
            </a:endParaRPr>
          </a:p>
        </p:txBody>
      </p:sp>
      <p:sp>
        <p:nvSpPr>
          <p:cNvPr id="16" name="object 16"/>
          <p:cNvSpPr/>
          <p:nvPr/>
        </p:nvSpPr>
        <p:spPr>
          <a:xfrm>
            <a:off x="6565061" y="2014537"/>
            <a:ext cx="166370" cy="311150"/>
          </a:xfrm>
          <a:custGeom>
            <a:avLst/>
            <a:gdLst/>
            <a:ahLst/>
            <a:cxnLst/>
            <a:rect l="l" t="t" r="r" b="b"/>
            <a:pathLst>
              <a:path w="166370" h="311150">
                <a:moveTo>
                  <a:pt x="165938" y="0"/>
                </a:moveTo>
                <a:lnTo>
                  <a:pt x="0" y="311134"/>
                </a:lnTo>
              </a:path>
            </a:pathLst>
          </a:custGeom>
          <a:ln w="25399">
            <a:solidFill>
              <a:srgbClr val="A4B1A9"/>
            </a:solidFill>
          </a:ln>
        </p:spPr>
        <p:txBody>
          <a:bodyPr wrap="square" lIns="0" tIns="0" rIns="0" bIns="0" rtlCol="0"/>
          <a:lstStyle/>
          <a:p>
            <a:endParaRPr/>
          </a:p>
        </p:txBody>
      </p:sp>
      <p:sp>
        <p:nvSpPr>
          <p:cNvPr id="17" name="object 17"/>
          <p:cNvSpPr/>
          <p:nvPr/>
        </p:nvSpPr>
        <p:spPr>
          <a:xfrm>
            <a:off x="6548742" y="2224557"/>
            <a:ext cx="105892" cy="123355"/>
          </a:xfrm>
          <a:prstGeom prst="rect">
            <a:avLst/>
          </a:prstGeom>
          <a:blipFill>
            <a:blip r:embed="rId8" cstate="print"/>
            <a:stretch>
              <a:fillRect/>
            </a:stretch>
          </a:blipFill>
        </p:spPr>
        <p:txBody>
          <a:bodyPr wrap="square" lIns="0" tIns="0" rIns="0" bIns="0" rtlCol="0"/>
          <a:lstStyle/>
          <a:p>
            <a:endParaRPr/>
          </a:p>
        </p:txBody>
      </p:sp>
      <p:sp>
        <p:nvSpPr>
          <p:cNvPr id="18" name="object 18"/>
          <p:cNvSpPr txBox="1"/>
          <p:nvPr/>
        </p:nvSpPr>
        <p:spPr>
          <a:xfrm>
            <a:off x="5847715" y="1769745"/>
            <a:ext cx="2125980" cy="208279"/>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3366FF"/>
                </a:solidFill>
                <a:latin typeface="Verdana"/>
                <a:cs typeface="Verdana"/>
              </a:rPr>
              <a:t>Aggregate </a:t>
            </a:r>
            <a:r>
              <a:rPr sz="1200" b="1" spc="-105" dirty="0">
                <a:solidFill>
                  <a:srgbClr val="3366FF"/>
                </a:solidFill>
                <a:latin typeface="Verdana"/>
                <a:cs typeface="Verdana"/>
              </a:rPr>
              <a:t>over </a:t>
            </a:r>
            <a:r>
              <a:rPr sz="1200" b="1" spc="-120" dirty="0">
                <a:solidFill>
                  <a:srgbClr val="3366FF"/>
                </a:solidFill>
                <a:latin typeface="Verdana"/>
                <a:cs typeface="Verdana"/>
              </a:rPr>
              <a:t>the</a:t>
            </a:r>
            <a:r>
              <a:rPr sz="1200" b="1" spc="-110" dirty="0">
                <a:solidFill>
                  <a:srgbClr val="3366FF"/>
                </a:solidFill>
                <a:latin typeface="Verdana"/>
                <a:cs typeface="Verdana"/>
              </a:rPr>
              <a:t> </a:t>
            </a:r>
            <a:r>
              <a:rPr sz="1200" b="1" spc="-125" dirty="0">
                <a:solidFill>
                  <a:srgbClr val="3366FF"/>
                </a:solidFill>
                <a:latin typeface="Verdana"/>
                <a:cs typeface="Verdana"/>
              </a:rPr>
              <a:t>partition</a:t>
            </a:r>
            <a:endParaRPr sz="1200">
              <a:latin typeface="Verdana"/>
              <a:cs typeface="Verdana"/>
            </a:endParaRPr>
          </a:p>
        </p:txBody>
      </p:sp>
      <p:sp>
        <p:nvSpPr>
          <p:cNvPr id="19" name="object 19"/>
          <p:cNvSpPr/>
          <p:nvPr/>
        </p:nvSpPr>
        <p:spPr>
          <a:xfrm>
            <a:off x="3944937" y="2324100"/>
            <a:ext cx="3975100" cy="833437"/>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744220">
              <a:lnSpc>
                <a:spcPct val="100000"/>
              </a:lnSpc>
              <a:spcBef>
                <a:spcPts val="2265"/>
              </a:spcBef>
            </a:pPr>
            <a:r>
              <a:rPr spc="80" dirty="0"/>
              <a:t>OQL: </a:t>
            </a:r>
            <a:r>
              <a:rPr spc="110" dirty="0"/>
              <a:t>COLLECTION</a:t>
            </a:r>
            <a:r>
              <a:rPr spc="-95" dirty="0"/>
              <a:t> </a:t>
            </a:r>
            <a:r>
              <a:rPr spc="40" dirty="0"/>
              <a:t>OPERATORS</a:t>
            </a:r>
          </a:p>
        </p:txBody>
      </p:sp>
      <p:sp>
        <p:nvSpPr>
          <p:cNvPr id="5" name="object 5"/>
          <p:cNvSpPr txBox="1"/>
          <p:nvPr/>
        </p:nvSpPr>
        <p:spPr>
          <a:xfrm>
            <a:off x="4115752" y="1729740"/>
            <a:ext cx="4323080" cy="1291590"/>
          </a:xfrm>
          <a:prstGeom prst="rect">
            <a:avLst/>
          </a:prstGeom>
        </p:spPr>
        <p:txBody>
          <a:bodyPr vert="horz" wrap="square" lIns="0" tIns="81280" rIns="0" bIns="0" rtlCol="0">
            <a:spAutoFit/>
          </a:bodyPr>
          <a:lstStyle/>
          <a:p>
            <a:pPr marL="241300" marR="5080" indent="-228600">
              <a:lnSpc>
                <a:spcPct val="79500"/>
              </a:lnSpc>
              <a:spcBef>
                <a:spcPts val="640"/>
              </a:spcBef>
              <a:buClr>
                <a:srgbClr val="93A299"/>
              </a:buClr>
              <a:buFont typeface="Arial"/>
              <a:buChar char="•"/>
              <a:tabLst>
                <a:tab pos="240665" algn="l"/>
                <a:tab pos="241300" algn="l"/>
              </a:tabLst>
            </a:pPr>
            <a:r>
              <a:rPr sz="2200" spc="-114" dirty="0">
                <a:solidFill>
                  <a:srgbClr val="564B3C"/>
                </a:solidFill>
                <a:latin typeface="Verdana"/>
                <a:cs typeface="Verdana"/>
              </a:rPr>
              <a:t>Like </a:t>
            </a:r>
            <a:r>
              <a:rPr sz="2200" spc="-110" dirty="0">
                <a:solidFill>
                  <a:srgbClr val="564B3C"/>
                </a:solidFill>
                <a:latin typeface="Verdana"/>
                <a:cs typeface="Verdana"/>
              </a:rPr>
              <a:t>in </a:t>
            </a:r>
            <a:r>
              <a:rPr sz="2200" spc="-160" dirty="0">
                <a:solidFill>
                  <a:srgbClr val="564B3C"/>
                </a:solidFill>
                <a:latin typeface="Verdana"/>
                <a:cs typeface="Verdana"/>
              </a:rPr>
              <a:t>SQL, </a:t>
            </a:r>
            <a:r>
              <a:rPr sz="2200" spc="70" dirty="0">
                <a:solidFill>
                  <a:srgbClr val="564B3C"/>
                </a:solidFill>
                <a:latin typeface="Verdana"/>
                <a:cs typeface="Verdana"/>
              </a:rPr>
              <a:t>we</a:t>
            </a:r>
            <a:r>
              <a:rPr sz="2200" spc="-580" dirty="0">
                <a:solidFill>
                  <a:srgbClr val="564B3C"/>
                </a:solidFill>
                <a:latin typeface="Verdana"/>
                <a:cs typeface="Verdana"/>
              </a:rPr>
              <a:t> </a:t>
            </a:r>
            <a:r>
              <a:rPr sz="2200" spc="40" dirty="0">
                <a:solidFill>
                  <a:srgbClr val="564B3C"/>
                </a:solidFill>
                <a:latin typeface="Verdana"/>
                <a:cs typeface="Verdana"/>
              </a:rPr>
              <a:t>have </a:t>
            </a:r>
            <a:r>
              <a:rPr sz="2200" spc="-95" dirty="0">
                <a:solidFill>
                  <a:srgbClr val="564B3C"/>
                </a:solidFill>
                <a:latin typeface="Verdana"/>
                <a:cs typeface="Verdana"/>
              </a:rPr>
              <a:t>ANY, </a:t>
            </a:r>
            <a:r>
              <a:rPr sz="2200" spc="-125" dirty="0">
                <a:solidFill>
                  <a:srgbClr val="564B3C"/>
                </a:solidFill>
                <a:latin typeface="Verdana"/>
                <a:cs typeface="Verdana"/>
              </a:rPr>
              <a:t>ALL,  </a:t>
            </a:r>
            <a:r>
              <a:rPr sz="2200" spc="-345" dirty="0">
                <a:solidFill>
                  <a:srgbClr val="564B3C"/>
                </a:solidFill>
                <a:latin typeface="Verdana"/>
                <a:cs typeface="Verdana"/>
              </a:rPr>
              <a:t>EXISTS</a:t>
            </a:r>
            <a:endParaRPr sz="2200">
              <a:latin typeface="Verdana"/>
              <a:cs typeface="Verdana"/>
            </a:endParaRPr>
          </a:p>
          <a:p>
            <a:pPr>
              <a:lnSpc>
                <a:spcPct val="100000"/>
              </a:lnSpc>
              <a:buClr>
                <a:srgbClr val="93A299"/>
              </a:buClr>
              <a:buFont typeface="Arial"/>
              <a:buChar char="•"/>
            </a:pPr>
            <a:endParaRPr sz="2250">
              <a:latin typeface="Times New Roman"/>
              <a:cs typeface="Times New Roman"/>
            </a:endParaRPr>
          </a:p>
          <a:p>
            <a:pPr marL="241300" indent="-228600">
              <a:lnSpc>
                <a:spcPct val="100000"/>
              </a:lnSpc>
              <a:buClr>
                <a:srgbClr val="93A299"/>
              </a:buClr>
              <a:buFont typeface="Arial"/>
              <a:buChar char="•"/>
              <a:tabLst>
                <a:tab pos="240665" algn="l"/>
                <a:tab pos="241300" algn="l"/>
              </a:tabLst>
            </a:pPr>
            <a:r>
              <a:rPr sz="2200" spc="50" dirty="0">
                <a:solidFill>
                  <a:srgbClr val="564B3C"/>
                </a:solidFill>
                <a:latin typeface="Verdana"/>
                <a:cs typeface="Verdana"/>
              </a:rPr>
              <a:t>OQL </a:t>
            </a:r>
            <a:r>
              <a:rPr sz="2200" spc="-55" dirty="0">
                <a:solidFill>
                  <a:srgbClr val="564B3C"/>
                </a:solidFill>
                <a:latin typeface="Verdana"/>
                <a:cs typeface="Verdana"/>
              </a:rPr>
              <a:t>has </a:t>
            </a:r>
            <a:r>
              <a:rPr sz="2200" spc="-140" dirty="0">
                <a:solidFill>
                  <a:srgbClr val="564B3C"/>
                </a:solidFill>
                <a:latin typeface="Verdana"/>
                <a:cs typeface="Verdana"/>
              </a:rPr>
              <a:t>similar</a:t>
            </a:r>
            <a:r>
              <a:rPr sz="2200" spc="-505" dirty="0">
                <a:solidFill>
                  <a:srgbClr val="564B3C"/>
                </a:solidFill>
                <a:latin typeface="Verdana"/>
                <a:cs typeface="Verdana"/>
              </a:rPr>
              <a:t> </a:t>
            </a:r>
            <a:r>
              <a:rPr sz="2200" spc="-40" dirty="0">
                <a:solidFill>
                  <a:srgbClr val="564B3C"/>
                </a:solidFill>
                <a:latin typeface="Verdana"/>
                <a:cs typeface="Verdana"/>
              </a:rPr>
              <a:t>operators</a:t>
            </a:r>
            <a:endParaRPr sz="2200">
              <a:latin typeface="Verdana"/>
              <a:cs typeface="Verdana"/>
            </a:endParaRPr>
          </a:p>
        </p:txBody>
      </p:sp>
      <p:sp>
        <p:nvSpPr>
          <p:cNvPr id="6" name="object 6"/>
          <p:cNvSpPr/>
          <p:nvPr/>
        </p:nvSpPr>
        <p:spPr>
          <a:xfrm>
            <a:off x="4478337" y="3214687"/>
            <a:ext cx="2871787" cy="90487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4558665" y="4152582"/>
            <a:ext cx="2473325" cy="386080"/>
          </a:xfrm>
          <a:prstGeom prst="rect">
            <a:avLst/>
          </a:prstGeom>
        </p:spPr>
        <p:txBody>
          <a:bodyPr vert="horz" wrap="square" lIns="0" tIns="22860" rIns="0" bIns="0" rtlCol="0">
            <a:spAutoFit/>
          </a:bodyPr>
          <a:lstStyle/>
          <a:p>
            <a:pPr marL="12700" marR="5080">
              <a:lnSpc>
                <a:spcPts val="1400"/>
              </a:lnSpc>
              <a:spcBef>
                <a:spcPts val="180"/>
              </a:spcBef>
            </a:pPr>
            <a:r>
              <a:rPr sz="1200" b="1" spc="-90" dirty="0">
                <a:solidFill>
                  <a:srgbClr val="800000"/>
                </a:solidFill>
                <a:latin typeface="Verdana"/>
                <a:cs typeface="Verdana"/>
              </a:rPr>
              <a:t>Select </a:t>
            </a:r>
            <a:r>
              <a:rPr sz="1200" b="1" spc="-160" dirty="0">
                <a:solidFill>
                  <a:srgbClr val="800000"/>
                </a:solidFill>
                <a:latin typeface="Verdana"/>
                <a:cs typeface="Verdana"/>
              </a:rPr>
              <a:t>stars </a:t>
            </a:r>
            <a:r>
              <a:rPr sz="1200" b="1" spc="-140" dirty="0">
                <a:solidFill>
                  <a:srgbClr val="800000"/>
                </a:solidFill>
                <a:latin typeface="Verdana"/>
                <a:cs typeface="Verdana"/>
              </a:rPr>
              <a:t>who </a:t>
            </a:r>
            <a:r>
              <a:rPr sz="1200" b="1" spc="-85" dirty="0">
                <a:solidFill>
                  <a:srgbClr val="800000"/>
                </a:solidFill>
                <a:latin typeface="Verdana"/>
                <a:cs typeface="Verdana"/>
              </a:rPr>
              <a:t>participated </a:t>
            </a:r>
            <a:r>
              <a:rPr sz="1200" b="1" spc="-135" dirty="0">
                <a:solidFill>
                  <a:srgbClr val="800000"/>
                </a:solidFill>
                <a:latin typeface="Verdana"/>
                <a:cs typeface="Verdana"/>
              </a:rPr>
              <a:t>in </a:t>
            </a:r>
            <a:r>
              <a:rPr sz="1200" b="1" spc="-10" dirty="0">
                <a:solidFill>
                  <a:srgbClr val="800000"/>
                </a:solidFill>
                <a:latin typeface="Verdana"/>
                <a:cs typeface="Verdana"/>
              </a:rPr>
              <a:t>a  </a:t>
            </a:r>
            <a:r>
              <a:rPr sz="1200" b="1" spc="-95" dirty="0">
                <a:solidFill>
                  <a:srgbClr val="800000"/>
                </a:solidFill>
                <a:latin typeface="Verdana"/>
                <a:cs typeface="Verdana"/>
              </a:rPr>
              <a:t>movie </a:t>
            </a:r>
            <a:r>
              <a:rPr sz="1200" b="1" spc="-60" dirty="0">
                <a:solidFill>
                  <a:srgbClr val="800000"/>
                </a:solidFill>
                <a:latin typeface="Verdana"/>
                <a:cs typeface="Verdana"/>
              </a:rPr>
              <a:t>made </a:t>
            </a:r>
            <a:r>
              <a:rPr sz="1200" b="1" spc="-70" dirty="0">
                <a:solidFill>
                  <a:srgbClr val="800000"/>
                </a:solidFill>
                <a:latin typeface="Verdana"/>
                <a:cs typeface="Verdana"/>
              </a:rPr>
              <a:t>by</a:t>
            </a:r>
            <a:r>
              <a:rPr sz="1200" b="1" spc="-80" dirty="0">
                <a:solidFill>
                  <a:srgbClr val="800000"/>
                </a:solidFill>
                <a:latin typeface="Verdana"/>
                <a:cs typeface="Verdana"/>
              </a:rPr>
              <a:t> </a:t>
            </a:r>
            <a:r>
              <a:rPr sz="1200" b="1" spc="-105" dirty="0">
                <a:solidFill>
                  <a:srgbClr val="800000"/>
                </a:solidFill>
                <a:latin typeface="Verdana"/>
                <a:cs typeface="Verdana"/>
              </a:rPr>
              <a:t>‘Disney’</a:t>
            </a:r>
            <a:endParaRPr sz="1200">
              <a:latin typeface="Verdana"/>
              <a:cs typeface="Verdana"/>
            </a:endParaRPr>
          </a:p>
        </p:txBody>
      </p:sp>
      <p:sp>
        <p:nvSpPr>
          <p:cNvPr id="8" name="object 8"/>
          <p:cNvSpPr/>
          <p:nvPr/>
        </p:nvSpPr>
        <p:spPr>
          <a:xfrm>
            <a:off x="4570412" y="5037138"/>
            <a:ext cx="2779712" cy="865797"/>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4649152" y="5951312"/>
            <a:ext cx="2515870" cy="386080"/>
          </a:xfrm>
          <a:prstGeom prst="rect">
            <a:avLst/>
          </a:prstGeom>
        </p:spPr>
        <p:txBody>
          <a:bodyPr vert="horz" wrap="square" lIns="0" tIns="22860" rIns="0" bIns="0" rtlCol="0">
            <a:spAutoFit/>
          </a:bodyPr>
          <a:lstStyle/>
          <a:p>
            <a:pPr marL="12700" marR="5080">
              <a:lnSpc>
                <a:spcPts val="1400"/>
              </a:lnSpc>
              <a:spcBef>
                <a:spcPts val="180"/>
              </a:spcBef>
            </a:pPr>
            <a:r>
              <a:rPr sz="1200" b="1" spc="-90" dirty="0">
                <a:solidFill>
                  <a:srgbClr val="800000"/>
                </a:solidFill>
                <a:latin typeface="Verdana"/>
                <a:cs typeface="Verdana"/>
              </a:rPr>
              <a:t>Select </a:t>
            </a:r>
            <a:r>
              <a:rPr sz="1200" b="1" spc="-160" dirty="0">
                <a:solidFill>
                  <a:srgbClr val="800000"/>
                </a:solidFill>
                <a:latin typeface="Verdana"/>
                <a:cs typeface="Verdana"/>
              </a:rPr>
              <a:t>stars </a:t>
            </a:r>
            <a:r>
              <a:rPr sz="1200" b="1" spc="-140" dirty="0">
                <a:solidFill>
                  <a:srgbClr val="800000"/>
                </a:solidFill>
                <a:latin typeface="Verdana"/>
                <a:cs typeface="Verdana"/>
              </a:rPr>
              <a:t>who </a:t>
            </a:r>
            <a:r>
              <a:rPr sz="1200" b="1" spc="-85" dirty="0">
                <a:solidFill>
                  <a:srgbClr val="800000"/>
                </a:solidFill>
                <a:latin typeface="Verdana"/>
                <a:cs typeface="Verdana"/>
              </a:rPr>
              <a:t>participated </a:t>
            </a:r>
            <a:r>
              <a:rPr sz="1200" b="1" spc="-105" dirty="0">
                <a:solidFill>
                  <a:srgbClr val="800000"/>
                </a:solidFill>
                <a:latin typeface="Verdana"/>
                <a:cs typeface="Verdana"/>
              </a:rPr>
              <a:t>only  </a:t>
            </a:r>
            <a:r>
              <a:rPr sz="1200" b="1" spc="-130" dirty="0">
                <a:solidFill>
                  <a:srgbClr val="800000"/>
                </a:solidFill>
                <a:latin typeface="Verdana"/>
                <a:cs typeface="Verdana"/>
              </a:rPr>
              <a:t>in </a:t>
            </a:r>
            <a:r>
              <a:rPr sz="1200" b="1" spc="-114" dirty="0">
                <a:solidFill>
                  <a:srgbClr val="800000"/>
                </a:solidFill>
                <a:latin typeface="Verdana"/>
                <a:cs typeface="Verdana"/>
              </a:rPr>
              <a:t>movies </a:t>
            </a:r>
            <a:r>
              <a:rPr sz="1200" b="1" spc="-60" dirty="0">
                <a:solidFill>
                  <a:srgbClr val="800000"/>
                </a:solidFill>
                <a:latin typeface="Verdana"/>
                <a:cs typeface="Verdana"/>
              </a:rPr>
              <a:t>made </a:t>
            </a:r>
            <a:r>
              <a:rPr sz="1200" b="1" spc="-70" dirty="0">
                <a:solidFill>
                  <a:srgbClr val="800000"/>
                </a:solidFill>
                <a:latin typeface="Verdana"/>
                <a:cs typeface="Verdana"/>
              </a:rPr>
              <a:t>by</a:t>
            </a:r>
            <a:r>
              <a:rPr sz="1200" b="1" spc="-10" dirty="0">
                <a:solidFill>
                  <a:srgbClr val="800000"/>
                </a:solidFill>
                <a:latin typeface="Verdana"/>
                <a:cs typeface="Verdana"/>
              </a:rPr>
              <a:t> </a:t>
            </a:r>
            <a:r>
              <a:rPr sz="1200" b="1" spc="-110" dirty="0">
                <a:solidFill>
                  <a:srgbClr val="800000"/>
                </a:solidFill>
                <a:latin typeface="Verdana"/>
                <a:cs typeface="Verdana"/>
              </a:rPr>
              <a:t>‘Disney’</a:t>
            </a:r>
            <a:endParaRPr sz="1200">
              <a:latin typeface="Verdana"/>
              <a:cs typeface="Verdana"/>
            </a:endParaRPr>
          </a:p>
        </p:txBody>
      </p:sp>
      <p:sp>
        <p:nvSpPr>
          <p:cNvPr id="10" name="object 10"/>
          <p:cNvSpPr/>
          <p:nvPr/>
        </p:nvSpPr>
        <p:spPr>
          <a:xfrm>
            <a:off x="250825" y="1611312"/>
            <a:ext cx="3441700" cy="5168900"/>
          </a:xfrm>
          <a:prstGeom prst="rect">
            <a:avLst/>
          </a:prstGeom>
          <a:blipFill>
            <a:blip r:embed="rId6"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29</a:t>
            </a:fld>
            <a:endParaRPr spc="-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829073"/>
          </a:xfrm>
          <a:prstGeom prst="rect">
            <a:avLst/>
          </a:prstGeom>
          <a:solidFill>
            <a:srgbClr val="FFFFFF"/>
          </a:solidFill>
        </p:spPr>
        <p:txBody>
          <a:bodyPr vert="horz" wrap="square" lIns="0" tIns="287655" rIns="0" bIns="0" rtlCol="0">
            <a:spAutoFit/>
          </a:bodyPr>
          <a:lstStyle/>
          <a:p>
            <a:pPr marL="1509395">
              <a:lnSpc>
                <a:spcPct val="100000"/>
              </a:lnSpc>
              <a:spcBef>
                <a:spcPts val="2265"/>
              </a:spcBef>
            </a:pPr>
            <a:r>
              <a:rPr lang="en-US" spc="15" dirty="0" smtClean="0"/>
              <a:t>        OBJECT IDENTITY</a:t>
            </a:r>
            <a:endParaRPr lang="en-US" spc="-25" dirty="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09855">
              <a:lnSpc>
                <a:spcPct val="100000"/>
              </a:lnSpc>
              <a:spcBef>
                <a:spcPts val="105"/>
              </a:spcBef>
            </a:pPr>
            <a:fld id="{81D60167-4931-47E6-BA6A-407CBD079E47}" type="slidenum">
              <a:rPr spc="-100" dirty="0"/>
              <a:pPr marL="109855">
                <a:lnSpc>
                  <a:spcPct val="100000"/>
                </a:lnSpc>
                <a:spcBef>
                  <a:spcPts val="105"/>
                </a:spcBef>
              </a:pPr>
              <a:t>3</a:t>
            </a:fld>
            <a:endParaRPr spc="-100" dirty="0"/>
          </a:p>
        </p:txBody>
      </p:sp>
      <p:sp>
        <p:nvSpPr>
          <p:cNvPr id="7" name="Rectangle 6"/>
          <p:cNvSpPr/>
          <p:nvPr/>
        </p:nvSpPr>
        <p:spPr>
          <a:xfrm>
            <a:off x="270163" y="2001083"/>
            <a:ext cx="8603665" cy="4247317"/>
          </a:xfrm>
          <a:prstGeom prst="rect">
            <a:avLst/>
          </a:prstGeom>
        </p:spPr>
        <p:txBody>
          <a:bodyPr wrap="square">
            <a:spAutoFit/>
          </a:bodyPr>
          <a:lstStyle/>
          <a:p>
            <a:pPr marL="285750" indent="-285750">
              <a:buFont typeface="Arial" panose="020B0604020202020204" pitchFamily="34" charset="0"/>
              <a:buChar char="•"/>
            </a:pPr>
            <a:r>
              <a:rPr lang="en-US" dirty="0" smtClean="0"/>
              <a:t>OID is a unique identity of each object regardless of its content</a:t>
            </a:r>
          </a:p>
          <a:p>
            <a:endParaRPr lang="en-US" dirty="0" smtClean="0"/>
          </a:p>
          <a:p>
            <a:r>
              <a:rPr lang="en-US" dirty="0" smtClean="0"/>
              <a:t>•   Even if all attributes are the same, still objects have different OIDs</a:t>
            </a:r>
          </a:p>
          <a:p>
            <a:endParaRPr lang="en-US" dirty="0" smtClean="0"/>
          </a:p>
          <a:p>
            <a:r>
              <a:rPr lang="en-US" dirty="0" smtClean="0"/>
              <a:t>•   Easier for references</a:t>
            </a:r>
          </a:p>
          <a:p>
            <a:endParaRPr lang="en-US" dirty="0" smtClean="0"/>
          </a:p>
          <a:p>
            <a:r>
              <a:rPr lang="en-US" dirty="0" smtClean="0"/>
              <a:t>•   An object is made of two things:</a:t>
            </a:r>
          </a:p>
          <a:p>
            <a:endParaRPr lang="en-US" dirty="0" smtClean="0"/>
          </a:p>
          <a:p>
            <a:r>
              <a:rPr lang="en-US" dirty="0" smtClean="0"/>
              <a:t>•   State: attributes (name, address, birth Date of a person)</a:t>
            </a:r>
          </a:p>
          <a:p>
            <a:endParaRPr lang="en-US" dirty="0" smtClean="0"/>
          </a:p>
          <a:p>
            <a:r>
              <a:rPr lang="en-US" dirty="0" smtClean="0"/>
              <a:t>•   Behavior: operations (age of a person is computed from birth Date and current date)</a:t>
            </a:r>
          </a:p>
          <a:p>
            <a:r>
              <a:rPr lang="en-US" dirty="0"/>
              <a:t>	</a:t>
            </a:r>
            <a:r>
              <a:rPr lang="en-US" dirty="0" smtClean="0"/>
              <a:t>**three( structure, behavior, characteristics of types)</a:t>
            </a:r>
          </a:p>
          <a:p>
            <a:pPr marL="285750" indent="-285750">
              <a:buFont typeface="Arial" panose="020B0604020202020204" pitchFamily="34" charset="0"/>
              <a:buChar char="•"/>
            </a:pPr>
            <a:r>
              <a:rPr lang="en-US" dirty="0" smtClean="0"/>
              <a:t>Object identity: An object retains its identity even if some or all of the values of variables or definitions of methods change over time.</a:t>
            </a:r>
          </a:p>
          <a:p>
            <a:endParaRPr lang="en-US" dirty="0"/>
          </a:p>
        </p:txBody>
      </p:sp>
    </p:spTree>
    <p:extLst>
      <p:ext uri="{BB962C8B-B14F-4D97-AF65-F5344CB8AC3E}">
        <p14:creationId xmlns="" xmlns:p14="http://schemas.microsoft.com/office/powerpoint/2010/main" val="326800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86995" rIns="0" bIns="0" rtlCol="0">
            <a:spAutoFit/>
          </a:bodyPr>
          <a:lstStyle/>
          <a:p>
            <a:pPr marL="2053589" marR="1210310" indent="-845185">
              <a:lnSpc>
                <a:spcPts val="3800"/>
              </a:lnSpc>
              <a:spcBef>
                <a:spcPts val="685"/>
              </a:spcBef>
            </a:pPr>
            <a:r>
              <a:rPr sz="3200" spc="120" dirty="0"/>
              <a:t>SECOND </a:t>
            </a:r>
            <a:r>
              <a:rPr sz="3200" spc="135" dirty="0"/>
              <a:t>APPROACH:</a:t>
            </a:r>
            <a:r>
              <a:rPr sz="3200" spc="-270" dirty="0"/>
              <a:t> </a:t>
            </a:r>
            <a:r>
              <a:rPr sz="3200" spc="-30" dirty="0"/>
              <a:t>OBJECT-  </a:t>
            </a:r>
            <a:r>
              <a:rPr sz="3200" spc="65" dirty="0"/>
              <a:t>RELATIONAL</a:t>
            </a:r>
            <a:r>
              <a:rPr sz="3200" spc="-130" dirty="0"/>
              <a:t> </a:t>
            </a:r>
            <a:r>
              <a:rPr sz="3200" spc="105" dirty="0"/>
              <a:t>MODEL</a:t>
            </a:r>
            <a:endParaRPr sz="320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30</a:t>
            </a:fld>
            <a:endParaRPr spc="-100" dirty="0"/>
          </a:p>
        </p:txBody>
      </p:sp>
      <p:sp>
        <p:nvSpPr>
          <p:cNvPr id="5" name="object 5"/>
          <p:cNvSpPr txBox="1"/>
          <p:nvPr/>
        </p:nvSpPr>
        <p:spPr>
          <a:xfrm>
            <a:off x="650240" y="1785620"/>
            <a:ext cx="7723505" cy="3451860"/>
          </a:xfrm>
          <a:prstGeom prst="rect">
            <a:avLst/>
          </a:prstGeom>
        </p:spPr>
        <p:txBody>
          <a:bodyPr vert="horz" wrap="square" lIns="0" tIns="33020" rIns="0" bIns="0" rtlCol="0">
            <a:spAutoFit/>
          </a:bodyPr>
          <a:lstStyle/>
          <a:p>
            <a:pPr marL="241300" marR="5080" indent="-228600">
              <a:lnSpc>
                <a:spcPts val="2800"/>
              </a:lnSpc>
              <a:spcBef>
                <a:spcPts val="260"/>
              </a:spcBef>
              <a:buClr>
                <a:srgbClr val="93A299"/>
              </a:buClr>
              <a:buFont typeface="Arial"/>
              <a:buChar char="•"/>
              <a:tabLst>
                <a:tab pos="241300" algn="l"/>
              </a:tabLst>
            </a:pPr>
            <a:r>
              <a:rPr sz="2400" spc="-15" dirty="0">
                <a:solidFill>
                  <a:srgbClr val="564B3C"/>
                </a:solidFill>
                <a:latin typeface="Verdana"/>
                <a:cs typeface="Verdana"/>
              </a:rPr>
              <a:t>Object-oriented </a:t>
            </a:r>
            <a:r>
              <a:rPr sz="2400" spc="25" dirty="0">
                <a:solidFill>
                  <a:srgbClr val="564B3C"/>
                </a:solidFill>
                <a:latin typeface="Verdana"/>
                <a:cs typeface="Verdana"/>
              </a:rPr>
              <a:t>model </a:t>
            </a:r>
            <a:r>
              <a:rPr sz="2400" spc="-165" dirty="0">
                <a:solidFill>
                  <a:srgbClr val="564B3C"/>
                </a:solidFill>
                <a:latin typeface="Verdana"/>
                <a:cs typeface="Verdana"/>
              </a:rPr>
              <a:t>tries </a:t>
            </a:r>
            <a:r>
              <a:rPr sz="2400" spc="-10" dirty="0">
                <a:solidFill>
                  <a:srgbClr val="564B3C"/>
                </a:solidFill>
                <a:latin typeface="Verdana"/>
                <a:cs typeface="Verdana"/>
              </a:rPr>
              <a:t>to </a:t>
            </a:r>
            <a:r>
              <a:rPr sz="2400" spc="-60" dirty="0">
                <a:solidFill>
                  <a:srgbClr val="564B3C"/>
                </a:solidFill>
                <a:latin typeface="Verdana"/>
                <a:cs typeface="Verdana"/>
              </a:rPr>
              <a:t>bring </a:t>
            </a:r>
            <a:r>
              <a:rPr sz="2400" spc="-20" dirty="0">
                <a:solidFill>
                  <a:srgbClr val="564B3C"/>
                </a:solidFill>
                <a:latin typeface="Verdana"/>
                <a:cs typeface="Verdana"/>
              </a:rPr>
              <a:t>the </a:t>
            </a:r>
            <a:r>
              <a:rPr sz="2400" spc="-30" dirty="0">
                <a:solidFill>
                  <a:srgbClr val="564B3C"/>
                </a:solidFill>
                <a:latin typeface="Verdana"/>
                <a:cs typeface="Verdana"/>
              </a:rPr>
              <a:t>main  </a:t>
            </a:r>
            <a:r>
              <a:rPr sz="2400" spc="55" dirty="0">
                <a:solidFill>
                  <a:srgbClr val="564B3C"/>
                </a:solidFill>
                <a:latin typeface="Verdana"/>
                <a:cs typeface="Verdana"/>
              </a:rPr>
              <a:t>concepts</a:t>
            </a:r>
            <a:r>
              <a:rPr sz="2400" spc="-185" dirty="0">
                <a:solidFill>
                  <a:srgbClr val="564B3C"/>
                </a:solidFill>
                <a:latin typeface="Verdana"/>
                <a:cs typeface="Verdana"/>
              </a:rPr>
              <a:t> </a:t>
            </a:r>
            <a:r>
              <a:rPr sz="2400" spc="-95" dirty="0">
                <a:solidFill>
                  <a:srgbClr val="564B3C"/>
                </a:solidFill>
                <a:latin typeface="Verdana"/>
                <a:cs typeface="Verdana"/>
              </a:rPr>
              <a:t>from</a:t>
            </a:r>
            <a:r>
              <a:rPr sz="2400" spc="-180" dirty="0">
                <a:solidFill>
                  <a:srgbClr val="564B3C"/>
                </a:solidFill>
                <a:latin typeface="Verdana"/>
                <a:cs typeface="Verdana"/>
              </a:rPr>
              <a:t> </a:t>
            </a:r>
            <a:r>
              <a:rPr sz="2400" spc="-40" dirty="0">
                <a:solidFill>
                  <a:srgbClr val="564B3C"/>
                </a:solidFill>
                <a:latin typeface="Verdana"/>
                <a:cs typeface="Verdana"/>
              </a:rPr>
              <a:t>relational</a:t>
            </a:r>
            <a:r>
              <a:rPr sz="2400" spc="-185" dirty="0">
                <a:solidFill>
                  <a:srgbClr val="564B3C"/>
                </a:solidFill>
                <a:latin typeface="Verdana"/>
                <a:cs typeface="Verdana"/>
              </a:rPr>
              <a:t> </a:t>
            </a:r>
            <a:r>
              <a:rPr sz="2400" spc="25" dirty="0">
                <a:solidFill>
                  <a:srgbClr val="564B3C"/>
                </a:solidFill>
                <a:latin typeface="Verdana"/>
                <a:cs typeface="Verdana"/>
              </a:rPr>
              <a:t>model</a:t>
            </a:r>
            <a:r>
              <a:rPr sz="2400" spc="-180" dirty="0">
                <a:solidFill>
                  <a:srgbClr val="564B3C"/>
                </a:solidFill>
                <a:latin typeface="Verdana"/>
                <a:cs typeface="Verdana"/>
              </a:rPr>
              <a:t> </a:t>
            </a:r>
            <a:r>
              <a:rPr sz="2400" spc="-10" dirty="0">
                <a:solidFill>
                  <a:srgbClr val="564B3C"/>
                </a:solidFill>
                <a:latin typeface="Verdana"/>
                <a:cs typeface="Verdana"/>
              </a:rPr>
              <a:t>to</a:t>
            </a:r>
            <a:r>
              <a:rPr sz="2400" spc="-180" dirty="0">
                <a:solidFill>
                  <a:srgbClr val="564B3C"/>
                </a:solidFill>
                <a:latin typeface="Verdana"/>
                <a:cs typeface="Verdana"/>
              </a:rPr>
              <a:t> </a:t>
            </a:r>
            <a:r>
              <a:rPr sz="2400" spc="-20" dirty="0">
                <a:solidFill>
                  <a:srgbClr val="564B3C"/>
                </a:solidFill>
                <a:latin typeface="Verdana"/>
                <a:cs typeface="Verdana"/>
              </a:rPr>
              <a:t>the</a:t>
            </a:r>
            <a:r>
              <a:rPr sz="2400" spc="-185" dirty="0">
                <a:solidFill>
                  <a:srgbClr val="564B3C"/>
                </a:solidFill>
                <a:latin typeface="Verdana"/>
                <a:cs typeface="Verdana"/>
              </a:rPr>
              <a:t> </a:t>
            </a:r>
            <a:r>
              <a:rPr sz="2400" spc="190" dirty="0">
                <a:solidFill>
                  <a:srgbClr val="564B3C"/>
                </a:solidFill>
                <a:latin typeface="Verdana"/>
                <a:cs typeface="Verdana"/>
              </a:rPr>
              <a:t>OO</a:t>
            </a:r>
            <a:r>
              <a:rPr sz="2400" spc="-180" dirty="0">
                <a:solidFill>
                  <a:srgbClr val="564B3C"/>
                </a:solidFill>
                <a:latin typeface="Verdana"/>
                <a:cs typeface="Verdana"/>
              </a:rPr>
              <a:t> </a:t>
            </a:r>
            <a:r>
              <a:rPr sz="2400" spc="20" dirty="0">
                <a:solidFill>
                  <a:srgbClr val="564B3C"/>
                </a:solidFill>
                <a:latin typeface="Verdana"/>
                <a:cs typeface="Verdana"/>
              </a:rPr>
              <a:t>domain</a:t>
            </a:r>
            <a:endParaRPr sz="2400">
              <a:latin typeface="Verdana"/>
              <a:cs typeface="Verdana"/>
            </a:endParaRPr>
          </a:p>
          <a:p>
            <a:pPr marL="533400" lvl="1" indent="-228600">
              <a:lnSpc>
                <a:spcPct val="100000"/>
              </a:lnSpc>
              <a:spcBef>
                <a:spcPts val="420"/>
              </a:spcBef>
              <a:buClr>
                <a:srgbClr val="CF543F"/>
              </a:buClr>
              <a:buFont typeface="Arial"/>
              <a:buChar char="•"/>
              <a:tabLst>
                <a:tab pos="532765" algn="l"/>
                <a:tab pos="533400" algn="l"/>
              </a:tabLst>
            </a:pPr>
            <a:r>
              <a:rPr sz="2000" spc="-110" dirty="0">
                <a:solidFill>
                  <a:srgbClr val="564B3C"/>
                </a:solidFill>
                <a:latin typeface="Verdana"/>
                <a:cs typeface="Verdana"/>
              </a:rPr>
              <a:t>The</a:t>
            </a:r>
            <a:r>
              <a:rPr sz="2000" spc="-155" dirty="0">
                <a:solidFill>
                  <a:srgbClr val="564B3C"/>
                </a:solidFill>
                <a:latin typeface="Verdana"/>
                <a:cs typeface="Verdana"/>
              </a:rPr>
              <a:t> </a:t>
            </a:r>
            <a:r>
              <a:rPr sz="2000" spc="-30" dirty="0">
                <a:solidFill>
                  <a:srgbClr val="564B3C"/>
                </a:solidFill>
                <a:latin typeface="Verdana"/>
                <a:cs typeface="Verdana"/>
              </a:rPr>
              <a:t>heart</a:t>
            </a:r>
            <a:r>
              <a:rPr sz="2000" spc="-150" dirty="0">
                <a:solidFill>
                  <a:srgbClr val="564B3C"/>
                </a:solidFill>
                <a:latin typeface="Verdana"/>
                <a:cs typeface="Verdana"/>
              </a:rPr>
              <a:t> </a:t>
            </a:r>
            <a:r>
              <a:rPr sz="2000" spc="-210" dirty="0">
                <a:solidFill>
                  <a:srgbClr val="564B3C"/>
                </a:solidFill>
                <a:latin typeface="Verdana"/>
                <a:cs typeface="Verdana"/>
              </a:rPr>
              <a:t>is</a:t>
            </a:r>
            <a:r>
              <a:rPr sz="2000" spc="-150" dirty="0">
                <a:solidFill>
                  <a:srgbClr val="564B3C"/>
                </a:solidFill>
                <a:latin typeface="Verdana"/>
                <a:cs typeface="Verdana"/>
              </a:rPr>
              <a:t> </a:t>
            </a:r>
            <a:r>
              <a:rPr sz="2000" spc="160" dirty="0">
                <a:solidFill>
                  <a:srgbClr val="564B3C"/>
                </a:solidFill>
                <a:latin typeface="Verdana"/>
                <a:cs typeface="Verdana"/>
              </a:rPr>
              <a:t>OO</a:t>
            </a:r>
            <a:r>
              <a:rPr sz="2000" spc="-150" dirty="0">
                <a:solidFill>
                  <a:srgbClr val="564B3C"/>
                </a:solidFill>
                <a:latin typeface="Verdana"/>
                <a:cs typeface="Verdana"/>
              </a:rPr>
              <a:t> </a:t>
            </a:r>
            <a:r>
              <a:rPr sz="2000" spc="45" dirty="0">
                <a:solidFill>
                  <a:srgbClr val="564B3C"/>
                </a:solidFill>
                <a:latin typeface="Verdana"/>
                <a:cs typeface="Verdana"/>
              </a:rPr>
              <a:t>concepts</a:t>
            </a:r>
            <a:r>
              <a:rPr sz="2000" spc="-150" dirty="0">
                <a:solidFill>
                  <a:srgbClr val="564B3C"/>
                </a:solidFill>
                <a:latin typeface="Verdana"/>
                <a:cs typeface="Verdana"/>
              </a:rPr>
              <a:t> </a:t>
            </a:r>
            <a:r>
              <a:rPr sz="2000" spc="-70" dirty="0">
                <a:solidFill>
                  <a:srgbClr val="564B3C"/>
                </a:solidFill>
                <a:latin typeface="Verdana"/>
                <a:cs typeface="Verdana"/>
              </a:rPr>
              <a:t>with</a:t>
            </a:r>
            <a:r>
              <a:rPr sz="2000" spc="-155" dirty="0">
                <a:solidFill>
                  <a:srgbClr val="564B3C"/>
                </a:solidFill>
                <a:latin typeface="Verdana"/>
                <a:cs typeface="Verdana"/>
              </a:rPr>
              <a:t> </a:t>
            </a:r>
            <a:r>
              <a:rPr sz="2000" spc="-35" dirty="0">
                <a:solidFill>
                  <a:srgbClr val="564B3C"/>
                </a:solidFill>
                <a:latin typeface="Verdana"/>
                <a:cs typeface="Verdana"/>
              </a:rPr>
              <a:t>some</a:t>
            </a:r>
            <a:r>
              <a:rPr sz="2000" spc="-150" dirty="0">
                <a:solidFill>
                  <a:srgbClr val="564B3C"/>
                </a:solidFill>
                <a:latin typeface="Verdana"/>
                <a:cs typeface="Verdana"/>
              </a:rPr>
              <a:t> </a:t>
            </a:r>
            <a:r>
              <a:rPr sz="2000" spc="-80" dirty="0">
                <a:solidFill>
                  <a:srgbClr val="564B3C"/>
                </a:solidFill>
                <a:latin typeface="Verdana"/>
                <a:cs typeface="Verdana"/>
              </a:rPr>
              <a:t>extensions</a:t>
            </a:r>
            <a:endParaRPr sz="2000">
              <a:latin typeface="Verdana"/>
              <a:cs typeface="Verdana"/>
            </a:endParaRPr>
          </a:p>
          <a:p>
            <a:pPr lvl="1">
              <a:lnSpc>
                <a:spcPct val="100000"/>
              </a:lnSpc>
              <a:spcBef>
                <a:spcPts val="50"/>
              </a:spcBef>
              <a:buClr>
                <a:srgbClr val="CF543F"/>
              </a:buClr>
              <a:buFont typeface="Arial"/>
              <a:buChar char="•"/>
            </a:pPr>
            <a:endParaRPr sz="3400">
              <a:latin typeface="Times New Roman"/>
              <a:cs typeface="Times New Roman"/>
            </a:endParaRPr>
          </a:p>
          <a:p>
            <a:pPr marL="241300" marR="470534" indent="-228600">
              <a:lnSpc>
                <a:spcPct val="101099"/>
              </a:lnSpc>
              <a:spcBef>
                <a:spcPts val="5"/>
              </a:spcBef>
              <a:buClr>
                <a:srgbClr val="93A299"/>
              </a:buClr>
              <a:buFont typeface="Arial"/>
              <a:buChar char="•"/>
              <a:tabLst>
                <a:tab pos="241300" algn="l"/>
              </a:tabLst>
            </a:pPr>
            <a:r>
              <a:rPr sz="2400" spc="-25" dirty="0">
                <a:solidFill>
                  <a:srgbClr val="564B3C"/>
                </a:solidFill>
                <a:latin typeface="Verdana"/>
                <a:cs typeface="Verdana"/>
              </a:rPr>
              <a:t>Object-relational </a:t>
            </a:r>
            <a:r>
              <a:rPr sz="2400" spc="25" dirty="0">
                <a:solidFill>
                  <a:srgbClr val="564B3C"/>
                </a:solidFill>
                <a:latin typeface="Verdana"/>
                <a:cs typeface="Verdana"/>
              </a:rPr>
              <a:t>model </a:t>
            </a:r>
            <a:r>
              <a:rPr sz="2400" spc="-165" dirty="0">
                <a:solidFill>
                  <a:srgbClr val="564B3C"/>
                </a:solidFill>
                <a:latin typeface="Verdana"/>
                <a:cs typeface="Verdana"/>
              </a:rPr>
              <a:t>tries </a:t>
            </a:r>
            <a:r>
              <a:rPr sz="2400" spc="-10" dirty="0">
                <a:solidFill>
                  <a:srgbClr val="564B3C"/>
                </a:solidFill>
                <a:latin typeface="Verdana"/>
                <a:cs typeface="Verdana"/>
              </a:rPr>
              <a:t>to </a:t>
            </a:r>
            <a:r>
              <a:rPr sz="2400" spc="-60" dirty="0">
                <a:solidFill>
                  <a:srgbClr val="564B3C"/>
                </a:solidFill>
                <a:latin typeface="Verdana"/>
                <a:cs typeface="Verdana"/>
              </a:rPr>
              <a:t>bring </a:t>
            </a:r>
            <a:r>
              <a:rPr sz="2400" spc="-20" dirty="0">
                <a:solidFill>
                  <a:srgbClr val="564B3C"/>
                </a:solidFill>
                <a:latin typeface="Verdana"/>
                <a:cs typeface="Verdana"/>
              </a:rPr>
              <a:t>the </a:t>
            </a:r>
            <a:r>
              <a:rPr sz="2400" spc="-30" dirty="0">
                <a:solidFill>
                  <a:srgbClr val="564B3C"/>
                </a:solidFill>
                <a:latin typeface="Verdana"/>
                <a:cs typeface="Verdana"/>
              </a:rPr>
              <a:t>main  </a:t>
            </a:r>
            <a:r>
              <a:rPr sz="2400" spc="55" dirty="0">
                <a:solidFill>
                  <a:srgbClr val="564B3C"/>
                </a:solidFill>
                <a:latin typeface="Verdana"/>
                <a:cs typeface="Verdana"/>
              </a:rPr>
              <a:t>concepts</a:t>
            </a:r>
            <a:r>
              <a:rPr sz="2400" spc="-185" dirty="0">
                <a:solidFill>
                  <a:srgbClr val="564B3C"/>
                </a:solidFill>
                <a:latin typeface="Verdana"/>
                <a:cs typeface="Verdana"/>
              </a:rPr>
              <a:t> </a:t>
            </a:r>
            <a:r>
              <a:rPr sz="2400" spc="-95" dirty="0">
                <a:solidFill>
                  <a:srgbClr val="564B3C"/>
                </a:solidFill>
                <a:latin typeface="Verdana"/>
                <a:cs typeface="Verdana"/>
              </a:rPr>
              <a:t>from</a:t>
            </a:r>
            <a:r>
              <a:rPr sz="2400" spc="-180" dirty="0">
                <a:solidFill>
                  <a:srgbClr val="564B3C"/>
                </a:solidFill>
                <a:latin typeface="Verdana"/>
                <a:cs typeface="Verdana"/>
              </a:rPr>
              <a:t> </a:t>
            </a:r>
            <a:r>
              <a:rPr sz="2400" spc="-20" dirty="0">
                <a:solidFill>
                  <a:srgbClr val="564B3C"/>
                </a:solidFill>
                <a:latin typeface="Verdana"/>
                <a:cs typeface="Verdana"/>
              </a:rPr>
              <a:t>the</a:t>
            </a:r>
            <a:r>
              <a:rPr sz="2400" spc="-185" dirty="0">
                <a:solidFill>
                  <a:srgbClr val="564B3C"/>
                </a:solidFill>
                <a:latin typeface="Verdana"/>
                <a:cs typeface="Verdana"/>
              </a:rPr>
              <a:t> </a:t>
            </a:r>
            <a:r>
              <a:rPr sz="2400" spc="190" dirty="0">
                <a:solidFill>
                  <a:srgbClr val="564B3C"/>
                </a:solidFill>
                <a:latin typeface="Verdana"/>
                <a:cs typeface="Verdana"/>
              </a:rPr>
              <a:t>OO</a:t>
            </a:r>
            <a:r>
              <a:rPr sz="2400" spc="-180" dirty="0">
                <a:solidFill>
                  <a:srgbClr val="564B3C"/>
                </a:solidFill>
                <a:latin typeface="Verdana"/>
                <a:cs typeface="Verdana"/>
              </a:rPr>
              <a:t> </a:t>
            </a:r>
            <a:r>
              <a:rPr sz="2400" spc="20" dirty="0">
                <a:solidFill>
                  <a:srgbClr val="564B3C"/>
                </a:solidFill>
                <a:latin typeface="Verdana"/>
                <a:cs typeface="Verdana"/>
              </a:rPr>
              <a:t>domain</a:t>
            </a:r>
            <a:r>
              <a:rPr sz="2400" spc="-180" dirty="0">
                <a:solidFill>
                  <a:srgbClr val="564B3C"/>
                </a:solidFill>
                <a:latin typeface="Verdana"/>
                <a:cs typeface="Verdana"/>
              </a:rPr>
              <a:t> </a:t>
            </a:r>
            <a:r>
              <a:rPr sz="2400" spc="-10" dirty="0">
                <a:solidFill>
                  <a:srgbClr val="564B3C"/>
                </a:solidFill>
                <a:latin typeface="Verdana"/>
                <a:cs typeface="Verdana"/>
              </a:rPr>
              <a:t>to</a:t>
            </a:r>
            <a:r>
              <a:rPr sz="2400" spc="-185" dirty="0">
                <a:solidFill>
                  <a:srgbClr val="564B3C"/>
                </a:solidFill>
                <a:latin typeface="Verdana"/>
                <a:cs typeface="Verdana"/>
              </a:rPr>
              <a:t> </a:t>
            </a:r>
            <a:r>
              <a:rPr sz="2400" spc="-20" dirty="0">
                <a:solidFill>
                  <a:srgbClr val="564B3C"/>
                </a:solidFill>
                <a:latin typeface="Verdana"/>
                <a:cs typeface="Verdana"/>
              </a:rPr>
              <a:t>the</a:t>
            </a:r>
            <a:r>
              <a:rPr sz="2400" spc="-180" dirty="0">
                <a:solidFill>
                  <a:srgbClr val="564B3C"/>
                </a:solidFill>
                <a:latin typeface="Verdana"/>
                <a:cs typeface="Verdana"/>
              </a:rPr>
              <a:t> </a:t>
            </a:r>
            <a:r>
              <a:rPr sz="2400" spc="-40" dirty="0">
                <a:solidFill>
                  <a:srgbClr val="564B3C"/>
                </a:solidFill>
                <a:latin typeface="Verdana"/>
                <a:cs typeface="Verdana"/>
              </a:rPr>
              <a:t>relational  </a:t>
            </a:r>
            <a:r>
              <a:rPr sz="2400" spc="25" dirty="0">
                <a:solidFill>
                  <a:srgbClr val="564B3C"/>
                </a:solidFill>
                <a:latin typeface="Verdana"/>
                <a:cs typeface="Verdana"/>
              </a:rPr>
              <a:t>model</a:t>
            </a:r>
            <a:endParaRPr sz="2400">
              <a:latin typeface="Verdana"/>
              <a:cs typeface="Verdana"/>
            </a:endParaRPr>
          </a:p>
          <a:p>
            <a:pPr marL="533400" lvl="1" indent="-228600">
              <a:lnSpc>
                <a:spcPct val="100000"/>
              </a:lnSpc>
              <a:spcBef>
                <a:spcPts val="500"/>
              </a:spcBef>
              <a:buClr>
                <a:srgbClr val="CF543F"/>
              </a:buClr>
              <a:buFont typeface="Arial"/>
              <a:buChar char="•"/>
              <a:tabLst>
                <a:tab pos="532765" algn="l"/>
                <a:tab pos="533400" algn="l"/>
              </a:tabLst>
            </a:pPr>
            <a:r>
              <a:rPr sz="2000" spc="-110" dirty="0">
                <a:solidFill>
                  <a:srgbClr val="564B3C"/>
                </a:solidFill>
                <a:latin typeface="Verdana"/>
                <a:cs typeface="Verdana"/>
              </a:rPr>
              <a:t>The</a:t>
            </a:r>
            <a:r>
              <a:rPr sz="2000" spc="-155" dirty="0">
                <a:solidFill>
                  <a:srgbClr val="564B3C"/>
                </a:solidFill>
                <a:latin typeface="Verdana"/>
                <a:cs typeface="Verdana"/>
              </a:rPr>
              <a:t> </a:t>
            </a:r>
            <a:r>
              <a:rPr sz="2000" spc="-30" dirty="0">
                <a:solidFill>
                  <a:srgbClr val="564B3C"/>
                </a:solidFill>
                <a:latin typeface="Verdana"/>
                <a:cs typeface="Verdana"/>
              </a:rPr>
              <a:t>heart</a:t>
            </a:r>
            <a:r>
              <a:rPr sz="2000" spc="-150" dirty="0">
                <a:solidFill>
                  <a:srgbClr val="564B3C"/>
                </a:solidFill>
                <a:latin typeface="Verdana"/>
                <a:cs typeface="Verdana"/>
              </a:rPr>
              <a:t> </a:t>
            </a:r>
            <a:r>
              <a:rPr sz="2000" spc="-210" dirty="0">
                <a:solidFill>
                  <a:srgbClr val="564B3C"/>
                </a:solidFill>
                <a:latin typeface="Verdana"/>
                <a:cs typeface="Verdana"/>
              </a:rPr>
              <a:t>is</a:t>
            </a:r>
            <a:r>
              <a:rPr sz="2000" spc="-150" dirty="0">
                <a:solidFill>
                  <a:srgbClr val="564B3C"/>
                </a:solidFill>
                <a:latin typeface="Verdana"/>
                <a:cs typeface="Verdana"/>
              </a:rPr>
              <a:t> </a:t>
            </a:r>
            <a:r>
              <a:rPr sz="2000" spc="-20" dirty="0">
                <a:solidFill>
                  <a:srgbClr val="564B3C"/>
                </a:solidFill>
                <a:latin typeface="Verdana"/>
                <a:cs typeface="Verdana"/>
              </a:rPr>
              <a:t>the</a:t>
            </a:r>
            <a:r>
              <a:rPr sz="2000" spc="-150" dirty="0">
                <a:solidFill>
                  <a:srgbClr val="564B3C"/>
                </a:solidFill>
                <a:latin typeface="Verdana"/>
                <a:cs typeface="Verdana"/>
              </a:rPr>
              <a:t> </a:t>
            </a:r>
            <a:r>
              <a:rPr sz="2000" spc="-35" dirty="0">
                <a:solidFill>
                  <a:srgbClr val="564B3C"/>
                </a:solidFill>
                <a:latin typeface="Verdana"/>
                <a:cs typeface="Verdana"/>
              </a:rPr>
              <a:t>relational</a:t>
            </a:r>
            <a:r>
              <a:rPr sz="2000" spc="-155" dirty="0">
                <a:solidFill>
                  <a:srgbClr val="564B3C"/>
                </a:solidFill>
                <a:latin typeface="Verdana"/>
                <a:cs typeface="Verdana"/>
              </a:rPr>
              <a:t> </a:t>
            </a:r>
            <a:r>
              <a:rPr sz="2000" spc="20" dirty="0">
                <a:solidFill>
                  <a:srgbClr val="564B3C"/>
                </a:solidFill>
                <a:latin typeface="Verdana"/>
                <a:cs typeface="Verdana"/>
              </a:rPr>
              <a:t>model</a:t>
            </a:r>
            <a:r>
              <a:rPr sz="2000" spc="-150" dirty="0">
                <a:solidFill>
                  <a:srgbClr val="564B3C"/>
                </a:solidFill>
                <a:latin typeface="Verdana"/>
                <a:cs typeface="Verdana"/>
              </a:rPr>
              <a:t> </a:t>
            </a:r>
            <a:r>
              <a:rPr sz="2000" spc="-70" dirty="0">
                <a:solidFill>
                  <a:srgbClr val="564B3C"/>
                </a:solidFill>
                <a:latin typeface="Verdana"/>
                <a:cs typeface="Verdana"/>
              </a:rPr>
              <a:t>with</a:t>
            </a:r>
            <a:r>
              <a:rPr sz="2000" spc="-150" dirty="0">
                <a:solidFill>
                  <a:srgbClr val="564B3C"/>
                </a:solidFill>
                <a:latin typeface="Verdana"/>
                <a:cs typeface="Verdana"/>
              </a:rPr>
              <a:t> </a:t>
            </a:r>
            <a:r>
              <a:rPr sz="2000" spc="-35" dirty="0">
                <a:solidFill>
                  <a:srgbClr val="564B3C"/>
                </a:solidFill>
                <a:latin typeface="Verdana"/>
                <a:cs typeface="Verdana"/>
              </a:rPr>
              <a:t>some</a:t>
            </a:r>
            <a:r>
              <a:rPr sz="2000" spc="-150" dirty="0">
                <a:solidFill>
                  <a:srgbClr val="564B3C"/>
                </a:solidFill>
                <a:latin typeface="Verdana"/>
                <a:cs typeface="Verdana"/>
              </a:rPr>
              <a:t> </a:t>
            </a:r>
            <a:r>
              <a:rPr sz="2000" spc="-80" dirty="0">
                <a:solidFill>
                  <a:srgbClr val="564B3C"/>
                </a:solidFill>
                <a:latin typeface="Verdana"/>
                <a:cs typeface="Verdana"/>
              </a:rPr>
              <a:t>extensions</a:t>
            </a:r>
            <a:endParaRPr sz="2000">
              <a:latin typeface="Verdana"/>
              <a:cs typeface="Verdana"/>
            </a:endParaRPr>
          </a:p>
          <a:p>
            <a:pPr marL="533400" lvl="1" indent="-228600">
              <a:lnSpc>
                <a:spcPct val="100000"/>
              </a:lnSpc>
              <a:spcBef>
                <a:spcPts val="400"/>
              </a:spcBef>
              <a:buClr>
                <a:srgbClr val="CF543F"/>
              </a:buClr>
              <a:buFont typeface="Arial"/>
              <a:buChar char="•"/>
              <a:tabLst>
                <a:tab pos="532765" algn="l"/>
                <a:tab pos="533400" algn="l"/>
              </a:tabLst>
            </a:pPr>
            <a:r>
              <a:rPr sz="2000" spc="-114" dirty="0">
                <a:solidFill>
                  <a:srgbClr val="564B3C"/>
                </a:solidFill>
                <a:latin typeface="Verdana"/>
                <a:cs typeface="Verdana"/>
              </a:rPr>
              <a:t>Extensions </a:t>
            </a:r>
            <a:r>
              <a:rPr sz="2000" spc="-50" dirty="0">
                <a:solidFill>
                  <a:srgbClr val="564B3C"/>
                </a:solidFill>
                <a:latin typeface="Verdana"/>
                <a:cs typeface="Verdana"/>
              </a:rPr>
              <a:t>through </a:t>
            </a:r>
            <a:r>
              <a:rPr sz="2000" spc="-45" dirty="0">
                <a:solidFill>
                  <a:srgbClr val="564B3C"/>
                </a:solidFill>
                <a:latin typeface="Verdana"/>
                <a:cs typeface="Verdana"/>
              </a:rPr>
              <a:t>user-defined</a:t>
            </a:r>
            <a:r>
              <a:rPr sz="2000" spc="-285" dirty="0">
                <a:solidFill>
                  <a:srgbClr val="564B3C"/>
                </a:solidFill>
                <a:latin typeface="Verdana"/>
                <a:cs typeface="Verdana"/>
              </a:rPr>
              <a:t> </a:t>
            </a:r>
            <a:r>
              <a:rPr sz="2000" spc="-55" dirty="0">
                <a:solidFill>
                  <a:srgbClr val="564B3C"/>
                </a:solidFill>
                <a:latin typeface="Verdana"/>
                <a:cs typeface="Verdana"/>
              </a:rPr>
              <a:t>types</a:t>
            </a:r>
            <a:endParaRPr sz="2000">
              <a:latin typeface="Verdana"/>
              <a:cs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86995" rIns="0" bIns="0" rtlCol="0">
            <a:spAutoFit/>
          </a:bodyPr>
          <a:lstStyle/>
          <a:p>
            <a:pPr marL="2053589" marR="998219" indent="-1057910">
              <a:lnSpc>
                <a:spcPts val="3800"/>
              </a:lnSpc>
              <a:spcBef>
                <a:spcPts val="685"/>
              </a:spcBef>
            </a:pPr>
            <a:r>
              <a:rPr sz="3200" spc="130" dirty="0"/>
              <a:t>CONCEPTUAL </a:t>
            </a:r>
            <a:r>
              <a:rPr sz="3200" spc="45" dirty="0"/>
              <a:t>VIEW </a:t>
            </a:r>
            <a:r>
              <a:rPr sz="3200" spc="95" dirty="0"/>
              <a:t>OF</a:t>
            </a:r>
            <a:r>
              <a:rPr sz="3200" spc="-360" dirty="0"/>
              <a:t> </a:t>
            </a:r>
            <a:r>
              <a:rPr sz="3200" spc="-30" dirty="0"/>
              <a:t>OBJECT-  </a:t>
            </a:r>
            <a:r>
              <a:rPr sz="3200" spc="65" dirty="0"/>
              <a:t>RELATIONAL</a:t>
            </a:r>
            <a:r>
              <a:rPr sz="3200" spc="-125" dirty="0"/>
              <a:t> </a:t>
            </a:r>
            <a:r>
              <a:rPr sz="3200" spc="105" dirty="0"/>
              <a:t>MODEL</a:t>
            </a:r>
            <a:endParaRPr sz="320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31</a:t>
            </a:fld>
            <a:endParaRPr spc="-100" dirty="0"/>
          </a:p>
        </p:txBody>
      </p:sp>
      <p:sp>
        <p:nvSpPr>
          <p:cNvPr id="5" name="object 5"/>
          <p:cNvSpPr txBox="1"/>
          <p:nvPr/>
        </p:nvSpPr>
        <p:spPr>
          <a:xfrm>
            <a:off x="650240" y="1729740"/>
            <a:ext cx="7774940" cy="4146550"/>
          </a:xfrm>
          <a:prstGeom prst="rect">
            <a:avLst/>
          </a:prstGeom>
        </p:spPr>
        <p:txBody>
          <a:bodyPr vert="horz" wrap="square" lIns="0" tIns="12700" rIns="0" bIns="0" rtlCol="0">
            <a:spAutoFit/>
          </a:bodyPr>
          <a:lstStyle/>
          <a:p>
            <a:pPr marL="241300" indent="-228600">
              <a:lnSpc>
                <a:spcPct val="100000"/>
              </a:lnSpc>
              <a:spcBef>
                <a:spcPts val="100"/>
              </a:spcBef>
              <a:buClr>
                <a:srgbClr val="93A299"/>
              </a:buClr>
              <a:buFont typeface="Arial"/>
              <a:buChar char="•"/>
              <a:tabLst>
                <a:tab pos="240665" algn="l"/>
                <a:tab pos="241300" algn="l"/>
              </a:tabLst>
            </a:pPr>
            <a:r>
              <a:rPr sz="2200" spc="-40" dirty="0">
                <a:solidFill>
                  <a:srgbClr val="564B3C"/>
                </a:solidFill>
                <a:latin typeface="Verdana"/>
                <a:cs typeface="Verdana"/>
              </a:rPr>
              <a:t>Relation </a:t>
            </a:r>
            <a:r>
              <a:rPr sz="2200" spc="-229" dirty="0">
                <a:solidFill>
                  <a:srgbClr val="564B3C"/>
                </a:solidFill>
                <a:latin typeface="Verdana"/>
                <a:cs typeface="Verdana"/>
              </a:rPr>
              <a:t>is </a:t>
            </a:r>
            <a:r>
              <a:rPr sz="2200" spc="-185" dirty="0">
                <a:solidFill>
                  <a:srgbClr val="564B3C"/>
                </a:solidFill>
                <a:latin typeface="Verdana"/>
                <a:cs typeface="Verdana"/>
              </a:rPr>
              <a:t>still </a:t>
            </a:r>
            <a:r>
              <a:rPr sz="2200" spc="-20" dirty="0">
                <a:solidFill>
                  <a:srgbClr val="564B3C"/>
                </a:solidFill>
                <a:latin typeface="Verdana"/>
                <a:cs typeface="Verdana"/>
              </a:rPr>
              <a:t>the </a:t>
            </a:r>
            <a:r>
              <a:rPr sz="2200" dirty="0">
                <a:solidFill>
                  <a:srgbClr val="564B3C"/>
                </a:solidFill>
                <a:latin typeface="Verdana"/>
                <a:cs typeface="Verdana"/>
              </a:rPr>
              <a:t>fundamental</a:t>
            </a:r>
            <a:r>
              <a:rPr sz="2200" spc="-350" dirty="0">
                <a:solidFill>
                  <a:srgbClr val="564B3C"/>
                </a:solidFill>
                <a:latin typeface="Verdana"/>
                <a:cs typeface="Verdana"/>
              </a:rPr>
              <a:t> </a:t>
            </a:r>
            <a:r>
              <a:rPr sz="2200" spc="-95" dirty="0">
                <a:solidFill>
                  <a:srgbClr val="564B3C"/>
                </a:solidFill>
                <a:latin typeface="Verdana"/>
                <a:cs typeface="Verdana"/>
              </a:rPr>
              <a:t>structure</a:t>
            </a:r>
            <a:endParaRPr sz="2200">
              <a:latin typeface="Verdana"/>
              <a:cs typeface="Verdana"/>
            </a:endParaRPr>
          </a:p>
          <a:p>
            <a:pPr>
              <a:lnSpc>
                <a:spcPct val="100000"/>
              </a:lnSpc>
              <a:buClr>
                <a:srgbClr val="93A299"/>
              </a:buClr>
              <a:buFont typeface="Arial"/>
              <a:buChar char="•"/>
            </a:pPr>
            <a:endParaRPr sz="2250">
              <a:latin typeface="Times New Roman"/>
              <a:cs typeface="Times New Roman"/>
            </a:endParaRPr>
          </a:p>
          <a:p>
            <a:pPr marL="241300" indent="-228600">
              <a:lnSpc>
                <a:spcPts val="2615"/>
              </a:lnSpc>
              <a:buClr>
                <a:srgbClr val="93A299"/>
              </a:buClr>
              <a:buFont typeface="Arial"/>
              <a:buChar char="•"/>
              <a:tabLst>
                <a:tab pos="240665" algn="l"/>
                <a:tab pos="241300" algn="l"/>
              </a:tabLst>
            </a:pPr>
            <a:r>
              <a:rPr sz="2200" b="1" spc="-195" dirty="0">
                <a:solidFill>
                  <a:srgbClr val="564B3C"/>
                </a:solidFill>
                <a:latin typeface="Verdana"/>
                <a:cs typeface="Verdana"/>
              </a:rPr>
              <a:t>Relational </a:t>
            </a:r>
            <a:r>
              <a:rPr sz="2200" b="1" spc="-145" dirty="0">
                <a:solidFill>
                  <a:srgbClr val="564B3C"/>
                </a:solidFill>
                <a:latin typeface="Verdana"/>
                <a:cs typeface="Verdana"/>
              </a:rPr>
              <a:t>model </a:t>
            </a:r>
            <a:r>
              <a:rPr sz="2200" b="1" spc="-150" dirty="0">
                <a:solidFill>
                  <a:srgbClr val="564B3C"/>
                </a:solidFill>
                <a:latin typeface="Verdana"/>
                <a:cs typeface="Verdana"/>
              </a:rPr>
              <a:t>extended </a:t>
            </a:r>
            <a:r>
              <a:rPr sz="2200" b="1" spc="-305" dirty="0">
                <a:solidFill>
                  <a:srgbClr val="564B3C"/>
                </a:solidFill>
                <a:latin typeface="Verdana"/>
                <a:cs typeface="Verdana"/>
              </a:rPr>
              <a:t>with </a:t>
            </a:r>
            <a:r>
              <a:rPr sz="2200" b="1" spc="-215" dirty="0">
                <a:solidFill>
                  <a:srgbClr val="564B3C"/>
                </a:solidFill>
                <a:latin typeface="Verdana"/>
                <a:cs typeface="Verdana"/>
              </a:rPr>
              <a:t>the following</a:t>
            </a:r>
            <a:r>
              <a:rPr sz="2200" b="1" spc="-295" dirty="0">
                <a:solidFill>
                  <a:srgbClr val="564B3C"/>
                </a:solidFill>
                <a:latin typeface="Verdana"/>
                <a:cs typeface="Verdana"/>
              </a:rPr>
              <a:t> </a:t>
            </a:r>
            <a:r>
              <a:rPr sz="2200" b="1" spc="-220" dirty="0">
                <a:solidFill>
                  <a:srgbClr val="564B3C"/>
                </a:solidFill>
                <a:latin typeface="Verdana"/>
                <a:cs typeface="Verdana"/>
              </a:rPr>
              <a:t>features</a:t>
            </a:r>
            <a:endParaRPr sz="2200">
              <a:latin typeface="Verdana"/>
              <a:cs typeface="Verdana"/>
            </a:endParaRPr>
          </a:p>
          <a:p>
            <a:pPr marL="533400" lvl="1" indent="-228600">
              <a:lnSpc>
                <a:spcPts val="2255"/>
              </a:lnSpc>
              <a:buClr>
                <a:srgbClr val="CF543F"/>
              </a:buClr>
              <a:buFont typeface="Arial"/>
              <a:buChar char="•"/>
              <a:tabLst>
                <a:tab pos="532765" algn="l"/>
                <a:tab pos="533400" algn="l"/>
              </a:tabLst>
            </a:pPr>
            <a:r>
              <a:rPr sz="1900" b="1" spc="-190" dirty="0">
                <a:solidFill>
                  <a:srgbClr val="3366FF"/>
                </a:solidFill>
                <a:latin typeface="Verdana"/>
                <a:cs typeface="Verdana"/>
              </a:rPr>
              <a:t>Type </a:t>
            </a:r>
            <a:r>
              <a:rPr sz="1900" b="1" spc="-215" dirty="0">
                <a:solidFill>
                  <a:srgbClr val="3366FF"/>
                </a:solidFill>
                <a:latin typeface="Verdana"/>
                <a:cs typeface="Verdana"/>
              </a:rPr>
              <a:t>system </a:t>
            </a:r>
            <a:r>
              <a:rPr sz="1900" b="1" spc="-265" dirty="0">
                <a:solidFill>
                  <a:srgbClr val="3366FF"/>
                </a:solidFill>
                <a:latin typeface="Verdana"/>
                <a:cs typeface="Verdana"/>
              </a:rPr>
              <a:t>with </a:t>
            </a:r>
            <a:r>
              <a:rPr sz="1900" b="1" spc="-200" dirty="0">
                <a:solidFill>
                  <a:srgbClr val="3366FF"/>
                </a:solidFill>
                <a:latin typeface="Verdana"/>
                <a:cs typeface="Verdana"/>
              </a:rPr>
              <a:t>primitive </a:t>
            </a:r>
            <a:r>
              <a:rPr sz="1900" b="1" spc="-105" dirty="0">
                <a:solidFill>
                  <a:srgbClr val="3366FF"/>
                </a:solidFill>
                <a:latin typeface="Verdana"/>
                <a:cs typeface="Verdana"/>
              </a:rPr>
              <a:t>and </a:t>
            </a:r>
            <a:r>
              <a:rPr sz="1900" b="1" spc="-215" dirty="0">
                <a:solidFill>
                  <a:srgbClr val="3366FF"/>
                </a:solidFill>
                <a:latin typeface="Verdana"/>
                <a:cs typeface="Verdana"/>
              </a:rPr>
              <a:t>structure </a:t>
            </a:r>
            <a:r>
              <a:rPr sz="1900" b="1" spc="-170" dirty="0">
                <a:solidFill>
                  <a:srgbClr val="3366FF"/>
                </a:solidFill>
                <a:latin typeface="Verdana"/>
                <a:cs typeface="Verdana"/>
              </a:rPr>
              <a:t>types</a:t>
            </a:r>
            <a:r>
              <a:rPr sz="1900" b="1" spc="-40" dirty="0">
                <a:solidFill>
                  <a:srgbClr val="3366FF"/>
                </a:solidFill>
                <a:latin typeface="Verdana"/>
                <a:cs typeface="Verdana"/>
              </a:rPr>
              <a:t> </a:t>
            </a:r>
            <a:r>
              <a:rPr sz="1900" b="1" spc="-340" dirty="0">
                <a:solidFill>
                  <a:srgbClr val="3366FF"/>
                </a:solidFill>
                <a:latin typeface="Verdana"/>
                <a:cs typeface="Verdana"/>
              </a:rPr>
              <a:t>(UDT)</a:t>
            </a:r>
            <a:endParaRPr sz="1900">
              <a:latin typeface="Verdana"/>
              <a:cs typeface="Verdana"/>
            </a:endParaRPr>
          </a:p>
          <a:p>
            <a:pPr marL="812800" lvl="2" indent="-228600">
              <a:lnSpc>
                <a:spcPct val="100000"/>
              </a:lnSpc>
              <a:spcBef>
                <a:spcPts val="10"/>
              </a:spcBef>
              <a:buClr>
                <a:srgbClr val="B5AE53"/>
              </a:buClr>
              <a:buFont typeface="Arial"/>
              <a:buChar char="•"/>
              <a:tabLst>
                <a:tab pos="812165" algn="l"/>
                <a:tab pos="812800" algn="l"/>
              </a:tabLst>
            </a:pPr>
            <a:r>
              <a:rPr sz="1700" spc="-35" dirty="0">
                <a:solidFill>
                  <a:srgbClr val="564B3C"/>
                </a:solidFill>
                <a:latin typeface="Verdana"/>
                <a:cs typeface="Verdana"/>
              </a:rPr>
              <a:t>Including </a:t>
            </a:r>
            <a:r>
              <a:rPr sz="1700" spc="-95" dirty="0">
                <a:solidFill>
                  <a:srgbClr val="564B3C"/>
                </a:solidFill>
                <a:latin typeface="Verdana"/>
                <a:cs typeface="Verdana"/>
              </a:rPr>
              <a:t>set, </a:t>
            </a:r>
            <a:r>
              <a:rPr sz="1700" spc="40" dirty="0">
                <a:solidFill>
                  <a:srgbClr val="564B3C"/>
                </a:solidFill>
                <a:latin typeface="Verdana"/>
                <a:cs typeface="Verdana"/>
              </a:rPr>
              <a:t>bag,</a:t>
            </a:r>
            <a:r>
              <a:rPr sz="1700" spc="-450" dirty="0">
                <a:solidFill>
                  <a:srgbClr val="564B3C"/>
                </a:solidFill>
                <a:latin typeface="Verdana"/>
                <a:cs typeface="Verdana"/>
              </a:rPr>
              <a:t> </a:t>
            </a:r>
            <a:r>
              <a:rPr sz="1700" spc="-70" dirty="0">
                <a:solidFill>
                  <a:srgbClr val="564B3C"/>
                </a:solidFill>
                <a:latin typeface="Verdana"/>
                <a:cs typeface="Verdana"/>
              </a:rPr>
              <a:t>array, </a:t>
            </a:r>
            <a:r>
              <a:rPr sz="1700" spc="-145" dirty="0">
                <a:solidFill>
                  <a:srgbClr val="564B3C"/>
                </a:solidFill>
                <a:latin typeface="Verdana"/>
                <a:cs typeface="Verdana"/>
              </a:rPr>
              <a:t>list </a:t>
            </a:r>
            <a:r>
              <a:rPr sz="1700" spc="15" dirty="0">
                <a:solidFill>
                  <a:srgbClr val="564B3C"/>
                </a:solidFill>
                <a:latin typeface="Verdana"/>
                <a:cs typeface="Verdana"/>
              </a:rPr>
              <a:t>collection </a:t>
            </a:r>
            <a:r>
              <a:rPr sz="1700" spc="-50" dirty="0">
                <a:solidFill>
                  <a:srgbClr val="564B3C"/>
                </a:solidFill>
                <a:latin typeface="Verdana"/>
                <a:cs typeface="Verdana"/>
              </a:rPr>
              <a:t>types</a:t>
            </a:r>
            <a:endParaRPr sz="1700">
              <a:latin typeface="Verdana"/>
              <a:cs typeface="Verdana"/>
            </a:endParaRPr>
          </a:p>
          <a:p>
            <a:pPr marL="812800" lvl="2" indent="-228600">
              <a:lnSpc>
                <a:spcPts val="2025"/>
              </a:lnSpc>
              <a:spcBef>
                <a:spcPts val="60"/>
              </a:spcBef>
              <a:buClr>
                <a:srgbClr val="B5AE53"/>
              </a:buClr>
              <a:buFont typeface="Arial"/>
              <a:buChar char="•"/>
              <a:tabLst>
                <a:tab pos="812165" algn="l"/>
                <a:tab pos="812800" algn="l"/>
              </a:tabLst>
            </a:pPr>
            <a:r>
              <a:rPr sz="1700" spc="-35" dirty="0">
                <a:solidFill>
                  <a:srgbClr val="564B3C"/>
                </a:solidFill>
                <a:latin typeface="Verdana"/>
                <a:cs typeface="Verdana"/>
              </a:rPr>
              <a:t>Including </a:t>
            </a:r>
            <a:r>
              <a:rPr sz="1700" spc="-90" dirty="0">
                <a:solidFill>
                  <a:srgbClr val="564B3C"/>
                </a:solidFill>
                <a:latin typeface="Verdana"/>
                <a:cs typeface="Verdana"/>
              </a:rPr>
              <a:t>structures </a:t>
            </a:r>
            <a:r>
              <a:rPr sz="1700" spc="-80" dirty="0">
                <a:solidFill>
                  <a:srgbClr val="564B3C"/>
                </a:solidFill>
                <a:latin typeface="Verdana"/>
                <a:cs typeface="Verdana"/>
              </a:rPr>
              <a:t>like</a:t>
            </a:r>
            <a:r>
              <a:rPr sz="1700" spc="-270" dirty="0">
                <a:solidFill>
                  <a:srgbClr val="564B3C"/>
                </a:solidFill>
                <a:latin typeface="Verdana"/>
                <a:cs typeface="Verdana"/>
              </a:rPr>
              <a:t> </a:t>
            </a:r>
            <a:r>
              <a:rPr sz="1700" spc="-30" dirty="0">
                <a:solidFill>
                  <a:srgbClr val="564B3C"/>
                </a:solidFill>
                <a:latin typeface="Verdana"/>
                <a:cs typeface="Verdana"/>
              </a:rPr>
              <a:t>records</a:t>
            </a:r>
            <a:endParaRPr sz="1700">
              <a:latin typeface="Verdana"/>
              <a:cs typeface="Verdana"/>
            </a:endParaRPr>
          </a:p>
          <a:p>
            <a:pPr marL="533400" lvl="1" indent="-228600">
              <a:lnSpc>
                <a:spcPts val="2265"/>
              </a:lnSpc>
              <a:buClr>
                <a:srgbClr val="CF543F"/>
              </a:buClr>
              <a:buFont typeface="Arial"/>
              <a:buChar char="•"/>
              <a:tabLst>
                <a:tab pos="532765" algn="l"/>
                <a:tab pos="533400" algn="l"/>
              </a:tabLst>
            </a:pPr>
            <a:r>
              <a:rPr sz="1900" b="1" spc="-160" dirty="0">
                <a:solidFill>
                  <a:srgbClr val="3366FF"/>
                </a:solidFill>
                <a:latin typeface="Verdana"/>
                <a:cs typeface="Verdana"/>
              </a:rPr>
              <a:t>Methods</a:t>
            </a:r>
            <a:endParaRPr sz="1900">
              <a:latin typeface="Verdana"/>
              <a:cs typeface="Verdana"/>
            </a:endParaRPr>
          </a:p>
          <a:p>
            <a:pPr marL="812800" marR="383540" lvl="2" indent="-228600">
              <a:lnSpc>
                <a:spcPct val="78000"/>
              </a:lnSpc>
              <a:spcBef>
                <a:spcPts val="459"/>
              </a:spcBef>
              <a:buClr>
                <a:srgbClr val="B5AE53"/>
              </a:buClr>
              <a:buFont typeface="Arial"/>
              <a:buChar char="•"/>
              <a:tabLst>
                <a:tab pos="812165" algn="l"/>
                <a:tab pos="812800" algn="l"/>
              </a:tabLst>
            </a:pPr>
            <a:r>
              <a:rPr sz="1700" spc="-5" dirty="0">
                <a:solidFill>
                  <a:srgbClr val="564B3C"/>
                </a:solidFill>
                <a:latin typeface="Verdana"/>
                <a:cs typeface="Verdana"/>
              </a:rPr>
              <a:t>Special</a:t>
            </a:r>
            <a:r>
              <a:rPr sz="1700" spc="-125" dirty="0">
                <a:solidFill>
                  <a:srgbClr val="564B3C"/>
                </a:solidFill>
                <a:latin typeface="Verdana"/>
                <a:cs typeface="Verdana"/>
              </a:rPr>
              <a:t> </a:t>
            </a:r>
            <a:r>
              <a:rPr sz="1700" spc="-25" dirty="0">
                <a:solidFill>
                  <a:srgbClr val="564B3C"/>
                </a:solidFill>
                <a:latin typeface="Verdana"/>
                <a:cs typeface="Verdana"/>
              </a:rPr>
              <a:t>operations</a:t>
            </a:r>
            <a:r>
              <a:rPr sz="1700" spc="-120" dirty="0">
                <a:solidFill>
                  <a:srgbClr val="564B3C"/>
                </a:solidFill>
                <a:latin typeface="Verdana"/>
                <a:cs typeface="Verdana"/>
              </a:rPr>
              <a:t> </a:t>
            </a:r>
            <a:r>
              <a:rPr sz="1700" spc="105" dirty="0">
                <a:solidFill>
                  <a:srgbClr val="564B3C"/>
                </a:solidFill>
                <a:latin typeface="Verdana"/>
                <a:cs typeface="Verdana"/>
              </a:rPr>
              <a:t>can</a:t>
            </a:r>
            <a:r>
              <a:rPr sz="1700" spc="-120" dirty="0">
                <a:solidFill>
                  <a:srgbClr val="564B3C"/>
                </a:solidFill>
                <a:latin typeface="Verdana"/>
                <a:cs typeface="Verdana"/>
              </a:rPr>
              <a:t> </a:t>
            </a:r>
            <a:r>
              <a:rPr sz="1700" spc="95" dirty="0">
                <a:solidFill>
                  <a:srgbClr val="564B3C"/>
                </a:solidFill>
                <a:latin typeface="Verdana"/>
                <a:cs typeface="Verdana"/>
              </a:rPr>
              <a:t>be</a:t>
            </a:r>
            <a:r>
              <a:rPr sz="1700" spc="-120" dirty="0">
                <a:solidFill>
                  <a:srgbClr val="564B3C"/>
                </a:solidFill>
                <a:latin typeface="Verdana"/>
                <a:cs typeface="Verdana"/>
              </a:rPr>
              <a:t> </a:t>
            </a:r>
            <a:r>
              <a:rPr sz="1700" spc="20" dirty="0">
                <a:solidFill>
                  <a:srgbClr val="564B3C"/>
                </a:solidFill>
                <a:latin typeface="Verdana"/>
                <a:cs typeface="Verdana"/>
              </a:rPr>
              <a:t>defined</a:t>
            </a:r>
            <a:r>
              <a:rPr sz="1700" spc="-125" dirty="0">
                <a:solidFill>
                  <a:srgbClr val="564B3C"/>
                </a:solidFill>
                <a:latin typeface="Verdana"/>
                <a:cs typeface="Verdana"/>
              </a:rPr>
              <a:t> </a:t>
            </a:r>
            <a:r>
              <a:rPr sz="1700" spc="-30" dirty="0">
                <a:solidFill>
                  <a:srgbClr val="564B3C"/>
                </a:solidFill>
                <a:latin typeface="Verdana"/>
                <a:cs typeface="Verdana"/>
              </a:rPr>
              <a:t>over</a:t>
            </a:r>
            <a:r>
              <a:rPr sz="1700" spc="-120" dirty="0">
                <a:solidFill>
                  <a:srgbClr val="564B3C"/>
                </a:solidFill>
                <a:latin typeface="Verdana"/>
                <a:cs typeface="Verdana"/>
              </a:rPr>
              <a:t> </a:t>
            </a:r>
            <a:r>
              <a:rPr sz="1700" spc="-15" dirty="0">
                <a:solidFill>
                  <a:srgbClr val="564B3C"/>
                </a:solidFill>
                <a:latin typeface="Verdana"/>
                <a:cs typeface="Verdana"/>
              </a:rPr>
              <a:t>the</a:t>
            </a:r>
            <a:r>
              <a:rPr sz="1700" spc="-120" dirty="0">
                <a:solidFill>
                  <a:srgbClr val="564B3C"/>
                </a:solidFill>
                <a:latin typeface="Verdana"/>
                <a:cs typeface="Verdana"/>
              </a:rPr>
              <a:t> </a:t>
            </a:r>
            <a:r>
              <a:rPr sz="1700" spc="-40" dirty="0">
                <a:solidFill>
                  <a:srgbClr val="564B3C"/>
                </a:solidFill>
                <a:latin typeface="Verdana"/>
                <a:cs typeface="Verdana"/>
              </a:rPr>
              <a:t>user-defined</a:t>
            </a:r>
            <a:r>
              <a:rPr sz="1700" spc="-120" dirty="0">
                <a:solidFill>
                  <a:srgbClr val="564B3C"/>
                </a:solidFill>
                <a:latin typeface="Verdana"/>
                <a:cs typeface="Verdana"/>
              </a:rPr>
              <a:t> </a:t>
            </a:r>
            <a:r>
              <a:rPr sz="1700" spc="-50" dirty="0">
                <a:solidFill>
                  <a:srgbClr val="564B3C"/>
                </a:solidFill>
                <a:latin typeface="Verdana"/>
                <a:cs typeface="Verdana"/>
              </a:rPr>
              <a:t>types  </a:t>
            </a:r>
            <a:r>
              <a:rPr sz="1700" spc="-165" dirty="0">
                <a:solidFill>
                  <a:srgbClr val="564B3C"/>
                </a:solidFill>
                <a:latin typeface="Verdana"/>
                <a:cs typeface="Verdana"/>
              </a:rPr>
              <a:t>(UDT)</a:t>
            </a:r>
            <a:endParaRPr sz="1700">
              <a:latin typeface="Verdana"/>
              <a:cs typeface="Verdana"/>
            </a:endParaRPr>
          </a:p>
          <a:p>
            <a:pPr marL="812800" marR="5080" lvl="2" indent="-228600">
              <a:lnSpc>
                <a:spcPct val="78000"/>
              </a:lnSpc>
              <a:spcBef>
                <a:spcPts val="520"/>
              </a:spcBef>
              <a:buClr>
                <a:srgbClr val="B5AE53"/>
              </a:buClr>
              <a:buFont typeface="Arial"/>
              <a:buChar char="•"/>
              <a:tabLst>
                <a:tab pos="812165" algn="l"/>
                <a:tab pos="812800" algn="l"/>
              </a:tabLst>
            </a:pPr>
            <a:r>
              <a:rPr sz="1700" spc="-15" dirty="0">
                <a:solidFill>
                  <a:srgbClr val="564B3C"/>
                </a:solidFill>
                <a:latin typeface="Verdana"/>
                <a:cs typeface="Verdana"/>
              </a:rPr>
              <a:t>Specialized</a:t>
            </a:r>
            <a:r>
              <a:rPr sz="1700" spc="-125" dirty="0">
                <a:solidFill>
                  <a:srgbClr val="564B3C"/>
                </a:solidFill>
                <a:latin typeface="Verdana"/>
                <a:cs typeface="Verdana"/>
              </a:rPr>
              <a:t> </a:t>
            </a:r>
            <a:r>
              <a:rPr sz="1700" spc="-30" dirty="0">
                <a:solidFill>
                  <a:srgbClr val="564B3C"/>
                </a:solidFill>
                <a:latin typeface="Verdana"/>
                <a:cs typeface="Verdana"/>
              </a:rPr>
              <a:t>operators</a:t>
            </a:r>
            <a:r>
              <a:rPr sz="1700" spc="-125" dirty="0">
                <a:solidFill>
                  <a:srgbClr val="564B3C"/>
                </a:solidFill>
                <a:latin typeface="Verdana"/>
                <a:cs typeface="Verdana"/>
              </a:rPr>
              <a:t> </a:t>
            </a:r>
            <a:r>
              <a:rPr sz="1700" spc="-70" dirty="0">
                <a:solidFill>
                  <a:srgbClr val="564B3C"/>
                </a:solidFill>
                <a:latin typeface="Verdana"/>
                <a:cs typeface="Verdana"/>
              </a:rPr>
              <a:t>for</a:t>
            </a:r>
            <a:r>
              <a:rPr sz="1700" spc="-125" dirty="0">
                <a:solidFill>
                  <a:srgbClr val="564B3C"/>
                </a:solidFill>
                <a:latin typeface="Verdana"/>
                <a:cs typeface="Verdana"/>
              </a:rPr>
              <a:t> </a:t>
            </a:r>
            <a:r>
              <a:rPr sz="1700" spc="15" dirty="0">
                <a:solidFill>
                  <a:srgbClr val="564B3C"/>
                </a:solidFill>
                <a:latin typeface="Verdana"/>
                <a:cs typeface="Verdana"/>
              </a:rPr>
              <a:t>complex</a:t>
            </a:r>
            <a:r>
              <a:rPr sz="1700" spc="-125" dirty="0">
                <a:solidFill>
                  <a:srgbClr val="564B3C"/>
                </a:solidFill>
                <a:latin typeface="Verdana"/>
                <a:cs typeface="Verdana"/>
              </a:rPr>
              <a:t> </a:t>
            </a:r>
            <a:r>
              <a:rPr sz="1700" spc="-65" dirty="0">
                <a:solidFill>
                  <a:srgbClr val="564B3C"/>
                </a:solidFill>
                <a:latin typeface="Verdana"/>
                <a:cs typeface="Verdana"/>
              </a:rPr>
              <a:t>types,</a:t>
            </a:r>
            <a:r>
              <a:rPr sz="1700" spc="-125" dirty="0">
                <a:solidFill>
                  <a:srgbClr val="564B3C"/>
                </a:solidFill>
                <a:latin typeface="Verdana"/>
                <a:cs typeface="Verdana"/>
              </a:rPr>
              <a:t> </a:t>
            </a:r>
            <a:r>
              <a:rPr sz="1700" spc="-55" dirty="0">
                <a:solidFill>
                  <a:srgbClr val="564B3C"/>
                </a:solidFill>
                <a:latin typeface="Verdana"/>
                <a:cs typeface="Verdana"/>
              </a:rPr>
              <a:t>e.g.,</a:t>
            </a:r>
            <a:r>
              <a:rPr sz="1700" spc="-125" dirty="0">
                <a:solidFill>
                  <a:srgbClr val="564B3C"/>
                </a:solidFill>
                <a:latin typeface="Verdana"/>
                <a:cs typeface="Verdana"/>
              </a:rPr>
              <a:t> </a:t>
            </a:r>
            <a:r>
              <a:rPr sz="1700" spc="-35" dirty="0">
                <a:solidFill>
                  <a:srgbClr val="564B3C"/>
                </a:solidFill>
                <a:latin typeface="Verdana"/>
                <a:cs typeface="Verdana"/>
              </a:rPr>
              <a:t>images,</a:t>
            </a:r>
            <a:r>
              <a:rPr sz="1700" spc="-125" dirty="0">
                <a:solidFill>
                  <a:srgbClr val="564B3C"/>
                </a:solidFill>
                <a:latin typeface="Verdana"/>
                <a:cs typeface="Verdana"/>
              </a:rPr>
              <a:t> </a:t>
            </a:r>
            <a:r>
              <a:rPr sz="1700" spc="-45" dirty="0">
                <a:solidFill>
                  <a:srgbClr val="564B3C"/>
                </a:solidFill>
                <a:latin typeface="Verdana"/>
                <a:cs typeface="Verdana"/>
              </a:rPr>
              <a:t>multimedia,  </a:t>
            </a:r>
            <a:r>
              <a:rPr sz="1700" spc="15" dirty="0">
                <a:solidFill>
                  <a:srgbClr val="564B3C"/>
                </a:solidFill>
                <a:latin typeface="Verdana"/>
                <a:cs typeface="Verdana"/>
              </a:rPr>
              <a:t>etc.</a:t>
            </a:r>
            <a:endParaRPr sz="1700">
              <a:latin typeface="Verdana"/>
              <a:cs typeface="Verdana"/>
            </a:endParaRPr>
          </a:p>
          <a:p>
            <a:pPr marL="533400" lvl="1" indent="-228600">
              <a:lnSpc>
                <a:spcPts val="2255"/>
              </a:lnSpc>
              <a:buClr>
                <a:srgbClr val="CF543F"/>
              </a:buClr>
              <a:buFont typeface="Arial"/>
              <a:buChar char="•"/>
              <a:tabLst>
                <a:tab pos="532765" algn="l"/>
                <a:tab pos="533400" algn="l"/>
              </a:tabLst>
            </a:pPr>
            <a:r>
              <a:rPr sz="1900" b="1" spc="-225" dirty="0">
                <a:solidFill>
                  <a:srgbClr val="3366FF"/>
                </a:solidFill>
                <a:latin typeface="Verdana"/>
                <a:cs typeface="Verdana"/>
              </a:rPr>
              <a:t>Identifiers </a:t>
            </a:r>
            <a:r>
              <a:rPr sz="1900" b="1" spc="-235" dirty="0">
                <a:solidFill>
                  <a:srgbClr val="3366FF"/>
                </a:solidFill>
                <a:latin typeface="Verdana"/>
                <a:cs typeface="Verdana"/>
              </a:rPr>
              <a:t>for</a:t>
            </a:r>
            <a:r>
              <a:rPr sz="1900" b="1" spc="-20" dirty="0">
                <a:solidFill>
                  <a:srgbClr val="3366FF"/>
                </a:solidFill>
                <a:latin typeface="Verdana"/>
                <a:cs typeface="Verdana"/>
              </a:rPr>
              <a:t> </a:t>
            </a:r>
            <a:r>
              <a:rPr sz="1900" b="1" spc="-190" dirty="0">
                <a:solidFill>
                  <a:srgbClr val="3366FF"/>
                </a:solidFill>
                <a:latin typeface="Verdana"/>
                <a:cs typeface="Verdana"/>
              </a:rPr>
              <a:t>tuples</a:t>
            </a:r>
            <a:endParaRPr sz="1900">
              <a:latin typeface="Verdana"/>
              <a:cs typeface="Verdana"/>
            </a:endParaRPr>
          </a:p>
          <a:p>
            <a:pPr marL="812800" lvl="2" indent="-228600">
              <a:lnSpc>
                <a:spcPts val="2025"/>
              </a:lnSpc>
              <a:spcBef>
                <a:spcPts val="10"/>
              </a:spcBef>
              <a:buClr>
                <a:srgbClr val="B5AE53"/>
              </a:buClr>
              <a:buFont typeface="Arial"/>
              <a:buChar char="•"/>
              <a:tabLst>
                <a:tab pos="812165" algn="l"/>
                <a:tab pos="812800" algn="l"/>
              </a:tabLst>
            </a:pPr>
            <a:r>
              <a:rPr sz="1700" spc="-25" dirty="0">
                <a:solidFill>
                  <a:srgbClr val="564B3C"/>
                </a:solidFill>
                <a:latin typeface="Verdana"/>
                <a:cs typeface="Verdana"/>
              </a:rPr>
              <a:t>Unique</a:t>
            </a:r>
            <a:r>
              <a:rPr sz="1700" spc="-130" dirty="0">
                <a:solidFill>
                  <a:srgbClr val="564B3C"/>
                </a:solidFill>
                <a:latin typeface="Verdana"/>
                <a:cs typeface="Verdana"/>
              </a:rPr>
              <a:t> </a:t>
            </a:r>
            <a:r>
              <a:rPr sz="1700" spc="-70" dirty="0">
                <a:solidFill>
                  <a:srgbClr val="564B3C"/>
                </a:solidFill>
                <a:latin typeface="Verdana"/>
                <a:cs typeface="Verdana"/>
              </a:rPr>
              <a:t>identifiers</a:t>
            </a:r>
            <a:r>
              <a:rPr sz="1700" spc="-130" dirty="0">
                <a:solidFill>
                  <a:srgbClr val="564B3C"/>
                </a:solidFill>
                <a:latin typeface="Verdana"/>
                <a:cs typeface="Verdana"/>
              </a:rPr>
              <a:t> </a:t>
            </a:r>
            <a:r>
              <a:rPr sz="1700" spc="20" dirty="0">
                <a:solidFill>
                  <a:srgbClr val="564B3C"/>
                </a:solidFill>
                <a:latin typeface="Verdana"/>
                <a:cs typeface="Verdana"/>
              </a:rPr>
              <a:t>even</a:t>
            </a:r>
            <a:r>
              <a:rPr sz="1700" spc="-130" dirty="0">
                <a:solidFill>
                  <a:srgbClr val="564B3C"/>
                </a:solidFill>
                <a:latin typeface="Verdana"/>
                <a:cs typeface="Verdana"/>
              </a:rPr>
              <a:t> </a:t>
            </a:r>
            <a:r>
              <a:rPr sz="1700" spc="-70" dirty="0">
                <a:solidFill>
                  <a:srgbClr val="564B3C"/>
                </a:solidFill>
                <a:latin typeface="Verdana"/>
                <a:cs typeface="Verdana"/>
              </a:rPr>
              <a:t>for</a:t>
            </a:r>
            <a:r>
              <a:rPr sz="1700" spc="-130" dirty="0">
                <a:solidFill>
                  <a:srgbClr val="564B3C"/>
                </a:solidFill>
                <a:latin typeface="Verdana"/>
                <a:cs typeface="Verdana"/>
              </a:rPr>
              <a:t> </a:t>
            </a:r>
            <a:r>
              <a:rPr sz="1700" dirty="0">
                <a:solidFill>
                  <a:srgbClr val="564B3C"/>
                </a:solidFill>
                <a:latin typeface="Verdana"/>
                <a:cs typeface="Verdana"/>
              </a:rPr>
              <a:t>identical</a:t>
            </a:r>
            <a:r>
              <a:rPr sz="1700" spc="-130" dirty="0">
                <a:solidFill>
                  <a:srgbClr val="564B3C"/>
                </a:solidFill>
                <a:latin typeface="Verdana"/>
                <a:cs typeface="Verdana"/>
              </a:rPr>
              <a:t> </a:t>
            </a:r>
            <a:r>
              <a:rPr sz="1700" spc="-50" dirty="0">
                <a:solidFill>
                  <a:srgbClr val="564B3C"/>
                </a:solidFill>
                <a:latin typeface="Verdana"/>
                <a:cs typeface="Verdana"/>
              </a:rPr>
              <a:t>tuples</a:t>
            </a:r>
            <a:endParaRPr sz="1700">
              <a:latin typeface="Verdana"/>
              <a:cs typeface="Verdana"/>
            </a:endParaRPr>
          </a:p>
          <a:p>
            <a:pPr marL="533400" lvl="1" indent="-228600">
              <a:lnSpc>
                <a:spcPts val="2265"/>
              </a:lnSpc>
              <a:buClr>
                <a:srgbClr val="CF543F"/>
              </a:buClr>
              <a:buFont typeface="Arial"/>
              <a:buChar char="•"/>
              <a:tabLst>
                <a:tab pos="532765" algn="l"/>
                <a:tab pos="533400" algn="l"/>
              </a:tabLst>
            </a:pPr>
            <a:r>
              <a:rPr sz="1900" b="1" spc="-165" dirty="0">
                <a:solidFill>
                  <a:srgbClr val="3366FF"/>
                </a:solidFill>
                <a:latin typeface="Verdana"/>
                <a:cs typeface="Verdana"/>
              </a:rPr>
              <a:t>References</a:t>
            </a:r>
            <a:endParaRPr sz="1900">
              <a:latin typeface="Verdana"/>
              <a:cs typeface="Verdana"/>
            </a:endParaRPr>
          </a:p>
          <a:p>
            <a:pPr marL="812800" lvl="2" indent="-228600">
              <a:lnSpc>
                <a:spcPct val="100000"/>
              </a:lnSpc>
              <a:spcBef>
                <a:spcPts val="15"/>
              </a:spcBef>
              <a:buClr>
                <a:srgbClr val="B5AE53"/>
              </a:buClr>
              <a:buFont typeface="Arial"/>
              <a:buChar char="•"/>
              <a:tabLst>
                <a:tab pos="812165" algn="l"/>
                <a:tab pos="812800" algn="l"/>
              </a:tabLst>
            </a:pPr>
            <a:r>
              <a:rPr sz="1700" spc="-60" dirty="0">
                <a:solidFill>
                  <a:srgbClr val="564B3C"/>
                </a:solidFill>
                <a:latin typeface="Verdana"/>
                <a:cs typeface="Verdana"/>
              </a:rPr>
              <a:t>Several </a:t>
            </a:r>
            <a:r>
              <a:rPr sz="1700" spc="-45" dirty="0">
                <a:solidFill>
                  <a:srgbClr val="564B3C"/>
                </a:solidFill>
                <a:latin typeface="Verdana"/>
                <a:cs typeface="Verdana"/>
              </a:rPr>
              <a:t>ways </a:t>
            </a:r>
            <a:r>
              <a:rPr sz="1700" spc="-70" dirty="0">
                <a:solidFill>
                  <a:srgbClr val="564B3C"/>
                </a:solidFill>
                <a:latin typeface="Verdana"/>
                <a:cs typeface="Verdana"/>
              </a:rPr>
              <a:t>for </a:t>
            </a:r>
            <a:r>
              <a:rPr sz="1700" spc="-25" dirty="0">
                <a:solidFill>
                  <a:srgbClr val="564B3C"/>
                </a:solidFill>
                <a:latin typeface="Verdana"/>
                <a:cs typeface="Verdana"/>
              </a:rPr>
              <a:t>references </a:t>
            </a:r>
            <a:r>
              <a:rPr sz="1700" spc="65" dirty="0">
                <a:solidFill>
                  <a:srgbClr val="564B3C"/>
                </a:solidFill>
                <a:latin typeface="Verdana"/>
                <a:cs typeface="Verdana"/>
              </a:rPr>
              <a:t>and</a:t>
            </a:r>
            <a:r>
              <a:rPr sz="1700" spc="-450" dirty="0">
                <a:solidFill>
                  <a:srgbClr val="564B3C"/>
                </a:solidFill>
                <a:latin typeface="Verdana"/>
                <a:cs typeface="Verdana"/>
              </a:rPr>
              <a:t> </a:t>
            </a:r>
            <a:r>
              <a:rPr sz="1700" spc="-20" dirty="0">
                <a:solidFill>
                  <a:srgbClr val="564B3C"/>
                </a:solidFill>
                <a:latin typeface="Verdana"/>
                <a:cs typeface="Verdana"/>
              </a:rPr>
              <a:t>de-references</a:t>
            </a:r>
            <a:endParaRPr sz="1700">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86995" rIns="0" bIns="0" rtlCol="0">
            <a:spAutoFit/>
          </a:bodyPr>
          <a:lstStyle/>
          <a:p>
            <a:pPr marL="2053589" marR="998219" indent="-1057910">
              <a:lnSpc>
                <a:spcPts val="3800"/>
              </a:lnSpc>
              <a:spcBef>
                <a:spcPts val="685"/>
              </a:spcBef>
            </a:pPr>
            <a:r>
              <a:rPr sz="3200" spc="130" dirty="0"/>
              <a:t>CONCEPTUAL </a:t>
            </a:r>
            <a:r>
              <a:rPr sz="3200" spc="45" dirty="0"/>
              <a:t>VIEW </a:t>
            </a:r>
            <a:r>
              <a:rPr sz="3200" spc="95" dirty="0"/>
              <a:t>OF</a:t>
            </a:r>
            <a:r>
              <a:rPr sz="3200" spc="-360" dirty="0"/>
              <a:t> </a:t>
            </a:r>
            <a:r>
              <a:rPr sz="3200" spc="-30" dirty="0"/>
              <a:t>OBJECT-  </a:t>
            </a:r>
            <a:r>
              <a:rPr sz="3200" spc="65" dirty="0"/>
              <a:t>RELATIONAL</a:t>
            </a:r>
            <a:r>
              <a:rPr sz="3200" spc="-125" dirty="0"/>
              <a:t> </a:t>
            </a:r>
            <a:r>
              <a:rPr sz="3200" spc="105" dirty="0"/>
              <a:t>MODEL</a:t>
            </a:r>
            <a:endParaRPr sz="3200"/>
          </a:p>
        </p:txBody>
      </p:sp>
      <p:sp>
        <p:nvSpPr>
          <p:cNvPr id="5" name="object 5"/>
          <p:cNvSpPr txBox="1"/>
          <p:nvPr/>
        </p:nvSpPr>
        <p:spPr>
          <a:xfrm>
            <a:off x="8418816" y="6462604"/>
            <a:ext cx="267983" cy="197490"/>
          </a:xfrm>
          <a:prstGeom prst="rect">
            <a:avLst/>
          </a:prstGeom>
        </p:spPr>
        <p:txBody>
          <a:bodyPr vert="horz" wrap="square" lIns="0" tIns="12700" rIns="0" bIns="0" rtlCol="0">
            <a:spAutoFit/>
          </a:bodyPr>
          <a:lstStyle/>
          <a:p>
            <a:pPr marL="12700">
              <a:lnSpc>
                <a:spcPct val="100000"/>
              </a:lnSpc>
              <a:spcBef>
                <a:spcPts val="100"/>
              </a:spcBef>
            </a:pPr>
            <a:r>
              <a:rPr lang="en-US" sz="1200" dirty="0" smtClean="0">
                <a:latin typeface="Verdana"/>
                <a:cs typeface="Verdana"/>
              </a:rPr>
              <a:t>41</a:t>
            </a:r>
            <a:endParaRPr sz="1200" dirty="0">
              <a:latin typeface="Verdana"/>
              <a:cs typeface="Verdana"/>
            </a:endParaRPr>
          </a:p>
        </p:txBody>
      </p:sp>
      <p:sp>
        <p:nvSpPr>
          <p:cNvPr id="6" name="object 6"/>
          <p:cNvSpPr/>
          <p:nvPr/>
        </p:nvSpPr>
        <p:spPr>
          <a:xfrm>
            <a:off x="203200" y="1638300"/>
            <a:ext cx="4419600" cy="2151062"/>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281940" y="3758882"/>
            <a:ext cx="3641725" cy="441959"/>
          </a:xfrm>
          <a:prstGeom prst="rect">
            <a:avLst/>
          </a:prstGeom>
        </p:spPr>
        <p:txBody>
          <a:bodyPr vert="horz" wrap="square" lIns="0" tIns="27939" rIns="0" bIns="0" rtlCol="0">
            <a:spAutoFit/>
          </a:bodyPr>
          <a:lstStyle/>
          <a:p>
            <a:pPr marL="410209" marR="5080" indent="-398145">
              <a:lnSpc>
                <a:spcPts val="1600"/>
              </a:lnSpc>
              <a:spcBef>
                <a:spcPts val="219"/>
              </a:spcBef>
            </a:pPr>
            <a:r>
              <a:rPr sz="1400" b="1" spc="-150" dirty="0">
                <a:solidFill>
                  <a:srgbClr val="FF0000"/>
                </a:solidFill>
                <a:latin typeface="Verdana"/>
                <a:cs typeface="Verdana"/>
              </a:rPr>
              <a:t>Star(name, </a:t>
            </a:r>
            <a:r>
              <a:rPr sz="1400" b="1" spc="-145" dirty="0">
                <a:solidFill>
                  <a:srgbClr val="FF0000"/>
                </a:solidFill>
                <a:latin typeface="Verdana"/>
                <a:cs typeface="Verdana"/>
              </a:rPr>
              <a:t>address(street, </a:t>
            </a:r>
            <a:r>
              <a:rPr sz="1400" b="1" spc="-125" dirty="0">
                <a:solidFill>
                  <a:srgbClr val="FF0000"/>
                </a:solidFill>
                <a:latin typeface="Verdana"/>
                <a:cs typeface="Verdana"/>
              </a:rPr>
              <a:t>city), </a:t>
            </a:r>
            <a:r>
              <a:rPr sz="1400" b="1" spc="-130" dirty="0">
                <a:solidFill>
                  <a:srgbClr val="FF0000"/>
                </a:solidFill>
                <a:latin typeface="Verdana"/>
                <a:cs typeface="Verdana"/>
              </a:rPr>
              <a:t>birthdate,  </a:t>
            </a:r>
            <a:r>
              <a:rPr sz="1400" b="1" spc="-150" dirty="0">
                <a:solidFill>
                  <a:srgbClr val="FF0000"/>
                </a:solidFill>
                <a:latin typeface="Verdana"/>
                <a:cs typeface="Verdana"/>
              </a:rPr>
              <a:t>movies(title, </a:t>
            </a:r>
            <a:r>
              <a:rPr sz="1400" b="1" spc="-110" dirty="0">
                <a:solidFill>
                  <a:srgbClr val="FF0000"/>
                </a:solidFill>
                <a:latin typeface="Verdana"/>
                <a:cs typeface="Verdana"/>
              </a:rPr>
              <a:t>year,</a:t>
            </a:r>
            <a:r>
              <a:rPr sz="1400" b="1" spc="-35" dirty="0">
                <a:solidFill>
                  <a:srgbClr val="FF0000"/>
                </a:solidFill>
                <a:latin typeface="Verdana"/>
                <a:cs typeface="Verdana"/>
              </a:rPr>
              <a:t> </a:t>
            </a:r>
            <a:r>
              <a:rPr sz="1400" b="1" spc="-155" dirty="0">
                <a:solidFill>
                  <a:srgbClr val="FF0000"/>
                </a:solidFill>
                <a:latin typeface="Verdana"/>
                <a:cs typeface="Verdana"/>
              </a:rPr>
              <a:t>length))</a:t>
            </a:r>
            <a:endParaRPr sz="1400">
              <a:latin typeface="Verdana"/>
              <a:cs typeface="Verdana"/>
            </a:endParaRPr>
          </a:p>
        </p:txBody>
      </p:sp>
      <p:sp>
        <p:nvSpPr>
          <p:cNvPr id="8" name="object 8"/>
          <p:cNvSpPr/>
          <p:nvPr/>
        </p:nvSpPr>
        <p:spPr>
          <a:xfrm>
            <a:off x="203200" y="4427532"/>
            <a:ext cx="5283200" cy="2077974"/>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308100" y="6462605"/>
            <a:ext cx="345440" cy="238760"/>
          </a:xfrm>
          <a:prstGeom prst="rect">
            <a:avLst/>
          </a:prstGeom>
        </p:spPr>
        <p:txBody>
          <a:bodyPr vert="horz" wrap="square" lIns="0" tIns="12700" rIns="0" bIns="0" rtlCol="0">
            <a:spAutoFit/>
          </a:bodyPr>
          <a:lstStyle/>
          <a:p>
            <a:pPr marL="12700">
              <a:lnSpc>
                <a:spcPct val="100000"/>
              </a:lnSpc>
              <a:spcBef>
                <a:spcPts val="100"/>
              </a:spcBef>
            </a:pPr>
            <a:r>
              <a:rPr sz="1400" b="1" spc="-300" dirty="0">
                <a:solidFill>
                  <a:srgbClr val="FF0000"/>
                </a:solidFill>
                <a:latin typeface="Verdana"/>
                <a:cs typeface="Verdana"/>
              </a:rPr>
              <a:t>S</a:t>
            </a:r>
            <a:r>
              <a:rPr sz="1400" b="1" spc="-195" dirty="0">
                <a:solidFill>
                  <a:srgbClr val="FF0000"/>
                </a:solidFill>
                <a:latin typeface="Verdana"/>
                <a:cs typeface="Verdana"/>
              </a:rPr>
              <a:t>t</a:t>
            </a:r>
            <a:r>
              <a:rPr sz="1400" b="1" spc="-15" dirty="0">
                <a:solidFill>
                  <a:srgbClr val="FF0000"/>
                </a:solidFill>
                <a:latin typeface="Verdana"/>
                <a:cs typeface="Verdana"/>
              </a:rPr>
              <a:t>a</a:t>
            </a:r>
            <a:r>
              <a:rPr sz="1400" b="1" spc="-250" dirty="0">
                <a:solidFill>
                  <a:srgbClr val="FF0000"/>
                </a:solidFill>
                <a:latin typeface="Verdana"/>
                <a:cs typeface="Verdana"/>
              </a:rPr>
              <a:t>r</a:t>
            </a:r>
            <a:endParaRPr sz="1400">
              <a:latin typeface="Verdana"/>
              <a:cs typeface="Verdana"/>
            </a:endParaRPr>
          </a:p>
        </p:txBody>
      </p:sp>
      <p:sp>
        <p:nvSpPr>
          <p:cNvPr id="10" name="object 10"/>
          <p:cNvSpPr txBox="1"/>
          <p:nvPr/>
        </p:nvSpPr>
        <p:spPr>
          <a:xfrm>
            <a:off x="4422749" y="6016975"/>
            <a:ext cx="555625" cy="238760"/>
          </a:xfrm>
          <a:prstGeom prst="rect">
            <a:avLst/>
          </a:prstGeom>
        </p:spPr>
        <p:txBody>
          <a:bodyPr vert="horz" wrap="square" lIns="0" tIns="12700" rIns="0" bIns="0" rtlCol="0">
            <a:spAutoFit/>
          </a:bodyPr>
          <a:lstStyle/>
          <a:p>
            <a:pPr marL="12700">
              <a:lnSpc>
                <a:spcPct val="100000"/>
              </a:lnSpc>
              <a:spcBef>
                <a:spcPts val="100"/>
              </a:spcBef>
            </a:pPr>
            <a:r>
              <a:rPr sz="1400" b="1" spc="-90" dirty="0">
                <a:solidFill>
                  <a:srgbClr val="FF0000"/>
                </a:solidFill>
                <a:latin typeface="Verdana"/>
                <a:cs typeface="Verdana"/>
              </a:rPr>
              <a:t>Movie</a:t>
            </a:r>
            <a:endParaRPr sz="1400">
              <a:latin typeface="Verdana"/>
              <a:cs typeface="Verdana"/>
            </a:endParaRPr>
          </a:p>
        </p:txBody>
      </p:sp>
      <p:sp>
        <p:nvSpPr>
          <p:cNvPr id="11" name="object 11"/>
          <p:cNvSpPr txBox="1"/>
          <p:nvPr/>
        </p:nvSpPr>
        <p:spPr>
          <a:xfrm>
            <a:off x="4844415" y="2488882"/>
            <a:ext cx="3566160" cy="993140"/>
          </a:xfrm>
          <a:prstGeom prst="rect">
            <a:avLst/>
          </a:prstGeom>
        </p:spPr>
        <p:txBody>
          <a:bodyPr vert="horz" wrap="square" lIns="0" tIns="12700" rIns="0" bIns="0" rtlCol="0">
            <a:spAutoFit/>
          </a:bodyPr>
          <a:lstStyle/>
          <a:p>
            <a:pPr marL="292100" indent="-279400">
              <a:lnSpc>
                <a:spcPct val="100000"/>
              </a:lnSpc>
              <a:spcBef>
                <a:spcPts val="100"/>
              </a:spcBef>
              <a:buFont typeface="Arial"/>
              <a:buChar char="•"/>
              <a:tabLst>
                <a:tab pos="297815" algn="l"/>
                <a:tab pos="298450" algn="l"/>
              </a:tabLst>
            </a:pPr>
            <a:r>
              <a:rPr sz="1600" spc="-15" dirty="0">
                <a:latin typeface="Verdana"/>
                <a:cs typeface="Verdana"/>
              </a:rPr>
              <a:t>Allow </a:t>
            </a:r>
            <a:r>
              <a:rPr sz="1600" spc="5" dirty="0">
                <a:latin typeface="Verdana"/>
                <a:cs typeface="Verdana"/>
              </a:rPr>
              <a:t>of </a:t>
            </a:r>
            <a:r>
              <a:rPr sz="1600" spc="-15" dirty="0">
                <a:latin typeface="Verdana"/>
                <a:cs typeface="Verdana"/>
              </a:rPr>
              <a:t>nested</a:t>
            </a:r>
            <a:r>
              <a:rPr sz="1600" spc="-400" dirty="0">
                <a:latin typeface="Verdana"/>
                <a:cs typeface="Verdana"/>
              </a:rPr>
              <a:t> </a:t>
            </a:r>
            <a:r>
              <a:rPr sz="1600" spc="-55" dirty="0">
                <a:latin typeface="Verdana"/>
                <a:cs typeface="Verdana"/>
              </a:rPr>
              <a:t>relations</a:t>
            </a:r>
            <a:endParaRPr sz="1600">
              <a:latin typeface="Verdana"/>
              <a:cs typeface="Verdana"/>
            </a:endParaRPr>
          </a:p>
          <a:p>
            <a:pPr>
              <a:lnSpc>
                <a:spcPct val="100000"/>
              </a:lnSpc>
              <a:spcBef>
                <a:spcPts val="5"/>
              </a:spcBef>
              <a:buFont typeface="Arial"/>
              <a:buChar char="•"/>
            </a:pPr>
            <a:endParaRPr sz="1700">
              <a:latin typeface="Times New Roman"/>
              <a:cs typeface="Times New Roman"/>
            </a:endParaRPr>
          </a:p>
          <a:p>
            <a:pPr marL="292100" marR="5080" indent="-279400">
              <a:lnSpc>
                <a:spcPts val="1900"/>
              </a:lnSpc>
              <a:buFont typeface="Arial"/>
              <a:buChar char="•"/>
              <a:tabLst>
                <a:tab pos="297815" algn="l"/>
                <a:tab pos="298450" algn="l"/>
              </a:tabLst>
            </a:pPr>
            <a:r>
              <a:rPr sz="1600" spc="5" dirty="0">
                <a:latin typeface="Verdana"/>
                <a:cs typeface="Verdana"/>
              </a:rPr>
              <a:t>Repeating </a:t>
            </a:r>
            <a:r>
              <a:rPr sz="1600" spc="-50" dirty="0">
                <a:latin typeface="Verdana"/>
                <a:cs typeface="Verdana"/>
              </a:rPr>
              <a:t>movies </a:t>
            </a:r>
            <a:r>
              <a:rPr sz="1600" spc="-55" dirty="0">
                <a:latin typeface="Verdana"/>
                <a:cs typeface="Verdana"/>
              </a:rPr>
              <a:t>inside </a:t>
            </a:r>
            <a:r>
              <a:rPr sz="1600" spc="-15" dirty="0">
                <a:latin typeface="Verdana"/>
                <a:cs typeface="Verdana"/>
              </a:rPr>
              <a:t>the</a:t>
            </a:r>
            <a:r>
              <a:rPr sz="1600" spc="-375" dirty="0">
                <a:latin typeface="Verdana"/>
                <a:cs typeface="Verdana"/>
              </a:rPr>
              <a:t> </a:t>
            </a:r>
            <a:r>
              <a:rPr sz="1600" spc="-120" dirty="0">
                <a:latin typeface="Verdana"/>
                <a:cs typeface="Verdana"/>
              </a:rPr>
              <a:t>stars  </a:t>
            </a:r>
            <a:r>
              <a:rPr sz="1600" spc="-30" dirty="0">
                <a:latin typeface="Verdana"/>
                <a:cs typeface="Verdana"/>
              </a:rPr>
              <a:t>records </a:t>
            </a:r>
            <a:r>
              <a:rPr sz="1600" spc="-170" dirty="0">
                <a:latin typeface="Verdana"/>
                <a:cs typeface="Verdana"/>
              </a:rPr>
              <a:t>is</a:t>
            </a:r>
            <a:r>
              <a:rPr sz="1600" spc="-215" dirty="0">
                <a:latin typeface="Verdana"/>
                <a:cs typeface="Verdana"/>
              </a:rPr>
              <a:t> </a:t>
            </a:r>
            <a:r>
              <a:rPr sz="1600" spc="20" dirty="0">
                <a:latin typeface="Verdana"/>
                <a:cs typeface="Verdana"/>
              </a:rPr>
              <a:t>redundancy</a:t>
            </a:r>
            <a:endParaRPr sz="1600">
              <a:latin typeface="Verdana"/>
              <a:cs typeface="Verdana"/>
            </a:endParaRPr>
          </a:p>
        </p:txBody>
      </p:sp>
      <p:sp>
        <p:nvSpPr>
          <p:cNvPr id="12" name="object 12"/>
          <p:cNvSpPr txBox="1"/>
          <p:nvPr/>
        </p:nvSpPr>
        <p:spPr>
          <a:xfrm>
            <a:off x="4844415" y="3708082"/>
            <a:ext cx="3700145" cy="510540"/>
          </a:xfrm>
          <a:prstGeom prst="rect">
            <a:avLst/>
          </a:prstGeom>
        </p:spPr>
        <p:txBody>
          <a:bodyPr vert="horz" wrap="square" lIns="0" tIns="22860" rIns="0" bIns="0" rtlCol="0">
            <a:spAutoFit/>
          </a:bodyPr>
          <a:lstStyle/>
          <a:p>
            <a:pPr marL="292100" marR="5080" indent="-279400">
              <a:lnSpc>
                <a:spcPts val="1900"/>
              </a:lnSpc>
              <a:spcBef>
                <a:spcPts val="180"/>
              </a:spcBef>
              <a:buFont typeface="Arial"/>
              <a:buChar char="•"/>
              <a:tabLst>
                <a:tab pos="297815" algn="l"/>
                <a:tab pos="298450" algn="l"/>
              </a:tabLst>
            </a:pPr>
            <a:r>
              <a:rPr sz="1600" spc="-155" dirty="0">
                <a:latin typeface="Verdana"/>
                <a:cs typeface="Verdana"/>
              </a:rPr>
              <a:t>To </a:t>
            </a:r>
            <a:r>
              <a:rPr sz="1600" spc="25" dirty="0">
                <a:latin typeface="Verdana"/>
                <a:cs typeface="Verdana"/>
              </a:rPr>
              <a:t>avoid </a:t>
            </a:r>
            <a:r>
              <a:rPr sz="1600" spc="5" dirty="0">
                <a:latin typeface="Verdana"/>
                <a:cs typeface="Verdana"/>
              </a:rPr>
              <a:t>redundancy, </a:t>
            </a:r>
            <a:r>
              <a:rPr sz="1600" spc="-60" dirty="0">
                <a:latin typeface="Verdana"/>
                <a:cs typeface="Verdana"/>
              </a:rPr>
              <a:t>use</a:t>
            </a:r>
            <a:r>
              <a:rPr sz="1600" spc="-425" dirty="0">
                <a:latin typeface="Verdana"/>
                <a:cs typeface="Verdana"/>
              </a:rPr>
              <a:t> </a:t>
            </a:r>
            <a:r>
              <a:rPr sz="1600" spc="-50" dirty="0">
                <a:latin typeface="Verdana"/>
                <a:cs typeface="Verdana"/>
              </a:rPr>
              <a:t>pointers  </a:t>
            </a:r>
            <a:r>
              <a:rPr sz="1600" spc="-40" dirty="0">
                <a:latin typeface="Verdana"/>
                <a:cs typeface="Verdana"/>
              </a:rPr>
              <a:t>(references)</a:t>
            </a:r>
            <a:endParaRPr sz="1600">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86995" rIns="0" bIns="0" rtlCol="0">
            <a:spAutoFit/>
          </a:bodyPr>
          <a:lstStyle/>
          <a:p>
            <a:pPr marL="2053589" marR="159385" indent="-1896745">
              <a:lnSpc>
                <a:spcPts val="3800"/>
              </a:lnSpc>
              <a:spcBef>
                <a:spcPts val="685"/>
              </a:spcBef>
            </a:pPr>
            <a:r>
              <a:rPr sz="3200" spc="-5" dirty="0"/>
              <a:t>SQL-99: </a:t>
            </a:r>
            <a:r>
              <a:rPr sz="3200" spc="10" dirty="0"/>
              <a:t>QUERY </a:t>
            </a:r>
            <a:r>
              <a:rPr sz="3200" spc="140" dirty="0"/>
              <a:t>LANGUAGE </a:t>
            </a:r>
            <a:r>
              <a:rPr sz="3200" spc="65" dirty="0"/>
              <a:t>FOR</a:t>
            </a:r>
            <a:r>
              <a:rPr sz="3200" spc="-245" dirty="0"/>
              <a:t> </a:t>
            </a:r>
            <a:r>
              <a:rPr sz="3200" spc="-30" dirty="0"/>
              <a:t>OBJECT-  </a:t>
            </a:r>
            <a:r>
              <a:rPr sz="3200" spc="65" dirty="0"/>
              <a:t>RELATIONAL</a:t>
            </a:r>
            <a:r>
              <a:rPr sz="3200" spc="-125" dirty="0"/>
              <a:t> </a:t>
            </a:r>
            <a:r>
              <a:rPr sz="3200" spc="105" dirty="0"/>
              <a:t>MODEL</a:t>
            </a:r>
            <a:endParaRPr sz="3200"/>
          </a:p>
        </p:txBody>
      </p:sp>
      <p:sp>
        <p:nvSpPr>
          <p:cNvPr id="5" name="object 5"/>
          <p:cNvSpPr txBox="1"/>
          <p:nvPr/>
        </p:nvSpPr>
        <p:spPr>
          <a:xfrm>
            <a:off x="650240" y="1785620"/>
            <a:ext cx="7608570" cy="1991360"/>
          </a:xfrm>
          <a:prstGeom prst="rect">
            <a:avLst/>
          </a:prstGeom>
        </p:spPr>
        <p:txBody>
          <a:bodyPr vert="horz" wrap="square" lIns="0" tIns="33020" rIns="0" bIns="0" rtlCol="0">
            <a:spAutoFit/>
          </a:bodyPr>
          <a:lstStyle/>
          <a:p>
            <a:pPr marL="241300" marR="368300" indent="-228600">
              <a:lnSpc>
                <a:spcPts val="2800"/>
              </a:lnSpc>
              <a:spcBef>
                <a:spcPts val="260"/>
              </a:spcBef>
              <a:buClr>
                <a:srgbClr val="93A299"/>
              </a:buClr>
              <a:buFont typeface="Arial"/>
              <a:buChar char="•"/>
              <a:tabLst>
                <a:tab pos="241300" algn="l"/>
              </a:tabLst>
            </a:pPr>
            <a:r>
              <a:rPr sz="2400" spc="-65" dirty="0">
                <a:solidFill>
                  <a:srgbClr val="564B3C"/>
                </a:solidFill>
                <a:latin typeface="Verdana"/>
                <a:cs typeface="Verdana"/>
              </a:rPr>
              <a:t>User-defied</a:t>
            </a:r>
            <a:r>
              <a:rPr sz="2400" spc="-185" dirty="0">
                <a:solidFill>
                  <a:srgbClr val="564B3C"/>
                </a:solidFill>
                <a:latin typeface="Verdana"/>
                <a:cs typeface="Verdana"/>
              </a:rPr>
              <a:t> </a:t>
            </a:r>
            <a:r>
              <a:rPr sz="2400" spc="-65" dirty="0">
                <a:solidFill>
                  <a:srgbClr val="564B3C"/>
                </a:solidFill>
                <a:latin typeface="Verdana"/>
                <a:cs typeface="Verdana"/>
              </a:rPr>
              <a:t>types</a:t>
            </a:r>
            <a:r>
              <a:rPr sz="2400" spc="-185" dirty="0">
                <a:solidFill>
                  <a:srgbClr val="564B3C"/>
                </a:solidFill>
                <a:latin typeface="Verdana"/>
                <a:cs typeface="Verdana"/>
              </a:rPr>
              <a:t> </a:t>
            </a:r>
            <a:r>
              <a:rPr sz="2400" spc="-225" dirty="0">
                <a:solidFill>
                  <a:srgbClr val="564B3C"/>
                </a:solidFill>
                <a:latin typeface="Verdana"/>
                <a:cs typeface="Verdana"/>
              </a:rPr>
              <a:t>(UDT)</a:t>
            </a:r>
            <a:r>
              <a:rPr sz="2400" spc="-180" dirty="0">
                <a:solidFill>
                  <a:srgbClr val="564B3C"/>
                </a:solidFill>
                <a:latin typeface="Verdana"/>
                <a:cs typeface="Verdana"/>
              </a:rPr>
              <a:t> </a:t>
            </a:r>
            <a:r>
              <a:rPr sz="2400" spc="55" dirty="0">
                <a:solidFill>
                  <a:srgbClr val="564B3C"/>
                </a:solidFill>
                <a:latin typeface="Verdana"/>
                <a:cs typeface="Verdana"/>
              </a:rPr>
              <a:t>replace</a:t>
            </a:r>
            <a:r>
              <a:rPr sz="2400" spc="-185" dirty="0">
                <a:solidFill>
                  <a:srgbClr val="564B3C"/>
                </a:solidFill>
                <a:latin typeface="Verdana"/>
                <a:cs typeface="Verdana"/>
              </a:rPr>
              <a:t> </a:t>
            </a:r>
            <a:r>
              <a:rPr sz="2400" spc="-20" dirty="0">
                <a:solidFill>
                  <a:srgbClr val="564B3C"/>
                </a:solidFill>
                <a:latin typeface="Verdana"/>
                <a:cs typeface="Verdana"/>
              </a:rPr>
              <a:t>the</a:t>
            </a:r>
            <a:r>
              <a:rPr sz="2400" spc="-180" dirty="0">
                <a:solidFill>
                  <a:srgbClr val="564B3C"/>
                </a:solidFill>
                <a:latin typeface="Verdana"/>
                <a:cs typeface="Verdana"/>
              </a:rPr>
              <a:t> </a:t>
            </a:r>
            <a:r>
              <a:rPr sz="2400" spc="110" dirty="0">
                <a:solidFill>
                  <a:srgbClr val="564B3C"/>
                </a:solidFill>
                <a:latin typeface="Verdana"/>
                <a:cs typeface="Verdana"/>
              </a:rPr>
              <a:t>concept</a:t>
            </a:r>
            <a:r>
              <a:rPr sz="2400" spc="-185" dirty="0">
                <a:solidFill>
                  <a:srgbClr val="564B3C"/>
                </a:solidFill>
                <a:latin typeface="Verdana"/>
                <a:cs typeface="Verdana"/>
              </a:rPr>
              <a:t> </a:t>
            </a:r>
            <a:r>
              <a:rPr sz="2400" spc="10" dirty="0">
                <a:solidFill>
                  <a:srgbClr val="564B3C"/>
                </a:solidFill>
                <a:latin typeface="Verdana"/>
                <a:cs typeface="Verdana"/>
              </a:rPr>
              <a:t>of  </a:t>
            </a:r>
            <a:r>
              <a:rPr sz="2400" spc="-75" dirty="0">
                <a:solidFill>
                  <a:srgbClr val="564B3C"/>
                </a:solidFill>
                <a:latin typeface="Verdana"/>
                <a:cs typeface="Verdana"/>
              </a:rPr>
              <a:t>classes</a:t>
            </a:r>
            <a:endParaRPr sz="2400">
              <a:latin typeface="Verdana"/>
              <a:cs typeface="Verdana"/>
            </a:endParaRPr>
          </a:p>
          <a:p>
            <a:pPr>
              <a:lnSpc>
                <a:spcPct val="100000"/>
              </a:lnSpc>
              <a:spcBef>
                <a:spcPts val="45"/>
              </a:spcBef>
              <a:buClr>
                <a:srgbClr val="93A299"/>
              </a:buClr>
              <a:buFont typeface="Arial"/>
              <a:buChar char="•"/>
            </a:pPr>
            <a:endParaRPr sz="3450">
              <a:latin typeface="Times New Roman"/>
              <a:cs typeface="Times New Roman"/>
            </a:endParaRPr>
          </a:p>
          <a:p>
            <a:pPr marL="241300" indent="-228600">
              <a:lnSpc>
                <a:spcPct val="100000"/>
              </a:lnSpc>
              <a:buClr>
                <a:srgbClr val="93A299"/>
              </a:buClr>
              <a:buFont typeface="Arial"/>
              <a:buChar char="•"/>
              <a:tabLst>
                <a:tab pos="241300" algn="l"/>
              </a:tabLst>
            </a:pPr>
            <a:r>
              <a:rPr sz="2400" spc="45" dirty="0">
                <a:solidFill>
                  <a:srgbClr val="564B3C"/>
                </a:solidFill>
                <a:latin typeface="Verdana"/>
                <a:cs typeface="Verdana"/>
              </a:rPr>
              <a:t>Create</a:t>
            </a:r>
            <a:r>
              <a:rPr sz="2400" spc="-185" dirty="0">
                <a:solidFill>
                  <a:srgbClr val="564B3C"/>
                </a:solidFill>
                <a:latin typeface="Verdana"/>
                <a:cs typeface="Verdana"/>
              </a:rPr>
              <a:t> </a:t>
            </a:r>
            <a:r>
              <a:rPr sz="2400" spc="-85" dirty="0">
                <a:solidFill>
                  <a:srgbClr val="564B3C"/>
                </a:solidFill>
                <a:latin typeface="Verdana"/>
                <a:cs typeface="Verdana"/>
              </a:rPr>
              <a:t>relations</a:t>
            </a:r>
            <a:r>
              <a:rPr sz="2400" spc="-180" dirty="0">
                <a:solidFill>
                  <a:srgbClr val="564B3C"/>
                </a:solidFill>
                <a:latin typeface="Verdana"/>
                <a:cs typeface="Verdana"/>
              </a:rPr>
              <a:t> </a:t>
            </a:r>
            <a:r>
              <a:rPr sz="2400" spc="25" dirty="0">
                <a:solidFill>
                  <a:srgbClr val="564B3C"/>
                </a:solidFill>
                <a:latin typeface="Verdana"/>
                <a:cs typeface="Verdana"/>
              </a:rPr>
              <a:t>on</a:t>
            </a:r>
            <a:r>
              <a:rPr sz="2400" spc="-180" dirty="0">
                <a:solidFill>
                  <a:srgbClr val="564B3C"/>
                </a:solidFill>
                <a:latin typeface="Verdana"/>
                <a:cs typeface="Verdana"/>
              </a:rPr>
              <a:t> </a:t>
            </a:r>
            <a:r>
              <a:rPr sz="2400" spc="40" dirty="0">
                <a:solidFill>
                  <a:srgbClr val="564B3C"/>
                </a:solidFill>
                <a:latin typeface="Verdana"/>
                <a:cs typeface="Verdana"/>
              </a:rPr>
              <a:t>top</a:t>
            </a:r>
            <a:r>
              <a:rPr sz="2400" spc="-180" dirty="0">
                <a:solidFill>
                  <a:srgbClr val="564B3C"/>
                </a:solidFill>
                <a:latin typeface="Verdana"/>
                <a:cs typeface="Verdana"/>
              </a:rPr>
              <a:t> </a:t>
            </a:r>
            <a:r>
              <a:rPr sz="2400" spc="10" dirty="0">
                <a:solidFill>
                  <a:srgbClr val="564B3C"/>
                </a:solidFill>
                <a:latin typeface="Verdana"/>
                <a:cs typeface="Verdana"/>
              </a:rPr>
              <a:t>of</a:t>
            </a:r>
            <a:r>
              <a:rPr sz="2400" spc="-180" dirty="0">
                <a:solidFill>
                  <a:srgbClr val="564B3C"/>
                </a:solidFill>
                <a:latin typeface="Verdana"/>
                <a:cs typeface="Verdana"/>
              </a:rPr>
              <a:t> </a:t>
            </a:r>
            <a:r>
              <a:rPr sz="2400" spc="-20" dirty="0">
                <a:solidFill>
                  <a:srgbClr val="564B3C"/>
                </a:solidFill>
                <a:latin typeface="Verdana"/>
                <a:cs typeface="Verdana"/>
              </a:rPr>
              <a:t>the</a:t>
            </a:r>
            <a:r>
              <a:rPr sz="2400" spc="-180" dirty="0">
                <a:solidFill>
                  <a:srgbClr val="564B3C"/>
                </a:solidFill>
                <a:latin typeface="Verdana"/>
                <a:cs typeface="Verdana"/>
              </a:rPr>
              <a:t> </a:t>
            </a:r>
            <a:r>
              <a:rPr sz="2400" spc="-275" dirty="0">
                <a:solidFill>
                  <a:srgbClr val="564B3C"/>
                </a:solidFill>
                <a:latin typeface="Verdana"/>
                <a:cs typeface="Verdana"/>
              </a:rPr>
              <a:t>UDTs</a:t>
            </a:r>
            <a:endParaRPr sz="2400">
              <a:latin typeface="Verdana"/>
              <a:cs typeface="Verdana"/>
            </a:endParaRPr>
          </a:p>
          <a:p>
            <a:pPr marL="533400" lvl="1" indent="-228600">
              <a:lnSpc>
                <a:spcPct val="100000"/>
              </a:lnSpc>
              <a:spcBef>
                <a:spcPts val="425"/>
              </a:spcBef>
              <a:buClr>
                <a:srgbClr val="CF543F"/>
              </a:buClr>
              <a:buFont typeface="Arial"/>
              <a:buChar char="•"/>
              <a:tabLst>
                <a:tab pos="532765" algn="l"/>
                <a:tab pos="533400" algn="l"/>
              </a:tabLst>
            </a:pPr>
            <a:r>
              <a:rPr sz="2000" spc="-30" dirty="0">
                <a:solidFill>
                  <a:srgbClr val="564B3C"/>
                </a:solidFill>
                <a:latin typeface="Verdana"/>
                <a:cs typeface="Verdana"/>
              </a:rPr>
              <a:t>Multiple</a:t>
            </a:r>
            <a:r>
              <a:rPr sz="2000" spc="-155" dirty="0">
                <a:solidFill>
                  <a:srgbClr val="564B3C"/>
                </a:solidFill>
                <a:latin typeface="Verdana"/>
                <a:cs typeface="Verdana"/>
              </a:rPr>
              <a:t> </a:t>
            </a:r>
            <a:r>
              <a:rPr sz="2000" spc="-70" dirty="0">
                <a:solidFill>
                  <a:srgbClr val="564B3C"/>
                </a:solidFill>
                <a:latin typeface="Verdana"/>
                <a:cs typeface="Verdana"/>
              </a:rPr>
              <a:t>relations</a:t>
            </a:r>
            <a:r>
              <a:rPr sz="2000" spc="-150" dirty="0">
                <a:solidFill>
                  <a:srgbClr val="564B3C"/>
                </a:solidFill>
                <a:latin typeface="Verdana"/>
                <a:cs typeface="Verdana"/>
              </a:rPr>
              <a:t> </a:t>
            </a:r>
            <a:r>
              <a:rPr sz="2000" spc="120" dirty="0">
                <a:solidFill>
                  <a:srgbClr val="564B3C"/>
                </a:solidFill>
                <a:latin typeface="Verdana"/>
                <a:cs typeface="Verdana"/>
              </a:rPr>
              <a:t>can</a:t>
            </a:r>
            <a:r>
              <a:rPr sz="2000" spc="-150" dirty="0">
                <a:solidFill>
                  <a:srgbClr val="564B3C"/>
                </a:solidFill>
                <a:latin typeface="Verdana"/>
                <a:cs typeface="Verdana"/>
              </a:rPr>
              <a:t> </a:t>
            </a:r>
            <a:r>
              <a:rPr sz="2000" spc="110" dirty="0">
                <a:solidFill>
                  <a:srgbClr val="564B3C"/>
                </a:solidFill>
                <a:latin typeface="Verdana"/>
                <a:cs typeface="Verdana"/>
              </a:rPr>
              <a:t>be</a:t>
            </a:r>
            <a:r>
              <a:rPr sz="2000" spc="-150" dirty="0">
                <a:solidFill>
                  <a:srgbClr val="564B3C"/>
                </a:solidFill>
                <a:latin typeface="Verdana"/>
                <a:cs typeface="Verdana"/>
              </a:rPr>
              <a:t> </a:t>
            </a:r>
            <a:r>
              <a:rPr sz="2000" spc="55" dirty="0">
                <a:solidFill>
                  <a:srgbClr val="564B3C"/>
                </a:solidFill>
                <a:latin typeface="Verdana"/>
                <a:cs typeface="Verdana"/>
              </a:rPr>
              <a:t>created</a:t>
            </a:r>
            <a:r>
              <a:rPr sz="2000" spc="-150" dirty="0">
                <a:solidFill>
                  <a:srgbClr val="564B3C"/>
                </a:solidFill>
                <a:latin typeface="Verdana"/>
                <a:cs typeface="Verdana"/>
              </a:rPr>
              <a:t> </a:t>
            </a:r>
            <a:r>
              <a:rPr sz="2000" spc="20" dirty="0">
                <a:solidFill>
                  <a:srgbClr val="564B3C"/>
                </a:solidFill>
                <a:latin typeface="Verdana"/>
                <a:cs typeface="Verdana"/>
              </a:rPr>
              <a:t>on</a:t>
            </a:r>
            <a:r>
              <a:rPr sz="2000" spc="-150" dirty="0">
                <a:solidFill>
                  <a:srgbClr val="564B3C"/>
                </a:solidFill>
                <a:latin typeface="Verdana"/>
                <a:cs typeface="Verdana"/>
              </a:rPr>
              <a:t> </a:t>
            </a:r>
            <a:r>
              <a:rPr sz="2000" spc="30" dirty="0">
                <a:solidFill>
                  <a:srgbClr val="564B3C"/>
                </a:solidFill>
                <a:latin typeface="Verdana"/>
                <a:cs typeface="Verdana"/>
              </a:rPr>
              <a:t>top</a:t>
            </a:r>
            <a:r>
              <a:rPr sz="2000" spc="-150" dirty="0">
                <a:solidFill>
                  <a:srgbClr val="564B3C"/>
                </a:solidFill>
                <a:latin typeface="Verdana"/>
                <a:cs typeface="Verdana"/>
              </a:rPr>
              <a:t> </a:t>
            </a:r>
            <a:r>
              <a:rPr sz="2000" spc="10" dirty="0">
                <a:solidFill>
                  <a:srgbClr val="564B3C"/>
                </a:solidFill>
                <a:latin typeface="Verdana"/>
                <a:cs typeface="Verdana"/>
              </a:rPr>
              <a:t>of</a:t>
            </a:r>
            <a:r>
              <a:rPr sz="2000" spc="-150" dirty="0">
                <a:solidFill>
                  <a:srgbClr val="564B3C"/>
                </a:solidFill>
                <a:latin typeface="Verdana"/>
                <a:cs typeface="Verdana"/>
              </a:rPr>
              <a:t> </a:t>
            </a:r>
            <a:r>
              <a:rPr sz="2000" spc="-20" dirty="0">
                <a:solidFill>
                  <a:srgbClr val="564B3C"/>
                </a:solidFill>
                <a:latin typeface="Verdana"/>
                <a:cs typeface="Verdana"/>
              </a:rPr>
              <a:t>the</a:t>
            </a:r>
            <a:r>
              <a:rPr sz="2000" spc="-150" dirty="0">
                <a:solidFill>
                  <a:srgbClr val="564B3C"/>
                </a:solidFill>
                <a:latin typeface="Verdana"/>
                <a:cs typeface="Verdana"/>
              </a:rPr>
              <a:t> </a:t>
            </a:r>
            <a:r>
              <a:rPr sz="2000" spc="-20" dirty="0">
                <a:solidFill>
                  <a:srgbClr val="564B3C"/>
                </a:solidFill>
                <a:latin typeface="Verdana"/>
                <a:cs typeface="Verdana"/>
              </a:rPr>
              <a:t>same</a:t>
            </a:r>
            <a:r>
              <a:rPr sz="2000" spc="-150" dirty="0">
                <a:solidFill>
                  <a:srgbClr val="564B3C"/>
                </a:solidFill>
                <a:latin typeface="Verdana"/>
                <a:cs typeface="Verdana"/>
              </a:rPr>
              <a:t> </a:t>
            </a:r>
            <a:r>
              <a:rPr sz="2000" spc="-200" dirty="0">
                <a:solidFill>
                  <a:srgbClr val="564B3C"/>
                </a:solidFill>
                <a:latin typeface="Verdana"/>
                <a:cs typeface="Verdana"/>
              </a:rPr>
              <a:t>UDT</a:t>
            </a:r>
            <a:endParaRPr sz="2000">
              <a:latin typeface="Verdana"/>
              <a:cs typeface="Verdana"/>
            </a:endParaRPr>
          </a:p>
        </p:txBody>
      </p:sp>
      <p:sp>
        <p:nvSpPr>
          <p:cNvPr id="6" name="object 6"/>
          <p:cNvSpPr/>
          <p:nvPr/>
        </p:nvSpPr>
        <p:spPr>
          <a:xfrm>
            <a:off x="719051" y="4318462"/>
            <a:ext cx="7726680" cy="893617"/>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125002" y="4615179"/>
            <a:ext cx="6920865"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3366FF"/>
                </a:solidFill>
                <a:latin typeface="Verdana"/>
                <a:cs typeface="Verdana"/>
              </a:rPr>
              <a:t>Create</a:t>
            </a:r>
            <a:r>
              <a:rPr sz="1800" spc="-130" dirty="0">
                <a:solidFill>
                  <a:srgbClr val="3366FF"/>
                </a:solidFill>
                <a:latin typeface="Verdana"/>
                <a:cs typeface="Verdana"/>
              </a:rPr>
              <a:t> </a:t>
            </a:r>
            <a:r>
              <a:rPr sz="1800" spc="-65" dirty="0">
                <a:solidFill>
                  <a:srgbClr val="3366FF"/>
                </a:solidFill>
                <a:latin typeface="Verdana"/>
                <a:cs typeface="Verdana"/>
              </a:rPr>
              <a:t>Type</a:t>
            </a:r>
            <a:r>
              <a:rPr sz="1800" spc="-125" dirty="0">
                <a:solidFill>
                  <a:srgbClr val="3366FF"/>
                </a:solidFill>
                <a:latin typeface="Verdana"/>
                <a:cs typeface="Verdana"/>
              </a:rPr>
              <a:t> </a:t>
            </a:r>
            <a:r>
              <a:rPr sz="1800" i="1" spc="-110" dirty="0">
                <a:solidFill>
                  <a:srgbClr val="FFFFFF"/>
                </a:solidFill>
                <a:latin typeface="Verdana"/>
                <a:cs typeface="Verdana"/>
              </a:rPr>
              <a:t>&lt;name&gt;</a:t>
            </a:r>
            <a:r>
              <a:rPr sz="1800" i="1" spc="-130" dirty="0">
                <a:solidFill>
                  <a:srgbClr val="FFFFFF"/>
                </a:solidFill>
                <a:latin typeface="Verdana"/>
                <a:cs typeface="Verdana"/>
              </a:rPr>
              <a:t> </a:t>
            </a:r>
            <a:r>
              <a:rPr sz="1800" spc="-120" dirty="0">
                <a:solidFill>
                  <a:srgbClr val="3366FF"/>
                </a:solidFill>
                <a:latin typeface="Verdana"/>
                <a:cs typeface="Verdana"/>
              </a:rPr>
              <a:t>AS</a:t>
            </a:r>
            <a:r>
              <a:rPr sz="1800" spc="-125" dirty="0">
                <a:solidFill>
                  <a:srgbClr val="3366FF"/>
                </a:solidFill>
                <a:latin typeface="Verdana"/>
                <a:cs typeface="Verdana"/>
              </a:rPr>
              <a:t> </a:t>
            </a:r>
            <a:r>
              <a:rPr sz="1800" spc="-70" dirty="0">
                <a:solidFill>
                  <a:srgbClr val="FFFFFF"/>
                </a:solidFill>
                <a:latin typeface="Verdana"/>
                <a:cs typeface="Verdana"/>
              </a:rPr>
              <a:t>(attributes</a:t>
            </a:r>
            <a:r>
              <a:rPr sz="1800" spc="-130" dirty="0">
                <a:solidFill>
                  <a:srgbClr val="FFFFFF"/>
                </a:solidFill>
                <a:latin typeface="Verdana"/>
                <a:cs typeface="Verdana"/>
              </a:rPr>
              <a:t> </a:t>
            </a:r>
            <a:r>
              <a:rPr sz="1800" spc="70" dirty="0">
                <a:solidFill>
                  <a:srgbClr val="FFFFFF"/>
                </a:solidFill>
                <a:latin typeface="Verdana"/>
                <a:cs typeface="Verdana"/>
              </a:rPr>
              <a:t>and</a:t>
            </a:r>
            <a:r>
              <a:rPr sz="1800" spc="-125" dirty="0">
                <a:solidFill>
                  <a:srgbClr val="FFFFFF"/>
                </a:solidFill>
                <a:latin typeface="Verdana"/>
                <a:cs typeface="Verdana"/>
              </a:rPr>
              <a:t> </a:t>
            </a:r>
            <a:r>
              <a:rPr sz="1800" spc="10" dirty="0">
                <a:solidFill>
                  <a:srgbClr val="FFFFFF"/>
                </a:solidFill>
                <a:latin typeface="Verdana"/>
                <a:cs typeface="Verdana"/>
              </a:rPr>
              <a:t>method</a:t>
            </a:r>
            <a:r>
              <a:rPr sz="1800" spc="-130" dirty="0">
                <a:solidFill>
                  <a:srgbClr val="FFFFFF"/>
                </a:solidFill>
                <a:latin typeface="Verdana"/>
                <a:cs typeface="Verdana"/>
              </a:rPr>
              <a:t> </a:t>
            </a:r>
            <a:r>
              <a:rPr sz="1800" spc="-20" dirty="0">
                <a:solidFill>
                  <a:srgbClr val="FFFFFF"/>
                </a:solidFill>
                <a:latin typeface="Verdana"/>
                <a:cs typeface="Verdana"/>
              </a:rPr>
              <a:t>declarations)</a:t>
            </a:r>
            <a:endParaRPr sz="1800">
              <a:latin typeface="Verdana"/>
              <a:cs typeface="Verdana"/>
            </a:endParaRP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33</a:t>
            </a:fld>
            <a:endParaRPr spc="-1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2485390">
              <a:lnSpc>
                <a:spcPct val="100000"/>
              </a:lnSpc>
              <a:spcBef>
                <a:spcPts val="2265"/>
              </a:spcBef>
            </a:pPr>
            <a:r>
              <a:rPr spc="75" dirty="0"/>
              <a:t>CREATING</a:t>
            </a:r>
            <a:r>
              <a:rPr spc="-5" dirty="0"/>
              <a:t> </a:t>
            </a:r>
            <a:r>
              <a:rPr spc="120" dirty="0"/>
              <a:t>UDT</a:t>
            </a:r>
          </a:p>
        </p:txBody>
      </p:sp>
      <p:sp>
        <p:nvSpPr>
          <p:cNvPr id="5" name="object 5"/>
          <p:cNvSpPr/>
          <p:nvPr/>
        </p:nvSpPr>
        <p:spPr>
          <a:xfrm>
            <a:off x="619125" y="1997075"/>
            <a:ext cx="2478087" cy="7874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122418" y="2359025"/>
            <a:ext cx="830580" cy="0"/>
          </a:xfrm>
          <a:custGeom>
            <a:avLst/>
            <a:gdLst/>
            <a:ahLst/>
            <a:cxnLst/>
            <a:rect l="l" t="t" r="r" b="b"/>
            <a:pathLst>
              <a:path w="830579">
                <a:moveTo>
                  <a:pt x="830456" y="0"/>
                </a:moveTo>
                <a:lnTo>
                  <a:pt x="0" y="1"/>
                </a:lnTo>
              </a:path>
            </a:pathLst>
          </a:custGeom>
          <a:ln w="25399">
            <a:solidFill>
              <a:srgbClr val="A4B1A9"/>
            </a:solidFill>
          </a:ln>
        </p:spPr>
        <p:txBody>
          <a:bodyPr wrap="square" lIns="0" tIns="0" rIns="0" bIns="0" rtlCol="0"/>
          <a:lstStyle/>
          <a:p>
            <a:endParaRPr/>
          </a:p>
        </p:txBody>
      </p:sp>
      <p:sp>
        <p:nvSpPr>
          <p:cNvPr id="7" name="object 7"/>
          <p:cNvSpPr/>
          <p:nvPr/>
        </p:nvSpPr>
        <p:spPr>
          <a:xfrm>
            <a:off x="3097212" y="2300071"/>
            <a:ext cx="115912" cy="117906"/>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4031615" y="2220595"/>
            <a:ext cx="2912745" cy="441959"/>
          </a:xfrm>
          <a:prstGeom prst="rect">
            <a:avLst/>
          </a:prstGeom>
        </p:spPr>
        <p:txBody>
          <a:bodyPr vert="horz" wrap="square" lIns="0" tIns="27939" rIns="0" bIns="0" rtlCol="0">
            <a:spAutoFit/>
          </a:bodyPr>
          <a:lstStyle/>
          <a:p>
            <a:pPr marL="12700" marR="5080">
              <a:lnSpc>
                <a:spcPts val="1600"/>
              </a:lnSpc>
              <a:spcBef>
                <a:spcPts val="219"/>
              </a:spcBef>
            </a:pPr>
            <a:r>
              <a:rPr sz="1400" b="1" spc="-100" dirty="0">
                <a:solidFill>
                  <a:srgbClr val="3366FF"/>
                </a:solidFill>
                <a:latin typeface="Verdana"/>
                <a:cs typeface="Verdana"/>
              </a:rPr>
              <a:t>Creating </a:t>
            </a:r>
            <a:r>
              <a:rPr sz="1400" b="1" spc="-15" dirty="0">
                <a:solidFill>
                  <a:srgbClr val="3366FF"/>
                </a:solidFill>
                <a:latin typeface="Verdana"/>
                <a:cs typeface="Verdana"/>
              </a:rPr>
              <a:t>a </a:t>
            </a:r>
            <a:r>
              <a:rPr sz="1400" b="1" spc="-105" dirty="0">
                <a:solidFill>
                  <a:srgbClr val="3366FF"/>
                </a:solidFill>
                <a:latin typeface="Verdana"/>
                <a:cs typeface="Verdana"/>
              </a:rPr>
              <a:t>type </a:t>
            </a:r>
            <a:r>
              <a:rPr sz="1400" b="1" spc="-175" dirty="0">
                <a:solidFill>
                  <a:srgbClr val="3366FF"/>
                </a:solidFill>
                <a:latin typeface="Verdana"/>
                <a:cs typeface="Verdana"/>
              </a:rPr>
              <a:t>for </a:t>
            </a:r>
            <a:r>
              <a:rPr sz="1400" b="1" spc="-140" dirty="0">
                <a:solidFill>
                  <a:srgbClr val="3366FF"/>
                </a:solidFill>
                <a:latin typeface="Verdana"/>
                <a:cs typeface="Verdana"/>
              </a:rPr>
              <a:t>the </a:t>
            </a:r>
            <a:r>
              <a:rPr sz="1400" b="1" spc="-125" dirty="0">
                <a:solidFill>
                  <a:srgbClr val="3366FF"/>
                </a:solidFill>
                <a:latin typeface="Verdana"/>
                <a:cs typeface="Verdana"/>
              </a:rPr>
              <a:t>address </a:t>
            </a:r>
            <a:r>
              <a:rPr sz="1400" b="1" spc="-140" dirty="0">
                <a:solidFill>
                  <a:srgbClr val="3366FF"/>
                </a:solidFill>
                <a:latin typeface="Verdana"/>
                <a:cs typeface="Verdana"/>
              </a:rPr>
              <a:t>of  </a:t>
            </a:r>
            <a:r>
              <a:rPr sz="1400" b="1" spc="-190" dirty="0">
                <a:solidFill>
                  <a:srgbClr val="3366FF"/>
                </a:solidFill>
                <a:latin typeface="Verdana"/>
                <a:cs typeface="Verdana"/>
              </a:rPr>
              <a:t>stars</a:t>
            </a:r>
            <a:endParaRPr sz="1400">
              <a:latin typeface="Verdana"/>
              <a:cs typeface="Verdana"/>
            </a:endParaRPr>
          </a:p>
        </p:txBody>
      </p:sp>
      <p:sp>
        <p:nvSpPr>
          <p:cNvPr id="9" name="object 9"/>
          <p:cNvSpPr/>
          <p:nvPr/>
        </p:nvSpPr>
        <p:spPr>
          <a:xfrm>
            <a:off x="619125" y="3422650"/>
            <a:ext cx="2581148" cy="87630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192268" y="3790950"/>
            <a:ext cx="830580" cy="0"/>
          </a:xfrm>
          <a:custGeom>
            <a:avLst/>
            <a:gdLst/>
            <a:ahLst/>
            <a:cxnLst/>
            <a:rect l="l" t="t" r="r" b="b"/>
            <a:pathLst>
              <a:path w="830579">
                <a:moveTo>
                  <a:pt x="830456" y="0"/>
                </a:moveTo>
                <a:lnTo>
                  <a:pt x="0" y="0"/>
                </a:lnTo>
              </a:path>
            </a:pathLst>
          </a:custGeom>
          <a:ln w="25399">
            <a:solidFill>
              <a:srgbClr val="A4B1A9"/>
            </a:solidFill>
          </a:ln>
        </p:spPr>
        <p:txBody>
          <a:bodyPr wrap="square" lIns="0" tIns="0" rIns="0" bIns="0" rtlCol="0"/>
          <a:lstStyle/>
          <a:p>
            <a:endParaRPr/>
          </a:p>
        </p:txBody>
      </p:sp>
      <p:sp>
        <p:nvSpPr>
          <p:cNvPr id="11" name="object 11"/>
          <p:cNvSpPr/>
          <p:nvPr/>
        </p:nvSpPr>
        <p:spPr>
          <a:xfrm>
            <a:off x="3167062" y="3731996"/>
            <a:ext cx="115912" cy="117906"/>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4102137" y="3652558"/>
            <a:ext cx="1753235" cy="441959"/>
          </a:xfrm>
          <a:prstGeom prst="rect">
            <a:avLst/>
          </a:prstGeom>
        </p:spPr>
        <p:txBody>
          <a:bodyPr vert="horz" wrap="square" lIns="0" tIns="27939" rIns="0" bIns="0" rtlCol="0">
            <a:spAutoFit/>
          </a:bodyPr>
          <a:lstStyle/>
          <a:p>
            <a:pPr marL="12700" marR="5080">
              <a:lnSpc>
                <a:spcPts val="1600"/>
              </a:lnSpc>
              <a:spcBef>
                <a:spcPts val="219"/>
              </a:spcBef>
            </a:pPr>
            <a:r>
              <a:rPr sz="1400" b="1" spc="-55" dirty="0">
                <a:solidFill>
                  <a:srgbClr val="3366FF"/>
                </a:solidFill>
                <a:latin typeface="Verdana"/>
                <a:cs typeface="Verdana"/>
              </a:rPr>
              <a:t>A </a:t>
            </a:r>
            <a:r>
              <a:rPr sz="1400" b="1" spc="-120" dirty="0">
                <a:solidFill>
                  <a:srgbClr val="3366FF"/>
                </a:solidFill>
                <a:latin typeface="Verdana"/>
                <a:cs typeface="Verdana"/>
              </a:rPr>
              <a:t>hierarchy </a:t>
            </a:r>
            <a:r>
              <a:rPr sz="1400" b="1" spc="-135" dirty="0">
                <a:solidFill>
                  <a:srgbClr val="3366FF"/>
                </a:solidFill>
                <a:latin typeface="Verdana"/>
                <a:cs typeface="Verdana"/>
              </a:rPr>
              <a:t>of </a:t>
            </a:r>
            <a:r>
              <a:rPr sz="1400" b="1" spc="-130" dirty="0">
                <a:solidFill>
                  <a:srgbClr val="3366FF"/>
                </a:solidFill>
                <a:latin typeface="Verdana"/>
                <a:cs typeface="Verdana"/>
              </a:rPr>
              <a:t>types  </a:t>
            </a:r>
            <a:r>
              <a:rPr sz="1400" b="1" spc="-130" dirty="0">
                <a:solidFill>
                  <a:srgbClr val="FF0000"/>
                </a:solidFill>
                <a:latin typeface="Verdana"/>
                <a:cs typeface="Verdana"/>
              </a:rPr>
              <a:t>(inheritance)</a:t>
            </a:r>
            <a:endParaRPr sz="1400">
              <a:latin typeface="Verdana"/>
              <a:cs typeface="Verdana"/>
            </a:endParaRPr>
          </a:p>
        </p:txBody>
      </p:sp>
      <p:sp>
        <p:nvSpPr>
          <p:cNvPr id="13" name="object 13"/>
          <p:cNvSpPr/>
          <p:nvPr/>
        </p:nvSpPr>
        <p:spPr>
          <a:xfrm>
            <a:off x="619125" y="4846637"/>
            <a:ext cx="2837395" cy="914400"/>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3466905" y="5021262"/>
            <a:ext cx="830580" cy="0"/>
          </a:xfrm>
          <a:custGeom>
            <a:avLst/>
            <a:gdLst/>
            <a:ahLst/>
            <a:cxnLst/>
            <a:rect l="l" t="t" r="r" b="b"/>
            <a:pathLst>
              <a:path w="830579">
                <a:moveTo>
                  <a:pt x="830457" y="0"/>
                </a:moveTo>
                <a:lnTo>
                  <a:pt x="0" y="0"/>
                </a:lnTo>
              </a:path>
            </a:pathLst>
          </a:custGeom>
          <a:ln w="25399">
            <a:solidFill>
              <a:srgbClr val="A4B1A9"/>
            </a:solidFill>
          </a:ln>
        </p:spPr>
        <p:txBody>
          <a:bodyPr wrap="square" lIns="0" tIns="0" rIns="0" bIns="0" rtlCol="0"/>
          <a:lstStyle/>
          <a:p>
            <a:endParaRPr/>
          </a:p>
        </p:txBody>
      </p:sp>
      <p:sp>
        <p:nvSpPr>
          <p:cNvPr id="15" name="object 15"/>
          <p:cNvSpPr/>
          <p:nvPr/>
        </p:nvSpPr>
        <p:spPr>
          <a:xfrm>
            <a:off x="3441700" y="4962309"/>
            <a:ext cx="115912" cy="117906"/>
          </a:xfrm>
          <a:prstGeom prst="rect">
            <a:avLst/>
          </a:prstGeom>
          <a:blipFill>
            <a:blip r:embed="rId9" cstate="print"/>
            <a:stretch>
              <a:fillRect/>
            </a:stretch>
          </a:blipFill>
        </p:spPr>
        <p:txBody>
          <a:bodyPr wrap="square" lIns="0" tIns="0" rIns="0" bIns="0" rtlCol="0"/>
          <a:lstStyle/>
          <a:p>
            <a:endParaRPr/>
          </a:p>
        </p:txBody>
      </p:sp>
      <p:sp>
        <p:nvSpPr>
          <p:cNvPr id="16" name="object 16"/>
          <p:cNvSpPr txBox="1"/>
          <p:nvPr/>
        </p:nvSpPr>
        <p:spPr>
          <a:xfrm>
            <a:off x="4376508" y="4882337"/>
            <a:ext cx="2593975" cy="657860"/>
          </a:xfrm>
          <a:prstGeom prst="rect">
            <a:avLst/>
          </a:prstGeom>
        </p:spPr>
        <p:txBody>
          <a:bodyPr vert="horz" wrap="square" lIns="0" tIns="16510" rIns="0" bIns="0" rtlCol="0">
            <a:spAutoFit/>
          </a:bodyPr>
          <a:lstStyle/>
          <a:p>
            <a:pPr marL="12700" marR="5080">
              <a:lnSpc>
                <a:spcPct val="98200"/>
              </a:lnSpc>
              <a:spcBef>
                <a:spcPts val="130"/>
              </a:spcBef>
            </a:pPr>
            <a:r>
              <a:rPr sz="1400" b="1" spc="-90" dirty="0">
                <a:solidFill>
                  <a:srgbClr val="3366FF"/>
                </a:solidFill>
                <a:latin typeface="Verdana"/>
                <a:cs typeface="Verdana"/>
              </a:rPr>
              <a:t>Adding </a:t>
            </a:r>
            <a:r>
              <a:rPr sz="1400" b="1" spc="-15" dirty="0">
                <a:solidFill>
                  <a:srgbClr val="3366FF"/>
                </a:solidFill>
                <a:latin typeface="Verdana"/>
                <a:cs typeface="Verdana"/>
              </a:rPr>
              <a:t>a </a:t>
            </a:r>
            <a:r>
              <a:rPr sz="1400" b="1" spc="-120" dirty="0">
                <a:solidFill>
                  <a:srgbClr val="3366FF"/>
                </a:solidFill>
                <a:latin typeface="Verdana"/>
                <a:cs typeface="Verdana"/>
              </a:rPr>
              <a:t>method</a:t>
            </a:r>
            <a:r>
              <a:rPr sz="1400" b="1" spc="-235" dirty="0">
                <a:solidFill>
                  <a:srgbClr val="3366FF"/>
                </a:solidFill>
                <a:latin typeface="Verdana"/>
                <a:cs typeface="Verdana"/>
              </a:rPr>
              <a:t> </a:t>
            </a:r>
            <a:r>
              <a:rPr sz="1400" b="1" spc="-95" dirty="0">
                <a:solidFill>
                  <a:srgbClr val="3366FF"/>
                </a:solidFill>
                <a:latin typeface="Verdana"/>
                <a:cs typeface="Verdana"/>
              </a:rPr>
              <a:t>declaration  </a:t>
            </a:r>
            <a:r>
              <a:rPr sz="1400" b="1" spc="-175" dirty="0">
                <a:solidFill>
                  <a:srgbClr val="3366FF"/>
                </a:solidFill>
                <a:latin typeface="Verdana"/>
                <a:cs typeface="Verdana"/>
              </a:rPr>
              <a:t>for </a:t>
            </a:r>
            <a:r>
              <a:rPr sz="1400" b="1" spc="-15" dirty="0">
                <a:solidFill>
                  <a:srgbClr val="3366FF"/>
                </a:solidFill>
                <a:latin typeface="Verdana"/>
                <a:cs typeface="Verdana"/>
              </a:rPr>
              <a:t>a </a:t>
            </a:r>
            <a:r>
              <a:rPr sz="1400" b="1" spc="-105" dirty="0">
                <a:solidFill>
                  <a:srgbClr val="3366FF"/>
                </a:solidFill>
                <a:latin typeface="Verdana"/>
                <a:cs typeface="Verdana"/>
              </a:rPr>
              <a:t>type </a:t>
            </a:r>
            <a:r>
              <a:rPr sz="1400" b="1" spc="-170" dirty="0">
                <a:solidFill>
                  <a:srgbClr val="3366FF"/>
                </a:solidFill>
                <a:latin typeface="Verdana"/>
                <a:cs typeface="Verdana"/>
              </a:rPr>
              <a:t>(not </a:t>
            </a:r>
            <a:r>
              <a:rPr sz="1400" b="1" spc="-150" dirty="0">
                <a:solidFill>
                  <a:srgbClr val="3366FF"/>
                </a:solidFill>
                <a:latin typeface="Verdana"/>
                <a:cs typeface="Verdana"/>
              </a:rPr>
              <a:t>definition)  </a:t>
            </a:r>
            <a:r>
              <a:rPr sz="1400" b="1" spc="-135" dirty="0">
                <a:solidFill>
                  <a:srgbClr val="FF0000"/>
                </a:solidFill>
                <a:latin typeface="Verdana"/>
                <a:cs typeface="Verdana"/>
              </a:rPr>
              <a:t>(Encapsulation)</a:t>
            </a:r>
            <a:endParaRPr sz="1400">
              <a:latin typeface="Verdana"/>
              <a:cs typeface="Verdana"/>
            </a:endParaRPr>
          </a:p>
        </p:txBody>
      </p:sp>
      <p:sp>
        <p:nvSpPr>
          <p:cNvPr id="17" name="object 17"/>
          <p:cNvSpPr/>
          <p:nvPr/>
        </p:nvSpPr>
        <p:spPr>
          <a:xfrm>
            <a:off x="4429531" y="5697537"/>
            <a:ext cx="3495268" cy="800100"/>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3458095" y="5577840"/>
            <a:ext cx="1030777" cy="789708"/>
          </a:xfrm>
          <a:prstGeom prst="rect">
            <a:avLst/>
          </a:prstGeom>
          <a:blipFill>
            <a:blip r:embed="rId11" cstate="print"/>
            <a:stretch>
              <a:fillRect/>
            </a:stretch>
          </a:blipFill>
        </p:spPr>
        <p:txBody>
          <a:bodyPr wrap="square" lIns="0" tIns="0" rIns="0" bIns="0" rtlCol="0"/>
          <a:lstStyle/>
          <a:p>
            <a:endParaRPr/>
          </a:p>
        </p:txBody>
      </p:sp>
      <p:sp>
        <p:nvSpPr>
          <p:cNvPr id="19" name="object 19"/>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34</a:t>
            </a:fld>
            <a:endParaRPr spc="-1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702435">
              <a:lnSpc>
                <a:spcPct val="100000"/>
              </a:lnSpc>
              <a:spcBef>
                <a:spcPts val="2265"/>
              </a:spcBef>
            </a:pPr>
            <a:r>
              <a:rPr spc="75" dirty="0"/>
              <a:t>CREATING</a:t>
            </a:r>
            <a:r>
              <a:rPr spc="-5" dirty="0"/>
              <a:t> </a:t>
            </a:r>
            <a:r>
              <a:rPr spc="45" dirty="0"/>
              <a:t>RELATIONS</a:t>
            </a:r>
          </a:p>
        </p:txBody>
      </p:sp>
      <p:sp>
        <p:nvSpPr>
          <p:cNvPr id="5" name="object 5"/>
          <p:cNvSpPr txBox="1"/>
          <p:nvPr/>
        </p:nvSpPr>
        <p:spPr>
          <a:xfrm>
            <a:off x="650240" y="1785620"/>
            <a:ext cx="7531734" cy="1623060"/>
          </a:xfrm>
          <a:prstGeom prst="rect">
            <a:avLst/>
          </a:prstGeom>
        </p:spPr>
        <p:txBody>
          <a:bodyPr vert="horz" wrap="square" lIns="0" tIns="12700" rIns="0" bIns="0" rtlCol="0">
            <a:spAutoFit/>
          </a:bodyPr>
          <a:lstStyle/>
          <a:p>
            <a:pPr marL="241300" indent="-228600">
              <a:lnSpc>
                <a:spcPct val="100000"/>
              </a:lnSpc>
              <a:spcBef>
                <a:spcPts val="100"/>
              </a:spcBef>
              <a:buClr>
                <a:srgbClr val="93A299"/>
              </a:buClr>
              <a:buFont typeface="Arial"/>
              <a:buChar char="•"/>
              <a:tabLst>
                <a:tab pos="241300" algn="l"/>
              </a:tabLst>
            </a:pPr>
            <a:r>
              <a:rPr sz="2400" spc="140" dirty="0">
                <a:solidFill>
                  <a:srgbClr val="564B3C"/>
                </a:solidFill>
                <a:latin typeface="Verdana"/>
                <a:cs typeface="Verdana"/>
              </a:rPr>
              <a:t>Once</a:t>
            </a:r>
            <a:r>
              <a:rPr sz="2400" spc="-185" dirty="0">
                <a:solidFill>
                  <a:srgbClr val="564B3C"/>
                </a:solidFill>
                <a:latin typeface="Verdana"/>
                <a:cs typeface="Verdana"/>
              </a:rPr>
              <a:t> </a:t>
            </a:r>
            <a:r>
              <a:rPr sz="2400" spc="-65" dirty="0">
                <a:solidFill>
                  <a:srgbClr val="564B3C"/>
                </a:solidFill>
                <a:latin typeface="Verdana"/>
                <a:cs typeface="Verdana"/>
              </a:rPr>
              <a:t>types</a:t>
            </a:r>
            <a:r>
              <a:rPr sz="2400" spc="-180" dirty="0">
                <a:solidFill>
                  <a:srgbClr val="564B3C"/>
                </a:solidFill>
                <a:latin typeface="Verdana"/>
                <a:cs typeface="Verdana"/>
              </a:rPr>
              <a:t> </a:t>
            </a:r>
            <a:r>
              <a:rPr sz="2400" spc="5" dirty="0">
                <a:solidFill>
                  <a:srgbClr val="564B3C"/>
                </a:solidFill>
                <a:latin typeface="Verdana"/>
                <a:cs typeface="Verdana"/>
              </a:rPr>
              <a:t>are</a:t>
            </a:r>
            <a:r>
              <a:rPr sz="2400" spc="-185" dirty="0">
                <a:solidFill>
                  <a:srgbClr val="564B3C"/>
                </a:solidFill>
                <a:latin typeface="Verdana"/>
                <a:cs typeface="Verdana"/>
              </a:rPr>
              <a:t> </a:t>
            </a:r>
            <a:r>
              <a:rPr sz="2400" spc="30" dirty="0">
                <a:solidFill>
                  <a:srgbClr val="564B3C"/>
                </a:solidFill>
                <a:latin typeface="Verdana"/>
                <a:cs typeface="Verdana"/>
              </a:rPr>
              <a:t>created,</a:t>
            </a:r>
            <a:r>
              <a:rPr sz="2400" spc="-180" dirty="0">
                <a:solidFill>
                  <a:srgbClr val="564B3C"/>
                </a:solidFill>
                <a:latin typeface="Verdana"/>
                <a:cs typeface="Verdana"/>
              </a:rPr>
              <a:t> </a:t>
            </a:r>
            <a:r>
              <a:rPr sz="2400" spc="80" dirty="0">
                <a:solidFill>
                  <a:srgbClr val="564B3C"/>
                </a:solidFill>
                <a:latin typeface="Verdana"/>
                <a:cs typeface="Verdana"/>
              </a:rPr>
              <a:t>we</a:t>
            </a:r>
            <a:r>
              <a:rPr sz="2400" spc="-180" dirty="0">
                <a:solidFill>
                  <a:srgbClr val="564B3C"/>
                </a:solidFill>
                <a:latin typeface="Verdana"/>
                <a:cs typeface="Verdana"/>
              </a:rPr>
              <a:t> </a:t>
            </a:r>
            <a:r>
              <a:rPr sz="2400" spc="145" dirty="0">
                <a:solidFill>
                  <a:srgbClr val="564B3C"/>
                </a:solidFill>
                <a:latin typeface="Verdana"/>
                <a:cs typeface="Verdana"/>
              </a:rPr>
              <a:t>can</a:t>
            </a:r>
            <a:r>
              <a:rPr sz="2400" spc="-185" dirty="0">
                <a:solidFill>
                  <a:srgbClr val="564B3C"/>
                </a:solidFill>
                <a:latin typeface="Verdana"/>
                <a:cs typeface="Verdana"/>
              </a:rPr>
              <a:t> </a:t>
            </a:r>
            <a:r>
              <a:rPr sz="2400" spc="50" dirty="0">
                <a:solidFill>
                  <a:srgbClr val="564B3C"/>
                </a:solidFill>
                <a:latin typeface="Verdana"/>
                <a:cs typeface="Verdana"/>
              </a:rPr>
              <a:t>create</a:t>
            </a:r>
            <a:r>
              <a:rPr sz="2400" spc="-180" dirty="0">
                <a:solidFill>
                  <a:srgbClr val="564B3C"/>
                </a:solidFill>
                <a:latin typeface="Verdana"/>
                <a:cs typeface="Verdana"/>
              </a:rPr>
              <a:t> </a:t>
            </a:r>
            <a:r>
              <a:rPr sz="2400" spc="-85" dirty="0">
                <a:solidFill>
                  <a:srgbClr val="564B3C"/>
                </a:solidFill>
                <a:latin typeface="Verdana"/>
                <a:cs typeface="Verdana"/>
              </a:rPr>
              <a:t>relations</a:t>
            </a:r>
            <a:endParaRPr sz="2400">
              <a:latin typeface="Verdana"/>
              <a:cs typeface="Verdana"/>
            </a:endParaRPr>
          </a:p>
          <a:p>
            <a:pPr>
              <a:lnSpc>
                <a:spcPct val="100000"/>
              </a:lnSpc>
              <a:spcBef>
                <a:spcPts val="25"/>
              </a:spcBef>
              <a:buClr>
                <a:srgbClr val="93A299"/>
              </a:buClr>
              <a:buFont typeface="Arial"/>
              <a:buChar char="•"/>
            </a:pPr>
            <a:endParaRPr sz="3450">
              <a:latin typeface="Times New Roman"/>
              <a:cs typeface="Times New Roman"/>
            </a:endParaRPr>
          </a:p>
          <a:p>
            <a:pPr marL="241300" indent="-228600">
              <a:lnSpc>
                <a:spcPct val="100000"/>
              </a:lnSpc>
              <a:buClr>
                <a:srgbClr val="93A299"/>
              </a:buClr>
              <a:buFont typeface="Arial"/>
              <a:buChar char="•"/>
              <a:tabLst>
                <a:tab pos="241300" algn="l"/>
              </a:tabLst>
            </a:pPr>
            <a:r>
              <a:rPr sz="2400" spc="-265" dirty="0">
                <a:solidFill>
                  <a:srgbClr val="564B3C"/>
                </a:solidFill>
                <a:latin typeface="Verdana"/>
                <a:cs typeface="Verdana"/>
              </a:rPr>
              <a:t>In</a:t>
            </a:r>
            <a:r>
              <a:rPr sz="2400" spc="-185" dirty="0">
                <a:solidFill>
                  <a:srgbClr val="564B3C"/>
                </a:solidFill>
                <a:latin typeface="Verdana"/>
                <a:cs typeface="Verdana"/>
              </a:rPr>
              <a:t> </a:t>
            </a:r>
            <a:r>
              <a:rPr sz="2400" spc="-25" dirty="0">
                <a:solidFill>
                  <a:srgbClr val="564B3C"/>
                </a:solidFill>
                <a:latin typeface="Verdana"/>
                <a:cs typeface="Verdana"/>
              </a:rPr>
              <a:t>general,</a:t>
            </a:r>
            <a:r>
              <a:rPr sz="2400" spc="-180" dirty="0">
                <a:solidFill>
                  <a:srgbClr val="564B3C"/>
                </a:solidFill>
                <a:latin typeface="Verdana"/>
                <a:cs typeface="Verdana"/>
              </a:rPr>
              <a:t> </a:t>
            </a:r>
            <a:r>
              <a:rPr sz="2400" spc="80" dirty="0">
                <a:solidFill>
                  <a:srgbClr val="564B3C"/>
                </a:solidFill>
                <a:latin typeface="Verdana"/>
                <a:cs typeface="Verdana"/>
              </a:rPr>
              <a:t>we</a:t>
            </a:r>
            <a:r>
              <a:rPr sz="2400" spc="-180" dirty="0">
                <a:solidFill>
                  <a:srgbClr val="564B3C"/>
                </a:solidFill>
                <a:latin typeface="Verdana"/>
                <a:cs typeface="Verdana"/>
              </a:rPr>
              <a:t> </a:t>
            </a:r>
            <a:r>
              <a:rPr sz="2400" spc="145" dirty="0">
                <a:solidFill>
                  <a:srgbClr val="564B3C"/>
                </a:solidFill>
                <a:latin typeface="Verdana"/>
                <a:cs typeface="Verdana"/>
              </a:rPr>
              <a:t>can</a:t>
            </a:r>
            <a:r>
              <a:rPr sz="2400" spc="-180" dirty="0">
                <a:solidFill>
                  <a:srgbClr val="564B3C"/>
                </a:solidFill>
                <a:latin typeface="Verdana"/>
                <a:cs typeface="Verdana"/>
              </a:rPr>
              <a:t> </a:t>
            </a:r>
            <a:r>
              <a:rPr sz="2400" spc="50" dirty="0">
                <a:solidFill>
                  <a:srgbClr val="564B3C"/>
                </a:solidFill>
                <a:latin typeface="Verdana"/>
                <a:cs typeface="Verdana"/>
              </a:rPr>
              <a:t>create</a:t>
            </a:r>
            <a:r>
              <a:rPr sz="2400" spc="-180" dirty="0">
                <a:solidFill>
                  <a:srgbClr val="564B3C"/>
                </a:solidFill>
                <a:latin typeface="Verdana"/>
                <a:cs typeface="Verdana"/>
              </a:rPr>
              <a:t> </a:t>
            </a:r>
            <a:r>
              <a:rPr sz="2400" spc="-30" dirty="0">
                <a:solidFill>
                  <a:srgbClr val="564B3C"/>
                </a:solidFill>
                <a:latin typeface="Verdana"/>
                <a:cs typeface="Verdana"/>
              </a:rPr>
              <a:t>tables</a:t>
            </a:r>
            <a:r>
              <a:rPr sz="2400" spc="-180" dirty="0">
                <a:solidFill>
                  <a:srgbClr val="564B3C"/>
                </a:solidFill>
                <a:latin typeface="Verdana"/>
                <a:cs typeface="Verdana"/>
              </a:rPr>
              <a:t> </a:t>
            </a:r>
            <a:r>
              <a:rPr sz="2400" spc="-60" dirty="0">
                <a:solidFill>
                  <a:srgbClr val="564B3C"/>
                </a:solidFill>
                <a:latin typeface="Verdana"/>
                <a:cs typeface="Verdana"/>
              </a:rPr>
              <a:t>without</a:t>
            </a:r>
            <a:r>
              <a:rPr sz="2400" spc="-180" dirty="0">
                <a:solidFill>
                  <a:srgbClr val="564B3C"/>
                </a:solidFill>
                <a:latin typeface="Verdana"/>
                <a:cs typeface="Verdana"/>
              </a:rPr>
              <a:t> </a:t>
            </a:r>
            <a:r>
              <a:rPr sz="2400" spc="-65" dirty="0">
                <a:solidFill>
                  <a:srgbClr val="564B3C"/>
                </a:solidFill>
                <a:latin typeface="Verdana"/>
                <a:cs typeface="Verdana"/>
              </a:rPr>
              <a:t>types</a:t>
            </a:r>
            <a:endParaRPr sz="2400">
              <a:latin typeface="Verdana"/>
              <a:cs typeface="Verdana"/>
            </a:endParaRPr>
          </a:p>
          <a:p>
            <a:pPr marL="533400" lvl="1" indent="-228600">
              <a:lnSpc>
                <a:spcPct val="100000"/>
              </a:lnSpc>
              <a:spcBef>
                <a:spcPts val="425"/>
              </a:spcBef>
              <a:buClr>
                <a:srgbClr val="CF543F"/>
              </a:buClr>
              <a:buFont typeface="Arial"/>
              <a:buChar char="•"/>
              <a:tabLst>
                <a:tab pos="532765" algn="l"/>
                <a:tab pos="533400" algn="l"/>
              </a:tabLst>
            </a:pPr>
            <a:r>
              <a:rPr sz="2000" spc="-130" dirty="0">
                <a:solidFill>
                  <a:srgbClr val="564B3C"/>
                </a:solidFill>
                <a:latin typeface="Verdana"/>
                <a:cs typeface="Verdana"/>
              </a:rPr>
              <a:t>But </a:t>
            </a:r>
            <a:r>
              <a:rPr sz="2000" spc="-55" dirty="0">
                <a:solidFill>
                  <a:srgbClr val="564B3C"/>
                </a:solidFill>
                <a:latin typeface="Verdana"/>
                <a:cs typeface="Verdana"/>
              </a:rPr>
              <a:t>types </a:t>
            </a:r>
            <a:r>
              <a:rPr sz="2000" spc="-10" dirty="0">
                <a:solidFill>
                  <a:srgbClr val="564B3C"/>
                </a:solidFill>
                <a:latin typeface="Verdana"/>
                <a:cs typeface="Verdana"/>
              </a:rPr>
              <a:t>provide encapsulation,</a:t>
            </a:r>
            <a:r>
              <a:rPr sz="2000" spc="-520" dirty="0">
                <a:solidFill>
                  <a:srgbClr val="564B3C"/>
                </a:solidFill>
                <a:latin typeface="Verdana"/>
                <a:cs typeface="Verdana"/>
              </a:rPr>
              <a:t> </a:t>
            </a:r>
            <a:r>
              <a:rPr sz="2000" spc="-30" dirty="0">
                <a:solidFill>
                  <a:srgbClr val="564B3C"/>
                </a:solidFill>
                <a:latin typeface="Verdana"/>
                <a:cs typeface="Verdana"/>
              </a:rPr>
              <a:t>inheritance, </a:t>
            </a:r>
            <a:r>
              <a:rPr sz="2000" spc="15" dirty="0">
                <a:solidFill>
                  <a:srgbClr val="564B3C"/>
                </a:solidFill>
                <a:latin typeface="Verdana"/>
                <a:cs typeface="Verdana"/>
              </a:rPr>
              <a:t>etc.</a:t>
            </a:r>
            <a:endParaRPr sz="2000">
              <a:latin typeface="Verdana"/>
              <a:cs typeface="Verdana"/>
            </a:endParaRPr>
          </a:p>
        </p:txBody>
      </p:sp>
      <p:sp>
        <p:nvSpPr>
          <p:cNvPr id="6" name="object 6"/>
          <p:cNvSpPr/>
          <p:nvPr/>
        </p:nvSpPr>
        <p:spPr>
          <a:xfrm>
            <a:off x="3221177" y="3690853"/>
            <a:ext cx="4655121" cy="710737"/>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3516952" y="3896499"/>
            <a:ext cx="4066540"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3366FF"/>
                </a:solidFill>
                <a:latin typeface="Verdana"/>
                <a:cs typeface="Verdana"/>
              </a:rPr>
              <a:t>Create</a:t>
            </a:r>
            <a:r>
              <a:rPr sz="1800" spc="-445" dirty="0">
                <a:solidFill>
                  <a:srgbClr val="3366FF"/>
                </a:solidFill>
                <a:latin typeface="Verdana"/>
                <a:cs typeface="Verdana"/>
              </a:rPr>
              <a:t> </a:t>
            </a:r>
            <a:r>
              <a:rPr sz="1800" spc="-45" dirty="0">
                <a:solidFill>
                  <a:srgbClr val="3366FF"/>
                </a:solidFill>
                <a:latin typeface="Verdana"/>
                <a:cs typeface="Verdana"/>
              </a:rPr>
              <a:t>Table </a:t>
            </a:r>
            <a:r>
              <a:rPr sz="1800" spc="-50" dirty="0">
                <a:solidFill>
                  <a:srgbClr val="FFFFFF"/>
                </a:solidFill>
                <a:latin typeface="Verdana"/>
                <a:cs typeface="Verdana"/>
              </a:rPr>
              <a:t>MovieStar </a:t>
            </a:r>
            <a:r>
              <a:rPr sz="1800" spc="-10" dirty="0">
                <a:solidFill>
                  <a:srgbClr val="3366FF"/>
                </a:solidFill>
                <a:latin typeface="Verdana"/>
                <a:cs typeface="Verdana"/>
              </a:rPr>
              <a:t>OF </a:t>
            </a:r>
            <a:r>
              <a:rPr sz="1800" spc="-125" dirty="0">
                <a:solidFill>
                  <a:srgbClr val="FFFFFF"/>
                </a:solidFill>
                <a:latin typeface="Verdana"/>
                <a:cs typeface="Verdana"/>
              </a:rPr>
              <a:t>StarType;</a:t>
            </a:r>
            <a:endParaRPr sz="1800">
              <a:latin typeface="Verdana"/>
              <a:cs typeface="Verdana"/>
            </a:endParaRPr>
          </a:p>
        </p:txBody>
      </p:sp>
      <p:sp>
        <p:nvSpPr>
          <p:cNvPr id="8" name="object 8"/>
          <p:cNvSpPr/>
          <p:nvPr/>
        </p:nvSpPr>
        <p:spPr>
          <a:xfrm>
            <a:off x="457200" y="3660775"/>
            <a:ext cx="2581275" cy="8763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514475" y="4883150"/>
            <a:ext cx="1318768" cy="154463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589415" y="4862945"/>
            <a:ext cx="4788128" cy="893617"/>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3982504" y="5022939"/>
            <a:ext cx="2639695" cy="566420"/>
          </a:xfrm>
          <a:prstGeom prst="rect">
            <a:avLst/>
          </a:prstGeom>
        </p:spPr>
        <p:txBody>
          <a:bodyPr vert="horz" wrap="square" lIns="0" tIns="27939" rIns="0" bIns="0" rtlCol="0">
            <a:spAutoFit/>
          </a:bodyPr>
          <a:lstStyle/>
          <a:p>
            <a:pPr marL="441959" marR="5080" indent="-429895">
              <a:lnSpc>
                <a:spcPts val="2100"/>
              </a:lnSpc>
              <a:spcBef>
                <a:spcPts val="219"/>
              </a:spcBef>
            </a:pPr>
            <a:r>
              <a:rPr sz="1800" spc="-5" dirty="0">
                <a:solidFill>
                  <a:srgbClr val="800000"/>
                </a:solidFill>
                <a:latin typeface="Verdana"/>
                <a:cs typeface="Verdana"/>
              </a:rPr>
              <a:t>How</a:t>
            </a:r>
            <a:r>
              <a:rPr sz="1800" spc="-155" dirty="0">
                <a:solidFill>
                  <a:srgbClr val="800000"/>
                </a:solidFill>
                <a:latin typeface="Verdana"/>
                <a:cs typeface="Verdana"/>
              </a:rPr>
              <a:t> </a:t>
            </a:r>
            <a:r>
              <a:rPr sz="1800" spc="-10" dirty="0">
                <a:solidFill>
                  <a:srgbClr val="800000"/>
                </a:solidFill>
                <a:latin typeface="Verdana"/>
                <a:cs typeface="Verdana"/>
              </a:rPr>
              <a:t>to</a:t>
            </a:r>
            <a:r>
              <a:rPr sz="1800" spc="-155" dirty="0">
                <a:solidFill>
                  <a:srgbClr val="800000"/>
                </a:solidFill>
                <a:latin typeface="Verdana"/>
                <a:cs typeface="Verdana"/>
              </a:rPr>
              <a:t> </a:t>
            </a:r>
            <a:r>
              <a:rPr sz="1800" spc="10" dirty="0">
                <a:solidFill>
                  <a:srgbClr val="800000"/>
                </a:solidFill>
                <a:latin typeface="Verdana"/>
                <a:cs typeface="Verdana"/>
              </a:rPr>
              <a:t>define</a:t>
            </a:r>
            <a:r>
              <a:rPr sz="1800" spc="-150" dirty="0">
                <a:solidFill>
                  <a:srgbClr val="800000"/>
                </a:solidFill>
                <a:latin typeface="Verdana"/>
                <a:cs typeface="Verdana"/>
              </a:rPr>
              <a:t> </a:t>
            </a:r>
            <a:r>
              <a:rPr sz="1800" spc="-105" dirty="0">
                <a:solidFill>
                  <a:srgbClr val="800000"/>
                </a:solidFill>
                <a:latin typeface="Verdana"/>
                <a:cs typeface="Verdana"/>
              </a:rPr>
              <a:t>keys</a:t>
            </a:r>
            <a:r>
              <a:rPr sz="1800" spc="-155" dirty="0">
                <a:solidFill>
                  <a:srgbClr val="800000"/>
                </a:solidFill>
                <a:latin typeface="Verdana"/>
                <a:cs typeface="Verdana"/>
              </a:rPr>
              <a:t> </a:t>
            </a:r>
            <a:r>
              <a:rPr sz="1800" spc="70" dirty="0">
                <a:solidFill>
                  <a:srgbClr val="800000"/>
                </a:solidFill>
                <a:latin typeface="Verdana"/>
                <a:cs typeface="Verdana"/>
              </a:rPr>
              <a:t>and  </a:t>
            </a:r>
            <a:r>
              <a:rPr sz="1800" spc="-45" dirty="0">
                <a:solidFill>
                  <a:srgbClr val="800000"/>
                </a:solidFill>
                <a:latin typeface="Verdana"/>
                <a:cs typeface="Verdana"/>
              </a:rPr>
              <a:t>relationships???</a:t>
            </a:r>
            <a:endParaRPr sz="1800">
              <a:latin typeface="Verdana"/>
              <a:cs typeface="Verdana"/>
            </a:endParaRP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35</a:t>
            </a:fld>
            <a:endParaRPr spc="-1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702435">
              <a:lnSpc>
                <a:spcPct val="100000"/>
              </a:lnSpc>
              <a:spcBef>
                <a:spcPts val="2265"/>
              </a:spcBef>
            </a:pPr>
            <a:r>
              <a:rPr spc="75" dirty="0"/>
              <a:t>CREATING</a:t>
            </a:r>
            <a:r>
              <a:rPr spc="-5" dirty="0"/>
              <a:t> </a:t>
            </a:r>
            <a:r>
              <a:rPr spc="45" dirty="0"/>
              <a:t>RELATIONS</a:t>
            </a:r>
          </a:p>
        </p:txBody>
      </p:sp>
      <p:sp>
        <p:nvSpPr>
          <p:cNvPr id="5" name="object 5"/>
          <p:cNvSpPr txBox="1"/>
          <p:nvPr/>
        </p:nvSpPr>
        <p:spPr>
          <a:xfrm>
            <a:off x="8418817" y="6434772"/>
            <a:ext cx="194310" cy="197490"/>
          </a:xfrm>
          <a:prstGeom prst="rect">
            <a:avLst/>
          </a:prstGeom>
        </p:spPr>
        <p:txBody>
          <a:bodyPr vert="horz" wrap="square" lIns="0" tIns="12700" rIns="0" bIns="0" rtlCol="0">
            <a:spAutoFit/>
          </a:bodyPr>
          <a:lstStyle/>
          <a:p>
            <a:pPr marL="12700">
              <a:lnSpc>
                <a:spcPct val="100000"/>
              </a:lnSpc>
              <a:spcBef>
                <a:spcPts val="100"/>
              </a:spcBef>
            </a:pPr>
            <a:r>
              <a:rPr sz="1200" spc="-105" dirty="0" smtClean="0">
                <a:solidFill>
                  <a:srgbClr val="564B3C"/>
                </a:solidFill>
                <a:latin typeface="Verdana"/>
                <a:cs typeface="Verdana"/>
              </a:rPr>
              <a:t>4</a:t>
            </a:r>
            <a:r>
              <a:rPr lang="en-US" sz="1200" spc="-105" dirty="0" smtClean="0">
                <a:solidFill>
                  <a:srgbClr val="564B3C"/>
                </a:solidFill>
                <a:latin typeface="Verdana"/>
                <a:cs typeface="Verdana"/>
              </a:rPr>
              <a:t>7</a:t>
            </a:r>
            <a:endParaRPr sz="1200" dirty="0">
              <a:latin typeface="Verdana"/>
              <a:cs typeface="Verdana"/>
            </a:endParaRPr>
          </a:p>
        </p:txBody>
      </p:sp>
      <p:sp>
        <p:nvSpPr>
          <p:cNvPr id="6" name="object 6"/>
          <p:cNvSpPr/>
          <p:nvPr/>
        </p:nvSpPr>
        <p:spPr>
          <a:xfrm>
            <a:off x="274637" y="4067175"/>
            <a:ext cx="2473325" cy="88124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505142" y="4987849"/>
            <a:ext cx="1992630" cy="238760"/>
          </a:xfrm>
          <a:prstGeom prst="rect">
            <a:avLst/>
          </a:prstGeom>
        </p:spPr>
        <p:txBody>
          <a:bodyPr vert="horz" wrap="square" lIns="0" tIns="12700" rIns="0" bIns="0" rtlCol="0">
            <a:spAutoFit/>
          </a:bodyPr>
          <a:lstStyle/>
          <a:p>
            <a:pPr marL="12700">
              <a:lnSpc>
                <a:spcPct val="100000"/>
              </a:lnSpc>
              <a:spcBef>
                <a:spcPts val="100"/>
              </a:spcBef>
            </a:pPr>
            <a:r>
              <a:rPr sz="1400" b="1" spc="-80" dirty="0">
                <a:solidFill>
                  <a:srgbClr val="800000"/>
                </a:solidFill>
                <a:latin typeface="Verdana"/>
                <a:cs typeface="Verdana"/>
              </a:rPr>
              <a:t>Create </a:t>
            </a:r>
            <a:r>
              <a:rPr sz="1400" b="1" spc="-105" dirty="0">
                <a:solidFill>
                  <a:srgbClr val="800000"/>
                </a:solidFill>
                <a:latin typeface="Verdana"/>
                <a:cs typeface="Verdana"/>
              </a:rPr>
              <a:t>type </a:t>
            </a:r>
            <a:r>
              <a:rPr sz="1400" b="1" spc="-175" dirty="0">
                <a:solidFill>
                  <a:srgbClr val="800000"/>
                </a:solidFill>
                <a:latin typeface="Verdana"/>
                <a:cs typeface="Verdana"/>
              </a:rPr>
              <a:t>for</a:t>
            </a:r>
            <a:r>
              <a:rPr sz="1400" b="1" spc="-135" dirty="0">
                <a:solidFill>
                  <a:srgbClr val="800000"/>
                </a:solidFill>
                <a:latin typeface="Verdana"/>
                <a:cs typeface="Verdana"/>
              </a:rPr>
              <a:t> </a:t>
            </a:r>
            <a:r>
              <a:rPr sz="1400" b="1" spc="-130" dirty="0">
                <a:solidFill>
                  <a:srgbClr val="800000"/>
                </a:solidFill>
                <a:latin typeface="Verdana"/>
                <a:cs typeface="Verdana"/>
              </a:rPr>
              <a:t>movies</a:t>
            </a:r>
            <a:endParaRPr sz="1400">
              <a:latin typeface="Verdana"/>
              <a:cs typeface="Verdana"/>
            </a:endParaRPr>
          </a:p>
        </p:txBody>
      </p:sp>
      <p:sp>
        <p:nvSpPr>
          <p:cNvPr id="8" name="object 8"/>
          <p:cNvSpPr/>
          <p:nvPr/>
        </p:nvSpPr>
        <p:spPr>
          <a:xfrm>
            <a:off x="3546475" y="4066866"/>
            <a:ext cx="3106661" cy="749303"/>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4159326" y="4868735"/>
            <a:ext cx="1693545" cy="238760"/>
          </a:xfrm>
          <a:prstGeom prst="rect">
            <a:avLst/>
          </a:prstGeom>
        </p:spPr>
        <p:txBody>
          <a:bodyPr vert="horz" wrap="square" lIns="0" tIns="12700" rIns="0" bIns="0" rtlCol="0">
            <a:spAutoFit/>
          </a:bodyPr>
          <a:lstStyle/>
          <a:p>
            <a:pPr marL="12700">
              <a:lnSpc>
                <a:spcPct val="100000"/>
              </a:lnSpc>
              <a:spcBef>
                <a:spcPts val="100"/>
              </a:spcBef>
            </a:pPr>
            <a:r>
              <a:rPr sz="1400" b="1" spc="-80" dirty="0">
                <a:solidFill>
                  <a:srgbClr val="800000"/>
                </a:solidFill>
                <a:latin typeface="Verdana"/>
                <a:cs typeface="Verdana"/>
              </a:rPr>
              <a:t>Create </a:t>
            </a:r>
            <a:r>
              <a:rPr sz="1400" b="1" spc="-90" dirty="0">
                <a:solidFill>
                  <a:srgbClr val="800000"/>
                </a:solidFill>
                <a:latin typeface="Verdana"/>
                <a:cs typeface="Verdana"/>
              </a:rPr>
              <a:t>Movie</a:t>
            </a:r>
            <a:r>
              <a:rPr sz="1400" b="1" spc="-150" dirty="0">
                <a:solidFill>
                  <a:srgbClr val="800000"/>
                </a:solidFill>
                <a:latin typeface="Verdana"/>
                <a:cs typeface="Verdana"/>
              </a:rPr>
              <a:t> </a:t>
            </a:r>
            <a:r>
              <a:rPr sz="1400" b="1" spc="-95" dirty="0">
                <a:solidFill>
                  <a:srgbClr val="800000"/>
                </a:solidFill>
                <a:latin typeface="Verdana"/>
                <a:cs typeface="Verdana"/>
              </a:rPr>
              <a:t>table</a:t>
            </a:r>
            <a:endParaRPr sz="1400">
              <a:latin typeface="Verdana"/>
              <a:cs typeface="Verdana"/>
            </a:endParaRPr>
          </a:p>
        </p:txBody>
      </p:sp>
      <p:sp>
        <p:nvSpPr>
          <p:cNvPr id="10" name="object 10"/>
          <p:cNvSpPr/>
          <p:nvPr/>
        </p:nvSpPr>
        <p:spPr>
          <a:xfrm>
            <a:off x="6100463" y="4544158"/>
            <a:ext cx="1073785" cy="99695"/>
          </a:xfrm>
          <a:custGeom>
            <a:avLst/>
            <a:gdLst/>
            <a:ahLst/>
            <a:cxnLst/>
            <a:rect l="l" t="t" r="r" b="b"/>
            <a:pathLst>
              <a:path w="1073784" h="99695">
                <a:moveTo>
                  <a:pt x="1073449" y="99278"/>
                </a:moveTo>
                <a:lnTo>
                  <a:pt x="0" y="0"/>
                </a:lnTo>
              </a:path>
            </a:pathLst>
          </a:custGeom>
          <a:ln w="25399">
            <a:solidFill>
              <a:srgbClr val="A4B1A9"/>
            </a:solidFill>
          </a:ln>
        </p:spPr>
        <p:txBody>
          <a:bodyPr wrap="square" lIns="0" tIns="0" rIns="0" bIns="0" rtlCol="0"/>
          <a:lstStyle/>
          <a:p>
            <a:endParaRPr/>
          </a:p>
        </p:txBody>
      </p:sp>
      <p:sp>
        <p:nvSpPr>
          <p:cNvPr id="11" name="object 11"/>
          <p:cNvSpPr/>
          <p:nvPr/>
        </p:nvSpPr>
        <p:spPr>
          <a:xfrm>
            <a:off x="6075362" y="4492447"/>
            <a:ext cx="119545" cy="117398"/>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6987730" y="4676470"/>
            <a:ext cx="1424940" cy="208279"/>
          </a:xfrm>
          <a:prstGeom prst="rect">
            <a:avLst/>
          </a:prstGeom>
        </p:spPr>
        <p:txBody>
          <a:bodyPr vert="horz" wrap="square" lIns="0" tIns="12700" rIns="0" bIns="0" rtlCol="0">
            <a:spAutoFit/>
          </a:bodyPr>
          <a:lstStyle/>
          <a:p>
            <a:pPr marL="12700">
              <a:lnSpc>
                <a:spcPct val="100000"/>
              </a:lnSpc>
              <a:spcBef>
                <a:spcPts val="100"/>
              </a:spcBef>
            </a:pPr>
            <a:r>
              <a:rPr sz="1200" b="1" spc="-110" dirty="0">
                <a:solidFill>
                  <a:srgbClr val="3366FF"/>
                </a:solidFill>
                <a:latin typeface="Verdana"/>
                <a:cs typeface="Verdana"/>
              </a:rPr>
              <a:t>Define </a:t>
            </a:r>
            <a:r>
              <a:rPr sz="1200" b="1" spc="-120" dirty="0">
                <a:solidFill>
                  <a:srgbClr val="3366FF"/>
                </a:solidFill>
                <a:latin typeface="Verdana"/>
                <a:cs typeface="Verdana"/>
              </a:rPr>
              <a:t>primary</a:t>
            </a:r>
            <a:r>
              <a:rPr sz="1200" b="1" spc="-110" dirty="0">
                <a:solidFill>
                  <a:srgbClr val="3366FF"/>
                </a:solidFill>
                <a:latin typeface="Verdana"/>
                <a:cs typeface="Verdana"/>
              </a:rPr>
              <a:t> </a:t>
            </a:r>
            <a:r>
              <a:rPr sz="1200" b="1" spc="-75" dirty="0">
                <a:solidFill>
                  <a:srgbClr val="3366FF"/>
                </a:solidFill>
                <a:latin typeface="Verdana"/>
                <a:cs typeface="Verdana"/>
              </a:rPr>
              <a:t>key</a:t>
            </a:r>
            <a:endParaRPr sz="1200">
              <a:latin typeface="Verdana"/>
              <a:cs typeface="Verdana"/>
            </a:endParaRPr>
          </a:p>
        </p:txBody>
      </p:sp>
      <p:sp>
        <p:nvSpPr>
          <p:cNvPr id="13" name="object 13"/>
          <p:cNvSpPr/>
          <p:nvPr/>
        </p:nvSpPr>
        <p:spPr>
          <a:xfrm>
            <a:off x="5499282" y="3779837"/>
            <a:ext cx="301625" cy="507365"/>
          </a:xfrm>
          <a:custGeom>
            <a:avLst/>
            <a:gdLst/>
            <a:ahLst/>
            <a:cxnLst/>
            <a:rect l="l" t="t" r="r" b="b"/>
            <a:pathLst>
              <a:path w="301625" h="507364">
                <a:moveTo>
                  <a:pt x="301442" y="0"/>
                </a:moveTo>
                <a:lnTo>
                  <a:pt x="0" y="506971"/>
                </a:lnTo>
              </a:path>
            </a:pathLst>
          </a:custGeom>
          <a:ln w="25399">
            <a:solidFill>
              <a:srgbClr val="A4B1A9"/>
            </a:solidFill>
          </a:ln>
        </p:spPr>
        <p:txBody>
          <a:bodyPr wrap="square" lIns="0" tIns="0" rIns="0" bIns="0" rtlCol="0"/>
          <a:lstStyle/>
          <a:p>
            <a:endParaRPr/>
          </a:p>
        </p:txBody>
      </p:sp>
      <p:sp>
        <p:nvSpPr>
          <p:cNvPr id="14" name="object 14"/>
          <p:cNvSpPr/>
          <p:nvPr/>
        </p:nvSpPr>
        <p:spPr>
          <a:xfrm>
            <a:off x="5486400" y="4185843"/>
            <a:ext cx="104533" cy="122631"/>
          </a:xfrm>
          <a:prstGeom prst="rect">
            <a:avLst/>
          </a:prstGeom>
          <a:blipFill>
            <a:blip r:embed="rId7" cstate="print"/>
            <a:stretch>
              <a:fillRect/>
            </a:stretch>
          </a:blipFill>
        </p:spPr>
        <p:txBody>
          <a:bodyPr wrap="square" lIns="0" tIns="0" rIns="0" bIns="0" rtlCol="0"/>
          <a:lstStyle/>
          <a:p>
            <a:endParaRPr/>
          </a:p>
        </p:txBody>
      </p:sp>
      <p:sp>
        <p:nvSpPr>
          <p:cNvPr id="15" name="object 15"/>
          <p:cNvSpPr txBox="1"/>
          <p:nvPr/>
        </p:nvSpPr>
        <p:spPr>
          <a:xfrm>
            <a:off x="650240" y="1785620"/>
            <a:ext cx="7414259" cy="2058035"/>
          </a:xfrm>
          <a:prstGeom prst="rect">
            <a:avLst/>
          </a:prstGeom>
        </p:spPr>
        <p:txBody>
          <a:bodyPr vert="horz" wrap="square" lIns="0" tIns="12700" rIns="0" bIns="0" rtlCol="0">
            <a:spAutoFit/>
          </a:bodyPr>
          <a:lstStyle/>
          <a:p>
            <a:pPr marL="241300" indent="-228600">
              <a:lnSpc>
                <a:spcPct val="100000"/>
              </a:lnSpc>
              <a:spcBef>
                <a:spcPts val="100"/>
              </a:spcBef>
              <a:buClr>
                <a:srgbClr val="93A299"/>
              </a:buClr>
              <a:buFont typeface="Arial"/>
              <a:buChar char="•"/>
              <a:tabLst>
                <a:tab pos="240665" algn="l"/>
                <a:tab pos="241300" algn="l"/>
              </a:tabLst>
            </a:pPr>
            <a:r>
              <a:rPr sz="2000" spc="110" dirty="0">
                <a:solidFill>
                  <a:srgbClr val="564B3C"/>
                </a:solidFill>
                <a:latin typeface="Verdana"/>
                <a:cs typeface="Verdana"/>
              </a:rPr>
              <a:t>A</a:t>
            </a:r>
            <a:r>
              <a:rPr sz="2000" spc="-150" dirty="0">
                <a:solidFill>
                  <a:srgbClr val="564B3C"/>
                </a:solidFill>
                <a:latin typeface="Verdana"/>
                <a:cs typeface="Verdana"/>
              </a:rPr>
              <a:t> </a:t>
            </a:r>
            <a:r>
              <a:rPr sz="2000" spc="-70" dirty="0">
                <a:solidFill>
                  <a:srgbClr val="564B3C"/>
                </a:solidFill>
                <a:latin typeface="Verdana"/>
                <a:cs typeface="Verdana"/>
              </a:rPr>
              <a:t>single</a:t>
            </a:r>
            <a:r>
              <a:rPr sz="2000" spc="-150" dirty="0">
                <a:solidFill>
                  <a:srgbClr val="564B3C"/>
                </a:solidFill>
                <a:latin typeface="Verdana"/>
                <a:cs typeface="Verdana"/>
              </a:rPr>
              <a:t> </a:t>
            </a:r>
            <a:r>
              <a:rPr sz="2000" spc="-80" dirty="0">
                <a:solidFill>
                  <a:srgbClr val="564B3C"/>
                </a:solidFill>
                <a:latin typeface="Verdana"/>
                <a:cs typeface="Verdana"/>
              </a:rPr>
              <a:t>primary</a:t>
            </a:r>
            <a:r>
              <a:rPr sz="2000" spc="-150" dirty="0">
                <a:solidFill>
                  <a:srgbClr val="564B3C"/>
                </a:solidFill>
                <a:latin typeface="Verdana"/>
                <a:cs typeface="Verdana"/>
              </a:rPr>
              <a:t> </a:t>
            </a:r>
            <a:r>
              <a:rPr sz="2000" spc="-65" dirty="0">
                <a:solidFill>
                  <a:srgbClr val="564B3C"/>
                </a:solidFill>
                <a:latin typeface="Verdana"/>
                <a:cs typeface="Verdana"/>
              </a:rPr>
              <a:t>key</a:t>
            </a:r>
            <a:r>
              <a:rPr sz="2000" spc="-150" dirty="0">
                <a:solidFill>
                  <a:srgbClr val="564B3C"/>
                </a:solidFill>
                <a:latin typeface="Verdana"/>
                <a:cs typeface="Verdana"/>
              </a:rPr>
              <a:t> </a:t>
            </a:r>
            <a:r>
              <a:rPr sz="2000" spc="120" dirty="0">
                <a:solidFill>
                  <a:srgbClr val="564B3C"/>
                </a:solidFill>
                <a:latin typeface="Verdana"/>
                <a:cs typeface="Verdana"/>
              </a:rPr>
              <a:t>can</a:t>
            </a:r>
            <a:r>
              <a:rPr sz="2000" spc="-150" dirty="0">
                <a:solidFill>
                  <a:srgbClr val="564B3C"/>
                </a:solidFill>
                <a:latin typeface="Verdana"/>
                <a:cs typeface="Verdana"/>
              </a:rPr>
              <a:t> </a:t>
            </a:r>
            <a:r>
              <a:rPr sz="2000" spc="110" dirty="0">
                <a:solidFill>
                  <a:srgbClr val="564B3C"/>
                </a:solidFill>
                <a:latin typeface="Verdana"/>
                <a:cs typeface="Verdana"/>
              </a:rPr>
              <a:t>be</a:t>
            </a:r>
            <a:r>
              <a:rPr sz="2000" spc="-145" dirty="0">
                <a:solidFill>
                  <a:srgbClr val="564B3C"/>
                </a:solidFill>
                <a:latin typeface="Verdana"/>
                <a:cs typeface="Verdana"/>
              </a:rPr>
              <a:t> </a:t>
            </a:r>
            <a:r>
              <a:rPr sz="2000" spc="25" dirty="0">
                <a:solidFill>
                  <a:srgbClr val="564B3C"/>
                </a:solidFill>
                <a:latin typeface="Verdana"/>
                <a:cs typeface="Verdana"/>
              </a:rPr>
              <a:t>defined</a:t>
            </a:r>
            <a:r>
              <a:rPr sz="2000" spc="-150" dirty="0">
                <a:solidFill>
                  <a:srgbClr val="564B3C"/>
                </a:solidFill>
                <a:latin typeface="Verdana"/>
                <a:cs typeface="Verdana"/>
              </a:rPr>
              <a:t> </a:t>
            </a:r>
            <a:r>
              <a:rPr sz="2000" spc="-85" dirty="0">
                <a:solidFill>
                  <a:srgbClr val="564B3C"/>
                </a:solidFill>
                <a:latin typeface="Verdana"/>
                <a:cs typeface="Verdana"/>
              </a:rPr>
              <a:t>using</a:t>
            </a:r>
            <a:r>
              <a:rPr sz="2000" spc="-155" dirty="0">
                <a:solidFill>
                  <a:srgbClr val="564B3C"/>
                </a:solidFill>
                <a:latin typeface="Verdana"/>
                <a:cs typeface="Verdana"/>
              </a:rPr>
              <a:t> </a:t>
            </a:r>
            <a:r>
              <a:rPr sz="2000" b="1" i="1" spc="-240" dirty="0">
                <a:solidFill>
                  <a:srgbClr val="3366FF"/>
                </a:solidFill>
                <a:latin typeface="Verdana"/>
                <a:cs typeface="Verdana"/>
              </a:rPr>
              <a:t>Primary</a:t>
            </a:r>
            <a:r>
              <a:rPr sz="2000" b="1" i="1" spc="-125" dirty="0">
                <a:solidFill>
                  <a:srgbClr val="3366FF"/>
                </a:solidFill>
                <a:latin typeface="Verdana"/>
                <a:cs typeface="Verdana"/>
              </a:rPr>
              <a:t> </a:t>
            </a:r>
            <a:r>
              <a:rPr sz="2000" b="1" i="1" spc="-165" dirty="0">
                <a:solidFill>
                  <a:srgbClr val="3366FF"/>
                </a:solidFill>
                <a:latin typeface="Verdana"/>
                <a:cs typeface="Verdana"/>
              </a:rPr>
              <a:t>Key</a:t>
            </a:r>
            <a:endParaRPr sz="2000">
              <a:latin typeface="Verdana"/>
              <a:cs typeface="Verdana"/>
            </a:endParaRPr>
          </a:p>
          <a:p>
            <a:pPr marL="241300">
              <a:lnSpc>
                <a:spcPct val="100000"/>
              </a:lnSpc>
            </a:pPr>
            <a:r>
              <a:rPr sz="2000" spc="-35" dirty="0">
                <a:solidFill>
                  <a:srgbClr val="564B3C"/>
                </a:solidFill>
                <a:latin typeface="Verdana"/>
                <a:cs typeface="Verdana"/>
              </a:rPr>
              <a:t>keyword</a:t>
            </a:r>
            <a:endParaRPr sz="2000">
              <a:latin typeface="Verdana"/>
              <a:cs typeface="Verdana"/>
            </a:endParaRPr>
          </a:p>
          <a:p>
            <a:pPr>
              <a:lnSpc>
                <a:spcPct val="100000"/>
              </a:lnSpc>
            </a:pPr>
            <a:endParaRPr sz="2850">
              <a:latin typeface="Times New Roman"/>
              <a:cs typeface="Times New Roman"/>
            </a:endParaRPr>
          </a:p>
          <a:p>
            <a:pPr marL="241300" indent="-228600">
              <a:lnSpc>
                <a:spcPct val="100000"/>
              </a:lnSpc>
              <a:buClr>
                <a:srgbClr val="93A299"/>
              </a:buClr>
              <a:buFont typeface="Arial"/>
              <a:buChar char="•"/>
              <a:tabLst>
                <a:tab pos="240665" algn="l"/>
                <a:tab pos="241300" algn="l"/>
              </a:tabLst>
            </a:pPr>
            <a:r>
              <a:rPr sz="2000" spc="-195" dirty="0">
                <a:solidFill>
                  <a:srgbClr val="564B3C"/>
                </a:solidFill>
                <a:latin typeface="Verdana"/>
                <a:cs typeface="Verdana"/>
              </a:rPr>
              <a:t>To</a:t>
            </a:r>
            <a:r>
              <a:rPr sz="2000" spc="-150" dirty="0">
                <a:solidFill>
                  <a:srgbClr val="564B3C"/>
                </a:solidFill>
                <a:latin typeface="Verdana"/>
                <a:cs typeface="Verdana"/>
              </a:rPr>
              <a:t> </a:t>
            </a:r>
            <a:r>
              <a:rPr sz="2000" dirty="0">
                <a:solidFill>
                  <a:srgbClr val="564B3C"/>
                </a:solidFill>
                <a:latin typeface="Verdana"/>
                <a:cs typeface="Verdana"/>
              </a:rPr>
              <a:t>reference</a:t>
            </a:r>
            <a:r>
              <a:rPr sz="2000" spc="-145" dirty="0">
                <a:solidFill>
                  <a:srgbClr val="564B3C"/>
                </a:solidFill>
                <a:latin typeface="Verdana"/>
                <a:cs typeface="Verdana"/>
              </a:rPr>
              <a:t> </a:t>
            </a:r>
            <a:r>
              <a:rPr sz="2000" spc="-15" dirty="0">
                <a:solidFill>
                  <a:srgbClr val="564B3C"/>
                </a:solidFill>
                <a:latin typeface="Verdana"/>
                <a:cs typeface="Verdana"/>
              </a:rPr>
              <a:t>another</a:t>
            </a:r>
            <a:r>
              <a:rPr sz="2000" spc="-150" dirty="0">
                <a:solidFill>
                  <a:srgbClr val="564B3C"/>
                </a:solidFill>
                <a:latin typeface="Verdana"/>
                <a:cs typeface="Verdana"/>
              </a:rPr>
              <a:t> </a:t>
            </a:r>
            <a:r>
              <a:rPr sz="2000" spc="-45" dirty="0">
                <a:solidFill>
                  <a:srgbClr val="564B3C"/>
                </a:solidFill>
                <a:latin typeface="Verdana"/>
                <a:cs typeface="Verdana"/>
              </a:rPr>
              <a:t>relation</a:t>
            </a:r>
            <a:r>
              <a:rPr sz="2000" spc="-145" dirty="0">
                <a:solidFill>
                  <a:srgbClr val="564B3C"/>
                </a:solidFill>
                <a:latin typeface="Verdana"/>
                <a:cs typeface="Verdana"/>
              </a:rPr>
              <a:t> </a:t>
            </a:r>
            <a:r>
              <a:rPr sz="2000" spc="-180" dirty="0">
                <a:solidFill>
                  <a:srgbClr val="564B3C"/>
                </a:solidFill>
                <a:latin typeface="Verdana"/>
                <a:cs typeface="Verdana"/>
              </a:rPr>
              <a:t>R,</a:t>
            </a:r>
            <a:r>
              <a:rPr sz="2000" spc="-145" dirty="0">
                <a:solidFill>
                  <a:srgbClr val="564B3C"/>
                </a:solidFill>
                <a:latin typeface="Verdana"/>
                <a:cs typeface="Verdana"/>
              </a:rPr>
              <a:t> </a:t>
            </a:r>
            <a:r>
              <a:rPr sz="2000" spc="-180" dirty="0">
                <a:solidFill>
                  <a:srgbClr val="564B3C"/>
                </a:solidFill>
                <a:latin typeface="Verdana"/>
                <a:cs typeface="Verdana"/>
              </a:rPr>
              <a:t>R</a:t>
            </a:r>
            <a:r>
              <a:rPr sz="2000" spc="-150" dirty="0">
                <a:solidFill>
                  <a:srgbClr val="564B3C"/>
                </a:solidFill>
                <a:latin typeface="Verdana"/>
                <a:cs typeface="Verdana"/>
              </a:rPr>
              <a:t> </a:t>
            </a:r>
            <a:r>
              <a:rPr sz="2000" spc="-50" dirty="0">
                <a:solidFill>
                  <a:srgbClr val="564B3C"/>
                </a:solidFill>
                <a:latin typeface="Verdana"/>
                <a:cs typeface="Verdana"/>
              </a:rPr>
              <a:t>has</a:t>
            </a:r>
            <a:r>
              <a:rPr sz="2000" spc="-145" dirty="0">
                <a:solidFill>
                  <a:srgbClr val="564B3C"/>
                </a:solidFill>
                <a:latin typeface="Verdana"/>
                <a:cs typeface="Verdana"/>
              </a:rPr>
              <a:t> </a:t>
            </a:r>
            <a:r>
              <a:rPr sz="2000" spc="-10" dirty="0">
                <a:solidFill>
                  <a:srgbClr val="564B3C"/>
                </a:solidFill>
                <a:latin typeface="Verdana"/>
                <a:cs typeface="Verdana"/>
              </a:rPr>
              <a:t>to</a:t>
            </a:r>
            <a:r>
              <a:rPr sz="2000" spc="-145" dirty="0">
                <a:solidFill>
                  <a:srgbClr val="564B3C"/>
                </a:solidFill>
                <a:latin typeface="Verdana"/>
                <a:cs typeface="Verdana"/>
              </a:rPr>
              <a:t> </a:t>
            </a:r>
            <a:r>
              <a:rPr sz="2000" spc="110" dirty="0">
                <a:solidFill>
                  <a:srgbClr val="564B3C"/>
                </a:solidFill>
                <a:latin typeface="Verdana"/>
                <a:cs typeface="Verdana"/>
              </a:rPr>
              <a:t>be</a:t>
            </a:r>
            <a:r>
              <a:rPr sz="2000" spc="-155" dirty="0">
                <a:solidFill>
                  <a:srgbClr val="564B3C"/>
                </a:solidFill>
                <a:latin typeface="Verdana"/>
                <a:cs typeface="Verdana"/>
              </a:rPr>
              <a:t> </a:t>
            </a:r>
            <a:r>
              <a:rPr sz="2000" b="1" i="1" spc="-130" dirty="0">
                <a:solidFill>
                  <a:srgbClr val="FF0000"/>
                </a:solidFill>
                <a:latin typeface="Verdana"/>
                <a:cs typeface="Verdana"/>
              </a:rPr>
              <a:t>referenceable</a:t>
            </a:r>
            <a:endParaRPr sz="2000">
              <a:latin typeface="Verdana"/>
              <a:cs typeface="Verdana"/>
            </a:endParaRPr>
          </a:p>
          <a:p>
            <a:pPr marL="241300">
              <a:lnSpc>
                <a:spcPct val="100000"/>
              </a:lnSpc>
              <a:spcBef>
                <a:spcPts val="20"/>
              </a:spcBef>
            </a:pPr>
            <a:r>
              <a:rPr sz="2000" spc="-85" dirty="0">
                <a:latin typeface="Verdana"/>
                <a:cs typeface="Verdana"/>
              </a:rPr>
              <a:t>using </a:t>
            </a:r>
            <a:r>
              <a:rPr sz="2000" b="1" i="1" spc="-360" dirty="0">
                <a:solidFill>
                  <a:srgbClr val="3366FF"/>
                </a:solidFill>
                <a:latin typeface="Verdana"/>
                <a:cs typeface="Verdana"/>
              </a:rPr>
              <a:t>REF</a:t>
            </a:r>
            <a:r>
              <a:rPr sz="2000" b="1" i="1" spc="-190" dirty="0">
                <a:solidFill>
                  <a:srgbClr val="3366FF"/>
                </a:solidFill>
                <a:latin typeface="Verdana"/>
                <a:cs typeface="Verdana"/>
              </a:rPr>
              <a:t> </a:t>
            </a:r>
            <a:r>
              <a:rPr sz="2000" b="1" i="1" spc="-185" dirty="0">
                <a:solidFill>
                  <a:srgbClr val="3366FF"/>
                </a:solidFill>
                <a:latin typeface="Verdana"/>
                <a:cs typeface="Verdana"/>
              </a:rPr>
              <a:t>keyword</a:t>
            </a:r>
            <a:endParaRPr sz="2000">
              <a:latin typeface="Verdana"/>
              <a:cs typeface="Verdana"/>
            </a:endParaRPr>
          </a:p>
          <a:p>
            <a:pPr marL="3901440" marR="527050">
              <a:lnSpc>
                <a:spcPts val="1400"/>
              </a:lnSpc>
              <a:spcBef>
                <a:spcPts val="345"/>
              </a:spcBef>
            </a:pPr>
            <a:r>
              <a:rPr sz="1200" b="1" spc="-140" dirty="0">
                <a:solidFill>
                  <a:srgbClr val="3366FF"/>
                </a:solidFill>
                <a:latin typeface="Verdana"/>
                <a:cs typeface="Verdana"/>
              </a:rPr>
              <a:t>Tuples </a:t>
            </a:r>
            <a:r>
              <a:rPr sz="1200" b="1" spc="-35" dirty="0">
                <a:solidFill>
                  <a:srgbClr val="3366FF"/>
                </a:solidFill>
                <a:latin typeface="Verdana"/>
                <a:cs typeface="Verdana"/>
              </a:rPr>
              <a:t>can </a:t>
            </a:r>
            <a:r>
              <a:rPr sz="1200" b="1" spc="-45" dirty="0">
                <a:solidFill>
                  <a:srgbClr val="3366FF"/>
                </a:solidFill>
                <a:latin typeface="Verdana"/>
                <a:cs typeface="Verdana"/>
              </a:rPr>
              <a:t>be </a:t>
            </a:r>
            <a:r>
              <a:rPr sz="1200" b="1" spc="-85" dirty="0">
                <a:solidFill>
                  <a:srgbClr val="3366FF"/>
                </a:solidFill>
                <a:latin typeface="Verdana"/>
                <a:cs typeface="Verdana"/>
              </a:rPr>
              <a:t>referenced </a:t>
            </a:r>
            <a:r>
              <a:rPr sz="1200" b="1" spc="-130" dirty="0">
                <a:solidFill>
                  <a:srgbClr val="3366FF"/>
                </a:solidFill>
                <a:latin typeface="Verdana"/>
                <a:cs typeface="Verdana"/>
              </a:rPr>
              <a:t>using attribute  </a:t>
            </a:r>
            <a:r>
              <a:rPr sz="1200" b="1" spc="-135" dirty="0">
                <a:solidFill>
                  <a:srgbClr val="3366FF"/>
                </a:solidFill>
                <a:latin typeface="Verdana"/>
                <a:cs typeface="Verdana"/>
              </a:rPr>
              <a:t>movieID </a:t>
            </a:r>
            <a:r>
              <a:rPr sz="1200" b="1" spc="-145" dirty="0">
                <a:solidFill>
                  <a:srgbClr val="3366FF"/>
                </a:solidFill>
                <a:latin typeface="Verdana"/>
                <a:cs typeface="Verdana"/>
              </a:rPr>
              <a:t>(system</a:t>
            </a:r>
            <a:r>
              <a:rPr sz="1200" b="1" spc="-20" dirty="0">
                <a:solidFill>
                  <a:srgbClr val="3366FF"/>
                </a:solidFill>
                <a:latin typeface="Verdana"/>
                <a:cs typeface="Verdana"/>
              </a:rPr>
              <a:t> </a:t>
            </a:r>
            <a:r>
              <a:rPr sz="1200" b="1" spc="-100" dirty="0">
                <a:solidFill>
                  <a:srgbClr val="3366FF"/>
                </a:solidFill>
                <a:latin typeface="Verdana"/>
                <a:cs typeface="Verdana"/>
              </a:rPr>
              <a:t>generated)</a:t>
            </a:r>
            <a:endParaRPr sz="1200">
              <a:latin typeface="Verdana"/>
              <a:cs typeface="Verdana"/>
            </a:endParaRPr>
          </a:p>
        </p:txBody>
      </p:sp>
      <p:sp>
        <p:nvSpPr>
          <p:cNvPr id="16" name="object 16"/>
          <p:cNvSpPr/>
          <p:nvPr/>
        </p:nvSpPr>
        <p:spPr>
          <a:xfrm>
            <a:off x="274637" y="5575300"/>
            <a:ext cx="2579687" cy="877130"/>
          </a:xfrm>
          <a:prstGeom prst="rect">
            <a:avLst/>
          </a:prstGeom>
          <a:blipFill>
            <a:blip r:embed="rId8" cstate="print"/>
            <a:stretch>
              <a:fillRect/>
            </a:stretch>
          </a:blipFill>
        </p:spPr>
        <p:txBody>
          <a:bodyPr wrap="square" lIns="0" tIns="0" rIns="0" bIns="0" rtlCol="0"/>
          <a:lstStyle/>
          <a:p>
            <a:endParaRPr/>
          </a:p>
        </p:txBody>
      </p:sp>
      <p:sp>
        <p:nvSpPr>
          <p:cNvPr id="17" name="object 17"/>
          <p:cNvSpPr txBox="1"/>
          <p:nvPr/>
        </p:nvSpPr>
        <p:spPr>
          <a:xfrm>
            <a:off x="505131" y="6484685"/>
            <a:ext cx="1761489" cy="238760"/>
          </a:xfrm>
          <a:prstGeom prst="rect">
            <a:avLst/>
          </a:prstGeom>
        </p:spPr>
        <p:txBody>
          <a:bodyPr vert="horz" wrap="square" lIns="0" tIns="12700" rIns="0" bIns="0" rtlCol="0">
            <a:spAutoFit/>
          </a:bodyPr>
          <a:lstStyle/>
          <a:p>
            <a:pPr marL="12700">
              <a:lnSpc>
                <a:spcPct val="100000"/>
              </a:lnSpc>
              <a:spcBef>
                <a:spcPts val="100"/>
              </a:spcBef>
            </a:pPr>
            <a:r>
              <a:rPr sz="1400" b="1" spc="-80" dirty="0">
                <a:solidFill>
                  <a:srgbClr val="800000"/>
                </a:solidFill>
                <a:latin typeface="Verdana"/>
                <a:cs typeface="Verdana"/>
              </a:rPr>
              <a:t>Create </a:t>
            </a:r>
            <a:r>
              <a:rPr sz="1400" b="1" spc="-105" dirty="0">
                <a:solidFill>
                  <a:srgbClr val="800000"/>
                </a:solidFill>
                <a:latin typeface="Verdana"/>
                <a:cs typeface="Verdana"/>
              </a:rPr>
              <a:t>type </a:t>
            </a:r>
            <a:r>
              <a:rPr sz="1400" b="1" spc="-175" dirty="0">
                <a:solidFill>
                  <a:srgbClr val="800000"/>
                </a:solidFill>
                <a:latin typeface="Verdana"/>
                <a:cs typeface="Verdana"/>
              </a:rPr>
              <a:t>for</a:t>
            </a:r>
            <a:r>
              <a:rPr sz="1400" b="1" spc="-125" dirty="0">
                <a:solidFill>
                  <a:srgbClr val="800000"/>
                </a:solidFill>
                <a:latin typeface="Verdana"/>
                <a:cs typeface="Verdana"/>
              </a:rPr>
              <a:t> </a:t>
            </a:r>
            <a:r>
              <a:rPr sz="1400" b="1" spc="-190" dirty="0">
                <a:solidFill>
                  <a:srgbClr val="800000"/>
                </a:solidFill>
                <a:latin typeface="Verdana"/>
                <a:cs typeface="Verdana"/>
              </a:rPr>
              <a:t>stars</a:t>
            </a:r>
            <a:endParaRPr sz="1400">
              <a:latin typeface="Verdana"/>
              <a:cs typeface="Verdana"/>
            </a:endParaRPr>
          </a:p>
        </p:txBody>
      </p:sp>
      <p:sp>
        <p:nvSpPr>
          <p:cNvPr id="18" name="object 18"/>
          <p:cNvSpPr/>
          <p:nvPr/>
        </p:nvSpPr>
        <p:spPr>
          <a:xfrm>
            <a:off x="3640137" y="5794516"/>
            <a:ext cx="2912808" cy="561527"/>
          </a:xfrm>
          <a:prstGeom prst="rect">
            <a:avLst/>
          </a:prstGeom>
          <a:blipFill>
            <a:blip r:embed="rId9" cstate="print"/>
            <a:stretch>
              <a:fillRect/>
            </a:stretch>
          </a:blipFill>
        </p:spPr>
        <p:txBody>
          <a:bodyPr wrap="square" lIns="0" tIns="0" rIns="0" bIns="0" rtlCol="0"/>
          <a:lstStyle/>
          <a:p>
            <a:endParaRPr/>
          </a:p>
        </p:txBody>
      </p:sp>
      <p:sp>
        <p:nvSpPr>
          <p:cNvPr id="19" name="object 19"/>
          <p:cNvSpPr txBox="1"/>
          <p:nvPr/>
        </p:nvSpPr>
        <p:spPr>
          <a:xfrm>
            <a:off x="3925455" y="6435502"/>
            <a:ext cx="2013585" cy="238760"/>
          </a:xfrm>
          <a:prstGeom prst="rect">
            <a:avLst/>
          </a:prstGeom>
        </p:spPr>
        <p:txBody>
          <a:bodyPr vert="horz" wrap="square" lIns="0" tIns="12700" rIns="0" bIns="0" rtlCol="0">
            <a:spAutoFit/>
          </a:bodyPr>
          <a:lstStyle/>
          <a:p>
            <a:pPr marL="12700">
              <a:lnSpc>
                <a:spcPct val="100000"/>
              </a:lnSpc>
              <a:spcBef>
                <a:spcPts val="100"/>
              </a:spcBef>
            </a:pPr>
            <a:r>
              <a:rPr sz="1400" b="1" spc="-80" dirty="0">
                <a:solidFill>
                  <a:srgbClr val="800000"/>
                </a:solidFill>
                <a:latin typeface="Verdana"/>
                <a:cs typeface="Verdana"/>
              </a:rPr>
              <a:t>Create </a:t>
            </a:r>
            <a:r>
              <a:rPr sz="1400" b="1" spc="-135" dirty="0">
                <a:solidFill>
                  <a:srgbClr val="800000"/>
                </a:solidFill>
                <a:latin typeface="Verdana"/>
                <a:cs typeface="Verdana"/>
              </a:rPr>
              <a:t>MovieStar</a:t>
            </a:r>
            <a:r>
              <a:rPr sz="1400" b="1" spc="-155" dirty="0">
                <a:solidFill>
                  <a:srgbClr val="800000"/>
                </a:solidFill>
                <a:latin typeface="Verdana"/>
                <a:cs typeface="Verdana"/>
              </a:rPr>
              <a:t> </a:t>
            </a:r>
            <a:r>
              <a:rPr sz="1400" b="1" spc="-95" dirty="0">
                <a:solidFill>
                  <a:srgbClr val="800000"/>
                </a:solidFill>
                <a:latin typeface="Verdana"/>
                <a:cs typeface="Verdana"/>
              </a:rPr>
              <a:t>table</a:t>
            </a:r>
            <a:endParaRPr sz="1400">
              <a:latin typeface="Verdana"/>
              <a:cs typeface="Verdana"/>
            </a:endParaRPr>
          </a:p>
        </p:txBody>
      </p:sp>
      <p:sp>
        <p:nvSpPr>
          <p:cNvPr id="20" name="object 20"/>
          <p:cNvSpPr/>
          <p:nvPr/>
        </p:nvSpPr>
        <p:spPr>
          <a:xfrm>
            <a:off x="6225769" y="6065837"/>
            <a:ext cx="878840" cy="114300"/>
          </a:xfrm>
          <a:custGeom>
            <a:avLst/>
            <a:gdLst/>
            <a:ahLst/>
            <a:cxnLst/>
            <a:rect l="l" t="t" r="r" b="b"/>
            <a:pathLst>
              <a:path w="878840" h="114300">
                <a:moveTo>
                  <a:pt x="878292" y="0"/>
                </a:moveTo>
                <a:lnTo>
                  <a:pt x="0" y="114223"/>
                </a:lnTo>
              </a:path>
            </a:pathLst>
          </a:custGeom>
          <a:ln w="25399">
            <a:solidFill>
              <a:srgbClr val="A4B1A9"/>
            </a:solidFill>
          </a:ln>
        </p:spPr>
        <p:txBody>
          <a:bodyPr wrap="square" lIns="0" tIns="0" rIns="0" bIns="0" rtlCol="0"/>
          <a:lstStyle/>
          <a:p>
            <a:endParaRPr/>
          </a:p>
        </p:txBody>
      </p:sp>
      <p:sp>
        <p:nvSpPr>
          <p:cNvPr id="21" name="object 21"/>
          <p:cNvSpPr/>
          <p:nvPr/>
        </p:nvSpPr>
        <p:spPr>
          <a:xfrm>
            <a:off x="6200775" y="6111816"/>
            <a:ext cx="120713" cy="116923"/>
          </a:xfrm>
          <a:prstGeom prst="rect">
            <a:avLst/>
          </a:prstGeom>
          <a:blipFill>
            <a:blip r:embed="rId10" cstate="print"/>
            <a:stretch>
              <a:fillRect/>
            </a:stretch>
          </a:blipFill>
        </p:spPr>
        <p:txBody>
          <a:bodyPr wrap="square" lIns="0" tIns="0" rIns="0" bIns="0" rtlCol="0"/>
          <a:lstStyle/>
          <a:p>
            <a:endParaRPr/>
          </a:p>
        </p:txBody>
      </p:sp>
      <p:sp>
        <p:nvSpPr>
          <p:cNvPr id="22" name="object 22"/>
          <p:cNvSpPr txBox="1"/>
          <p:nvPr/>
        </p:nvSpPr>
        <p:spPr>
          <a:xfrm>
            <a:off x="6946645" y="5821045"/>
            <a:ext cx="1674495" cy="386080"/>
          </a:xfrm>
          <a:prstGeom prst="rect">
            <a:avLst/>
          </a:prstGeom>
        </p:spPr>
        <p:txBody>
          <a:bodyPr vert="horz" wrap="square" lIns="0" tIns="22860" rIns="0" bIns="0" rtlCol="0">
            <a:spAutoFit/>
          </a:bodyPr>
          <a:lstStyle/>
          <a:p>
            <a:pPr marL="12700" marR="5080">
              <a:lnSpc>
                <a:spcPts val="1400"/>
              </a:lnSpc>
              <a:spcBef>
                <a:spcPts val="180"/>
              </a:spcBef>
            </a:pPr>
            <a:r>
              <a:rPr sz="1200" b="1" spc="-85" dirty="0">
                <a:solidFill>
                  <a:srgbClr val="3366FF"/>
                </a:solidFill>
                <a:latin typeface="Verdana"/>
                <a:cs typeface="Verdana"/>
              </a:rPr>
              <a:t>Referenceable, </a:t>
            </a:r>
            <a:r>
              <a:rPr sz="1200" b="1" spc="-130" dirty="0">
                <a:solidFill>
                  <a:srgbClr val="3366FF"/>
                </a:solidFill>
                <a:latin typeface="Verdana"/>
                <a:cs typeface="Verdana"/>
              </a:rPr>
              <a:t>but </a:t>
            </a:r>
            <a:r>
              <a:rPr sz="1200" b="1" spc="-105" dirty="0">
                <a:solidFill>
                  <a:srgbClr val="3366FF"/>
                </a:solidFill>
                <a:latin typeface="Verdana"/>
                <a:cs typeface="Verdana"/>
              </a:rPr>
              <a:t>no  </a:t>
            </a:r>
            <a:r>
              <a:rPr sz="1200" b="1" spc="-120" dirty="0">
                <a:solidFill>
                  <a:srgbClr val="3366FF"/>
                </a:solidFill>
                <a:latin typeface="Verdana"/>
                <a:cs typeface="Verdana"/>
              </a:rPr>
              <a:t>primary</a:t>
            </a:r>
            <a:r>
              <a:rPr sz="1200" b="1" spc="-80" dirty="0">
                <a:solidFill>
                  <a:srgbClr val="3366FF"/>
                </a:solidFill>
                <a:latin typeface="Verdana"/>
                <a:cs typeface="Verdana"/>
              </a:rPr>
              <a:t> </a:t>
            </a:r>
            <a:r>
              <a:rPr sz="1200" b="1" spc="-75" dirty="0">
                <a:solidFill>
                  <a:srgbClr val="3366FF"/>
                </a:solidFill>
                <a:latin typeface="Verdana"/>
                <a:cs typeface="Verdana"/>
              </a:rPr>
              <a:t>key</a:t>
            </a:r>
            <a:endParaRPr sz="1200">
              <a:latin typeface="Verdana"/>
              <a:cs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235075">
              <a:lnSpc>
                <a:spcPct val="100000"/>
              </a:lnSpc>
              <a:spcBef>
                <a:spcPts val="2265"/>
              </a:spcBef>
            </a:pPr>
            <a:r>
              <a:rPr spc="135" dirty="0"/>
              <a:t>DEFINING</a:t>
            </a:r>
            <a:r>
              <a:rPr spc="-5" dirty="0"/>
              <a:t> </a:t>
            </a:r>
            <a:r>
              <a:rPr spc="65" dirty="0"/>
              <a:t>RELATIONSHIPS</a:t>
            </a:r>
          </a:p>
        </p:txBody>
      </p:sp>
      <p:sp>
        <p:nvSpPr>
          <p:cNvPr id="5" name="object 5"/>
          <p:cNvSpPr txBox="1"/>
          <p:nvPr/>
        </p:nvSpPr>
        <p:spPr>
          <a:xfrm>
            <a:off x="650240" y="1734820"/>
            <a:ext cx="6643370" cy="1449070"/>
          </a:xfrm>
          <a:prstGeom prst="rect">
            <a:avLst/>
          </a:prstGeom>
        </p:spPr>
        <p:txBody>
          <a:bodyPr vert="horz" wrap="square" lIns="0" tIns="12700" rIns="0" bIns="0" rtlCol="0">
            <a:spAutoFit/>
          </a:bodyPr>
          <a:lstStyle/>
          <a:p>
            <a:pPr marL="241300" indent="-228600">
              <a:lnSpc>
                <a:spcPts val="2385"/>
              </a:lnSpc>
              <a:spcBef>
                <a:spcPts val="100"/>
              </a:spcBef>
              <a:buClr>
                <a:srgbClr val="93A299"/>
              </a:buClr>
              <a:buFont typeface="Arial"/>
              <a:buChar char="•"/>
              <a:tabLst>
                <a:tab pos="240665" algn="l"/>
                <a:tab pos="241300" algn="l"/>
              </a:tabLst>
            </a:pPr>
            <a:r>
              <a:rPr sz="2000" b="1" spc="-145" dirty="0">
                <a:solidFill>
                  <a:srgbClr val="564B3C"/>
                </a:solidFill>
                <a:latin typeface="Verdana"/>
                <a:cs typeface="Verdana"/>
              </a:rPr>
              <a:t>One-to-many </a:t>
            </a:r>
            <a:r>
              <a:rPr sz="2000" b="1" spc="-190" dirty="0">
                <a:solidFill>
                  <a:srgbClr val="564B3C"/>
                </a:solidFill>
                <a:latin typeface="Verdana"/>
                <a:cs typeface="Verdana"/>
              </a:rPr>
              <a:t>Or</a:t>
            </a:r>
            <a:r>
              <a:rPr sz="2000" b="1" spc="-110" dirty="0">
                <a:solidFill>
                  <a:srgbClr val="564B3C"/>
                </a:solidFill>
                <a:latin typeface="Verdana"/>
                <a:cs typeface="Verdana"/>
              </a:rPr>
              <a:t> </a:t>
            </a:r>
            <a:r>
              <a:rPr sz="2000" b="1" spc="-145" dirty="0">
                <a:solidFill>
                  <a:srgbClr val="564B3C"/>
                </a:solidFill>
                <a:latin typeface="Verdana"/>
                <a:cs typeface="Verdana"/>
              </a:rPr>
              <a:t>one-to-one</a:t>
            </a:r>
            <a:endParaRPr sz="2000">
              <a:latin typeface="Verdana"/>
              <a:cs typeface="Verdana"/>
            </a:endParaRPr>
          </a:p>
          <a:p>
            <a:pPr marL="533400" lvl="1" indent="-228600">
              <a:lnSpc>
                <a:spcPts val="2025"/>
              </a:lnSpc>
              <a:buClr>
                <a:srgbClr val="CF543F"/>
              </a:buClr>
              <a:buFont typeface="Arial"/>
              <a:buChar char="•"/>
              <a:tabLst>
                <a:tab pos="532765" algn="l"/>
                <a:tab pos="533400" algn="l"/>
              </a:tabLst>
            </a:pPr>
            <a:r>
              <a:rPr sz="1700" spc="-30" dirty="0">
                <a:solidFill>
                  <a:srgbClr val="564B3C"/>
                </a:solidFill>
                <a:latin typeface="Verdana"/>
                <a:cs typeface="Verdana"/>
              </a:rPr>
              <a:t>Plug </a:t>
            </a:r>
            <a:r>
              <a:rPr sz="1700" spc="-110" dirty="0">
                <a:solidFill>
                  <a:srgbClr val="564B3C"/>
                </a:solidFill>
                <a:latin typeface="Verdana"/>
                <a:cs typeface="Verdana"/>
              </a:rPr>
              <a:t>it </a:t>
            </a:r>
            <a:r>
              <a:rPr sz="1700" spc="-55" dirty="0">
                <a:solidFill>
                  <a:srgbClr val="564B3C"/>
                </a:solidFill>
                <a:latin typeface="Verdana"/>
                <a:cs typeface="Verdana"/>
              </a:rPr>
              <a:t>inside </a:t>
            </a:r>
            <a:r>
              <a:rPr sz="1700" spc="-15" dirty="0">
                <a:solidFill>
                  <a:srgbClr val="564B3C"/>
                </a:solidFill>
                <a:latin typeface="Verdana"/>
                <a:cs typeface="Verdana"/>
              </a:rPr>
              <a:t>the </a:t>
            </a:r>
            <a:r>
              <a:rPr sz="1700" spc="-80" dirty="0">
                <a:solidFill>
                  <a:srgbClr val="564B3C"/>
                </a:solidFill>
                <a:latin typeface="Verdana"/>
                <a:cs typeface="Verdana"/>
              </a:rPr>
              <a:t>existing</a:t>
            </a:r>
            <a:r>
              <a:rPr sz="1700" spc="-445" dirty="0">
                <a:solidFill>
                  <a:srgbClr val="564B3C"/>
                </a:solidFill>
                <a:latin typeface="Verdana"/>
                <a:cs typeface="Verdana"/>
              </a:rPr>
              <a:t> </a:t>
            </a:r>
            <a:r>
              <a:rPr sz="1700" spc="-50" dirty="0">
                <a:solidFill>
                  <a:srgbClr val="564B3C"/>
                </a:solidFill>
                <a:latin typeface="Verdana"/>
                <a:cs typeface="Verdana"/>
              </a:rPr>
              <a:t>types</a:t>
            </a:r>
            <a:endParaRPr sz="1700">
              <a:latin typeface="Verdana"/>
              <a:cs typeface="Verdana"/>
            </a:endParaRPr>
          </a:p>
          <a:p>
            <a:pPr lvl="1">
              <a:lnSpc>
                <a:spcPct val="100000"/>
              </a:lnSpc>
              <a:spcBef>
                <a:spcPts val="10"/>
              </a:spcBef>
              <a:buClr>
                <a:srgbClr val="CF543F"/>
              </a:buClr>
              <a:buFont typeface="Arial"/>
              <a:buChar char="•"/>
            </a:pPr>
            <a:endParaRPr sz="2050">
              <a:latin typeface="Times New Roman"/>
              <a:cs typeface="Times New Roman"/>
            </a:endParaRPr>
          </a:p>
          <a:p>
            <a:pPr marL="241300" indent="-228600">
              <a:lnSpc>
                <a:spcPts val="2395"/>
              </a:lnSpc>
              <a:spcBef>
                <a:spcPts val="5"/>
              </a:spcBef>
              <a:buClr>
                <a:srgbClr val="93A299"/>
              </a:buClr>
              <a:buFont typeface="Arial"/>
              <a:buChar char="•"/>
              <a:tabLst>
                <a:tab pos="240665" algn="l"/>
                <a:tab pos="241300" algn="l"/>
              </a:tabLst>
            </a:pPr>
            <a:r>
              <a:rPr sz="2000" b="1" spc="-145" dirty="0">
                <a:solidFill>
                  <a:srgbClr val="564B3C"/>
                </a:solidFill>
                <a:latin typeface="Verdana"/>
                <a:cs typeface="Verdana"/>
              </a:rPr>
              <a:t>Many-to-many</a:t>
            </a:r>
            <a:endParaRPr sz="2000">
              <a:latin typeface="Verdana"/>
              <a:cs typeface="Verdana"/>
            </a:endParaRPr>
          </a:p>
          <a:p>
            <a:pPr marL="533400" lvl="1" indent="-228600">
              <a:lnSpc>
                <a:spcPts val="2035"/>
              </a:lnSpc>
              <a:buClr>
                <a:srgbClr val="CF543F"/>
              </a:buClr>
              <a:buFont typeface="Arial"/>
              <a:buChar char="•"/>
              <a:tabLst>
                <a:tab pos="532765" algn="l"/>
                <a:tab pos="533400" algn="l"/>
              </a:tabLst>
            </a:pPr>
            <a:r>
              <a:rPr sz="1700" spc="30" dirty="0">
                <a:solidFill>
                  <a:srgbClr val="564B3C"/>
                </a:solidFill>
                <a:latin typeface="Verdana"/>
                <a:cs typeface="Verdana"/>
              </a:rPr>
              <a:t>Create</a:t>
            </a:r>
            <a:r>
              <a:rPr sz="1700" spc="-125" dirty="0">
                <a:solidFill>
                  <a:srgbClr val="564B3C"/>
                </a:solidFill>
                <a:latin typeface="Verdana"/>
                <a:cs typeface="Verdana"/>
              </a:rPr>
              <a:t> </a:t>
            </a:r>
            <a:r>
              <a:rPr sz="1700" spc="140" dirty="0">
                <a:solidFill>
                  <a:srgbClr val="564B3C"/>
                </a:solidFill>
                <a:latin typeface="Verdana"/>
                <a:cs typeface="Verdana"/>
              </a:rPr>
              <a:t>a</a:t>
            </a:r>
            <a:r>
              <a:rPr sz="1700" spc="-125" dirty="0">
                <a:solidFill>
                  <a:srgbClr val="564B3C"/>
                </a:solidFill>
                <a:latin typeface="Verdana"/>
                <a:cs typeface="Verdana"/>
              </a:rPr>
              <a:t> </a:t>
            </a:r>
            <a:r>
              <a:rPr sz="1700" spc="20" dirty="0">
                <a:solidFill>
                  <a:srgbClr val="564B3C"/>
                </a:solidFill>
                <a:latin typeface="Verdana"/>
                <a:cs typeface="Verdana"/>
              </a:rPr>
              <a:t>new</a:t>
            </a:r>
            <a:r>
              <a:rPr sz="1700" spc="-125" dirty="0">
                <a:solidFill>
                  <a:srgbClr val="564B3C"/>
                </a:solidFill>
                <a:latin typeface="Verdana"/>
                <a:cs typeface="Verdana"/>
              </a:rPr>
              <a:t> </a:t>
            </a:r>
            <a:r>
              <a:rPr sz="1700" spc="-5" dirty="0">
                <a:solidFill>
                  <a:srgbClr val="564B3C"/>
                </a:solidFill>
                <a:latin typeface="Verdana"/>
                <a:cs typeface="Verdana"/>
              </a:rPr>
              <a:t>type</a:t>
            </a:r>
            <a:r>
              <a:rPr sz="1700" spc="-125" dirty="0">
                <a:solidFill>
                  <a:srgbClr val="564B3C"/>
                </a:solidFill>
                <a:latin typeface="Verdana"/>
                <a:cs typeface="Verdana"/>
              </a:rPr>
              <a:t> </a:t>
            </a:r>
            <a:r>
              <a:rPr sz="1700" spc="-70" dirty="0">
                <a:solidFill>
                  <a:srgbClr val="564B3C"/>
                </a:solidFill>
                <a:latin typeface="Verdana"/>
                <a:cs typeface="Verdana"/>
              </a:rPr>
              <a:t>or</a:t>
            </a:r>
            <a:r>
              <a:rPr sz="1700" spc="-125" dirty="0">
                <a:solidFill>
                  <a:srgbClr val="564B3C"/>
                </a:solidFill>
                <a:latin typeface="Verdana"/>
                <a:cs typeface="Verdana"/>
              </a:rPr>
              <a:t> </a:t>
            </a:r>
            <a:r>
              <a:rPr sz="1700" spc="20" dirty="0">
                <a:solidFill>
                  <a:srgbClr val="564B3C"/>
                </a:solidFill>
                <a:latin typeface="Verdana"/>
                <a:cs typeface="Verdana"/>
              </a:rPr>
              <a:t>new</a:t>
            </a:r>
            <a:r>
              <a:rPr sz="1700" spc="-125" dirty="0">
                <a:solidFill>
                  <a:srgbClr val="564B3C"/>
                </a:solidFill>
                <a:latin typeface="Verdana"/>
                <a:cs typeface="Verdana"/>
              </a:rPr>
              <a:t> </a:t>
            </a:r>
            <a:r>
              <a:rPr sz="1700" spc="20" dirty="0">
                <a:solidFill>
                  <a:srgbClr val="564B3C"/>
                </a:solidFill>
                <a:latin typeface="Verdana"/>
                <a:cs typeface="Verdana"/>
              </a:rPr>
              <a:t>table</a:t>
            </a:r>
            <a:r>
              <a:rPr sz="1700" spc="-125" dirty="0">
                <a:solidFill>
                  <a:srgbClr val="564B3C"/>
                </a:solidFill>
                <a:latin typeface="Verdana"/>
                <a:cs typeface="Verdana"/>
              </a:rPr>
              <a:t> </a:t>
            </a:r>
            <a:r>
              <a:rPr sz="1700" spc="-15" dirty="0">
                <a:solidFill>
                  <a:srgbClr val="564B3C"/>
                </a:solidFill>
                <a:latin typeface="Verdana"/>
                <a:cs typeface="Verdana"/>
              </a:rPr>
              <a:t>referencing</a:t>
            </a:r>
            <a:r>
              <a:rPr sz="1700" spc="-125" dirty="0">
                <a:solidFill>
                  <a:srgbClr val="564B3C"/>
                </a:solidFill>
                <a:latin typeface="Verdana"/>
                <a:cs typeface="Verdana"/>
              </a:rPr>
              <a:t> </a:t>
            </a:r>
            <a:r>
              <a:rPr sz="1700" spc="-80" dirty="0">
                <a:solidFill>
                  <a:srgbClr val="564B3C"/>
                </a:solidFill>
                <a:latin typeface="Verdana"/>
                <a:cs typeface="Verdana"/>
              </a:rPr>
              <a:t>existing</a:t>
            </a:r>
            <a:r>
              <a:rPr sz="1700" spc="-125" dirty="0">
                <a:solidFill>
                  <a:srgbClr val="564B3C"/>
                </a:solidFill>
                <a:latin typeface="Verdana"/>
                <a:cs typeface="Verdana"/>
              </a:rPr>
              <a:t> </a:t>
            </a:r>
            <a:r>
              <a:rPr sz="1700" spc="-50" dirty="0">
                <a:solidFill>
                  <a:srgbClr val="564B3C"/>
                </a:solidFill>
                <a:latin typeface="Verdana"/>
                <a:cs typeface="Verdana"/>
              </a:rPr>
              <a:t>types</a:t>
            </a:r>
            <a:endParaRPr sz="1700">
              <a:latin typeface="Verdana"/>
              <a:cs typeface="Verdana"/>
            </a:endParaRPr>
          </a:p>
        </p:txBody>
      </p:sp>
      <p:sp>
        <p:nvSpPr>
          <p:cNvPr id="6" name="object 6"/>
          <p:cNvSpPr/>
          <p:nvPr/>
        </p:nvSpPr>
        <p:spPr>
          <a:xfrm>
            <a:off x="325437" y="3665537"/>
            <a:ext cx="3036887" cy="930998"/>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536218" y="4661344"/>
            <a:ext cx="2063750" cy="441959"/>
          </a:xfrm>
          <a:prstGeom prst="rect">
            <a:avLst/>
          </a:prstGeom>
        </p:spPr>
        <p:txBody>
          <a:bodyPr vert="horz" wrap="square" lIns="0" tIns="27939" rIns="0" bIns="0" rtlCol="0">
            <a:spAutoFit/>
          </a:bodyPr>
          <a:lstStyle/>
          <a:p>
            <a:pPr marL="12700" marR="5080">
              <a:lnSpc>
                <a:spcPts val="1600"/>
              </a:lnSpc>
              <a:spcBef>
                <a:spcPts val="219"/>
              </a:spcBef>
            </a:pPr>
            <a:r>
              <a:rPr sz="1400" b="1" spc="-185" dirty="0">
                <a:solidFill>
                  <a:srgbClr val="800000"/>
                </a:solidFill>
                <a:latin typeface="Verdana"/>
                <a:cs typeface="Verdana"/>
              </a:rPr>
              <a:t>For </a:t>
            </a:r>
            <a:r>
              <a:rPr sz="1400" b="1" spc="-35" dirty="0">
                <a:solidFill>
                  <a:srgbClr val="800000"/>
                </a:solidFill>
                <a:latin typeface="Verdana"/>
                <a:cs typeface="Verdana"/>
              </a:rPr>
              <a:t>each </a:t>
            </a:r>
            <a:r>
              <a:rPr sz="1400" b="1" spc="-165" dirty="0">
                <a:solidFill>
                  <a:srgbClr val="800000"/>
                </a:solidFill>
                <a:latin typeface="Verdana"/>
                <a:cs typeface="Verdana"/>
              </a:rPr>
              <a:t>star, </a:t>
            </a:r>
            <a:r>
              <a:rPr sz="1400" b="1" spc="-65" dirty="0">
                <a:solidFill>
                  <a:srgbClr val="800000"/>
                </a:solidFill>
                <a:latin typeface="Verdana"/>
                <a:cs typeface="Verdana"/>
              </a:rPr>
              <a:t>keep </a:t>
            </a:r>
            <a:r>
              <a:rPr sz="1400" b="1" spc="-140" dirty="0">
                <a:solidFill>
                  <a:srgbClr val="800000"/>
                </a:solidFill>
                <a:latin typeface="Verdana"/>
                <a:cs typeface="Verdana"/>
              </a:rPr>
              <a:t>the  </a:t>
            </a:r>
            <a:r>
              <a:rPr sz="1400" b="1" spc="-135" dirty="0">
                <a:solidFill>
                  <a:srgbClr val="800000"/>
                </a:solidFill>
                <a:latin typeface="Verdana"/>
                <a:cs typeface="Verdana"/>
              </a:rPr>
              <a:t>best </a:t>
            </a:r>
            <a:r>
              <a:rPr sz="1400" b="1" spc="-110" dirty="0">
                <a:solidFill>
                  <a:srgbClr val="800000"/>
                </a:solidFill>
                <a:latin typeface="Verdana"/>
                <a:cs typeface="Verdana"/>
              </a:rPr>
              <a:t>movie </a:t>
            </a:r>
            <a:r>
              <a:rPr sz="1400" b="1" spc="-125" dirty="0">
                <a:solidFill>
                  <a:srgbClr val="800000"/>
                </a:solidFill>
                <a:latin typeface="Verdana"/>
                <a:cs typeface="Verdana"/>
              </a:rPr>
              <a:t>(one-many)</a:t>
            </a:r>
            <a:endParaRPr sz="1400">
              <a:latin typeface="Verdana"/>
              <a:cs typeface="Verdana"/>
            </a:endParaRPr>
          </a:p>
        </p:txBody>
      </p:sp>
      <p:sp>
        <p:nvSpPr>
          <p:cNvPr id="8" name="object 8"/>
          <p:cNvSpPr/>
          <p:nvPr/>
        </p:nvSpPr>
        <p:spPr>
          <a:xfrm>
            <a:off x="4262437" y="3665538"/>
            <a:ext cx="3448050" cy="845425"/>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4341177" y="4551946"/>
            <a:ext cx="2929890" cy="441959"/>
          </a:xfrm>
          <a:prstGeom prst="rect">
            <a:avLst/>
          </a:prstGeom>
        </p:spPr>
        <p:txBody>
          <a:bodyPr vert="horz" wrap="square" lIns="0" tIns="27939" rIns="0" bIns="0" rtlCol="0">
            <a:spAutoFit/>
          </a:bodyPr>
          <a:lstStyle/>
          <a:p>
            <a:pPr marL="12700" marR="5080">
              <a:lnSpc>
                <a:spcPts val="1600"/>
              </a:lnSpc>
              <a:spcBef>
                <a:spcPts val="219"/>
              </a:spcBef>
            </a:pPr>
            <a:r>
              <a:rPr sz="1400" b="1" spc="-125" dirty="0">
                <a:solidFill>
                  <a:srgbClr val="800000"/>
                </a:solidFill>
                <a:latin typeface="Verdana"/>
                <a:cs typeface="Verdana"/>
              </a:rPr>
              <a:t>Table </a:t>
            </a:r>
            <a:r>
              <a:rPr sz="1400" b="1" spc="-175" dirty="0">
                <a:solidFill>
                  <a:srgbClr val="800000"/>
                </a:solidFill>
                <a:latin typeface="Verdana"/>
                <a:cs typeface="Verdana"/>
              </a:rPr>
              <a:t>for </a:t>
            </a:r>
            <a:r>
              <a:rPr sz="1400" b="1" spc="-40" dirty="0">
                <a:solidFill>
                  <a:srgbClr val="800000"/>
                </a:solidFill>
                <a:latin typeface="Verdana"/>
                <a:cs typeface="Verdana"/>
              </a:rPr>
              <a:t>each </a:t>
            </a:r>
            <a:r>
              <a:rPr sz="1400" b="1" spc="-175" dirty="0">
                <a:solidFill>
                  <a:srgbClr val="800000"/>
                </a:solidFill>
                <a:latin typeface="Verdana"/>
                <a:cs typeface="Verdana"/>
              </a:rPr>
              <a:t>star </a:t>
            </a:r>
            <a:r>
              <a:rPr sz="1400" b="1" spc="-100" dirty="0">
                <a:solidFill>
                  <a:srgbClr val="800000"/>
                </a:solidFill>
                <a:latin typeface="Verdana"/>
                <a:cs typeface="Verdana"/>
              </a:rPr>
              <a:t>participated </a:t>
            </a:r>
            <a:r>
              <a:rPr sz="1400" b="1" spc="-150" dirty="0">
                <a:solidFill>
                  <a:srgbClr val="800000"/>
                </a:solidFill>
                <a:latin typeface="Verdana"/>
                <a:cs typeface="Verdana"/>
              </a:rPr>
              <a:t>in  </a:t>
            </a:r>
            <a:r>
              <a:rPr sz="1400" b="1" spc="-130" dirty="0">
                <a:solidFill>
                  <a:srgbClr val="800000"/>
                </a:solidFill>
                <a:latin typeface="Verdana"/>
                <a:cs typeface="Verdana"/>
              </a:rPr>
              <a:t>which movies</a:t>
            </a:r>
            <a:r>
              <a:rPr sz="1400" b="1" spc="-60" dirty="0">
                <a:solidFill>
                  <a:srgbClr val="800000"/>
                </a:solidFill>
                <a:latin typeface="Verdana"/>
                <a:cs typeface="Verdana"/>
              </a:rPr>
              <a:t> </a:t>
            </a:r>
            <a:r>
              <a:rPr sz="1400" b="1" spc="-135" dirty="0">
                <a:solidFill>
                  <a:srgbClr val="800000"/>
                </a:solidFill>
                <a:latin typeface="Verdana"/>
                <a:cs typeface="Verdana"/>
              </a:rPr>
              <a:t>(many-many)</a:t>
            </a:r>
            <a:endParaRPr sz="1400">
              <a:latin typeface="Verdana"/>
              <a:cs typeface="Verdana"/>
            </a:endParaRPr>
          </a:p>
        </p:txBody>
      </p:sp>
      <p:sp>
        <p:nvSpPr>
          <p:cNvPr id="10" name="object 10"/>
          <p:cNvSpPr/>
          <p:nvPr/>
        </p:nvSpPr>
        <p:spPr>
          <a:xfrm>
            <a:off x="2797445" y="4396240"/>
            <a:ext cx="1104900" cy="1115695"/>
          </a:xfrm>
          <a:custGeom>
            <a:avLst/>
            <a:gdLst/>
            <a:ahLst/>
            <a:cxnLst/>
            <a:rect l="l" t="t" r="r" b="b"/>
            <a:pathLst>
              <a:path w="1104900" h="1115695">
                <a:moveTo>
                  <a:pt x="1104629" y="1115559"/>
                </a:moveTo>
                <a:lnTo>
                  <a:pt x="0" y="0"/>
                </a:lnTo>
              </a:path>
            </a:pathLst>
          </a:custGeom>
          <a:ln w="25399">
            <a:solidFill>
              <a:srgbClr val="A4B1A9"/>
            </a:solidFill>
          </a:ln>
        </p:spPr>
        <p:txBody>
          <a:bodyPr wrap="square" lIns="0" tIns="0" rIns="0" bIns="0" rtlCol="0"/>
          <a:lstStyle/>
          <a:p>
            <a:endParaRPr/>
          </a:p>
        </p:txBody>
      </p:sp>
      <p:sp>
        <p:nvSpPr>
          <p:cNvPr id="11" name="object 11"/>
          <p:cNvSpPr/>
          <p:nvPr/>
        </p:nvSpPr>
        <p:spPr>
          <a:xfrm>
            <a:off x="2779712" y="4378325"/>
            <a:ext cx="117017" cy="117386"/>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3756875" y="5572518"/>
            <a:ext cx="2933065" cy="208279"/>
          </a:xfrm>
          <a:prstGeom prst="rect">
            <a:avLst/>
          </a:prstGeom>
        </p:spPr>
        <p:txBody>
          <a:bodyPr vert="horz" wrap="square" lIns="0" tIns="12700" rIns="0" bIns="0" rtlCol="0">
            <a:spAutoFit/>
          </a:bodyPr>
          <a:lstStyle/>
          <a:p>
            <a:pPr marL="12700">
              <a:lnSpc>
                <a:spcPct val="100000"/>
              </a:lnSpc>
              <a:spcBef>
                <a:spcPts val="100"/>
              </a:spcBef>
            </a:pPr>
            <a:r>
              <a:rPr sz="1200" b="1" spc="-120" dirty="0">
                <a:solidFill>
                  <a:srgbClr val="FF0000"/>
                </a:solidFill>
                <a:latin typeface="Verdana"/>
                <a:cs typeface="Verdana"/>
              </a:rPr>
              <a:t>SCOPE </a:t>
            </a:r>
            <a:r>
              <a:rPr sz="1200" b="1" spc="-130" dirty="0">
                <a:solidFill>
                  <a:srgbClr val="3366FF"/>
                </a:solidFill>
                <a:latin typeface="Verdana"/>
                <a:cs typeface="Verdana"/>
              </a:rPr>
              <a:t>points </a:t>
            </a:r>
            <a:r>
              <a:rPr sz="1200" b="1" spc="-125" dirty="0">
                <a:solidFill>
                  <a:srgbClr val="3366FF"/>
                </a:solidFill>
                <a:latin typeface="Verdana"/>
                <a:cs typeface="Verdana"/>
              </a:rPr>
              <a:t>to </a:t>
            </a:r>
            <a:r>
              <a:rPr sz="1200" b="1" spc="-10" dirty="0">
                <a:solidFill>
                  <a:srgbClr val="3366FF"/>
                </a:solidFill>
                <a:latin typeface="Verdana"/>
                <a:cs typeface="Verdana"/>
              </a:rPr>
              <a:t>a </a:t>
            </a:r>
            <a:r>
              <a:rPr sz="1200" b="1" spc="-75" dirty="0">
                <a:solidFill>
                  <a:srgbClr val="3366FF"/>
                </a:solidFill>
                <a:latin typeface="Verdana"/>
                <a:cs typeface="Verdana"/>
              </a:rPr>
              <a:t>‘referenceable’</a:t>
            </a:r>
            <a:r>
              <a:rPr sz="1200" b="1" spc="-30" dirty="0">
                <a:solidFill>
                  <a:srgbClr val="3366FF"/>
                </a:solidFill>
                <a:latin typeface="Verdana"/>
                <a:cs typeface="Verdana"/>
              </a:rPr>
              <a:t> </a:t>
            </a:r>
            <a:r>
              <a:rPr sz="1200" b="1" spc="-80" dirty="0">
                <a:solidFill>
                  <a:srgbClr val="3366FF"/>
                </a:solidFill>
                <a:latin typeface="Verdana"/>
                <a:cs typeface="Verdana"/>
              </a:rPr>
              <a:t>table</a:t>
            </a:r>
            <a:endParaRPr sz="1200">
              <a:latin typeface="Verdana"/>
              <a:cs typeface="Verdana"/>
            </a:endParaRPr>
          </a:p>
        </p:txBody>
      </p:sp>
      <p:sp>
        <p:nvSpPr>
          <p:cNvPr id="13" name="object 13"/>
          <p:cNvSpPr/>
          <p:nvPr/>
        </p:nvSpPr>
        <p:spPr>
          <a:xfrm>
            <a:off x="6176960" y="4144962"/>
            <a:ext cx="1189355" cy="1499235"/>
          </a:xfrm>
          <a:custGeom>
            <a:avLst/>
            <a:gdLst/>
            <a:ahLst/>
            <a:cxnLst/>
            <a:rect l="l" t="t" r="r" b="b"/>
            <a:pathLst>
              <a:path w="1189354" h="1499235">
                <a:moveTo>
                  <a:pt x="1189038" y="0"/>
                </a:moveTo>
                <a:lnTo>
                  <a:pt x="1189038" y="1066799"/>
                </a:lnTo>
                <a:lnTo>
                  <a:pt x="0" y="1066799"/>
                </a:lnTo>
                <a:lnTo>
                  <a:pt x="0" y="1498798"/>
                </a:lnTo>
              </a:path>
            </a:pathLst>
          </a:custGeom>
          <a:ln w="25399">
            <a:solidFill>
              <a:srgbClr val="A4B1A9"/>
            </a:solidFill>
          </a:ln>
        </p:spPr>
        <p:txBody>
          <a:bodyPr wrap="square" lIns="0" tIns="0" rIns="0" bIns="0" rtlCol="0"/>
          <a:lstStyle/>
          <a:p>
            <a:endParaRPr/>
          </a:p>
        </p:txBody>
      </p:sp>
      <p:sp>
        <p:nvSpPr>
          <p:cNvPr id="14" name="object 14"/>
          <p:cNvSpPr/>
          <p:nvPr/>
        </p:nvSpPr>
        <p:spPr>
          <a:xfrm>
            <a:off x="6118009" y="5553049"/>
            <a:ext cx="117906" cy="115912"/>
          </a:xfrm>
          <a:prstGeom prst="rect">
            <a:avLst/>
          </a:prstGeom>
          <a:blipFill>
            <a:blip r:embed="rId7" cstate="print"/>
            <a:stretch>
              <a:fillRect/>
            </a:stretch>
          </a:blipFill>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37</a:t>
            </a:fld>
            <a:endParaRPr spc="-1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R="1270" algn="ctr">
              <a:lnSpc>
                <a:spcPct val="100000"/>
              </a:lnSpc>
              <a:spcBef>
                <a:spcPts val="2265"/>
              </a:spcBef>
            </a:pPr>
            <a:r>
              <a:rPr spc="25" dirty="0"/>
              <a:t>EXAMPLES</a:t>
            </a:r>
            <a:r>
              <a:rPr spc="-5" dirty="0"/>
              <a:t> </a:t>
            </a:r>
            <a:r>
              <a:rPr spc="10" dirty="0"/>
              <a:t>I</a:t>
            </a:r>
          </a:p>
        </p:txBody>
      </p:sp>
      <p:sp>
        <p:nvSpPr>
          <p:cNvPr id="5" name="object 5"/>
          <p:cNvSpPr/>
          <p:nvPr/>
        </p:nvSpPr>
        <p:spPr>
          <a:xfrm>
            <a:off x="274637" y="1730375"/>
            <a:ext cx="2473325" cy="88106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1125" y="2671762"/>
            <a:ext cx="3106737" cy="7493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0975" y="3792538"/>
            <a:ext cx="3036887" cy="931861"/>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80975" y="4799012"/>
            <a:ext cx="2913062" cy="56197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11125" y="5808662"/>
            <a:ext cx="3054350" cy="749300"/>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3749675" y="1730375"/>
            <a:ext cx="9525" cy="4991100"/>
          </a:xfrm>
          <a:custGeom>
            <a:avLst/>
            <a:gdLst/>
            <a:ahLst/>
            <a:cxnLst/>
            <a:rect l="l" t="t" r="r" b="b"/>
            <a:pathLst>
              <a:path w="9525" h="4991100">
                <a:moveTo>
                  <a:pt x="9524" y="0"/>
                </a:moveTo>
                <a:lnTo>
                  <a:pt x="0" y="4991096"/>
                </a:lnTo>
              </a:path>
            </a:pathLst>
          </a:custGeom>
          <a:ln w="25399">
            <a:solidFill>
              <a:srgbClr val="A4B1A9"/>
            </a:solidFill>
          </a:ln>
        </p:spPr>
        <p:txBody>
          <a:bodyPr wrap="square" lIns="0" tIns="0" rIns="0" bIns="0" rtlCol="0"/>
          <a:lstStyle/>
          <a:p>
            <a:endParaRPr/>
          </a:p>
        </p:txBody>
      </p:sp>
      <p:sp>
        <p:nvSpPr>
          <p:cNvPr id="11" name="object 11"/>
          <p:cNvSpPr/>
          <p:nvPr/>
        </p:nvSpPr>
        <p:spPr>
          <a:xfrm>
            <a:off x="4135577" y="2132213"/>
            <a:ext cx="4064927" cy="1130531"/>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64168" y="2835423"/>
            <a:ext cx="401955" cy="586105"/>
          </a:xfrm>
          <a:custGeom>
            <a:avLst/>
            <a:gdLst/>
            <a:ahLst/>
            <a:cxnLst/>
            <a:rect l="l" t="t" r="r" b="b"/>
            <a:pathLst>
              <a:path w="401954" h="586104">
                <a:moveTo>
                  <a:pt x="401668" y="585638"/>
                </a:moveTo>
                <a:lnTo>
                  <a:pt x="0" y="0"/>
                </a:lnTo>
              </a:path>
            </a:pathLst>
          </a:custGeom>
          <a:ln w="25399">
            <a:solidFill>
              <a:srgbClr val="A4B1A9"/>
            </a:solidFill>
          </a:ln>
        </p:spPr>
        <p:txBody>
          <a:bodyPr wrap="square" lIns="0" tIns="0" rIns="0" bIns="0" rtlCol="0"/>
          <a:lstStyle/>
          <a:p>
            <a:endParaRPr/>
          </a:p>
        </p:txBody>
      </p:sp>
      <p:sp>
        <p:nvSpPr>
          <p:cNvPr id="13" name="object 13"/>
          <p:cNvSpPr/>
          <p:nvPr/>
        </p:nvSpPr>
        <p:spPr>
          <a:xfrm>
            <a:off x="5649912" y="2814637"/>
            <a:ext cx="108496" cy="12194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3990111" y="4380808"/>
            <a:ext cx="4069079" cy="1134686"/>
          </a:xfrm>
          <a:prstGeom prst="rect">
            <a:avLst/>
          </a:prstGeom>
          <a:blipFill>
            <a:blip r:embed="rId11" cstate="print"/>
            <a:stretch>
              <a:fillRect/>
            </a:stretch>
          </a:blipFill>
        </p:spPr>
        <p:txBody>
          <a:bodyPr wrap="square" lIns="0" tIns="0" rIns="0" bIns="0" rtlCol="0"/>
          <a:lstStyle/>
          <a:p>
            <a:endParaRPr/>
          </a:p>
        </p:txBody>
      </p:sp>
      <p:sp>
        <p:nvSpPr>
          <p:cNvPr id="15" name="object 15"/>
          <p:cNvSpPr txBox="1"/>
          <p:nvPr/>
        </p:nvSpPr>
        <p:spPr>
          <a:xfrm>
            <a:off x="4010977" y="1772920"/>
            <a:ext cx="3907790" cy="3549015"/>
          </a:xfrm>
          <a:prstGeom prst="rect">
            <a:avLst/>
          </a:prstGeom>
        </p:spPr>
        <p:txBody>
          <a:bodyPr vert="horz" wrap="square" lIns="0" tIns="12700" rIns="0" bIns="0" rtlCol="0">
            <a:spAutoFit/>
          </a:bodyPr>
          <a:lstStyle/>
          <a:p>
            <a:pPr marL="12700">
              <a:lnSpc>
                <a:spcPct val="100000"/>
              </a:lnSpc>
              <a:spcBef>
                <a:spcPts val="100"/>
              </a:spcBef>
            </a:pPr>
            <a:r>
              <a:rPr sz="1400" b="1" spc="-135" dirty="0">
                <a:solidFill>
                  <a:srgbClr val="800000"/>
                </a:solidFill>
                <a:latin typeface="Verdana"/>
                <a:cs typeface="Verdana"/>
              </a:rPr>
              <a:t>Q1: </a:t>
            </a:r>
            <a:r>
              <a:rPr sz="1400" b="1" spc="-150" dirty="0">
                <a:solidFill>
                  <a:srgbClr val="800000"/>
                </a:solidFill>
                <a:latin typeface="Verdana"/>
                <a:cs typeface="Verdana"/>
              </a:rPr>
              <a:t>Find </a:t>
            </a:r>
            <a:r>
              <a:rPr sz="1400" b="1" spc="-140" dirty="0">
                <a:solidFill>
                  <a:srgbClr val="800000"/>
                </a:solidFill>
                <a:latin typeface="Verdana"/>
                <a:cs typeface="Verdana"/>
              </a:rPr>
              <a:t>the </a:t>
            </a:r>
            <a:r>
              <a:rPr sz="1400" b="1" spc="-100" dirty="0">
                <a:solidFill>
                  <a:srgbClr val="800000"/>
                </a:solidFill>
                <a:latin typeface="Verdana"/>
                <a:cs typeface="Verdana"/>
              </a:rPr>
              <a:t>year </a:t>
            </a:r>
            <a:r>
              <a:rPr sz="1400" b="1" spc="-135" dirty="0">
                <a:solidFill>
                  <a:srgbClr val="800000"/>
                </a:solidFill>
                <a:latin typeface="Verdana"/>
                <a:cs typeface="Verdana"/>
              </a:rPr>
              <a:t>of </a:t>
            </a:r>
            <a:r>
              <a:rPr sz="1400" b="1" spc="-110" dirty="0">
                <a:solidFill>
                  <a:srgbClr val="800000"/>
                </a:solidFill>
                <a:latin typeface="Verdana"/>
                <a:cs typeface="Verdana"/>
              </a:rPr>
              <a:t>movie </a:t>
            </a:r>
            <a:r>
              <a:rPr sz="1400" b="1" spc="-130" dirty="0">
                <a:solidFill>
                  <a:srgbClr val="800000"/>
                </a:solidFill>
                <a:latin typeface="Verdana"/>
                <a:cs typeface="Verdana"/>
              </a:rPr>
              <a:t>‘King</a:t>
            </a:r>
            <a:r>
              <a:rPr sz="1400" b="1" spc="114" dirty="0">
                <a:solidFill>
                  <a:srgbClr val="800000"/>
                </a:solidFill>
                <a:latin typeface="Verdana"/>
                <a:cs typeface="Verdana"/>
              </a:rPr>
              <a:t> </a:t>
            </a:r>
            <a:r>
              <a:rPr sz="1400" b="1" spc="-114" dirty="0">
                <a:solidFill>
                  <a:srgbClr val="800000"/>
                </a:solidFill>
                <a:latin typeface="Verdana"/>
                <a:cs typeface="Verdana"/>
              </a:rPr>
              <a:t>Kong’</a:t>
            </a:r>
            <a:endParaRPr sz="1400">
              <a:latin typeface="Verdana"/>
              <a:cs typeface="Verdana"/>
            </a:endParaRPr>
          </a:p>
          <a:p>
            <a:pPr>
              <a:lnSpc>
                <a:spcPct val="100000"/>
              </a:lnSpc>
              <a:spcBef>
                <a:spcPts val="50"/>
              </a:spcBef>
            </a:pPr>
            <a:endParaRPr sz="2300">
              <a:latin typeface="Times New Roman"/>
              <a:cs typeface="Times New Roman"/>
            </a:endParaRPr>
          </a:p>
          <a:p>
            <a:pPr marL="236220" marR="2216785">
              <a:lnSpc>
                <a:spcPts val="1900"/>
              </a:lnSpc>
            </a:pPr>
            <a:r>
              <a:rPr sz="1600" spc="-25" dirty="0">
                <a:latin typeface="Verdana"/>
                <a:cs typeface="Verdana"/>
              </a:rPr>
              <a:t>Select </a:t>
            </a:r>
            <a:r>
              <a:rPr sz="1600" spc="-50" dirty="0">
                <a:latin typeface="Verdana"/>
                <a:cs typeface="Verdana"/>
              </a:rPr>
              <a:t>m.year  </a:t>
            </a:r>
            <a:r>
              <a:rPr sz="1600" spc="-85" dirty="0">
                <a:latin typeface="Verdana"/>
                <a:cs typeface="Verdana"/>
              </a:rPr>
              <a:t>From </a:t>
            </a:r>
            <a:r>
              <a:rPr sz="1600" spc="20" dirty="0">
                <a:latin typeface="Verdana"/>
                <a:cs typeface="Verdana"/>
              </a:rPr>
              <a:t>Movie</a:t>
            </a:r>
            <a:r>
              <a:rPr sz="1600" spc="-280" dirty="0">
                <a:latin typeface="Verdana"/>
                <a:cs typeface="Verdana"/>
              </a:rPr>
              <a:t> </a:t>
            </a:r>
            <a:r>
              <a:rPr sz="1600" spc="-60" dirty="0">
                <a:latin typeface="Verdana"/>
                <a:cs typeface="Verdana"/>
              </a:rPr>
              <a:t>m</a:t>
            </a:r>
            <a:endParaRPr sz="1600">
              <a:latin typeface="Verdana"/>
              <a:cs typeface="Verdana"/>
            </a:endParaRPr>
          </a:p>
          <a:p>
            <a:pPr marL="236220">
              <a:lnSpc>
                <a:spcPts val="1839"/>
              </a:lnSpc>
            </a:pPr>
            <a:r>
              <a:rPr sz="1600" spc="-30" dirty="0">
                <a:latin typeface="Verdana"/>
                <a:cs typeface="Verdana"/>
              </a:rPr>
              <a:t>Where </a:t>
            </a:r>
            <a:r>
              <a:rPr sz="1600" spc="-80" dirty="0">
                <a:latin typeface="Verdana"/>
                <a:cs typeface="Verdana"/>
              </a:rPr>
              <a:t>m.title </a:t>
            </a:r>
            <a:r>
              <a:rPr sz="1600" spc="-340" dirty="0">
                <a:latin typeface="Verdana"/>
                <a:cs typeface="Verdana"/>
              </a:rPr>
              <a:t>= </a:t>
            </a:r>
            <a:r>
              <a:rPr sz="1600" spc="-25" dirty="0">
                <a:latin typeface="Verdana"/>
                <a:cs typeface="Verdana"/>
              </a:rPr>
              <a:t>‘King</a:t>
            </a:r>
            <a:r>
              <a:rPr sz="1600" spc="-254" dirty="0">
                <a:latin typeface="Verdana"/>
                <a:cs typeface="Verdana"/>
              </a:rPr>
              <a:t> </a:t>
            </a:r>
            <a:r>
              <a:rPr sz="1600" spc="-35" dirty="0">
                <a:latin typeface="Verdana"/>
                <a:cs typeface="Verdana"/>
              </a:rPr>
              <a:t>Kong’;</a:t>
            </a:r>
            <a:endParaRPr sz="1600">
              <a:latin typeface="Verdana"/>
              <a:cs typeface="Verdana"/>
            </a:endParaRPr>
          </a:p>
          <a:p>
            <a:pPr>
              <a:lnSpc>
                <a:spcPct val="100000"/>
              </a:lnSpc>
              <a:spcBef>
                <a:spcPts val="20"/>
              </a:spcBef>
            </a:pPr>
            <a:endParaRPr sz="2800">
              <a:latin typeface="Times New Roman"/>
              <a:cs typeface="Times New Roman"/>
            </a:endParaRPr>
          </a:p>
          <a:p>
            <a:pPr marL="388620">
              <a:lnSpc>
                <a:spcPct val="100000"/>
              </a:lnSpc>
            </a:pPr>
            <a:r>
              <a:rPr sz="1200" b="1" spc="-80" dirty="0">
                <a:solidFill>
                  <a:srgbClr val="3366FF"/>
                </a:solidFill>
                <a:latin typeface="Verdana"/>
                <a:cs typeface="Verdana"/>
              </a:rPr>
              <a:t>Variable </a:t>
            </a:r>
            <a:r>
              <a:rPr sz="1200" b="1" i="1" spc="-145" dirty="0">
                <a:solidFill>
                  <a:srgbClr val="4180FF"/>
                </a:solidFill>
                <a:latin typeface="Verdana"/>
                <a:cs typeface="Verdana"/>
              </a:rPr>
              <a:t>m </a:t>
            </a:r>
            <a:r>
              <a:rPr sz="1200" b="1" spc="-155" dirty="0">
                <a:solidFill>
                  <a:srgbClr val="3366FF"/>
                </a:solidFill>
                <a:latin typeface="Verdana"/>
                <a:cs typeface="Verdana"/>
              </a:rPr>
              <a:t>is </a:t>
            </a:r>
            <a:r>
              <a:rPr sz="1200" b="1" spc="-125" dirty="0">
                <a:solidFill>
                  <a:srgbClr val="3366FF"/>
                </a:solidFill>
                <a:latin typeface="Verdana"/>
                <a:cs typeface="Verdana"/>
              </a:rPr>
              <a:t>important to </a:t>
            </a:r>
            <a:r>
              <a:rPr sz="1200" b="1" spc="-90" dirty="0">
                <a:solidFill>
                  <a:srgbClr val="3366FF"/>
                </a:solidFill>
                <a:latin typeface="Verdana"/>
                <a:cs typeface="Verdana"/>
              </a:rPr>
              <a:t>reference </a:t>
            </a:r>
            <a:r>
              <a:rPr sz="1200" b="1" spc="-120" dirty="0">
                <a:solidFill>
                  <a:srgbClr val="3366FF"/>
                </a:solidFill>
                <a:latin typeface="Verdana"/>
                <a:cs typeface="Verdana"/>
              </a:rPr>
              <a:t>the</a:t>
            </a:r>
            <a:r>
              <a:rPr sz="1200" b="1" spc="-65" dirty="0">
                <a:solidFill>
                  <a:srgbClr val="3366FF"/>
                </a:solidFill>
                <a:latin typeface="Verdana"/>
                <a:cs typeface="Verdana"/>
              </a:rPr>
              <a:t> </a:t>
            </a:r>
            <a:r>
              <a:rPr sz="1200" b="1" spc="-114" dirty="0">
                <a:solidFill>
                  <a:srgbClr val="3366FF"/>
                </a:solidFill>
                <a:latin typeface="Verdana"/>
                <a:cs typeface="Verdana"/>
              </a:rPr>
              <a:t>fields</a:t>
            </a:r>
            <a:endParaRPr sz="1200">
              <a:latin typeface="Verdana"/>
              <a:cs typeface="Verdana"/>
            </a:endParaRPr>
          </a:p>
          <a:p>
            <a:pPr>
              <a:lnSpc>
                <a:spcPct val="100000"/>
              </a:lnSpc>
            </a:pPr>
            <a:endParaRPr sz="1400">
              <a:latin typeface="Times New Roman"/>
              <a:cs typeface="Times New Roman"/>
            </a:endParaRPr>
          </a:p>
          <a:p>
            <a:pPr>
              <a:lnSpc>
                <a:spcPct val="100000"/>
              </a:lnSpc>
              <a:spcBef>
                <a:spcPts val="35"/>
              </a:spcBef>
            </a:pPr>
            <a:endParaRPr sz="1650">
              <a:latin typeface="Times New Roman"/>
              <a:cs typeface="Times New Roman"/>
            </a:endParaRPr>
          </a:p>
          <a:p>
            <a:pPr marL="12700">
              <a:lnSpc>
                <a:spcPct val="100000"/>
              </a:lnSpc>
            </a:pPr>
            <a:r>
              <a:rPr sz="1400" b="1" spc="-135" dirty="0">
                <a:solidFill>
                  <a:srgbClr val="800000"/>
                </a:solidFill>
                <a:latin typeface="Verdana"/>
                <a:cs typeface="Verdana"/>
              </a:rPr>
              <a:t>Q2: </a:t>
            </a:r>
            <a:r>
              <a:rPr sz="1400" b="1" spc="-150" dirty="0">
                <a:solidFill>
                  <a:srgbClr val="800000"/>
                </a:solidFill>
                <a:latin typeface="Verdana"/>
                <a:cs typeface="Verdana"/>
              </a:rPr>
              <a:t>Find </a:t>
            </a:r>
            <a:r>
              <a:rPr sz="1400" b="1" spc="-140" dirty="0">
                <a:solidFill>
                  <a:srgbClr val="800000"/>
                </a:solidFill>
                <a:latin typeface="Verdana"/>
                <a:cs typeface="Verdana"/>
              </a:rPr>
              <a:t>the </a:t>
            </a:r>
            <a:r>
              <a:rPr sz="1400" b="1" spc="-155" dirty="0">
                <a:solidFill>
                  <a:srgbClr val="800000"/>
                </a:solidFill>
                <a:latin typeface="Verdana"/>
                <a:cs typeface="Verdana"/>
              </a:rPr>
              <a:t>title </a:t>
            </a:r>
            <a:r>
              <a:rPr sz="1400" b="1" spc="-135" dirty="0">
                <a:solidFill>
                  <a:srgbClr val="800000"/>
                </a:solidFill>
                <a:latin typeface="Verdana"/>
                <a:cs typeface="Verdana"/>
              </a:rPr>
              <a:t>of </a:t>
            </a:r>
            <a:r>
              <a:rPr sz="1400" b="1" spc="-140" dirty="0">
                <a:solidFill>
                  <a:srgbClr val="800000"/>
                </a:solidFill>
                <a:latin typeface="Verdana"/>
                <a:cs typeface="Verdana"/>
              </a:rPr>
              <a:t>the </a:t>
            </a:r>
            <a:r>
              <a:rPr sz="1400" b="1" spc="-135" dirty="0">
                <a:solidFill>
                  <a:srgbClr val="800000"/>
                </a:solidFill>
                <a:latin typeface="Verdana"/>
                <a:cs typeface="Verdana"/>
              </a:rPr>
              <a:t>best </a:t>
            </a:r>
            <a:r>
              <a:rPr sz="1400" b="1" spc="-110" dirty="0">
                <a:solidFill>
                  <a:srgbClr val="800000"/>
                </a:solidFill>
                <a:latin typeface="Verdana"/>
                <a:cs typeface="Verdana"/>
              </a:rPr>
              <a:t>movie </a:t>
            </a:r>
            <a:r>
              <a:rPr sz="1400" b="1" spc="-125" dirty="0">
                <a:solidFill>
                  <a:srgbClr val="800000"/>
                </a:solidFill>
                <a:latin typeface="Verdana"/>
                <a:cs typeface="Verdana"/>
              </a:rPr>
              <a:t>’Jim</a:t>
            </a:r>
            <a:r>
              <a:rPr sz="1400" b="1" spc="-80" dirty="0">
                <a:solidFill>
                  <a:srgbClr val="800000"/>
                </a:solidFill>
                <a:latin typeface="Verdana"/>
                <a:cs typeface="Verdana"/>
              </a:rPr>
              <a:t> </a:t>
            </a:r>
            <a:r>
              <a:rPr sz="1400" b="1" spc="-105" dirty="0">
                <a:solidFill>
                  <a:srgbClr val="800000"/>
                </a:solidFill>
                <a:latin typeface="Verdana"/>
                <a:cs typeface="Verdana"/>
              </a:rPr>
              <a:t>Carry’</a:t>
            </a:r>
            <a:endParaRPr sz="1400">
              <a:latin typeface="Verdana"/>
              <a:cs typeface="Verdana"/>
            </a:endParaRPr>
          </a:p>
          <a:p>
            <a:pPr>
              <a:lnSpc>
                <a:spcPct val="100000"/>
              </a:lnSpc>
            </a:pPr>
            <a:endParaRPr sz="1900">
              <a:latin typeface="Times New Roman"/>
              <a:cs typeface="Times New Roman"/>
            </a:endParaRPr>
          </a:p>
          <a:p>
            <a:pPr marL="93980" marR="1442720">
              <a:lnSpc>
                <a:spcPts val="1900"/>
              </a:lnSpc>
            </a:pPr>
            <a:r>
              <a:rPr sz="1600" spc="-25" dirty="0">
                <a:latin typeface="Verdana"/>
                <a:cs typeface="Verdana"/>
              </a:rPr>
              <a:t>Select</a:t>
            </a:r>
            <a:r>
              <a:rPr sz="1600" spc="-190" dirty="0">
                <a:latin typeface="Verdana"/>
                <a:cs typeface="Verdana"/>
              </a:rPr>
              <a:t> </a:t>
            </a:r>
            <a:r>
              <a:rPr sz="1600" spc="-70" dirty="0">
                <a:latin typeface="Verdana"/>
                <a:cs typeface="Verdana"/>
              </a:rPr>
              <a:t>s.bestMovie-&gt;title  </a:t>
            </a:r>
            <a:r>
              <a:rPr sz="1600" spc="-85" dirty="0">
                <a:latin typeface="Verdana"/>
                <a:cs typeface="Verdana"/>
              </a:rPr>
              <a:t>From </a:t>
            </a:r>
            <a:r>
              <a:rPr sz="1600" spc="-45" dirty="0">
                <a:latin typeface="Verdana"/>
                <a:cs typeface="Verdana"/>
              </a:rPr>
              <a:t>MovieStar</a:t>
            </a:r>
            <a:r>
              <a:rPr sz="1600" spc="-204" dirty="0">
                <a:latin typeface="Verdana"/>
                <a:cs typeface="Verdana"/>
              </a:rPr>
              <a:t> </a:t>
            </a:r>
            <a:r>
              <a:rPr sz="1600" spc="-215" dirty="0">
                <a:latin typeface="Verdana"/>
                <a:cs typeface="Verdana"/>
              </a:rPr>
              <a:t>s</a:t>
            </a:r>
            <a:endParaRPr sz="1600">
              <a:latin typeface="Verdana"/>
              <a:cs typeface="Verdana"/>
            </a:endParaRPr>
          </a:p>
          <a:p>
            <a:pPr marL="93980">
              <a:lnSpc>
                <a:spcPts val="1839"/>
              </a:lnSpc>
            </a:pPr>
            <a:r>
              <a:rPr sz="1600" spc="-30" dirty="0">
                <a:latin typeface="Verdana"/>
                <a:cs typeface="Verdana"/>
              </a:rPr>
              <a:t>Where </a:t>
            </a:r>
            <a:r>
              <a:rPr sz="1600" spc="-40" dirty="0">
                <a:latin typeface="Verdana"/>
                <a:cs typeface="Verdana"/>
              </a:rPr>
              <a:t>s.name </a:t>
            </a:r>
            <a:r>
              <a:rPr sz="1600" spc="-340" dirty="0">
                <a:latin typeface="Verdana"/>
                <a:cs typeface="Verdana"/>
              </a:rPr>
              <a:t>= </a:t>
            </a:r>
            <a:r>
              <a:rPr sz="1600" spc="-5" dirty="0">
                <a:latin typeface="Verdana"/>
                <a:cs typeface="Verdana"/>
              </a:rPr>
              <a:t>‘Jim</a:t>
            </a:r>
            <a:r>
              <a:rPr sz="1600" spc="-300" dirty="0">
                <a:latin typeface="Verdana"/>
                <a:cs typeface="Verdana"/>
              </a:rPr>
              <a:t> </a:t>
            </a:r>
            <a:r>
              <a:rPr sz="1600" spc="-50" dirty="0">
                <a:latin typeface="Verdana"/>
                <a:cs typeface="Verdana"/>
              </a:rPr>
              <a:t>Carry’;</a:t>
            </a:r>
            <a:endParaRPr sz="1600">
              <a:latin typeface="Verdana"/>
              <a:cs typeface="Verdana"/>
            </a:endParaRPr>
          </a:p>
        </p:txBody>
      </p:sp>
      <p:sp>
        <p:nvSpPr>
          <p:cNvPr id="16" name="object 16"/>
          <p:cNvSpPr txBox="1"/>
          <p:nvPr/>
        </p:nvSpPr>
        <p:spPr>
          <a:xfrm>
            <a:off x="6032817" y="5841852"/>
            <a:ext cx="2070735" cy="386080"/>
          </a:xfrm>
          <a:prstGeom prst="rect">
            <a:avLst/>
          </a:prstGeom>
        </p:spPr>
        <p:txBody>
          <a:bodyPr vert="horz" wrap="square" lIns="0" tIns="22860" rIns="0" bIns="0" rtlCol="0">
            <a:spAutoFit/>
          </a:bodyPr>
          <a:lstStyle/>
          <a:p>
            <a:pPr marL="12700" marR="5080">
              <a:lnSpc>
                <a:spcPts val="1400"/>
              </a:lnSpc>
              <a:spcBef>
                <a:spcPts val="180"/>
              </a:spcBef>
            </a:pPr>
            <a:r>
              <a:rPr sz="1200" b="1" spc="-135" dirty="0">
                <a:solidFill>
                  <a:srgbClr val="3366FF"/>
                </a:solidFill>
                <a:latin typeface="Verdana"/>
                <a:cs typeface="Verdana"/>
              </a:rPr>
              <a:t>Follow </a:t>
            </a:r>
            <a:r>
              <a:rPr sz="1200" b="1" spc="-10" dirty="0">
                <a:solidFill>
                  <a:srgbClr val="3366FF"/>
                </a:solidFill>
                <a:latin typeface="Verdana"/>
                <a:cs typeface="Verdana"/>
              </a:rPr>
              <a:t>a </a:t>
            </a:r>
            <a:r>
              <a:rPr sz="1200" b="1" spc="-90" dirty="0">
                <a:solidFill>
                  <a:srgbClr val="3366FF"/>
                </a:solidFill>
                <a:latin typeface="Verdana"/>
                <a:cs typeface="Verdana"/>
              </a:rPr>
              <a:t>reference </a:t>
            </a:r>
            <a:r>
              <a:rPr sz="1200" b="1" spc="-135" dirty="0">
                <a:solidFill>
                  <a:srgbClr val="3366FF"/>
                </a:solidFill>
                <a:latin typeface="Verdana"/>
                <a:cs typeface="Verdana"/>
              </a:rPr>
              <a:t>(pointer)  </a:t>
            </a:r>
            <a:r>
              <a:rPr sz="1200" b="1" spc="-130" dirty="0">
                <a:solidFill>
                  <a:srgbClr val="3366FF"/>
                </a:solidFill>
                <a:latin typeface="Verdana"/>
                <a:cs typeface="Verdana"/>
              </a:rPr>
              <a:t>using</a:t>
            </a:r>
            <a:r>
              <a:rPr sz="1200" b="1" spc="-80" dirty="0">
                <a:solidFill>
                  <a:srgbClr val="3366FF"/>
                </a:solidFill>
                <a:latin typeface="Verdana"/>
                <a:cs typeface="Verdana"/>
              </a:rPr>
              <a:t> </a:t>
            </a:r>
            <a:r>
              <a:rPr sz="1200" spc="-590" dirty="0">
                <a:solidFill>
                  <a:srgbClr val="4180FF"/>
                </a:solidFill>
                <a:latin typeface="Wingdings"/>
                <a:cs typeface="Wingdings"/>
              </a:rPr>
              <a:t></a:t>
            </a:r>
            <a:r>
              <a:rPr sz="1200" spc="30" dirty="0">
                <a:solidFill>
                  <a:srgbClr val="4180FF"/>
                </a:solidFill>
                <a:latin typeface="Times New Roman"/>
                <a:cs typeface="Times New Roman"/>
              </a:rPr>
              <a:t> </a:t>
            </a:r>
            <a:r>
              <a:rPr sz="1200" b="1" spc="-110" dirty="0">
                <a:solidFill>
                  <a:srgbClr val="4180FF"/>
                </a:solidFill>
                <a:latin typeface="Verdana"/>
                <a:cs typeface="Verdana"/>
              </a:rPr>
              <a:t>operator</a:t>
            </a:r>
            <a:endParaRPr sz="1200">
              <a:latin typeface="Verdana"/>
              <a:cs typeface="Verdana"/>
            </a:endParaRPr>
          </a:p>
        </p:txBody>
      </p:sp>
      <p:sp>
        <p:nvSpPr>
          <p:cNvPr id="17" name="object 17"/>
          <p:cNvSpPr/>
          <p:nvPr/>
        </p:nvSpPr>
        <p:spPr>
          <a:xfrm>
            <a:off x="6553200" y="4718056"/>
            <a:ext cx="1046480" cy="1065530"/>
          </a:xfrm>
          <a:custGeom>
            <a:avLst/>
            <a:gdLst/>
            <a:ahLst/>
            <a:cxnLst/>
            <a:rect l="l" t="t" r="r" b="b"/>
            <a:pathLst>
              <a:path w="1046479" h="1065529">
                <a:moveTo>
                  <a:pt x="0" y="6343"/>
                </a:moveTo>
                <a:lnTo>
                  <a:pt x="0" y="0"/>
                </a:lnTo>
                <a:lnTo>
                  <a:pt x="1046159" y="0"/>
                </a:lnTo>
                <a:lnTo>
                  <a:pt x="1046159" y="1065402"/>
                </a:lnTo>
              </a:path>
            </a:pathLst>
          </a:custGeom>
          <a:ln w="25399">
            <a:solidFill>
              <a:srgbClr val="A4B1A9"/>
            </a:solidFill>
          </a:ln>
        </p:spPr>
        <p:txBody>
          <a:bodyPr wrap="square" lIns="0" tIns="0" rIns="0" bIns="0" rtlCol="0"/>
          <a:lstStyle/>
          <a:p>
            <a:endParaRPr/>
          </a:p>
        </p:txBody>
      </p:sp>
      <p:sp>
        <p:nvSpPr>
          <p:cNvPr id="18" name="object 18"/>
          <p:cNvSpPr/>
          <p:nvPr/>
        </p:nvSpPr>
        <p:spPr>
          <a:xfrm>
            <a:off x="7540408" y="5692753"/>
            <a:ext cx="117906" cy="115909"/>
          </a:xfrm>
          <a:prstGeom prst="rect">
            <a:avLst/>
          </a:prstGeom>
          <a:blipFill>
            <a:blip r:embed="rId12" cstate="print"/>
            <a:stretch>
              <a:fillRect/>
            </a:stretch>
          </a:blipFill>
        </p:spPr>
        <p:txBody>
          <a:bodyPr wrap="square" lIns="0" tIns="0" rIns="0" bIns="0" rtlCol="0"/>
          <a:lstStyle/>
          <a:p>
            <a:endParaRPr/>
          </a:p>
        </p:txBody>
      </p:sp>
      <p:sp>
        <p:nvSpPr>
          <p:cNvPr id="19" name="object 19"/>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38</a:t>
            </a:fld>
            <a:endParaRPr spc="-1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698500">
              <a:lnSpc>
                <a:spcPct val="100000"/>
              </a:lnSpc>
              <a:spcBef>
                <a:spcPts val="2265"/>
              </a:spcBef>
            </a:pPr>
            <a:r>
              <a:rPr spc="25" dirty="0"/>
              <a:t>EXAMPLES </a:t>
            </a:r>
            <a:r>
              <a:rPr spc="-25" dirty="0"/>
              <a:t>II:</a:t>
            </a:r>
            <a:r>
              <a:rPr spc="-35" dirty="0"/>
              <a:t> </a:t>
            </a:r>
            <a:r>
              <a:rPr spc="85" dirty="0"/>
              <a:t>DE-REFERENCING</a:t>
            </a:r>
          </a:p>
        </p:txBody>
      </p:sp>
      <p:sp>
        <p:nvSpPr>
          <p:cNvPr id="5" name="object 5"/>
          <p:cNvSpPr/>
          <p:nvPr/>
        </p:nvSpPr>
        <p:spPr>
          <a:xfrm>
            <a:off x="274637" y="1730375"/>
            <a:ext cx="2473325" cy="88106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1125" y="2671762"/>
            <a:ext cx="3106737" cy="7493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0975" y="3792538"/>
            <a:ext cx="3036887" cy="931861"/>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80975" y="4799012"/>
            <a:ext cx="2913062" cy="56197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11125" y="5808662"/>
            <a:ext cx="3054350" cy="749300"/>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3749675" y="1730375"/>
            <a:ext cx="9525" cy="4991100"/>
          </a:xfrm>
          <a:custGeom>
            <a:avLst/>
            <a:gdLst/>
            <a:ahLst/>
            <a:cxnLst/>
            <a:rect l="l" t="t" r="r" b="b"/>
            <a:pathLst>
              <a:path w="9525" h="4991100">
                <a:moveTo>
                  <a:pt x="9524" y="0"/>
                </a:moveTo>
                <a:lnTo>
                  <a:pt x="0" y="4991096"/>
                </a:lnTo>
              </a:path>
            </a:pathLst>
          </a:custGeom>
          <a:ln w="25399">
            <a:solidFill>
              <a:srgbClr val="A4B1A9"/>
            </a:solidFill>
          </a:ln>
        </p:spPr>
        <p:txBody>
          <a:bodyPr wrap="square" lIns="0" tIns="0" rIns="0" bIns="0" rtlCol="0"/>
          <a:lstStyle/>
          <a:p>
            <a:endParaRPr/>
          </a:p>
        </p:txBody>
      </p:sp>
      <p:sp>
        <p:nvSpPr>
          <p:cNvPr id="11" name="object 11"/>
          <p:cNvSpPr/>
          <p:nvPr/>
        </p:nvSpPr>
        <p:spPr>
          <a:xfrm>
            <a:off x="4135577" y="2132213"/>
            <a:ext cx="4064927" cy="1130531"/>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6462712" y="2459037"/>
            <a:ext cx="1473200" cy="1059180"/>
          </a:xfrm>
          <a:custGeom>
            <a:avLst/>
            <a:gdLst/>
            <a:ahLst/>
            <a:cxnLst/>
            <a:rect l="l" t="t" r="r" b="b"/>
            <a:pathLst>
              <a:path w="1473200" h="1059179">
                <a:moveTo>
                  <a:pt x="0" y="0"/>
                </a:moveTo>
                <a:lnTo>
                  <a:pt x="1458118" y="0"/>
                </a:lnTo>
                <a:lnTo>
                  <a:pt x="1472848" y="1059059"/>
                </a:lnTo>
              </a:path>
            </a:pathLst>
          </a:custGeom>
          <a:ln w="25399">
            <a:solidFill>
              <a:srgbClr val="A4B1A9"/>
            </a:solidFill>
          </a:ln>
        </p:spPr>
        <p:txBody>
          <a:bodyPr wrap="square" lIns="0" tIns="0" rIns="0" bIns="0" rtlCol="0"/>
          <a:lstStyle/>
          <a:p>
            <a:endParaRPr/>
          </a:p>
        </p:txBody>
      </p:sp>
      <p:sp>
        <p:nvSpPr>
          <p:cNvPr id="13" name="object 13"/>
          <p:cNvSpPr/>
          <p:nvPr/>
        </p:nvSpPr>
        <p:spPr>
          <a:xfrm>
            <a:off x="7875561" y="3426777"/>
            <a:ext cx="117894" cy="116522"/>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3840479" y="4418213"/>
            <a:ext cx="5049977" cy="1130531"/>
          </a:xfrm>
          <a:prstGeom prst="rect">
            <a:avLst/>
          </a:prstGeom>
          <a:blipFill>
            <a:blip r:embed="rId11" cstate="print"/>
            <a:stretch>
              <a:fillRect/>
            </a:stretch>
          </a:blipFill>
        </p:spPr>
        <p:txBody>
          <a:bodyPr wrap="square" lIns="0" tIns="0" rIns="0" bIns="0" rtlCol="0"/>
          <a:lstStyle/>
          <a:p>
            <a:endParaRPr/>
          </a:p>
        </p:txBody>
      </p:sp>
      <p:sp>
        <p:nvSpPr>
          <p:cNvPr id="15" name="object 15"/>
          <p:cNvSpPr txBox="1"/>
          <p:nvPr/>
        </p:nvSpPr>
        <p:spPr>
          <a:xfrm>
            <a:off x="3939540" y="1772920"/>
            <a:ext cx="4654550" cy="3584575"/>
          </a:xfrm>
          <a:prstGeom prst="rect">
            <a:avLst/>
          </a:prstGeom>
        </p:spPr>
        <p:txBody>
          <a:bodyPr vert="horz" wrap="square" lIns="0" tIns="12700" rIns="0" bIns="0" rtlCol="0">
            <a:spAutoFit/>
          </a:bodyPr>
          <a:lstStyle/>
          <a:p>
            <a:pPr marL="83820">
              <a:lnSpc>
                <a:spcPct val="100000"/>
              </a:lnSpc>
              <a:spcBef>
                <a:spcPts val="100"/>
              </a:spcBef>
            </a:pPr>
            <a:r>
              <a:rPr sz="1400" b="1" spc="-135" dirty="0">
                <a:solidFill>
                  <a:srgbClr val="800000"/>
                </a:solidFill>
                <a:latin typeface="Verdana"/>
                <a:cs typeface="Verdana"/>
              </a:rPr>
              <a:t>Q3: </a:t>
            </a:r>
            <a:r>
              <a:rPr sz="1400" b="1" spc="-150" dirty="0">
                <a:solidFill>
                  <a:srgbClr val="800000"/>
                </a:solidFill>
                <a:latin typeface="Verdana"/>
                <a:cs typeface="Verdana"/>
              </a:rPr>
              <a:t>Find </a:t>
            </a:r>
            <a:r>
              <a:rPr sz="1400" b="1" spc="-130" dirty="0">
                <a:solidFill>
                  <a:srgbClr val="800000"/>
                </a:solidFill>
                <a:latin typeface="Verdana"/>
                <a:cs typeface="Verdana"/>
              </a:rPr>
              <a:t>movies </a:t>
            </a:r>
            <a:r>
              <a:rPr sz="1400" b="1" spc="-150" dirty="0">
                <a:solidFill>
                  <a:srgbClr val="800000"/>
                </a:solidFill>
                <a:latin typeface="Verdana"/>
                <a:cs typeface="Verdana"/>
              </a:rPr>
              <a:t>starred </a:t>
            </a:r>
            <a:r>
              <a:rPr sz="1400" b="1" spc="-80" dirty="0">
                <a:solidFill>
                  <a:srgbClr val="800000"/>
                </a:solidFill>
                <a:latin typeface="Verdana"/>
                <a:cs typeface="Verdana"/>
              </a:rPr>
              <a:t>by </a:t>
            </a:r>
            <a:r>
              <a:rPr sz="1400" b="1" spc="-125" dirty="0">
                <a:solidFill>
                  <a:srgbClr val="800000"/>
                </a:solidFill>
                <a:latin typeface="Verdana"/>
                <a:cs typeface="Verdana"/>
              </a:rPr>
              <a:t>‘Jim</a:t>
            </a:r>
            <a:r>
              <a:rPr sz="1400" b="1" spc="100" dirty="0">
                <a:solidFill>
                  <a:srgbClr val="800000"/>
                </a:solidFill>
                <a:latin typeface="Verdana"/>
                <a:cs typeface="Verdana"/>
              </a:rPr>
              <a:t> </a:t>
            </a:r>
            <a:r>
              <a:rPr sz="1400" b="1" spc="-105" dirty="0">
                <a:solidFill>
                  <a:srgbClr val="800000"/>
                </a:solidFill>
                <a:latin typeface="Verdana"/>
                <a:cs typeface="Verdana"/>
              </a:rPr>
              <a:t>Carry’</a:t>
            </a:r>
            <a:endParaRPr sz="1400">
              <a:latin typeface="Verdana"/>
              <a:cs typeface="Verdana"/>
            </a:endParaRPr>
          </a:p>
          <a:p>
            <a:pPr>
              <a:lnSpc>
                <a:spcPct val="100000"/>
              </a:lnSpc>
              <a:spcBef>
                <a:spcPts val="50"/>
              </a:spcBef>
            </a:pPr>
            <a:endParaRPr sz="2300">
              <a:latin typeface="Times New Roman"/>
              <a:cs typeface="Times New Roman"/>
            </a:endParaRPr>
          </a:p>
          <a:p>
            <a:pPr marL="307340" marR="2326005">
              <a:lnSpc>
                <a:spcPts val="1900"/>
              </a:lnSpc>
            </a:pPr>
            <a:r>
              <a:rPr sz="1600" spc="-25" dirty="0">
                <a:latin typeface="Verdana"/>
                <a:cs typeface="Verdana"/>
              </a:rPr>
              <a:t>Select</a:t>
            </a:r>
            <a:r>
              <a:rPr sz="1600" spc="-190" dirty="0">
                <a:latin typeface="Verdana"/>
                <a:cs typeface="Verdana"/>
              </a:rPr>
              <a:t> </a:t>
            </a:r>
            <a:r>
              <a:rPr sz="1600" spc="-85" dirty="0">
                <a:latin typeface="Verdana"/>
                <a:cs typeface="Verdana"/>
              </a:rPr>
              <a:t>DEREF(movie)  From</a:t>
            </a:r>
            <a:r>
              <a:rPr sz="1600" spc="310" dirty="0">
                <a:latin typeface="Verdana"/>
                <a:cs typeface="Verdana"/>
              </a:rPr>
              <a:t> </a:t>
            </a:r>
            <a:r>
              <a:rPr sz="1600" spc="-150" dirty="0">
                <a:latin typeface="Verdana"/>
                <a:cs typeface="Verdana"/>
              </a:rPr>
              <a:t>StarsIn</a:t>
            </a:r>
            <a:endParaRPr sz="1600">
              <a:latin typeface="Verdana"/>
              <a:cs typeface="Verdana"/>
            </a:endParaRPr>
          </a:p>
          <a:p>
            <a:pPr marL="307340">
              <a:lnSpc>
                <a:spcPts val="1839"/>
              </a:lnSpc>
            </a:pPr>
            <a:r>
              <a:rPr sz="1600" spc="-30" dirty="0">
                <a:latin typeface="Verdana"/>
                <a:cs typeface="Verdana"/>
              </a:rPr>
              <a:t>Where </a:t>
            </a:r>
            <a:r>
              <a:rPr sz="1600" spc="-80" dirty="0">
                <a:latin typeface="Verdana"/>
                <a:cs typeface="Verdana"/>
              </a:rPr>
              <a:t>star-&gt;name </a:t>
            </a:r>
            <a:r>
              <a:rPr sz="1600" spc="-340" dirty="0">
                <a:latin typeface="Verdana"/>
                <a:cs typeface="Verdana"/>
              </a:rPr>
              <a:t>= </a:t>
            </a:r>
            <a:r>
              <a:rPr sz="1600" spc="-5" dirty="0">
                <a:latin typeface="Verdana"/>
                <a:cs typeface="Verdana"/>
              </a:rPr>
              <a:t>‘Jim</a:t>
            </a:r>
            <a:r>
              <a:rPr sz="1600" spc="-260" dirty="0">
                <a:latin typeface="Verdana"/>
                <a:cs typeface="Verdana"/>
              </a:rPr>
              <a:t> </a:t>
            </a:r>
            <a:r>
              <a:rPr sz="1600" spc="-50" dirty="0">
                <a:latin typeface="Verdana"/>
                <a:cs typeface="Verdana"/>
              </a:rPr>
              <a:t>Carry’;</a:t>
            </a:r>
            <a:endParaRPr sz="1600">
              <a:latin typeface="Verdana"/>
              <a:cs typeface="Verdana"/>
            </a:endParaRPr>
          </a:p>
          <a:p>
            <a:pPr>
              <a:lnSpc>
                <a:spcPct val="100000"/>
              </a:lnSpc>
              <a:spcBef>
                <a:spcPts val="20"/>
              </a:spcBef>
            </a:pPr>
            <a:endParaRPr sz="2800">
              <a:latin typeface="Times New Roman"/>
              <a:cs typeface="Times New Roman"/>
            </a:endParaRPr>
          </a:p>
          <a:p>
            <a:pPr marL="62230" algn="ctr">
              <a:lnSpc>
                <a:spcPct val="100000"/>
              </a:lnSpc>
            </a:pPr>
            <a:r>
              <a:rPr sz="1200" b="1" spc="-195" dirty="0">
                <a:solidFill>
                  <a:srgbClr val="FF0000"/>
                </a:solidFill>
                <a:latin typeface="Verdana"/>
                <a:cs typeface="Verdana"/>
              </a:rPr>
              <a:t>DEREF</a:t>
            </a:r>
            <a:r>
              <a:rPr sz="1200" b="1" spc="-195" dirty="0">
                <a:solidFill>
                  <a:srgbClr val="3366FF"/>
                </a:solidFill>
                <a:latin typeface="Verdana"/>
                <a:cs typeface="Verdana"/>
              </a:rPr>
              <a:t>: </a:t>
            </a:r>
            <a:r>
              <a:rPr sz="1200" b="1" spc="-65" dirty="0">
                <a:solidFill>
                  <a:srgbClr val="3366FF"/>
                </a:solidFill>
                <a:latin typeface="Verdana"/>
                <a:cs typeface="Verdana"/>
              </a:rPr>
              <a:t>Get </a:t>
            </a:r>
            <a:r>
              <a:rPr sz="1200" b="1" spc="-120" dirty="0">
                <a:solidFill>
                  <a:srgbClr val="3366FF"/>
                </a:solidFill>
                <a:latin typeface="Verdana"/>
                <a:cs typeface="Verdana"/>
              </a:rPr>
              <a:t>the </a:t>
            </a:r>
            <a:r>
              <a:rPr sz="1200" b="1" spc="-105" dirty="0">
                <a:solidFill>
                  <a:srgbClr val="3366FF"/>
                </a:solidFill>
                <a:latin typeface="Verdana"/>
                <a:cs typeface="Verdana"/>
              </a:rPr>
              <a:t>tuple </a:t>
            </a:r>
            <a:r>
              <a:rPr sz="1200" b="1" spc="-95" dirty="0">
                <a:solidFill>
                  <a:srgbClr val="3366FF"/>
                </a:solidFill>
                <a:latin typeface="Verdana"/>
                <a:cs typeface="Verdana"/>
              </a:rPr>
              <a:t>pointed </a:t>
            </a:r>
            <a:r>
              <a:rPr sz="1200" b="1" spc="-125" dirty="0">
                <a:solidFill>
                  <a:srgbClr val="3366FF"/>
                </a:solidFill>
                <a:latin typeface="Verdana"/>
                <a:cs typeface="Verdana"/>
              </a:rPr>
              <a:t>to </a:t>
            </a:r>
            <a:r>
              <a:rPr sz="1200" b="1" spc="-70" dirty="0">
                <a:solidFill>
                  <a:srgbClr val="3366FF"/>
                </a:solidFill>
                <a:latin typeface="Verdana"/>
                <a:cs typeface="Verdana"/>
              </a:rPr>
              <a:t>by </a:t>
            </a:r>
            <a:r>
              <a:rPr sz="1200" b="1" spc="-120" dirty="0">
                <a:solidFill>
                  <a:srgbClr val="3366FF"/>
                </a:solidFill>
                <a:latin typeface="Verdana"/>
                <a:cs typeface="Verdana"/>
              </a:rPr>
              <a:t>the </a:t>
            </a:r>
            <a:r>
              <a:rPr sz="1200" b="1" spc="-95" dirty="0">
                <a:solidFill>
                  <a:srgbClr val="3366FF"/>
                </a:solidFill>
                <a:latin typeface="Verdana"/>
                <a:cs typeface="Verdana"/>
              </a:rPr>
              <a:t>given</a:t>
            </a:r>
            <a:r>
              <a:rPr sz="1200" b="1" spc="10" dirty="0">
                <a:solidFill>
                  <a:srgbClr val="3366FF"/>
                </a:solidFill>
                <a:latin typeface="Verdana"/>
                <a:cs typeface="Verdana"/>
              </a:rPr>
              <a:t> </a:t>
            </a:r>
            <a:r>
              <a:rPr sz="1200" b="1" spc="-120" dirty="0">
                <a:solidFill>
                  <a:srgbClr val="3366FF"/>
                </a:solidFill>
                <a:latin typeface="Verdana"/>
                <a:cs typeface="Verdana"/>
              </a:rPr>
              <a:t>pointer</a:t>
            </a:r>
            <a:endParaRPr sz="1200">
              <a:latin typeface="Verdana"/>
              <a:cs typeface="Verdana"/>
            </a:endParaRPr>
          </a:p>
          <a:p>
            <a:pPr>
              <a:lnSpc>
                <a:spcPct val="100000"/>
              </a:lnSpc>
            </a:pPr>
            <a:endParaRPr sz="1400">
              <a:latin typeface="Times New Roman"/>
              <a:cs typeface="Times New Roman"/>
            </a:endParaRPr>
          </a:p>
          <a:p>
            <a:pPr>
              <a:lnSpc>
                <a:spcPct val="100000"/>
              </a:lnSpc>
              <a:spcBef>
                <a:spcPts val="25"/>
              </a:spcBef>
            </a:pPr>
            <a:endParaRPr sz="1450">
              <a:latin typeface="Times New Roman"/>
              <a:cs typeface="Times New Roman"/>
            </a:endParaRPr>
          </a:p>
          <a:p>
            <a:pPr marL="12700">
              <a:lnSpc>
                <a:spcPct val="100000"/>
              </a:lnSpc>
            </a:pPr>
            <a:r>
              <a:rPr sz="1400" b="1" spc="-135" dirty="0">
                <a:solidFill>
                  <a:srgbClr val="800000"/>
                </a:solidFill>
                <a:latin typeface="Verdana"/>
                <a:cs typeface="Verdana"/>
              </a:rPr>
              <a:t>Q4: </a:t>
            </a:r>
            <a:r>
              <a:rPr sz="1400" b="1" spc="-150" dirty="0">
                <a:solidFill>
                  <a:srgbClr val="800000"/>
                </a:solidFill>
                <a:latin typeface="Verdana"/>
                <a:cs typeface="Verdana"/>
              </a:rPr>
              <a:t>Find </a:t>
            </a:r>
            <a:r>
              <a:rPr sz="1400" b="1" spc="-130" dirty="0">
                <a:solidFill>
                  <a:srgbClr val="800000"/>
                </a:solidFill>
                <a:latin typeface="Verdana"/>
                <a:cs typeface="Verdana"/>
              </a:rPr>
              <a:t>movies </a:t>
            </a:r>
            <a:r>
              <a:rPr sz="1400" b="1" spc="-150" dirty="0">
                <a:solidFill>
                  <a:srgbClr val="800000"/>
                </a:solidFill>
                <a:latin typeface="Verdana"/>
                <a:cs typeface="Verdana"/>
              </a:rPr>
              <a:t>starred </a:t>
            </a:r>
            <a:r>
              <a:rPr sz="1400" b="1" spc="-80" dirty="0">
                <a:solidFill>
                  <a:srgbClr val="800000"/>
                </a:solidFill>
                <a:latin typeface="Verdana"/>
                <a:cs typeface="Verdana"/>
              </a:rPr>
              <a:t>by </a:t>
            </a:r>
            <a:r>
              <a:rPr sz="1400" b="1" spc="-125" dirty="0">
                <a:solidFill>
                  <a:srgbClr val="800000"/>
                </a:solidFill>
                <a:latin typeface="Verdana"/>
                <a:cs typeface="Verdana"/>
              </a:rPr>
              <a:t>‘Jim </a:t>
            </a:r>
            <a:r>
              <a:rPr sz="1400" b="1" spc="-105" dirty="0">
                <a:solidFill>
                  <a:srgbClr val="800000"/>
                </a:solidFill>
                <a:latin typeface="Verdana"/>
                <a:cs typeface="Verdana"/>
              </a:rPr>
              <a:t>Carry’ </a:t>
            </a:r>
            <a:r>
              <a:rPr sz="1400" b="1" spc="-150" dirty="0">
                <a:solidFill>
                  <a:srgbClr val="800000"/>
                </a:solidFill>
                <a:latin typeface="Verdana"/>
                <a:cs typeface="Verdana"/>
              </a:rPr>
              <a:t>(Another</a:t>
            </a:r>
            <a:r>
              <a:rPr sz="1400" b="1" spc="160" dirty="0">
                <a:solidFill>
                  <a:srgbClr val="800000"/>
                </a:solidFill>
                <a:latin typeface="Verdana"/>
                <a:cs typeface="Verdana"/>
              </a:rPr>
              <a:t> </a:t>
            </a:r>
            <a:r>
              <a:rPr sz="1400" b="1" spc="-150" dirty="0">
                <a:solidFill>
                  <a:srgbClr val="800000"/>
                </a:solidFill>
                <a:latin typeface="Verdana"/>
                <a:cs typeface="Verdana"/>
              </a:rPr>
              <a:t>way)</a:t>
            </a:r>
            <a:endParaRPr sz="1400">
              <a:latin typeface="Verdana"/>
              <a:cs typeface="Verdana"/>
            </a:endParaRPr>
          </a:p>
          <a:p>
            <a:pPr>
              <a:lnSpc>
                <a:spcPct val="100000"/>
              </a:lnSpc>
              <a:spcBef>
                <a:spcPts val="35"/>
              </a:spcBef>
            </a:pPr>
            <a:endParaRPr sz="2250">
              <a:latin typeface="Times New Roman"/>
              <a:cs typeface="Times New Roman"/>
            </a:endParaRPr>
          </a:p>
          <a:p>
            <a:pPr marL="12700">
              <a:lnSpc>
                <a:spcPts val="1910"/>
              </a:lnSpc>
            </a:pPr>
            <a:r>
              <a:rPr sz="1600" spc="-25" dirty="0">
                <a:latin typeface="Verdana"/>
                <a:cs typeface="Verdana"/>
              </a:rPr>
              <a:t>Select </a:t>
            </a:r>
            <a:r>
              <a:rPr sz="1400" spc="-85" dirty="0">
                <a:latin typeface="Verdana"/>
                <a:cs typeface="Verdana"/>
              </a:rPr>
              <a:t>s.movie-&gt;title, s.movie-&gt;year,</a:t>
            </a:r>
            <a:r>
              <a:rPr sz="1400" spc="-245" dirty="0">
                <a:latin typeface="Verdana"/>
                <a:cs typeface="Verdana"/>
              </a:rPr>
              <a:t> </a:t>
            </a:r>
            <a:r>
              <a:rPr sz="1400" spc="-75" dirty="0">
                <a:latin typeface="Verdana"/>
                <a:cs typeface="Verdana"/>
              </a:rPr>
              <a:t>s.movie-&gt;inColor,</a:t>
            </a:r>
            <a:endParaRPr sz="1400">
              <a:latin typeface="Verdana"/>
              <a:cs typeface="Verdana"/>
            </a:endParaRPr>
          </a:p>
          <a:p>
            <a:pPr marL="12700">
              <a:lnSpc>
                <a:spcPts val="1900"/>
              </a:lnSpc>
            </a:pPr>
            <a:r>
              <a:rPr sz="1600" spc="-85" dirty="0">
                <a:latin typeface="Verdana"/>
                <a:cs typeface="Verdana"/>
              </a:rPr>
              <a:t>From </a:t>
            </a:r>
            <a:r>
              <a:rPr sz="1600" spc="-150" dirty="0">
                <a:latin typeface="Verdana"/>
                <a:cs typeface="Verdana"/>
              </a:rPr>
              <a:t>StarsIn</a:t>
            </a:r>
            <a:r>
              <a:rPr sz="1600" spc="-195" dirty="0">
                <a:latin typeface="Verdana"/>
                <a:cs typeface="Verdana"/>
              </a:rPr>
              <a:t> </a:t>
            </a:r>
            <a:r>
              <a:rPr sz="1600" spc="-215" dirty="0">
                <a:latin typeface="Verdana"/>
                <a:cs typeface="Verdana"/>
              </a:rPr>
              <a:t>s</a:t>
            </a:r>
            <a:endParaRPr sz="1600">
              <a:latin typeface="Verdana"/>
              <a:cs typeface="Verdana"/>
            </a:endParaRPr>
          </a:p>
          <a:p>
            <a:pPr marL="12700">
              <a:lnSpc>
                <a:spcPts val="1910"/>
              </a:lnSpc>
            </a:pPr>
            <a:r>
              <a:rPr sz="1600" spc="-30" dirty="0">
                <a:latin typeface="Verdana"/>
                <a:cs typeface="Verdana"/>
              </a:rPr>
              <a:t>Where </a:t>
            </a:r>
            <a:r>
              <a:rPr sz="1600" spc="-100" dirty="0">
                <a:latin typeface="Verdana"/>
                <a:cs typeface="Verdana"/>
              </a:rPr>
              <a:t>s.star-&gt;name </a:t>
            </a:r>
            <a:r>
              <a:rPr sz="1600" spc="-340" dirty="0">
                <a:latin typeface="Verdana"/>
                <a:cs typeface="Verdana"/>
              </a:rPr>
              <a:t>= </a:t>
            </a:r>
            <a:r>
              <a:rPr sz="1600" spc="-5" dirty="0">
                <a:latin typeface="Verdana"/>
                <a:cs typeface="Verdana"/>
              </a:rPr>
              <a:t>‘Jim</a:t>
            </a:r>
            <a:r>
              <a:rPr sz="1600" spc="-235" dirty="0">
                <a:latin typeface="Verdana"/>
                <a:cs typeface="Verdana"/>
              </a:rPr>
              <a:t> </a:t>
            </a:r>
            <a:r>
              <a:rPr sz="1600" spc="-50" dirty="0">
                <a:latin typeface="Verdana"/>
                <a:cs typeface="Verdana"/>
              </a:rPr>
              <a:t>Carry’;</a:t>
            </a:r>
            <a:endParaRPr sz="1600">
              <a:latin typeface="Verdana"/>
              <a:cs typeface="Verdana"/>
            </a:endParaRPr>
          </a:p>
        </p:txBody>
      </p:sp>
      <p:sp>
        <p:nvSpPr>
          <p:cNvPr id="16" name="object 16"/>
          <p:cNvSpPr/>
          <p:nvPr/>
        </p:nvSpPr>
        <p:spPr>
          <a:xfrm>
            <a:off x="3757358" y="5648497"/>
            <a:ext cx="5274424" cy="731520"/>
          </a:xfrm>
          <a:prstGeom prst="rect">
            <a:avLst/>
          </a:prstGeom>
          <a:blipFill>
            <a:blip r:embed="rId12" cstate="print"/>
            <a:stretch>
              <a:fillRect/>
            </a:stretch>
          </a:blipFill>
        </p:spPr>
        <p:txBody>
          <a:bodyPr wrap="square" lIns="0" tIns="0" rIns="0" bIns="0" rtlCol="0"/>
          <a:lstStyle/>
          <a:p>
            <a:endParaRPr/>
          </a:p>
        </p:txBody>
      </p:sp>
      <p:sp>
        <p:nvSpPr>
          <p:cNvPr id="17" name="object 17"/>
          <p:cNvSpPr txBox="1"/>
          <p:nvPr/>
        </p:nvSpPr>
        <p:spPr>
          <a:xfrm>
            <a:off x="3890505" y="5756275"/>
            <a:ext cx="5015865" cy="510540"/>
          </a:xfrm>
          <a:prstGeom prst="rect">
            <a:avLst/>
          </a:prstGeom>
        </p:spPr>
        <p:txBody>
          <a:bodyPr vert="horz" wrap="square" lIns="0" tIns="22860" rIns="0" bIns="0" rtlCol="0">
            <a:spAutoFit/>
          </a:bodyPr>
          <a:lstStyle/>
          <a:p>
            <a:pPr marL="12700" marR="5080" indent="319405">
              <a:lnSpc>
                <a:spcPts val="1900"/>
              </a:lnSpc>
              <a:spcBef>
                <a:spcPts val="180"/>
              </a:spcBef>
            </a:pPr>
            <a:r>
              <a:rPr sz="1600" spc="-340" dirty="0">
                <a:solidFill>
                  <a:srgbClr val="FFFFFF"/>
                </a:solidFill>
                <a:latin typeface="Verdana"/>
                <a:cs typeface="Verdana"/>
              </a:rPr>
              <a:t>*** </a:t>
            </a:r>
            <a:r>
              <a:rPr sz="1600" spc="-85" dirty="0">
                <a:solidFill>
                  <a:srgbClr val="FFFFFF"/>
                </a:solidFill>
                <a:latin typeface="Verdana"/>
                <a:cs typeface="Verdana"/>
              </a:rPr>
              <a:t>Using </a:t>
            </a:r>
            <a:r>
              <a:rPr sz="1600" spc="130" dirty="0">
                <a:solidFill>
                  <a:srgbClr val="FFFFFF"/>
                </a:solidFill>
                <a:latin typeface="Verdana"/>
                <a:cs typeface="Verdana"/>
              </a:rPr>
              <a:t>a </a:t>
            </a:r>
            <a:r>
              <a:rPr sz="1600" spc="-10" dirty="0">
                <a:solidFill>
                  <a:srgbClr val="FFFFFF"/>
                </a:solidFill>
                <a:latin typeface="Verdana"/>
                <a:cs typeface="Verdana"/>
              </a:rPr>
              <a:t>variable </a:t>
            </a:r>
            <a:r>
              <a:rPr sz="1600" spc="-65" dirty="0">
                <a:solidFill>
                  <a:srgbClr val="FFFFFF"/>
                </a:solidFill>
                <a:latin typeface="Verdana"/>
                <a:cs typeface="Verdana"/>
              </a:rPr>
              <a:t>for </a:t>
            </a:r>
            <a:r>
              <a:rPr sz="1600" spc="-140" dirty="0">
                <a:solidFill>
                  <a:srgbClr val="FFFFFF"/>
                </a:solidFill>
                <a:latin typeface="Verdana"/>
                <a:cs typeface="Verdana"/>
              </a:rPr>
              <a:t>StartsIn </a:t>
            </a:r>
            <a:r>
              <a:rPr sz="1600" spc="-180" dirty="0">
                <a:solidFill>
                  <a:srgbClr val="FFFFFF"/>
                </a:solidFill>
                <a:latin typeface="Verdana"/>
                <a:cs typeface="Verdana"/>
              </a:rPr>
              <a:t>(s </a:t>
            </a:r>
            <a:r>
              <a:rPr sz="1600" spc="-85" dirty="0">
                <a:solidFill>
                  <a:srgbClr val="FFFFFF"/>
                </a:solidFill>
                <a:latin typeface="Verdana"/>
                <a:cs typeface="Verdana"/>
              </a:rPr>
              <a:t>in </a:t>
            </a:r>
            <a:r>
              <a:rPr sz="1600" spc="-50" dirty="0">
                <a:solidFill>
                  <a:srgbClr val="FFFFFF"/>
                </a:solidFill>
                <a:latin typeface="Verdana"/>
                <a:cs typeface="Verdana"/>
              </a:rPr>
              <a:t>Q4) </a:t>
            </a:r>
            <a:r>
              <a:rPr sz="1600" spc="-170" dirty="0">
                <a:solidFill>
                  <a:srgbClr val="FFFFFF"/>
                </a:solidFill>
                <a:latin typeface="Verdana"/>
                <a:cs typeface="Verdana"/>
              </a:rPr>
              <a:t>is </a:t>
            </a:r>
            <a:r>
              <a:rPr sz="1600" spc="-20" dirty="0">
                <a:solidFill>
                  <a:srgbClr val="FFFFFF"/>
                </a:solidFill>
                <a:latin typeface="Verdana"/>
                <a:cs typeface="Verdana"/>
              </a:rPr>
              <a:t>not  </a:t>
            </a:r>
            <a:r>
              <a:rPr sz="1600" spc="-30" dirty="0">
                <a:solidFill>
                  <a:srgbClr val="FFFFFF"/>
                </a:solidFill>
                <a:latin typeface="Verdana"/>
                <a:cs typeface="Verdana"/>
              </a:rPr>
              <a:t>necessary</a:t>
            </a:r>
            <a:r>
              <a:rPr sz="1600" spc="-120" dirty="0">
                <a:solidFill>
                  <a:srgbClr val="FFFFFF"/>
                </a:solidFill>
                <a:latin typeface="Verdana"/>
                <a:cs typeface="Verdana"/>
              </a:rPr>
              <a:t> </a:t>
            </a:r>
            <a:r>
              <a:rPr sz="1600" spc="45" dirty="0">
                <a:solidFill>
                  <a:srgbClr val="FFFFFF"/>
                </a:solidFill>
                <a:latin typeface="Verdana"/>
                <a:cs typeface="Verdana"/>
              </a:rPr>
              <a:t>because</a:t>
            </a:r>
            <a:r>
              <a:rPr sz="1600" spc="-120" dirty="0">
                <a:solidFill>
                  <a:srgbClr val="FFFFFF"/>
                </a:solidFill>
                <a:latin typeface="Verdana"/>
                <a:cs typeface="Verdana"/>
              </a:rPr>
              <a:t> </a:t>
            </a:r>
            <a:r>
              <a:rPr sz="1600" spc="-15" dirty="0">
                <a:solidFill>
                  <a:srgbClr val="FFFFFF"/>
                </a:solidFill>
                <a:latin typeface="Verdana"/>
                <a:cs typeface="Verdana"/>
              </a:rPr>
              <a:t>the</a:t>
            </a:r>
            <a:r>
              <a:rPr sz="1600" spc="-120" dirty="0">
                <a:solidFill>
                  <a:srgbClr val="FFFFFF"/>
                </a:solidFill>
                <a:latin typeface="Verdana"/>
                <a:cs typeface="Verdana"/>
              </a:rPr>
              <a:t> </a:t>
            </a:r>
            <a:r>
              <a:rPr sz="1600" spc="20" dirty="0">
                <a:solidFill>
                  <a:srgbClr val="FFFFFF"/>
                </a:solidFill>
                <a:latin typeface="Verdana"/>
                <a:cs typeface="Verdana"/>
              </a:rPr>
              <a:t>table</a:t>
            </a:r>
            <a:r>
              <a:rPr sz="1600" spc="-120" dirty="0">
                <a:solidFill>
                  <a:srgbClr val="FFFFFF"/>
                </a:solidFill>
                <a:latin typeface="Verdana"/>
                <a:cs typeface="Verdana"/>
              </a:rPr>
              <a:t> </a:t>
            </a:r>
            <a:r>
              <a:rPr sz="1600" spc="-170" dirty="0">
                <a:solidFill>
                  <a:srgbClr val="FFFFFF"/>
                </a:solidFill>
                <a:latin typeface="Verdana"/>
                <a:cs typeface="Verdana"/>
              </a:rPr>
              <a:t>is</a:t>
            </a:r>
            <a:r>
              <a:rPr sz="1600" spc="-120" dirty="0">
                <a:solidFill>
                  <a:srgbClr val="FFFFFF"/>
                </a:solidFill>
                <a:latin typeface="Verdana"/>
                <a:cs typeface="Verdana"/>
              </a:rPr>
              <a:t> </a:t>
            </a:r>
            <a:r>
              <a:rPr sz="1600" spc="-20" dirty="0">
                <a:solidFill>
                  <a:srgbClr val="FFFFFF"/>
                </a:solidFill>
                <a:latin typeface="Verdana"/>
                <a:cs typeface="Verdana"/>
              </a:rPr>
              <a:t>not</a:t>
            </a:r>
            <a:r>
              <a:rPr sz="1600" spc="-114" dirty="0">
                <a:solidFill>
                  <a:srgbClr val="FFFFFF"/>
                </a:solidFill>
                <a:latin typeface="Verdana"/>
                <a:cs typeface="Verdana"/>
              </a:rPr>
              <a:t> </a:t>
            </a:r>
            <a:r>
              <a:rPr sz="1600" spc="40" dirty="0">
                <a:solidFill>
                  <a:srgbClr val="FFFFFF"/>
                </a:solidFill>
                <a:latin typeface="Verdana"/>
                <a:cs typeface="Verdana"/>
              </a:rPr>
              <a:t>based</a:t>
            </a:r>
            <a:r>
              <a:rPr sz="1600" spc="-120" dirty="0">
                <a:solidFill>
                  <a:srgbClr val="FFFFFF"/>
                </a:solidFill>
                <a:latin typeface="Verdana"/>
                <a:cs typeface="Verdana"/>
              </a:rPr>
              <a:t> </a:t>
            </a:r>
            <a:r>
              <a:rPr sz="1600" spc="15" dirty="0">
                <a:solidFill>
                  <a:srgbClr val="FFFFFF"/>
                </a:solidFill>
                <a:latin typeface="Verdana"/>
                <a:cs typeface="Verdana"/>
              </a:rPr>
              <a:t>on</a:t>
            </a:r>
            <a:r>
              <a:rPr sz="1600" spc="-120" dirty="0">
                <a:solidFill>
                  <a:srgbClr val="FFFFFF"/>
                </a:solidFill>
                <a:latin typeface="Verdana"/>
                <a:cs typeface="Verdana"/>
              </a:rPr>
              <a:t> </a:t>
            </a:r>
            <a:r>
              <a:rPr sz="1600" spc="-30" dirty="0">
                <a:solidFill>
                  <a:srgbClr val="FFFFFF"/>
                </a:solidFill>
                <a:latin typeface="Verdana"/>
                <a:cs typeface="Verdana"/>
              </a:rPr>
              <a:t>type.</a:t>
            </a:r>
            <a:endParaRPr sz="1600">
              <a:latin typeface="Verdana"/>
              <a:cs typeface="Verdana"/>
            </a:endParaRPr>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39</a:t>
            </a:fld>
            <a:endParaRPr spc="-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93676"/>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844462"/>
          </a:xfrm>
          <a:prstGeom prst="rect">
            <a:avLst/>
          </a:prstGeom>
          <a:solidFill>
            <a:srgbClr val="FFFFFF"/>
          </a:solidFill>
        </p:spPr>
        <p:txBody>
          <a:bodyPr vert="horz" wrap="square" lIns="0" tIns="287655" rIns="0" bIns="0" rtlCol="0">
            <a:spAutoFit/>
          </a:bodyPr>
          <a:lstStyle/>
          <a:p>
            <a:pPr marL="1509395">
              <a:lnSpc>
                <a:spcPct val="100000"/>
              </a:lnSpc>
              <a:spcBef>
                <a:spcPts val="2265"/>
              </a:spcBef>
            </a:pPr>
            <a:r>
              <a:rPr lang="en-US" spc="15" dirty="0" smtClean="0"/>
              <a:t>OBJECT IDENTITY </a:t>
            </a:r>
            <a:r>
              <a:rPr lang="en-US" sz="3600" spc="80" dirty="0"/>
              <a:t>(CONT’D)</a:t>
            </a:r>
            <a:endParaRPr lang="en-US" spc="-25" dirty="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09855">
              <a:lnSpc>
                <a:spcPct val="100000"/>
              </a:lnSpc>
              <a:spcBef>
                <a:spcPts val="105"/>
              </a:spcBef>
            </a:pPr>
            <a:fld id="{81D60167-4931-47E6-BA6A-407CBD079E47}" type="slidenum">
              <a:rPr spc="-100" dirty="0"/>
              <a:pPr marL="109855">
                <a:lnSpc>
                  <a:spcPct val="100000"/>
                </a:lnSpc>
                <a:spcBef>
                  <a:spcPts val="105"/>
                </a:spcBef>
              </a:pPr>
              <a:t>4</a:t>
            </a:fld>
            <a:endParaRPr spc="-100" dirty="0"/>
          </a:p>
        </p:txBody>
      </p:sp>
      <p:sp>
        <p:nvSpPr>
          <p:cNvPr id="7" name="Rectangle 6"/>
          <p:cNvSpPr/>
          <p:nvPr/>
        </p:nvSpPr>
        <p:spPr>
          <a:xfrm>
            <a:off x="270163" y="1751886"/>
            <a:ext cx="8603665" cy="4524315"/>
          </a:xfrm>
          <a:prstGeom prst="rect">
            <a:avLst/>
          </a:prstGeom>
        </p:spPr>
        <p:txBody>
          <a:bodyPr wrap="square">
            <a:spAutoFit/>
          </a:bodyPr>
          <a:lstStyle/>
          <a:p>
            <a:pPr marL="285750" indent="-285750">
              <a:buFont typeface="Arial" panose="020B0604020202020204" pitchFamily="34" charset="0"/>
              <a:buChar char="•"/>
            </a:pPr>
            <a:r>
              <a:rPr lang="en-US" dirty="0" smtClean="0"/>
              <a:t>This concept of object identity is necessary in applications but doe not apply to tuples of a relational database.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Object identity is a stronger notion of identity than typically found in programming</a:t>
            </a:r>
          </a:p>
          <a:p>
            <a:pPr marL="285750" indent="-285750">
              <a:buFont typeface="Arial" panose="020B0604020202020204" pitchFamily="34" charset="0"/>
              <a:buChar char="•"/>
            </a:pPr>
            <a:r>
              <a:rPr lang="en-US" dirty="0" smtClean="0"/>
              <a:t>languages or in data models not based on object orientation.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Several forms of identity: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value: A data value is used for identity (e.g., the primary key of a tuple in a relational</a:t>
            </a:r>
          </a:p>
          <a:p>
            <a:pPr marL="285750" indent="-285750">
              <a:buFont typeface="Arial" panose="020B0604020202020204" pitchFamily="34" charset="0"/>
              <a:buChar char="•"/>
            </a:pPr>
            <a:r>
              <a:rPr lang="en-US" dirty="0" smtClean="0"/>
              <a:t>database).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name: A user-supplied name is used for identity (e.g., file name in a file system).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built-in: A notion of identity is built-into the data model or programming languages, and no</a:t>
            </a:r>
          </a:p>
          <a:p>
            <a:pPr marL="285750" indent="-285750">
              <a:buFont typeface="Arial" panose="020B0604020202020204" pitchFamily="34" charset="0"/>
              <a:buChar char="•"/>
            </a:pPr>
            <a:r>
              <a:rPr lang="en-US" dirty="0" smtClean="0"/>
              <a:t>user-supplied identifier is required (e.g., in OO systems).</a:t>
            </a:r>
            <a:endParaRPr lang="en-US" dirty="0"/>
          </a:p>
        </p:txBody>
      </p:sp>
    </p:spTree>
    <p:extLst>
      <p:ext uri="{BB962C8B-B14F-4D97-AF65-F5344CB8AC3E}">
        <p14:creationId xmlns="" xmlns:p14="http://schemas.microsoft.com/office/powerpoint/2010/main" val="3052597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146810">
              <a:lnSpc>
                <a:spcPct val="100000"/>
              </a:lnSpc>
              <a:spcBef>
                <a:spcPts val="2265"/>
              </a:spcBef>
            </a:pPr>
            <a:r>
              <a:rPr spc="114" dirty="0"/>
              <a:t>ORDERING</a:t>
            </a:r>
            <a:r>
              <a:rPr spc="-5" dirty="0"/>
              <a:t> </a:t>
            </a:r>
            <a:r>
              <a:rPr spc="65" dirty="0"/>
              <a:t>RELATIONSHIPS</a:t>
            </a:r>
          </a:p>
        </p:txBody>
      </p:sp>
      <p:sp>
        <p:nvSpPr>
          <p:cNvPr id="5" name="object 5"/>
          <p:cNvSpPr txBox="1"/>
          <p:nvPr/>
        </p:nvSpPr>
        <p:spPr>
          <a:xfrm>
            <a:off x="650240" y="1785620"/>
            <a:ext cx="7832725" cy="746760"/>
          </a:xfrm>
          <a:prstGeom prst="rect">
            <a:avLst/>
          </a:prstGeom>
        </p:spPr>
        <p:txBody>
          <a:bodyPr vert="horz" wrap="square" lIns="0" tIns="33020" rIns="0" bIns="0" rtlCol="0">
            <a:spAutoFit/>
          </a:bodyPr>
          <a:lstStyle/>
          <a:p>
            <a:pPr marL="241300" marR="5080" indent="-228600">
              <a:lnSpc>
                <a:spcPts val="2800"/>
              </a:lnSpc>
              <a:spcBef>
                <a:spcPts val="260"/>
              </a:spcBef>
              <a:buClr>
                <a:srgbClr val="93A299"/>
              </a:buClr>
              <a:buFont typeface="Arial"/>
              <a:buChar char="•"/>
              <a:tabLst>
                <a:tab pos="241300" algn="l"/>
              </a:tabLst>
            </a:pPr>
            <a:r>
              <a:rPr sz="2400" spc="95" dirty="0">
                <a:solidFill>
                  <a:srgbClr val="564B3C"/>
                </a:solidFill>
                <a:latin typeface="Verdana"/>
                <a:cs typeface="Verdana"/>
              </a:rPr>
              <a:t>Need</a:t>
            </a:r>
            <a:r>
              <a:rPr sz="2400" spc="-185" dirty="0">
                <a:solidFill>
                  <a:srgbClr val="564B3C"/>
                </a:solidFill>
                <a:latin typeface="Verdana"/>
                <a:cs typeface="Verdana"/>
              </a:rPr>
              <a:t> </a:t>
            </a:r>
            <a:r>
              <a:rPr sz="2400" spc="-10" dirty="0">
                <a:solidFill>
                  <a:srgbClr val="564B3C"/>
                </a:solidFill>
                <a:latin typeface="Verdana"/>
                <a:cs typeface="Verdana"/>
              </a:rPr>
              <a:t>to</a:t>
            </a:r>
            <a:r>
              <a:rPr sz="2400" spc="-180" dirty="0">
                <a:solidFill>
                  <a:srgbClr val="564B3C"/>
                </a:solidFill>
                <a:latin typeface="Verdana"/>
                <a:cs typeface="Verdana"/>
              </a:rPr>
              <a:t> </a:t>
            </a:r>
            <a:r>
              <a:rPr sz="2400" spc="10" dirty="0">
                <a:solidFill>
                  <a:srgbClr val="564B3C"/>
                </a:solidFill>
                <a:latin typeface="Verdana"/>
                <a:cs typeface="Verdana"/>
              </a:rPr>
              <a:t>define</a:t>
            </a:r>
            <a:r>
              <a:rPr sz="2400" spc="-180" dirty="0">
                <a:solidFill>
                  <a:srgbClr val="564B3C"/>
                </a:solidFill>
                <a:latin typeface="Verdana"/>
                <a:cs typeface="Verdana"/>
              </a:rPr>
              <a:t> </a:t>
            </a:r>
            <a:r>
              <a:rPr sz="2400" spc="30" dirty="0">
                <a:solidFill>
                  <a:srgbClr val="564B3C"/>
                </a:solidFill>
                <a:latin typeface="Verdana"/>
                <a:cs typeface="Verdana"/>
              </a:rPr>
              <a:t>how</a:t>
            </a:r>
            <a:r>
              <a:rPr sz="2400" spc="-180" dirty="0">
                <a:solidFill>
                  <a:srgbClr val="564B3C"/>
                </a:solidFill>
                <a:latin typeface="Verdana"/>
                <a:cs typeface="Verdana"/>
              </a:rPr>
              <a:t> </a:t>
            </a:r>
            <a:r>
              <a:rPr sz="2400" spc="-10" dirty="0">
                <a:solidFill>
                  <a:srgbClr val="564B3C"/>
                </a:solidFill>
                <a:latin typeface="Verdana"/>
                <a:cs typeface="Verdana"/>
              </a:rPr>
              <a:t>to</a:t>
            </a:r>
            <a:r>
              <a:rPr sz="2400" spc="-180" dirty="0">
                <a:solidFill>
                  <a:srgbClr val="564B3C"/>
                </a:solidFill>
                <a:latin typeface="Verdana"/>
                <a:cs typeface="Verdana"/>
              </a:rPr>
              <a:t> </a:t>
            </a:r>
            <a:r>
              <a:rPr sz="2400" spc="65" dirty="0">
                <a:solidFill>
                  <a:srgbClr val="564B3C"/>
                </a:solidFill>
                <a:latin typeface="Verdana"/>
                <a:cs typeface="Verdana"/>
              </a:rPr>
              <a:t>compare</a:t>
            </a:r>
            <a:r>
              <a:rPr sz="2400" spc="-180" dirty="0">
                <a:solidFill>
                  <a:srgbClr val="564B3C"/>
                </a:solidFill>
                <a:latin typeface="Verdana"/>
                <a:cs typeface="Verdana"/>
              </a:rPr>
              <a:t> </a:t>
            </a:r>
            <a:r>
              <a:rPr sz="2400" spc="-20" dirty="0">
                <a:solidFill>
                  <a:srgbClr val="564B3C"/>
                </a:solidFill>
                <a:latin typeface="Verdana"/>
                <a:cs typeface="Verdana"/>
              </a:rPr>
              <a:t>objects</a:t>
            </a:r>
            <a:r>
              <a:rPr sz="2400" spc="-180" dirty="0">
                <a:solidFill>
                  <a:srgbClr val="564B3C"/>
                </a:solidFill>
                <a:latin typeface="Verdana"/>
                <a:cs typeface="Verdana"/>
              </a:rPr>
              <a:t> </a:t>
            </a:r>
            <a:r>
              <a:rPr sz="2400" spc="10" dirty="0">
                <a:solidFill>
                  <a:srgbClr val="564B3C"/>
                </a:solidFill>
                <a:latin typeface="Verdana"/>
                <a:cs typeface="Verdana"/>
              </a:rPr>
              <a:t>of</a:t>
            </a:r>
            <a:r>
              <a:rPr sz="2400" spc="-180" dirty="0">
                <a:solidFill>
                  <a:srgbClr val="564B3C"/>
                </a:solidFill>
                <a:latin typeface="Verdana"/>
                <a:cs typeface="Verdana"/>
              </a:rPr>
              <a:t> </a:t>
            </a:r>
            <a:r>
              <a:rPr sz="2400" spc="195" dirty="0">
                <a:solidFill>
                  <a:srgbClr val="564B3C"/>
                </a:solidFill>
                <a:latin typeface="Verdana"/>
                <a:cs typeface="Verdana"/>
              </a:rPr>
              <a:t>a</a:t>
            </a:r>
            <a:r>
              <a:rPr sz="2400" spc="-180" dirty="0">
                <a:solidFill>
                  <a:srgbClr val="564B3C"/>
                </a:solidFill>
                <a:latin typeface="Verdana"/>
                <a:cs typeface="Verdana"/>
              </a:rPr>
              <a:t> </a:t>
            </a:r>
            <a:r>
              <a:rPr sz="2400" spc="-15" dirty="0">
                <a:solidFill>
                  <a:srgbClr val="564B3C"/>
                </a:solidFill>
                <a:latin typeface="Verdana"/>
                <a:cs typeface="Verdana"/>
              </a:rPr>
              <a:t>given  </a:t>
            </a:r>
            <a:r>
              <a:rPr sz="2400" dirty="0">
                <a:solidFill>
                  <a:srgbClr val="564B3C"/>
                </a:solidFill>
                <a:latin typeface="Verdana"/>
                <a:cs typeface="Verdana"/>
              </a:rPr>
              <a:t>type</a:t>
            </a:r>
            <a:r>
              <a:rPr sz="2400" spc="-190" dirty="0">
                <a:solidFill>
                  <a:srgbClr val="564B3C"/>
                </a:solidFill>
                <a:latin typeface="Verdana"/>
                <a:cs typeface="Verdana"/>
              </a:rPr>
              <a:t> </a:t>
            </a:r>
            <a:r>
              <a:rPr sz="2400" i="1" spc="-459" dirty="0">
                <a:solidFill>
                  <a:srgbClr val="695D4D"/>
                </a:solidFill>
                <a:latin typeface="Verdana"/>
                <a:cs typeface="Verdana"/>
              </a:rPr>
              <a:t>T</a:t>
            </a:r>
            <a:endParaRPr sz="2400">
              <a:latin typeface="Verdana"/>
              <a:cs typeface="Verdana"/>
            </a:endParaRPr>
          </a:p>
        </p:txBody>
      </p:sp>
      <p:sp>
        <p:nvSpPr>
          <p:cNvPr id="6" name="object 6"/>
          <p:cNvSpPr/>
          <p:nvPr/>
        </p:nvSpPr>
        <p:spPr>
          <a:xfrm>
            <a:off x="211974" y="3877894"/>
            <a:ext cx="2543695" cy="59435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054921" y="3329254"/>
            <a:ext cx="1832952" cy="59435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054921" y="4459773"/>
            <a:ext cx="1832952" cy="590203"/>
          </a:xfrm>
          <a:prstGeom prst="rect">
            <a:avLst/>
          </a:prstGeom>
          <a:blipFill>
            <a:blip r:embed="rId6" cstate="print"/>
            <a:stretch>
              <a:fillRect/>
            </a:stretch>
          </a:blipFill>
        </p:spPr>
        <p:txBody>
          <a:bodyPr wrap="square" lIns="0" tIns="0" rIns="0" bIns="0" rtlCol="0"/>
          <a:lstStyle/>
          <a:p>
            <a:endParaRPr/>
          </a:p>
        </p:txBody>
      </p:sp>
      <p:sp>
        <p:nvSpPr>
          <p:cNvPr id="9" name="object 9"/>
          <p:cNvSpPr txBox="1"/>
          <p:nvPr/>
        </p:nvSpPr>
        <p:spPr>
          <a:xfrm>
            <a:off x="3157220" y="4620259"/>
            <a:ext cx="1521460" cy="269240"/>
          </a:xfrm>
          <a:prstGeom prst="rect">
            <a:avLst/>
          </a:prstGeom>
        </p:spPr>
        <p:txBody>
          <a:bodyPr vert="horz" wrap="square" lIns="0" tIns="12700" rIns="0" bIns="0" rtlCol="0">
            <a:spAutoFit/>
          </a:bodyPr>
          <a:lstStyle/>
          <a:p>
            <a:pPr marL="12700">
              <a:lnSpc>
                <a:spcPct val="100000"/>
              </a:lnSpc>
              <a:spcBef>
                <a:spcPts val="100"/>
              </a:spcBef>
            </a:pPr>
            <a:r>
              <a:rPr sz="1600" b="1" spc="-215" dirty="0">
                <a:latin typeface="Verdana"/>
                <a:cs typeface="Verdana"/>
              </a:rPr>
              <a:t>ORDERING</a:t>
            </a:r>
            <a:r>
              <a:rPr sz="1600" b="1" spc="-145" dirty="0">
                <a:latin typeface="Verdana"/>
                <a:cs typeface="Verdana"/>
              </a:rPr>
              <a:t> </a:t>
            </a:r>
            <a:r>
              <a:rPr sz="1600" b="1" spc="-300" dirty="0">
                <a:latin typeface="Verdana"/>
                <a:cs typeface="Verdana"/>
              </a:rPr>
              <a:t>FULL</a:t>
            </a:r>
            <a:endParaRPr sz="1600">
              <a:latin typeface="Verdana"/>
              <a:cs typeface="Verdana"/>
            </a:endParaRPr>
          </a:p>
        </p:txBody>
      </p:sp>
      <p:sp>
        <p:nvSpPr>
          <p:cNvPr id="10" name="object 10"/>
          <p:cNvSpPr/>
          <p:nvPr/>
        </p:nvSpPr>
        <p:spPr>
          <a:xfrm>
            <a:off x="5557062" y="3553688"/>
            <a:ext cx="2115591" cy="59436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5536272" y="4285208"/>
            <a:ext cx="2136368" cy="594359"/>
          </a:xfrm>
          <a:prstGeom prst="rect">
            <a:avLst/>
          </a:prstGeom>
          <a:blipFill>
            <a:blip r:embed="rId8" cstate="print"/>
            <a:stretch>
              <a:fillRect/>
            </a:stretch>
          </a:blipFill>
        </p:spPr>
        <p:txBody>
          <a:bodyPr wrap="square" lIns="0" tIns="0" rIns="0" bIns="0" rtlCol="0"/>
          <a:lstStyle/>
          <a:p>
            <a:endParaRPr/>
          </a:p>
        </p:txBody>
      </p:sp>
      <p:sp>
        <p:nvSpPr>
          <p:cNvPr id="12" name="object 12"/>
          <p:cNvSpPr txBox="1"/>
          <p:nvPr/>
        </p:nvSpPr>
        <p:spPr>
          <a:xfrm>
            <a:off x="2456814" y="5098732"/>
            <a:ext cx="2675890" cy="238760"/>
          </a:xfrm>
          <a:prstGeom prst="rect">
            <a:avLst/>
          </a:prstGeom>
        </p:spPr>
        <p:txBody>
          <a:bodyPr vert="horz" wrap="square" lIns="0" tIns="12700" rIns="0" bIns="0" rtlCol="0">
            <a:spAutoFit/>
          </a:bodyPr>
          <a:lstStyle/>
          <a:p>
            <a:pPr marL="12700">
              <a:lnSpc>
                <a:spcPct val="100000"/>
              </a:lnSpc>
              <a:spcBef>
                <a:spcPts val="100"/>
              </a:spcBef>
            </a:pPr>
            <a:r>
              <a:rPr sz="1400" b="1" spc="-175" dirty="0">
                <a:solidFill>
                  <a:srgbClr val="800000"/>
                </a:solidFill>
                <a:latin typeface="Verdana"/>
                <a:cs typeface="Verdana"/>
              </a:rPr>
              <a:t>Full </a:t>
            </a:r>
            <a:r>
              <a:rPr sz="1400" b="1" spc="-110" dirty="0">
                <a:solidFill>
                  <a:srgbClr val="800000"/>
                </a:solidFill>
                <a:latin typeface="Verdana"/>
                <a:cs typeface="Verdana"/>
              </a:rPr>
              <a:t>comparison </a:t>
            </a:r>
            <a:r>
              <a:rPr sz="1400" b="1" spc="-240" dirty="0">
                <a:solidFill>
                  <a:srgbClr val="800000"/>
                </a:solidFill>
                <a:latin typeface="Verdana"/>
                <a:cs typeface="Verdana"/>
              </a:rPr>
              <a:t>(=, </a:t>
            </a:r>
            <a:r>
              <a:rPr sz="1400" b="1" spc="-245" dirty="0">
                <a:solidFill>
                  <a:srgbClr val="800000"/>
                </a:solidFill>
                <a:latin typeface="Verdana"/>
                <a:cs typeface="Verdana"/>
              </a:rPr>
              <a:t>&lt;, &gt;, </a:t>
            </a:r>
            <a:r>
              <a:rPr sz="1400" b="1" spc="-280" dirty="0">
                <a:solidFill>
                  <a:srgbClr val="800000"/>
                </a:solidFill>
                <a:latin typeface="Verdana"/>
                <a:cs typeface="Verdana"/>
              </a:rPr>
              <a:t>≤, ≥,</a:t>
            </a:r>
            <a:r>
              <a:rPr sz="1400" b="1" spc="-295" dirty="0">
                <a:solidFill>
                  <a:srgbClr val="800000"/>
                </a:solidFill>
                <a:latin typeface="Verdana"/>
                <a:cs typeface="Verdana"/>
              </a:rPr>
              <a:t> </a:t>
            </a:r>
            <a:r>
              <a:rPr sz="1400" b="1" spc="-340" dirty="0">
                <a:solidFill>
                  <a:srgbClr val="800000"/>
                </a:solidFill>
                <a:latin typeface="Verdana"/>
                <a:cs typeface="Verdana"/>
              </a:rPr>
              <a:t>≠)</a:t>
            </a:r>
            <a:endParaRPr sz="1400">
              <a:latin typeface="Verdana"/>
              <a:cs typeface="Verdana"/>
            </a:endParaRPr>
          </a:p>
        </p:txBody>
      </p:sp>
      <p:sp>
        <p:nvSpPr>
          <p:cNvPr id="13" name="object 13"/>
          <p:cNvSpPr/>
          <p:nvPr/>
        </p:nvSpPr>
        <p:spPr>
          <a:xfrm>
            <a:off x="2733675" y="3627437"/>
            <a:ext cx="319405" cy="548005"/>
          </a:xfrm>
          <a:custGeom>
            <a:avLst/>
            <a:gdLst/>
            <a:ahLst/>
            <a:cxnLst/>
            <a:rect l="l" t="t" r="r" b="b"/>
            <a:pathLst>
              <a:path w="319405" h="548004">
                <a:moveTo>
                  <a:pt x="0" y="547687"/>
                </a:moveTo>
                <a:lnTo>
                  <a:pt x="172243" y="547687"/>
                </a:lnTo>
                <a:lnTo>
                  <a:pt x="172243" y="0"/>
                </a:lnTo>
                <a:lnTo>
                  <a:pt x="319282" y="0"/>
                </a:lnTo>
              </a:path>
            </a:pathLst>
          </a:custGeom>
          <a:ln w="25399">
            <a:solidFill>
              <a:srgbClr val="A4B1A9"/>
            </a:solidFill>
          </a:ln>
        </p:spPr>
        <p:txBody>
          <a:bodyPr wrap="square" lIns="0" tIns="0" rIns="0" bIns="0" rtlCol="0"/>
          <a:lstStyle/>
          <a:p>
            <a:endParaRPr/>
          </a:p>
        </p:txBody>
      </p:sp>
      <p:sp>
        <p:nvSpPr>
          <p:cNvPr id="14" name="object 14"/>
          <p:cNvSpPr/>
          <p:nvPr/>
        </p:nvSpPr>
        <p:spPr>
          <a:xfrm>
            <a:off x="2962249" y="3568484"/>
            <a:ext cx="115912" cy="117906"/>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2733675" y="4175125"/>
            <a:ext cx="319405" cy="579755"/>
          </a:xfrm>
          <a:custGeom>
            <a:avLst/>
            <a:gdLst/>
            <a:ahLst/>
            <a:cxnLst/>
            <a:rect l="l" t="t" r="r" b="b"/>
            <a:pathLst>
              <a:path w="319405" h="579754">
                <a:moveTo>
                  <a:pt x="0" y="0"/>
                </a:moveTo>
                <a:lnTo>
                  <a:pt x="172243" y="0"/>
                </a:lnTo>
                <a:lnTo>
                  <a:pt x="172243" y="579437"/>
                </a:lnTo>
                <a:lnTo>
                  <a:pt x="319282" y="579437"/>
                </a:lnTo>
              </a:path>
            </a:pathLst>
          </a:custGeom>
          <a:ln w="25399">
            <a:solidFill>
              <a:srgbClr val="A4B1A9"/>
            </a:solidFill>
          </a:ln>
        </p:spPr>
        <p:txBody>
          <a:bodyPr wrap="square" lIns="0" tIns="0" rIns="0" bIns="0" rtlCol="0"/>
          <a:lstStyle/>
          <a:p>
            <a:endParaRPr/>
          </a:p>
        </p:txBody>
      </p:sp>
      <p:sp>
        <p:nvSpPr>
          <p:cNvPr id="16" name="object 16"/>
          <p:cNvSpPr/>
          <p:nvPr/>
        </p:nvSpPr>
        <p:spPr>
          <a:xfrm>
            <a:off x="2962249" y="4695609"/>
            <a:ext cx="115912" cy="117906"/>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4867275" y="3627437"/>
            <a:ext cx="686435" cy="224154"/>
          </a:xfrm>
          <a:custGeom>
            <a:avLst/>
            <a:gdLst/>
            <a:ahLst/>
            <a:cxnLst/>
            <a:rect l="l" t="t" r="r" b="b"/>
            <a:pathLst>
              <a:path w="686435" h="224154">
                <a:moveTo>
                  <a:pt x="0" y="0"/>
                </a:moveTo>
                <a:lnTo>
                  <a:pt x="355599" y="0"/>
                </a:lnTo>
                <a:lnTo>
                  <a:pt x="355599" y="223837"/>
                </a:lnTo>
                <a:lnTo>
                  <a:pt x="685994" y="223837"/>
                </a:lnTo>
              </a:path>
            </a:pathLst>
          </a:custGeom>
          <a:ln w="25399">
            <a:solidFill>
              <a:srgbClr val="A4B1A9"/>
            </a:solidFill>
          </a:ln>
        </p:spPr>
        <p:txBody>
          <a:bodyPr wrap="square" lIns="0" tIns="0" rIns="0" bIns="0" rtlCol="0"/>
          <a:lstStyle/>
          <a:p>
            <a:endParaRPr/>
          </a:p>
        </p:txBody>
      </p:sp>
      <p:sp>
        <p:nvSpPr>
          <p:cNvPr id="18" name="object 18"/>
          <p:cNvSpPr/>
          <p:nvPr/>
        </p:nvSpPr>
        <p:spPr>
          <a:xfrm>
            <a:off x="5462561" y="3792321"/>
            <a:ext cx="115912" cy="117906"/>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4867275" y="3627437"/>
            <a:ext cx="665480" cy="954405"/>
          </a:xfrm>
          <a:custGeom>
            <a:avLst/>
            <a:gdLst/>
            <a:ahLst/>
            <a:cxnLst/>
            <a:rect l="l" t="t" r="r" b="b"/>
            <a:pathLst>
              <a:path w="665479" h="954404">
                <a:moveTo>
                  <a:pt x="0" y="0"/>
                </a:moveTo>
                <a:lnTo>
                  <a:pt x="345280" y="0"/>
                </a:lnTo>
                <a:lnTo>
                  <a:pt x="345280" y="954087"/>
                </a:lnTo>
                <a:lnTo>
                  <a:pt x="665356" y="954087"/>
                </a:lnTo>
              </a:path>
            </a:pathLst>
          </a:custGeom>
          <a:ln w="25399">
            <a:solidFill>
              <a:srgbClr val="A4B1A9"/>
            </a:solidFill>
          </a:ln>
        </p:spPr>
        <p:txBody>
          <a:bodyPr wrap="square" lIns="0" tIns="0" rIns="0" bIns="0" rtlCol="0"/>
          <a:lstStyle/>
          <a:p>
            <a:endParaRPr/>
          </a:p>
        </p:txBody>
      </p:sp>
      <p:sp>
        <p:nvSpPr>
          <p:cNvPr id="20" name="object 20"/>
          <p:cNvSpPr/>
          <p:nvPr/>
        </p:nvSpPr>
        <p:spPr>
          <a:xfrm>
            <a:off x="5441924" y="4522571"/>
            <a:ext cx="115912" cy="117906"/>
          </a:xfrm>
          <a:prstGeom prst="rect">
            <a:avLst/>
          </a:prstGeom>
          <a:blipFill>
            <a:blip r:embed="rId10" cstate="print"/>
            <a:stretch>
              <a:fillRect/>
            </a:stretch>
          </a:blipFill>
        </p:spPr>
        <p:txBody>
          <a:bodyPr wrap="square" lIns="0" tIns="0" rIns="0" bIns="0" rtlCol="0"/>
          <a:lstStyle/>
          <a:p>
            <a:endParaRPr/>
          </a:p>
        </p:txBody>
      </p:sp>
      <p:sp>
        <p:nvSpPr>
          <p:cNvPr id="21" name="object 21"/>
          <p:cNvSpPr txBox="1"/>
          <p:nvPr/>
        </p:nvSpPr>
        <p:spPr>
          <a:xfrm>
            <a:off x="312420" y="2987992"/>
            <a:ext cx="7235190" cy="1729105"/>
          </a:xfrm>
          <a:prstGeom prst="rect">
            <a:avLst/>
          </a:prstGeom>
        </p:spPr>
        <p:txBody>
          <a:bodyPr vert="horz" wrap="square" lIns="0" tIns="27939" rIns="0" bIns="0" rtlCol="0">
            <a:spAutoFit/>
          </a:bodyPr>
          <a:lstStyle/>
          <a:p>
            <a:pPr marL="2319020">
              <a:lnSpc>
                <a:spcPct val="100000"/>
              </a:lnSpc>
              <a:spcBef>
                <a:spcPts val="219"/>
              </a:spcBef>
            </a:pPr>
            <a:r>
              <a:rPr sz="1400" b="1" spc="-135" dirty="0">
                <a:solidFill>
                  <a:srgbClr val="800000"/>
                </a:solidFill>
                <a:latin typeface="Verdana"/>
                <a:cs typeface="Verdana"/>
              </a:rPr>
              <a:t>Equality </a:t>
            </a:r>
            <a:r>
              <a:rPr sz="1400" b="1" spc="-160" dirty="0">
                <a:solidFill>
                  <a:srgbClr val="800000"/>
                </a:solidFill>
                <a:latin typeface="Verdana"/>
                <a:cs typeface="Verdana"/>
              </a:rPr>
              <a:t>or </a:t>
            </a:r>
            <a:r>
              <a:rPr sz="1400" b="1" spc="-114" dirty="0">
                <a:solidFill>
                  <a:srgbClr val="800000"/>
                </a:solidFill>
                <a:latin typeface="Verdana"/>
                <a:cs typeface="Verdana"/>
              </a:rPr>
              <a:t>non-equality </a:t>
            </a:r>
            <a:r>
              <a:rPr sz="1400" b="1" spc="-240" dirty="0">
                <a:solidFill>
                  <a:srgbClr val="800000"/>
                </a:solidFill>
                <a:latin typeface="Verdana"/>
                <a:cs typeface="Verdana"/>
              </a:rPr>
              <a:t>(=,</a:t>
            </a:r>
            <a:r>
              <a:rPr sz="1400" b="1" spc="-195" dirty="0">
                <a:solidFill>
                  <a:srgbClr val="800000"/>
                </a:solidFill>
                <a:latin typeface="Verdana"/>
                <a:cs typeface="Verdana"/>
              </a:rPr>
              <a:t> </a:t>
            </a:r>
            <a:r>
              <a:rPr sz="1400" b="1" spc="-340" dirty="0">
                <a:solidFill>
                  <a:srgbClr val="800000"/>
                </a:solidFill>
                <a:latin typeface="Verdana"/>
                <a:cs typeface="Verdana"/>
              </a:rPr>
              <a:t>≠)</a:t>
            </a:r>
            <a:endParaRPr sz="1400">
              <a:latin typeface="Verdana"/>
              <a:cs typeface="Verdana"/>
            </a:endParaRPr>
          </a:p>
          <a:p>
            <a:pPr marR="412115" algn="r">
              <a:lnSpc>
                <a:spcPct val="100000"/>
              </a:lnSpc>
              <a:spcBef>
                <a:spcPts val="120"/>
              </a:spcBef>
            </a:pPr>
            <a:r>
              <a:rPr sz="1400" b="1" spc="-120" dirty="0">
                <a:solidFill>
                  <a:srgbClr val="800000"/>
                </a:solidFill>
                <a:latin typeface="Verdana"/>
                <a:cs typeface="Verdana"/>
              </a:rPr>
              <a:t>Identical</a:t>
            </a:r>
            <a:r>
              <a:rPr sz="1400" b="1" spc="-145" dirty="0">
                <a:solidFill>
                  <a:srgbClr val="800000"/>
                </a:solidFill>
                <a:latin typeface="Verdana"/>
                <a:cs typeface="Verdana"/>
              </a:rPr>
              <a:t> </a:t>
            </a:r>
            <a:r>
              <a:rPr sz="1400" b="1" spc="-120" dirty="0">
                <a:solidFill>
                  <a:srgbClr val="800000"/>
                </a:solidFill>
                <a:latin typeface="Verdana"/>
                <a:cs typeface="Verdana"/>
              </a:rPr>
              <a:t>content</a:t>
            </a:r>
            <a:endParaRPr sz="1400">
              <a:latin typeface="Verdana"/>
              <a:cs typeface="Verdana"/>
            </a:endParaRPr>
          </a:p>
          <a:p>
            <a:pPr marR="760095" algn="ctr">
              <a:lnSpc>
                <a:spcPts val="1839"/>
              </a:lnSpc>
              <a:spcBef>
                <a:spcPts val="370"/>
              </a:spcBef>
            </a:pPr>
            <a:r>
              <a:rPr sz="1600" b="1" spc="-210" dirty="0">
                <a:latin typeface="Verdana"/>
                <a:cs typeface="Verdana"/>
              </a:rPr>
              <a:t>EQUALS</a:t>
            </a:r>
            <a:endParaRPr sz="1600">
              <a:latin typeface="Verdana"/>
              <a:cs typeface="Verdana"/>
            </a:endParaRPr>
          </a:p>
          <a:p>
            <a:pPr marR="386715" algn="r">
              <a:lnSpc>
                <a:spcPts val="1839"/>
              </a:lnSpc>
            </a:pPr>
            <a:r>
              <a:rPr sz="1600" b="1" spc="-180" dirty="0">
                <a:latin typeface="Verdana"/>
                <a:cs typeface="Verdana"/>
              </a:rPr>
              <a:t>ONLY </a:t>
            </a:r>
            <a:r>
              <a:rPr sz="1600" b="1" spc="-240" dirty="0">
                <a:latin typeface="Verdana"/>
                <a:cs typeface="Verdana"/>
              </a:rPr>
              <a:t>BY</a:t>
            </a:r>
            <a:r>
              <a:rPr sz="1600" b="1" spc="-90" dirty="0">
                <a:latin typeface="Verdana"/>
                <a:cs typeface="Verdana"/>
              </a:rPr>
              <a:t> </a:t>
            </a:r>
            <a:r>
              <a:rPr sz="1600" b="1" spc="-280" dirty="0">
                <a:latin typeface="Verdana"/>
                <a:cs typeface="Verdana"/>
              </a:rPr>
              <a:t>STATE;</a:t>
            </a:r>
            <a:endParaRPr sz="1600">
              <a:latin typeface="Verdana"/>
              <a:cs typeface="Verdana"/>
            </a:endParaRPr>
          </a:p>
          <a:p>
            <a:pPr marL="12700">
              <a:lnSpc>
                <a:spcPct val="100000"/>
              </a:lnSpc>
              <a:spcBef>
                <a:spcPts val="640"/>
              </a:spcBef>
            </a:pPr>
            <a:r>
              <a:rPr sz="1600" b="1" spc="-90" dirty="0">
                <a:latin typeface="Verdana"/>
                <a:cs typeface="Verdana"/>
              </a:rPr>
              <a:t>Create </a:t>
            </a:r>
            <a:r>
              <a:rPr sz="1600" b="1" spc="-140" dirty="0">
                <a:latin typeface="Verdana"/>
                <a:cs typeface="Verdana"/>
              </a:rPr>
              <a:t>Ordering </a:t>
            </a:r>
            <a:r>
              <a:rPr sz="1600" b="1" spc="-215" dirty="0">
                <a:latin typeface="Verdana"/>
                <a:cs typeface="Verdana"/>
              </a:rPr>
              <a:t>For</a:t>
            </a:r>
            <a:r>
              <a:rPr sz="1600" b="1" spc="-75" dirty="0">
                <a:latin typeface="Verdana"/>
                <a:cs typeface="Verdana"/>
              </a:rPr>
              <a:t> </a:t>
            </a:r>
            <a:r>
              <a:rPr sz="1600" b="1" i="1" spc="-420" dirty="0">
                <a:solidFill>
                  <a:srgbClr val="3366FF"/>
                </a:solidFill>
                <a:latin typeface="Verdana"/>
                <a:cs typeface="Verdana"/>
              </a:rPr>
              <a:t>T</a:t>
            </a:r>
            <a:endParaRPr sz="1600">
              <a:latin typeface="Verdana"/>
              <a:cs typeface="Verdana"/>
            </a:endParaRPr>
          </a:p>
          <a:p>
            <a:pPr marR="5080" algn="r">
              <a:lnSpc>
                <a:spcPct val="100000"/>
              </a:lnSpc>
              <a:spcBef>
                <a:spcPts val="1280"/>
              </a:spcBef>
            </a:pPr>
            <a:r>
              <a:rPr sz="1600" b="1" spc="-240" dirty="0">
                <a:latin typeface="Verdana"/>
                <a:cs typeface="Verdana"/>
              </a:rPr>
              <a:t>BY </a:t>
            </a:r>
            <a:r>
              <a:rPr sz="1600" b="1" spc="-275" dirty="0">
                <a:latin typeface="Verdana"/>
                <a:cs typeface="Verdana"/>
              </a:rPr>
              <a:t>RELATIVE </a:t>
            </a:r>
            <a:r>
              <a:rPr sz="1600" b="1" spc="-370" dirty="0">
                <a:latin typeface="Verdana"/>
                <a:cs typeface="Verdana"/>
              </a:rPr>
              <a:t>WITH</a:t>
            </a:r>
            <a:r>
              <a:rPr sz="1600" b="1" spc="-415" dirty="0">
                <a:latin typeface="Verdana"/>
                <a:cs typeface="Verdana"/>
              </a:rPr>
              <a:t> </a:t>
            </a:r>
            <a:r>
              <a:rPr sz="1600" b="1" i="1" spc="-240" dirty="0">
                <a:solidFill>
                  <a:srgbClr val="3366FF"/>
                </a:solidFill>
                <a:latin typeface="Verdana"/>
                <a:cs typeface="Verdana"/>
              </a:rPr>
              <a:t>F</a:t>
            </a:r>
            <a:r>
              <a:rPr sz="1600" b="1" spc="-240" dirty="0">
                <a:latin typeface="Verdana"/>
                <a:cs typeface="Verdana"/>
              </a:rPr>
              <a:t>;</a:t>
            </a:r>
            <a:endParaRPr sz="1600">
              <a:latin typeface="Verdana"/>
              <a:cs typeface="Verdana"/>
            </a:endParaRPr>
          </a:p>
        </p:txBody>
      </p:sp>
      <p:sp>
        <p:nvSpPr>
          <p:cNvPr id="22" name="object 22"/>
          <p:cNvSpPr/>
          <p:nvPr/>
        </p:nvSpPr>
        <p:spPr>
          <a:xfrm>
            <a:off x="4867275" y="4754562"/>
            <a:ext cx="675005" cy="0"/>
          </a:xfrm>
          <a:custGeom>
            <a:avLst/>
            <a:gdLst/>
            <a:ahLst/>
            <a:cxnLst/>
            <a:rect l="l" t="t" r="r" b="b"/>
            <a:pathLst>
              <a:path w="675004">
                <a:moveTo>
                  <a:pt x="0" y="0"/>
                </a:moveTo>
                <a:lnTo>
                  <a:pt x="674881" y="0"/>
                </a:lnTo>
              </a:path>
            </a:pathLst>
          </a:custGeom>
          <a:ln w="25399">
            <a:solidFill>
              <a:srgbClr val="A4B1A9"/>
            </a:solidFill>
          </a:ln>
        </p:spPr>
        <p:txBody>
          <a:bodyPr wrap="square" lIns="0" tIns="0" rIns="0" bIns="0" rtlCol="0"/>
          <a:lstStyle/>
          <a:p>
            <a:endParaRPr/>
          </a:p>
        </p:txBody>
      </p:sp>
      <p:sp>
        <p:nvSpPr>
          <p:cNvPr id="23" name="object 23"/>
          <p:cNvSpPr/>
          <p:nvPr/>
        </p:nvSpPr>
        <p:spPr>
          <a:xfrm>
            <a:off x="5451449" y="4695609"/>
            <a:ext cx="115912" cy="117906"/>
          </a:xfrm>
          <a:prstGeom prst="rect">
            <a:avLst/>
          </a:prstGeom>
          <a:blipFill>
            <a:blip r:embed="rId9" cstate="print"/>
            <a:stretch>
              <a:fillRect/>
            </a:stretch>
          </a:blipFill>
        </p:spPr>
        <p:txBody>
          <a:bodyPr wrap="square" lIns="0" tIns="0" rIns="0" bIns="0" rtlCol="0"/>
          <a:lstStyle/>
          <a:p>
            <a:endParaRPr/>
          </a:p>
        </p:txBody>
      </p:sp>
      <p:sp>
        <p:nvSpPr>
          <p:cNvPr id="24" name="object 24"/>
          <p:cNvSpPr txBox="1"/>
          <p:nvPr/>
        </p:nvSpPr>
        <p:spPr>
          <a:xfrm>
            <a:off x="5657215" y="4944745"/>
            <a:ext cx="3126105" cy="441959"/>
          </a:xfrm>
          <a:prstGeom prst="rect">
            <a:avLst/>
          </a:prstGeom>
        </p:spPr>
        <p:txBody>
          <a:bodyPr vert="horz" wrap="square" lIns="0" tIns="27939" rIns="0" bIns="0" rtlCol="0">
            <a:spAutoFit/>
          </a:bodyPr>
          <a:lstStyle/>
          <a:p>
            <a:pPr marL="12700" marR="5080">
              <a:lnSpc>
                <a:spcPts val="1600"/>
              </a:lnSpc>
              <a:spcBef>
                <a:spcPts val="219"/>
              </a:spcBef>
            </a:pPr>
            <a:r>
              <a:rPr sz="1400" b="1" spc="-130" dirty="0">
                <a:solidFill>
                  <a:srgbClr val="800000"/>
                </a:solidFill>
                <a:latin typeface="Verdana"/>
                <a:cs typeface="Verdana"/>
              </a:rPr>
              <a:t>User-defined function </a:t>
            </a:r>
            <a:r>
              <a:rPr sz="1400" b="1" spc="-165" dirty="0">
                <a:solidFill>
                  <a:srgbClr val="800000"/>
                </a:solidFill>
                <a:latin typeface="Verdana"/>
                <a:cs typeface="Verdana"/>
              </a:rPr>
              <a:t>F(O1, </a:t>
            </a:r>
            <a:r>
              <a:rPr sz="1400" b="1" spc="-155" dirty="0">
                <a:solidFill>
                  <a:srgbClr val="800000"/>
                </a:solidFill>
                <a:latin typeface="Verdana"/>
                <a:cs typeface="Verdana"/>
              </a:rPr>
              <a:t>O2) </a:t>
            </a:r>
            <a:r>
              <a:rPr sz="1400" b="1" spc="-75" dirty="0">
                <a:solidFill>
                  <a:srgbClr val="800000"/>
                </a:solidFill>
                <a:latin typeface="Verdana"/>
                <a:cs typeface="Verdana"/>
              </a:rPr>
              <a:t>and  </a:t>
            </a:r>
            <a:r>
              <a:rPr sz="1400" b="1" spc="-185" dirty="0">
                <a:solidFill>
                  <a:srgbClr val="800000"/>
                </a:solidFill>
                <a:latin typeface="Verdana"/>
                <a:cs typeface="Verdana"/>
              </a:rPr>
              <a:t>returns </a:t>
            </a:r>
            <a:r>
              <a:rPr sz="1400" b="1" spc="-170" dirty="0">
                <a:solidFill>
                  <a:srgbClr val="800000"/>
                </a:solidFill>
                <a:latin typeface="Verdana"/>
                <a:cs typeface="Verdana"/>
              </a:rPr>
              <a:t>0, </a:t>
            </a:r>
            <a:r>
              <a:rPr sz="1400" b="1" spc="-95" dirty="0">
                <a:solidFill>
                  <a:srgbClr val="800000"/>
                </a:solidFill>
                <a:latin typeface="Verdana"/>
                <a:cs typeface="Verdana"/>
              </a:rPr>
              <a:t>-ve,</a:t>
            </a:r>
            <a:r>
              <a:rPr sz="1400" b="1" spc="-215" dirty="0">
                <a:solidFill>
                  <a:srgbClr val="800000"/>
                </a:solidFill>
                <a:latin typeface="Verdana"/>
                <a:cs typeface="Verdana"/>
              </a:rPr>
              <a:t> </a:t>
            </a:r>
            <a:r>
              <a:rPr sz="1400" b="1" spc="-185" dirty="0">
                <a:solidFill>
                  <a:srgbClr val="800000"/>
                </a:solidFill>
                <a:latin typeface="Verdana"/>
                <a:cs typeface="Verdana"/>
              </a:rPr>
              <a:t>+ve</a:t>
            </a:r>
            <a:endParaRPr sz="1400">
              <a:latin typeface="Verdana"/>
              <a:cs typeface="Verdana"/>
            </a:endParaRPr>
          </a:p>
        </p:txBody>
      </p:sp>
      <p:sp>
        <p:nvSpPr>
          <p:cNvPr id="25" name="object 25"/>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40</a:t>
            </a:fld>
            <a:endParaRPr spc="-1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711960">
              <a:lnSpc>
                <a:spcPct val="100000"/>
              </a:lnSpc>
              <a:spcBef>
                <a:spcPts val="2265"/>
              </a:spcBef>
            </a:pPr>
            <a:r>
              <a:rPr spc="114" dirty="0"/>
              <a:t>ORDERING</a:t>
            </a:r>
            <a:r>
              <a:rPr spc="-5" dirty="0"/>
              <a:t> </a:t>
            </a:r>
            <a:r>
              <a:rPr spc="165" dirty="0"/>
              <a:t>FUNCTION</a:t>
            </a:r>
          </a:p>
        </p:txBody>
      </p:sp>
      <p:sp>
        <p:nvSpPr>
          <p:cNvPr id="5" name="object 5"/>
          <p:cNvSpPr/>
          <p:nvPr/>
        </p:nvSpPr>
        <p:spPr>
          <a:xfrm>
            <a:off x="274637" y="1730375"/>
            <a:ext cx="2473325" cy="88106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1125" y="2671762"/>
            <a:ext cx="3106737" cy="7493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0975" y="3792538"/>
            <a:ext cx="3036887" cy="931861"/>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80975" y="4799012"/>
            <a:ext cx="2913062" cy="56197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11125" y="5808662"/>
            <a:ext cx="3054350" cy="749300"/>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3749675" y="1730375"/>
            <a:ext cx="9525" cy="4991100"/>
          </a:xfrm>
          <a:custGeom>
            <a:avLst/>
            <a:gdLst/>
            <a:ahLst/>
            <a:cxnLst/>
            <a:rect l="l" t="t" r="r" b="b"/>
            <a:pathLst>
              <a:path w="9525" h="4991100">
                <a:moveTo>
                  <a:pt x="9524" y="0"/>
                </a:moveTo>
                <a:lnTo>
                  <a:pt x="0" y="4991096"/>
                </a:lnTo>
              </a:path>
            </a:pathLst>
          </a:custGeom>
          <a:ln w="25399">
            <a:solidFill>
              <a:srgbClr val="A4B1A9"/>
            </a:solidFill>
          </a:ln>
        </p:spPr>
        <p:txBody>
          <a:bodyPr wrap="square" lIns="0" tIns="0" rIns="0" bIns="0" rtlCol="0"/>
          <a:lstStyle/>
          <a:p>
            <a:endParaRPr/>
          </a:p>
        </p:txBody>
      </p:sp>
      <p:sp>
        <p:nvSpPr>
          <p:cNvPr id="11" name="object 11"/>
          <p:cNvSpPr/>
          <p:nvPr/>
        </p:nvSpPr>
        <p:spPr>
          <a:xfrm>
            <a:off x="4255134" y="1901826"/>
            <a:ext cx="3355340" cy="482179"/>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2143374" y="2384425"/>
            <a:ext cx="2186305" cy="1836420"/>
          </a:xfrm>
          <a:custGeom>
            <a:avLst/>
            <a:gdLst/>
            <a:ahLst/>
            <a:cxnLst/>
            <a:rect l="l" t="t" r="r" b="b"/>
            <a:pathLst>
              <a:path w="2186304" h="1836420">
                <a:moveTo>
                  <a:pt x="2185738" y="0"/>
                </a:moveTo>
                <a:lnTo>
                  <a:pt x="0" y="1836398"/>
                </a:lnTo>
              </a:path>
            </a:pathLst>
          </a:custGeom>
          <a:ln w="25399">
            <a:solidFill>
              <a:srgbClr val="A4B1A9"/>
            </a:solidFill>
          </a:ln>
        </p:spPr>
        <p:txBody>
          <a:bodyPr wrap="square" lIns="0" tIns="0" rIns="0" bIns="0" rtlCol="0"/>
          <a:lstStyle/>
          <a:p>
            <a:endParaRPr/>
          </a:p>
        </p:txBody>
      </p:sp>
      <p:sp>
        <p:nvSpPr>
          <p:cNvPr id="13" name="object 13"/>
          <p:cNvSpPr/>
          <p:nvPr/>
        </p:nvSpPr>
        <p:spPr>
          <a:xfrm>
            <a:off x="2124075" y="4123448"/>
            <a:ext cx="119938" cy="113588"/>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4059237" y="2809430"/>
            <a:ext cx="4084637" cy="2097531"/>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6369541" y="2306637"/>
            <a:ext cx="803275" cy="654050"/>
          </a:xfrm>
          <a:custGeom>
            <a:avLst/>
            <a:gdLst/>
            <a:ahLst/>
            <a:cxnLst/>
            <a:rect l="l" t="t" r="r" b="b"/>
            <a:pathLst>
              <a:path w="803275" h="654050">
                <a:moveTo>
                  <a:pt x="802783" y="0"/>
                </a:moveTo>
                <a:lnTo>
                  <a:pt x="0" y="654005"/>
                </a:lnTo>
              </a:path>
            </a:pathLst>
          </a:custGeom>
          <a:ln w="25399">
            <a:solidFill>
              <a:srgbClr val="A4B1A9"/>
            </a:solidFill>
          </a:ln>
        </p:spPr>
        <p:txBody>
          <a:bodyPr wrap="square" lIns="0" tIns="0" rIns="0" bIns="0" rtlCol="0"/>
          <a:lstStyle/>
          <a:p>
            <a:endParaRPr/>
          </a:p>
        </p:txBody>
      </p:sp>
      <p:sp>
        <p:nvSpPr>
          <p:cNvPr id="16" name="object 16"/>
          <p:cNvSpPr/>
          <p:nvPr/>
        </p:nvSpPr>
        <p:spPr>
          <a:xfrm>
            <a:off x="6350000" y="2863697"/>
            <a:ext cx="120319" cy="112864"/>
          </a:xfrm>
          <a:prstGeom prst="rect">
            <a:avLst/>
          </a:prstGeom>
          <a:blipFill>
            <a:blip r:embed="rId12" cstate="print"/>
            <a:stretch>
              <a:fillRect/>
            </a:stretch>
          </a:blip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41</a:t>
            </a:fld>
            <a:endParaRPr spc="-1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077595">
              <a:lnSpc>
                <a:spcPct val="100000"/>
              </a:lnSpc>
              <a:spcBef>
                <a:spcPts val="2265"/>
              </a:spcBef>
            </a:pPr>
            <a:r>
              <a:rPr spc="25" dirty="0"/>
              <a:t>EXAMPLES </a:t>
            </a:r>
            <a:r>
              <a:rPr spc="-95" dirty="0"/>
              <a:t>IV:</a:t>
            </a:r>
            <a:r>
              <a:rPr spc="-35" dirty="0"/>
              <a:t> </a:t>
            </a:r>
            <a:r>
              <a:rPr spc="110" dirty="0"/>
              <a:t>COMPARISON</a:t>
            </a:r>
          </a:p>
        </p:txBody>
      </p:sp>
      <p:sp>
        <p:nvSpPr>
          <p:cNvPr id="5" name="object 5"/>
          <p:cNvSpPr/>
          <p:nvPr/>
        </p:nvSpPr>
        <p:spPr>
          <a:xfrm>
            <a:off x="274637" y="1730375"/>
            <a:ext cx="2473325" cy="88106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1125" y="2671762"/>
            <a:ext cx="3106737" cy="7493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0975" y="3792538"/>
            <a:ext cx="3036887" cy="931861"/>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80975" y="4799012"/>
            <a:ext cx="2913062" cy="56197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11125" y="5808662"/>
            <a:ext cx="3054350" cy="749300"/>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3749675" y="1730375"/>
            <a:ext cx="9525" cy="4991100"/>
          </a:xfrm>
          <a:custGeom>
            <a:avLst/>
            <a:gdLst/>
            <a:ahLst/>
            <a:cxnLst/>
            <a:rect l="l" t="t" r="r" b="b"/>
            <a:pathLst>
              <a:path w="9525" h="4991100">
                <a:moveTo>
                  <a:pt x="9524" y="0"/>
                </a:moveTo>
                <a:lnTo>
                  <a:pt x="0" y="4991096"/>
                </a:lnTo>
              </a:path>
            </a:pathLst>
          </a:custGeom>
          <a:ln w="25399">
            <a:solidFill>
              <a:srgbClr val="A4B1A9"/>
            </a:solidFill>
          </a:ln>
        </p:spPr>
        <p:txBody>
          <a:bodyPr wrap="square" lIns="0" tIns="0" rIns="0" bIns="0" rtlCol="0"/>
          <a:lstStyle/>
          <a:p>
            <a:endParaRPr/>
          </a:p>
        </p:txBody>
      </p:sp>
      <p:sp>
        <p:nvSpPr>
          <p:cNvPr id="11" name="object 11"/>
          <p:cNvSpPr/>
          <p:nvPr/>
        </p:nvSpPr>
        <p:spPr>
          <a:xfrm>
            <a:off x="4135577" y="3898669"/>
            <a:ext cx="4064927" cy="1130531"/>
          </a:xfrm>
          <a:prstGeom prst="rect">
            <a:avLst/>
          </a:prstGeom>
          <a:blipFill>
            <a:blip r:embed="rId9" cstate="print"/>
            <a:stretch>
              <a:fillRect/>
            </a:stretch>
          </a:blipFill>
        </p:spPr>
        <p:txBody>
          <a:bodyPr wrap="square" lIns="0" tIns="0" rIns="0" bIns="0" rtlCol="0"/>
          <a:lstStyle/>
          <a:p>
            <a:endParaRPr/>
          </a:p>
        </p:txBody>
      </p:sp>
      <p:sp>
        <p:nvSpPr>
          <p:cNvPr id="12" name="object 12"/>
          <p:cNvSpPr txBox="1"/>
          <p:nvPr/>
        </p:nvSpPr>
        <p:spPr>
          <a:xfrm>
            <a:off x="4010977" y="3246120"/>
            <a:ext cx="3929379" cy="1711960"/>
          </a:xfrm>
          <a:prstGeom prst="rect">
            <a:avLst/>
          </a:prstGeom>
        </p:spPr>
        <p:txBody>
          <a:bodyPr vert="horz" wrap="square" lIns="0" tIns="27939" rIns="0" bIns="0" rtlCol="0">
            <a:spAutoFit/>
          </a:bodyPr>
          <a:lstStyle/>
          <a:p>
            <a:pPr marL="12700" marR="5080">
              <a:lnSpc>
                <a:spcPts val="1600"/>
              </a:lnSpc>
              <a:spcBef>
                <a:spcPts val="219"/>
              </a:spcBef>
            </a:pPr>
            <a:r>
              <a:rPr sz="1400" b="1" spc="-135" dirty="0">
                <a:solidFill>
                  <a:srgbClr val="800000"/>
                </a:solidFill>
                <a:latin typeface="Verdana"/>
                <a:cs typeface="Verdana"/>
              </a:rPr>
              <a:t>Q5: </a:t>
            </a:r>
            <a:r>
              <a:rPr sz="1400" b="1" spc="-150" dirty="0">
                <a:solidFill>
                  <a:srgbClr val="800000"/>
                </a:solidFill>
                <a:latin typeface="Verdana"/>
                <a:cs typeface="Verdana"/>
              </a:rPr>
              <a:t>Find </a:t>
            </a:r>
            <a:r>
              <a:rPr sz="1400" b="1" spc="-140" dirty="0">
                <a:solidFill>
                  <a:srgbClr val="800000"/>
                </a:solidFill>
                <a:latin typeface="Verdana"/>
                <a:cs typeface="Verdana"/>
              </a:rPr>
              <a:t>distinct </a:t>
            </a:r>
            <a:r>
              <a:rPr sz="1400" b="1" spc="-130" dirty="0">
                <a:solidFill>
                  <a:srgbClr val="800000"/>
                </a:solidFill>
                <a:latin typeface="Verdana"/>
                <a:cs typeface="Verdana"/>
              </a:rPr>
              <a:t>movies </a:t>
            </a:r>
            <a:r>
              <a:rPr sz="1400" b="1" spc="-150" dirty="0">
                <a:solidFill>
                  <a:srgbClr val="800000"/>
                </a:solidFill>
                <a:latin typeface="Verdana"/>
                <a:cs typeface="Verdana"/>
              </a:rPr>
              <a:t>starred </a:t>
            </a:r>
            <a:r>
              <a:rPr sz="1400" b="1" spc="-80" dirty="0">
                <a:solidFill>
                  <a:srgbClr val="800000"/>
                </a:solidFill>
                <a:latin typeface="Verdana"/>
                <a:cs typeface="Verdana"/>
              </a:rPr>
              <a:t>by </a:t>
            </a:r>
            <a:r>
              <a:rPr sz="1400" b="1" spc="-125" dirty="0">
                <a:solidFill>
                  <a:srgbClr val="800000"/>
                </a:solidFill>
                <a:latin typeface="Verdana"/>
                <a:cs typeface="Verdana"/>
              </a:rPr>
              <a:t>‘Jim </a:t>
            </a:r>
            <a:r>
              <a:rPr sz="1400" b="1" spc="-105" dirty="0">
                <a:solidFill>
                  <a:srgbClr val="800000"/>
                </a:solidFill>
                <a:latin typeface="Verdana"/>
                <a:cs typeface="Verdana"/>
              </a:rPr>
              <a:t>Carry’  </a:t>
            </a:r>
            <a:r>
              <a:rPr sz="1400" b="1" spc="-160" dirty="0">
                <a:solidFill>
                  <a:srgbClr val="800000"/>
                </a:solidFill>
                <a:latin typeface="Verdana"/>
                <a:cs typeface="Verdana"/>
              </a:rPr>
              <a:t>or </a:t>
            </a:r>
            <a:r>
              <a:rPr sz="1400" b="1" spc="-80" dirty="0">
                <a:solidFill>
                  <a:srgbClr val="800000"/>
                </a:solidFill>
                <a:latin typeface="Verdana"/>
                <a:cs typeface="Verdana"/>
              </a:rPr>
              <a:t>‘Mel</a:t>
            </a:r>
            <a:r>
              <a:rPr sz="1400" b="1" spc="-25" dirty="0">
                <a:solidFill>
                  <a:srgbClr val="800000"/>
                </a:solidFill>
                <a:latin typeface="Verdana"/>
                <a:cs typeface="Verdana"/>
              </a:rPr>
              <a:t> </a:t>
            </a:r>
            <a:r>
              <a:rPr sz="1400" b="1" spc="-100" dirty="0">
                <a:solidFill>
                  <a:srgbClr val="800000"/>
                </a:solidFill>
                <a:latin typeface="Verdana"/>
                <a:cs typeface="Verdana"/>
              </a:rPr>
              <a:t>Gibson’</a:t>
            </a:r>
            <a:endParaRPr sz="1400">
              <a:latin typeface="Verdana"/>
              <a:cs typeface="Verdana"/>
            </a:endParaRPr>
          </a:p>
          <a:p>
            <a:pPr>
              <a:lnSpc>
                <a:spcPct val="100000"/>
              </a:lnSpc>
              <a:spcBef>
                <a:spcPts val="5"/>
              </a:spcBef>
            </a:pPr>
            <a:endParaRPr sz="2100">
              <a:latin typeface="Times New Roman"/>
              <a:cs typeface="Times New Roman"/>
            </a:endParaRPr>
          </a:p>
          <a:p>
            <a:pPr marL="235585" marR="911860">
              <a:lnSpc>
                <a:spcPts val="1900"/>
              </a:lnSpc>
            </a:pPr>
            <a:r>
              <a:rPr sz="1600" spc="-25" dirty="0">
                <a:latin typeface="Verdana"/>
                <a:cs typeface="Verdana"/>
              </a:rPr>
              <a:t>Select </a:t>
            </a:r>
            <a:r>
              <a:rPr sz="1600" spc="-65" dirty="0">
                <a:latin typeface="Verdana"/>
                <a:cs typeface="Verdana"/>
              </a:rPr>
              <a:t>Distinct</a:t>
            </a:r>
            <a:r>
              <a:rPr sz="1600" spc="-280" dirty="0">
                <a:latin typeface="Verdana"/>
                <a:cs typeface="Verdana"/>
              </a:rPr>
              <a:t> </a:t>
            </a:r>
            <a:r>
              <a:rPr sz="1600" spc="-85" dirty="0">
                <a:latin typeface="Verdana"/>
                <a:cs typeface="Verdana"/>
              </a:rPr>
              <a:t>DEREF(movie)  From</a:t>
            </a:r>
            <a:r>
              <a:rPr sz="1600" spc="315" dirty="0">
                <a:latin typeface="Verdana"/>
                <a:cs typeface="Verdana"/>
              </a:rPr>
              <a:t> </a:t>
            </a:r>
            <a:r>
              <a:rPr sz="1600" spc="-150" dirty="0">
                <a:latin typeface="Verdana"/>
                <a:cs typeface="Verdana"/>
              </a:rPr>
              <a:t>StarsIn</a:t>
            </a:r>
            <a:endParaRPr sz="1600">
              <a:latin typeface="Verdana"/>
              <a:cs typeface="Verdana"/>
            </a:endParaRPr>
          </a:p>
          <a:p>
            <a:pPr marL="235585" marR="563245">
              <a:lnSpc>
                <a:spcPts val="1900"/>
              </a:lnSpc>
            </a:pPr>
            <a:r>
              <a:rPr sz="1600" spc="-30" dirty="0">
                <a:latin typeface="Verdana"/>
                <a:cs typeface="Verdana"/>
              </a:rPr>
              <a:t>Where </a:t>
            </a:r>
            <a:r>
              <a:rPr sz="1600" spc="-80" dirty="0">
                <a:latin typeface="Verdana"/>
                <a:cs typeface="Verdana"/>
              </a:rPr>
              <a:t>star-&gt;name </a:t>
            </a:r>
            <a:r>
              <a:rPr sz="1600" spc="-340" dirty="0">
                <a:latin typeface="Verdana"/>
                <a:cs typeface="Verdana"/>
              </a:rPr>
              <a:t>= </a:t>
            </a:r>
            <a:r>
              <a:rPr sz="1600" spc="-5" dirty="0">
                <a:latin typeface="Verdana"/>
                <a:cs typeface="Verdana"/>
              </a:rPr>
              <a:t>‘Jim</a:t>
            </a:r>
            <a:r>
              <a:rPr sz="1600" spc="-295" dirty="0">
                <a:latin typeface="Verdana"/>
                <a:cs typeface="Verdana"/>
              </a:rPr>
              <a:t> </a:t>
            </a:r>
            <a:r>
              <a:rPr sz="1600" spc="-10" dirty="0">
                <a:latin typeface="Verdana"/>
                <a:cs typeface="Verdana"/>
              </a:rPr>
              <a:t>Carry’  </a:t>
            </a:r>
            <a:r>
              <a:rPr sz="1600" spc="-40" dirty="0">
                <a:latin typeface="Verdana"/>
                <a:cs typeface="Verdana"/>
              </a:rPr>
              <a:t>Or </a:t>
            </a:r>
            <a:r>
              <a:rPr sz="1600" spc="-80" dirty="0">
                <a:latin typeface="Verdana"/>
                <a:cs typeface="Verdana"/>
              </a:rPr>
              <a:t>star-&gt;name </a:t>
            </a:r>
            <a:r>
              <a:rPr sz="1600" spc="-340" dirty="0">
                <a:latin typeface="Verdana"/>
                <a:cs typeface="Verdana"/>
              </a:rPr>
              <a:t>= </a:t>
            </a:r>
            <a:r>
              <a:rPr sz="1600" spc="50" dirty="0">
                <a:latin typeface="Verdana"/>
                <a:cs typeface="Verdana"/>
              </a:rPr>
              <a:t>‘Mel</a:t>
            </a:r>
            <a:r>
              <a:rPr sz="1600" spc="-285" dirty="0">
                <a:latin typeface="Verdana"/>
                <a:cs typeface="Verdana"/>
              </a:rPr>
              <a:t> </a:t>
            </a:r>
            <a:r>
              <a:rPr sz="1600" spc="-25" dirty="0">
                <a:latin typeface="Verdana"/>
                <a:cs typeface="Verdana"/>
              </a:rPr>
              <a:t>Gibson’;</a:t>
            </a:r>
            <a:endParaRPr sz="1600">
              <a:latin typeface="Verdana"/>
              <a:cs typeface="Verdana"/>
            </a:endParaRPr>
          </a:p>
        </p:txBody>
      </p:sp>
      <p:sp>
        <p:nvSpPr>
          <p:cNvPr id="13" name="object 13"/>
          <p:cNvSpPr/>
          <p:nvPr/>
        </p:nvSpPr>
        <p:spPr>
          <a:xfrm>
            <a:off x="3869575" y="1903609"/>
            <a:ext cx="4838001" cy="648392"/>
          </a:xfrm>
          <a:prstGeom prst="rect">
            <a:avLst/>
          </a:prstGeom>
          <a:blipFill>
            <a:blip r:embed="rId10" cstate="print"/>
            <a:stretch>
              <a:fillRect/>
            </a:stretch>
          </a:blipFill>
        </p:spPr>
        <p:txBody>
          <a:bodyPr wrap="square" lIns="0" tIns="0" rIns="0" bIns="0" rtlCol="0"/>
          <a:lstStyle/>
          <a:p>
            <a:endParaRPr/>
          </a:p>
        </p:txBody>
      </p:sp>
      <p:sp>
        <p:nvSpPr>
          <p:cNvPr id="14" name="object 14"/>
          <p:cNvSpPr txBox="1"/>
          <p:nvPr/>
        </p:nvSpPr>
        <p:spPr>
          <a:xfrm>
            <a:off x="3970020" y="2107565"/>
            <a:ext cx="4573270"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FFFFFF"/>
                </a:solidFill>
                <a:latin typeface="Verdana"/>
                <a:cs typeface="Verdana"/>
              </a:rPr>
              <a:t>Create</a:t>
            </a:r>
            <a:r>
              <a:rPr sz="1400" spc="-110" dirty="0">
                <a:solidFill>
                  <a:srgbClr val="FFFFFF"/>
                </a:solidFill>
                <a:latin typeface="Verdana"/>
                <a:cs typeface="Verdana"/>
              </a:rPr>
              <a:t> </a:t>
            </a:r>
            <a:r>
              <a:rPr sz="1400" spc="-20" dirty="0">
                <a:solidFill>
                  <a:srgbClr val="FFFFFF"/>
                </a:solidFill>
                <a:latin typeface="Verdana"/>
                <a:cs typeface="Verdana"/>
              </a:rPr>
              <a:t>Ordering</a:t>
            </a:r>
            <a:r>
              <a:rPr sz="1400" spc="-105" dirty="0">
                <a:solidFill>
                  <a:srgbClr val="FFFFFF"/>
                </a:solidFill>
                <a:latin typeface="Verdana"/>
                <a:cs typeface="Verdana"/>
              </a:rPr>
              <a:t> </a:t>
            </a:r>
            <a:r>
              <a:rPr sz="1400" spc="-80" dirty="0">
                <a:solidFill>
                  <a:srgbClr val="FFFFFF"/>
                </a:solidFill>
                <a:latin typeface="Verdana"/>
                <a:cs typeface="Verdana"/>
              </a:rPr>
              <a:t>For</a:t>
            </a:r>
            <a:r>
              <a:rPr sz="1400" spc="-105" dirty="0">
                <a:solidFill>
                  <a:srgbClr val="FFFFFF"/>
                </a:solidFill>
                <a:latin typeface="Verdana"/>
                <a:cs typeface="Verdana"/>
              </a:rPr>
              <a:t> </a:t>
            </a:r>
            <a:r>
              <a:rPr sz="1400" spc="-15" dirty="0">
                <a:solidFill>
                  <a:srgbClr val="FFFFFF"/>
                </a:solidFill>
                <a:latin typeface="Verdana"/>
                <a:cs typeface="Verdana"/>
              </a:rPr>
              <a:t>MovieType</a:t>
            </a:r>
            <a:r>
              <a:rPr sz="1400" spc="-105" dirty="0">
                <a:solidFill>
                  <a:srgbClr val="FFFFFF"/>
                </a:solidFill>
                <a:latin typeface="Verdana"/>
                <a:cs typeface="Verdana"/>
              </a:rPr>
              <a:t> </a:t>
            </a:r>
            <a:r>
              <a:rPr sz="1400" spc="-45" dirty="0">
                <a:solidFill>
                  <a:srgbClr val="FFFFFF"/>
                </a:solidFill>
                <a:latin typeface="Verdana"/>
                <a:cs typeface="Verdana"/>
              </a:rPr>
              <a:t>Equals</a:t>
            </a:r>
            <a:r>
              <a:rPr sz="1400" spc="-105" dirty="0">
                <a:solidFill>
                  <a:srgbClr val="FFFFFF"/>
                </a:solidFill>
                <a:latin typeface="Verdana"/>
                <a:cs typeface="Verdana"/>
              </a:rPr>
              <a:t> </a:t>
            </a:r>
            <a:r>
              <a:rPr sz="1400" spc="-30" dirty="0">
                <a:solidFill>
                  <a:srgbClr val="FFFFFF"/>
                </a:solidFill>
                <a:latin typeface="Verdana"/>
                <a:cs typeface="Verdana"/>
              </a:rPr>
              <a:t>Only</a:t>
            </a:r>
            <a:r>
              <a:rPr sz="1400" spc="-105" dirty="0">
                <a:solidFill>
                  <a:srgbClr val="FFFFFF"/>
                </a:solidFill>
                <a:latin typeface="Verdana"/>
                <a:cs typeface="Verdana"/>
              </a:rPr>
              <a:t> </a:t>
            </a:r>
            <a:r>
              <a:rPr sz="1400" spc="-120" dirty="0">
                <a:solidFill>
                  <a:srgbClr val="FFFFFF"/>
                </a:solidFill>
                <a:latin typeface="Verdana"/>
                <a:cs typeface="Verdana"/>
              </a:rPr>
              <a:t>By</a:t>
            </a:r>
            <a:r>
              <a:rPr sz="1400" spc="-110" dirty="0">
                <a:solidFill>
                  <a:srgbClr val="FFFFFF"/>
                </a:solidFill>
                <a:latin typeface="Verdana"/>
                <a:cs typeface="Verdana"/>
              </a:rPr>
              <a:t> </a:t>
            </a:r>
            <a:r>
              <a:rPr sz="1400" spc="-85" dirty="0">
                <a:solidFill>
                  <a:srgbClr val="FFFFFF"/>
                </a:solidFill>
                <a:latin typeface="Verdana"/>
                <a:cs typeface="Verdana"/>
              </a:rPr>
              <a:t>State;</a:t>
            </a:r>
            <a:endParaRPr sz="1400">
              <a:latin typeface="Verdana"/>
              <a:cs typeface="Verdana"/>
            </a:endParaRPr>
          </a:p>
        </p:txBody>
      </p:sp>
      <p:sp>
        <p:nvSpPr>
          <p:cNvPr id="15" name="object 15"/>
          <p:cNvSpPr/>
          <p:nvPr/>
        </p:nvSpPr>
        <p:spPr>
          <a:xfrm>
            <a:off x="5597525" y="5167313"/>
            <a:ext cx="761998" cy="741361"/>
          </a:xfrm>
          <a:prstGeom prst="rect">
            <a:avLst/>
          </a:prstGeom>
          <a:blipFill>
            <a:blip r:embed="rId11" cstate="print"/>
            <a:stretch>
              <a:fillRect/>
            </a:stretch>
          </a:blip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42</a:t>
            </a:fld>
            <a:endParaRPr spc="-1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4" name="object 4"/>
          <p:cNvSpPr/>
          <p:nvPr/>
        </p:nvSpPr>
        <p:spPr>
          <a:xfrm>
            <a:off x="92075" y="101600"/>
            <a:ext cx="8959850" cy="66643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07"/>
            <a:ext cx="8603665" cy="1334198"/>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819150">
              <a:lnSpc>
                <a:spcPct val="100000"/>
              </a:lnSpc>
              <a:spcBef>
                <a:spcPts val="2265"/>
              </a:spcBef>
            </a:pPr>
            <a:r>
              <a:rPr spc="50" dirty="0"/>
              <a:t>GENERATORS </a:t>
            </a:r>
            <a:r>
              <a:rPr spc="250" dirty="0"/>
              <a:t>AND</a:t>
            </a:r>
            <a:r>
              <a:rPr spc="-204" dirty="0"/>
              <a:t> </a:t>
            </a:r>
            <a:r>
              <a:rPr spc="15" dirty="0"/>
              <a:t>MUTATORS</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43</a:t>
            </a:fld>
            <a:endParaRPr spc="-100" dirty="0"/>
          </a:p>
        </p:txBody>
      </p:sp>
      <p:sp>
        <p:nvSpPr>
          <p:cNvPr id="7" name="object 7"/>
          <p:cNvSpPr txBox="1"/>
          <p:nvPr/>
        </p:nvSpPr>
        <p:spPr>
          <a:xfrm>
            <a:off x="650240" y="1729740"/>
            <a:ext cx="7527290" cy="4038600"/>
          </a:xfrm>
          <a:prstGeom prst="rect">
            <a:avLst/>
          </a:prstGeom>
        </p:spPr>
        <p:txBody>
          <a:bodyPr vert="horz" wrap="square" lIns="0" tIns="12700" rIns="0" bIns="0" rtlCol="0">
            <a:spAutoFit/>
          </a:bodyPr>
          <a:lstStyle/>
          <a:p>
            <a:pPr marL="241300" indent="-228600">
              <a:lnSpc>
                <a:spcPct val="100000"/>
              </a:lnSpc>
              <a:spcBef>
                <a:spcPts val="100"/>
              </a:spcBef>
              <a:buClr>
                <a:srgbClr val="93A299"/>
              </a:buClr>
              <a:buFont typeface="Arial"/>
              <a:buChar char="•"/>
              <a:tabLst>
                <a:tab pos="240665" algn="l"/>
                <a:tab pos="241300" algn="l"/>
              </a:tabLst>
            </a:pPr>
            <a:r>
              <a:rPr sz="2200" spc="-10" dirty="0">
                <a:solidFill>
                  <a:srgbClr val="564B3C"/>
                </a:solidFill>
                <a:latin typeface="Verdana"/>
                <a:cs typeface="Verdana"/>
              </a:rPr>
              <a:t>How</a:t>
            </a:r>
            <a:r>
              <a:rPr sz="2200" spc="-170" dirty="0">
                <a:solidFill>
                  <a:srgbClr val="564B3C"/>
                </a:solidFill>
                <a:latin typeface="Verdana"/>
                <a:cs typeface="Verdana"/>
              </a:rPr>
              <a:t> </a:t>
            </a:r>
            <a:r>
              <a:rPr sz="2200" spc="-10" dirty="0">
                <a:solidFill>
                  <a:srgbClr val="564B3C"/>
                </a:solidFill>
                <a:latin typeface="Verdana"/>
                <a:cs typeface="Verdana"/>
              </a:rPr>
              <a:t>to</a:t>
            </a:r>
            <a:r>
              <a:rPr sz="2200" spc="-165" dirty="0">
                <a:solidFill>
                  <a:srgbClr val="564B3C"/>
                </a:solidFill>
                <a:latin typeface="Verdana"/>
                <a:cs typeface="Verdana"/>
              </a:rPr>
              <a:t> </a:t>
            </a:r>
            <a:r>
              <a:rPr sz="2200" spc="-135" dirty="0">
                <a:solidFill>
                  <a:srgbClr val="564B3C"/>
                </a:solidFill>
                <a:latin typeface="Verdana"/>
                <a:cs typeface="Verdana"/>
              </a:rPr>
              <a:t>insert</a:t>
            </a:r>
            <a:r>
              <a:rPr sz="2200" spc="-165" dirty="0">
                <a:solidFill>
                  <a:srgbClr val="564B3C"/>
                </a:solidFill>
                <a:latin typeface="Verdana"/>
                <a:cs typeface="Verdana"/>
              </a:rPr>
              <a:t> </a:t>
            </a:r>
            <a:r>
              <a:rPr sz="2200" spc="30" dirty="0">
                <a:solidFill>
                  <a:srgbClr val="564B3C"/>
                </a:solidFill>
                <a:latin typeface="Verdana"/>
                <a:cs typeface="Verdana"/>
              </a:rPr>
              <a:t>new</a:t>
            </a:r>
            <a:r>
              <a:rPr sz="2200" spc="-170" dirty="0">
                <a:solidFill>
                  <a:srgbClr val="564B3C"/>
                </a:solidFill>
                <a:latin typeface="Verdana"/>
                <a:cs typeface="Verdana"/>
              </a:rPr>
              <a:t> </a:t>
            </a:r>
            <a:r>
              <a:rPr sz="2200" spc="30" dirty="0">
                <a:solidFill>
                  <a:srgbClr val="564B3C"/>
                </a:solidFill>
                <a:latin typeface="Verdana"/>
                <a:cs typeface="Verdana"/>
              </a:rPr>
              <a:t>new</a:t>
            </a:r>
            <a:r>
              <a:rPr sz="2200" spc="-165" dirty="0">
                <a:solidFill>
                  <a:srgbClr val="564B3C"/>
                </a:solidFill>
                <a:latin typeface="Verdana"/>
                <a:cs typeface="Verdana"/>
              </a:rPr>
              <a:t> </a:t>
            </a:r>
            <a:r>
              <a:rPr sz="2200" spc="90" dirty="0">
                <a:solidFill>
                  <a:srgbClr val="564B3C"/>
                </a:solidFill>
                <a:latin typeface="Verdana"/>
                <a:cs typeface="Verdana"/>
              </a:rPr>
              <a:t>data</a:t>
            </a:r>
            <a:r>
              <a:rPr sz="2200" spc="-165" dirty="0">
                <a:solidFill>
                  <a:srgbClr val="564B3C"/>
                </a:solidFill>
                <a:latin typeface="Verdana"/>
                <a:cs typeface="Verdana"/>
              </a:rPr>
              <a:t> </a:t>
            </a:r>
            <a:r>
              <a:rPr sz="2200" spc="-65" dirty="0">
                <a:solidFill>
                  <a:srgbClr val="564B3C"/>
                </a:solidFill>
                <a:latin typeface="Verdana"/>
                <a:cs typeface="Verdana"/>
              </a:rPr>
              <a:t>into</a:t>
            </a:r>
            <a:r>
              <a:rPr sz="2200" spc="-165" dirty="0">
                <a:solidFill>
                  <a:srgbClr val="564B3C"/>
                </a:solidFill>
                <a:latin typeface="Verdana"/>
                <a:cs typeface="Verdana"/>
              </a:rPr>
              <a:t> </a:t>
            </a:r>
            <a:r>
              <a:rPr sz="2200" spc="-25" dirty="0">
                <a:solidFill>
                  <a:srgbClr val="564B3C"/>
                </a:solidFill>
                <a:latin typeface="Verdana"/>
                <a:cs typeface="Verdana"/>
              </a:rPr>
              <a:t>tables</a:t>
            </a:r>
            <a:endParaRPr sz="2200">
              <a:latin typeface="Verdana"/>
              <a:cs typeface="Verdana"/>
            </a:endParaRPr>
          </a:p>
          <a:p>
            <a:pPr>
              <a:lnSpc>
                <a:spcPct val="100000"/>
              </a:lnSpc>
              <a:buClr>
                <a:srgbClr val="93A299"/>
              </a:buClr>
              <a:buFont typeface="Arial"/>
              <a:buChar char="•"/>
            </a:pPr>
            <a:endParaRPr sz="2250">
              <a:latin typeface="Times New Roman"/>
              <a:cs typeface="Times New Roman"/>
            </a:endParaRPr>
          </a:p>
          <a:p>
            <a:pPr marL="241300" indent="-228600">
              <a:lnSpc>
                <a:spcPts val="2615"/>
              </a:lnSpc>
              <a:buClr>
                <a:srgbClr val="93A299"/>
              </a:buClr>
              <a:buFont typeface="Arial"/>
              <a:buChar char="•"/>
              <a:tabLst>
                <a:tab pos="240665" algn="l"/>
                <a:tab pos="241300" algn="l"/>
              </a:tabLst>
            </a:pPr>
            <a:r>
              <a:rPr sz="2200" b="1" spc="-190" dirty="0">
                <a:solidFill>
                  <a:srgbClr val="3366FF"/>
                </a:solidFill>
                <a:latin typeface="Verdana"/>
                <a:cs typeface="Verdana"/>
              </a:rPr>
              <a:t>Generators</a:t>
            </a:r>
            <a:endParaRPr sz="2200">
              <a:latin typeface="Verdana"/>
              <a:cs typeface="Verdana"/>
            </a:endParaRPr>
          </a:p>
          <a:p>
            <a:pPr marL="533400" lvl="1" indent="-228600">
              <a:lnSpc>
                <a:spcPts val="2255"/>
              </a:lnSpc>
              <a:buClr>
                <a:srgbClr val="CF543F"/>
              </a:buClr>
              <a:buFont typeface="Arial"/>
              <a:buChar char="•"/>
              <a:tabLst>
                <a:tab pos="532765" algn="l"/>
                <a:tab pos="533400" algn="l"/>
              </a:tabLst>
            </a:pPr>
            <a:r>
              <a:rPr sz="1900" spc="-100" dirty="0">
                <a:solidFill>
                  <a:srgbClr val="564B3C"/>
                </a:solidFill>
                <a:latin typeface="Verdana"/>
                <a:cs typeface="Verdana"/>
              </a:rPr>
              <a:t>Like </a:t>
            </a:r>
            <a:r>
              <a:rPr sz="1900" spc="-20" dirty="0">
                <a:solidFill>
                  <a:srgbClr val="564B3C"/>
                </a:solidFill>
                <a:latin typeface="Verdana"/>
                <a:cs typeface="Verdana"/>
              </a:rPr>
              <a:t>the </a:t>
            </a:r>
            <a:r>
              <a:rPr sz="1900" spc="-55" dirty="0">
                <a:solidFill>
                  <a:srgbClr val="564B3C"/>
                </a:solidFill>
                <a:latin typeface="Verdana"/>
                <a:cs typeface="Verdana"/>
              </a:rPr>
              <a:t>constructors </a:t>
            </a:r>
            <a:r>
              <a:rPr sz="1900" spc="-95" dirty="0">
                <a:solidFill>
                  <a:srgbClr val="564B3C"/>
                </a:solidFill>
                <a:latin typeface="Verdana"/>
                <a:cs typeface="Verdana"/>
              </a:rPr>
              <a:t>in </a:t>
            </a:r>
            <a:r>
              <a:rPr sz="1900" spc="150" dirty="0">
                <a:solidFill>
                  <a:srgbClr val="564B3C"/>
                </a:solidFill>
                <a:latin typeface="Verdana"/>
                <a:cs typeface="Verdana"/>
              </a:rPr>
              <a:t>OO</a:t>
            </a:r>
            <a:r>
              <a:rPr sz="1900" spc="-459" dirty="0">
                <a:solidFill>
                  <a:srgbClr val="564B3C"/>
                </a:solidFill>
                <a:latin typeface="Verdana"/>
                <a:cs typeface="Verdana"/>
              </a:rPr>
              <a:t> </a:t>
            </a:r>
            <a:r>
              <a:rPr sz="1900" spc="-25" dirty="0">
                <a:solidFill>
                  <a:srgbClr val="564B3C"/>
                </a:solidFill>
                <a:latin typeface="Verdana"/>
                <a:cs typeface="Verdana"/>
              </a:rPr>
              <a:t>programming</a:t>
            </a:r>
            <a:endParaRPr sz="1900">
              <a:latin typeface="Verdana"/>
              <a:cs typeface="Verdana"/>
            </a:endParaRPr>
          </a:p>
          <a:p>
            <a:pPr marL="533400" lvl="1" indent="-228600">
              <a:lnSpc>
                <a:spcPct val="100000"/>
              </a:lnSpc>
              <a:spcBef>
                <a:spcPts val="20"/>
              </a:spcBef>
              <a:buClr>
                <a:srgbClr val="CF543F"/>
              </a:buClr>
              <a:buFont typeface="Arial"/>
              <a:buChar char="•"/>
              <a:tabLst>
                <a:tab pos="532765" algn="l"/>
                <a:tab pos="533400" algn="l"/>
              </a:tabLst>
            </a:pPr>
            <a:r>
              <a:rPr sz="1900" spc="35" dirty="0">
                <a:solidFill>
                  <a:srgbClr val="564B3C"/>
                </a:solidFill>
                <a:latin typeface="Verdana"/>
                <a:cs typeface="Verdana"/>
              </a:rPr>
              <a:t>Create </a:t>
            </a:r>
            <a:r>
              <a:rPr sz="1900" spc="25" dirty="0">
                <a:solidFill>
                  <a:srgbClr val="564B3C"/>
                </a:solidFill>
                <a:latin typeface="Verdana"/>
                <a:cs typeface="Verdana"/>
              </a:rPr>
              <a:t>new</a:t>
            </a:r>
            <a:r>
              <a:rPr sz="1900" spc="-330" dirty="0">
                <a:solidFill>
                  <a:srgbClr val="564B3C"/>
                </a:solidFill>
                <a:latin typeface="Verdana"/>
                <a:cs typeface="Verdana"/>
              </a:rPr>
              <a:t> </a:t>
            </a:r>
            <a:r>
              <a:rPr sz="1900" spc="-15" dirty="0">
                <a:solidFill>
                  <a:srgbClr val="564B3C"/>
                </a:solidFill>
                <a:latin typeface="Verdana"/>
                <a:cs typeface="Verdana"/>
              </a:rPr>
              <a:t>objects</a:t>
            </a:r>
            <a:endParaRPr sz="1900">
              <a:latin typeface="Verdana"/>
              <a:cs typeface="Verdana"/>
            </a:endParaRPr>
          </a:p>
          <a:p>
            <a:pPr lvl="1">
              <a:lnSpc>
                <a:spcPct val="100000"/>
              </a:lnSpc>
              <a:spcBef>
                <a:spcPts val="45"/>
              </a:spcBef>
              <a:buClr>
                <a:srgbClr val="CF543F"/>
              </a:buClr>
              <a:buFont typeface="Arial"/>
              <a:buChar char="•"/>
            </a:pPr>
            <a:endParaRPr sz="2250">
              <a:latin typeface="Times New Roman"/>
              <a:cs typeface="Times New Roman"/>
            </a:endParaRPr>
          </a:p>
          <a:p>
            <a:pPr marL="241300" indent="-228600">
              <a:lnSpc>
                <a:spcPct val="100000"/>
              </a:lnSpc>
              <a:buClr>
                <a:srgbClr val="93A299"/>
              </a:buClr>
              <a:buFont typeface="Arial"/>
              <a:buChar char="•"/>
              <a:tabLst>
                <a:tab pos="240665" algn="l"/>
                <a:tab pos="241300" algn="l"/>
              </a:tabLst>
            </a:pPr>
            <a:r>
              <a:rPr sz="2200" b="1" spc="-240" dirty="0">
                <a:solidFill>
                  <a:srgbClr val="3366FF"/>
                </a:solidFill>
                <a:latin typeface="Verdana"/>
                <a:cs typeface="Verdana"/>
              </a:rPr>
              <a:t>Mutators</a:t>
            </a:r>
            <a:endParaRPr sz="2200">
              <a:latin typeface="Verdana"/>
              <a:cs typeface="Verdana"/>
            </a:endParaRPr>
          </a:p>
          <a:p>
            <a:pPr marL="533400" lvl="1" indent="-228600">
              <a:lnSpc>
                <a:spcPct val="100000"/>
              </a:lnSpc>
              <a:spcBef>
                <a:spcPts val="45"/>
              </a:spcBef>
              <a:buClr>
                <a:srgbClr val="CF543F"/>
              </a:buClr>
              <a:buFont typeface="Arial"/>
              <a:buChar char="•"/>
              <a:tabLst>
                <a:tab pos="532765" algn="l"/>
                <a:tab pos="533400" algn="l"/>
              </a:tabLst>
            </a:pPr>
            <a:r>
              <a:rPr sz="1900" spc="5" dirty="0">
                <a:solidFill>
                  <a:srgbClr val="564B3C"/>
                </a:solidFill>
                <a:latin typeface="Verdana"/>
                <a:cs typeface="Verdana"/>
              </a:rPr>
              <a:t>Modify</a:t>
            </a:r>
            <a:r>
              <a:rPr sz="1900" spc="-150" dirty="0">
                <a:solidFill>
                  <a:srgbClr val="564B3C"/>
                </a:solidFill>
                <a:latin typeface="Verdana"/>
                <a:cs typeface="Verdana"/>
              </a:rPr>
              <a:t> </a:t>
            </a:r>
            <a:r>
              <a:rPr sz="1900" spc="-20" dirty="0">
                <a:solidFill>
                  <a:srgbClr val="564B3C"/>
                </a:solidFill>
                <a:latin typeface="Verdana"/>
                <a:cs typeface="Verdana"/>
              </a:rPr>
              <a:t>the</a:t>
            </a:r>
            <a:r>
              <a:rPr sz="1900" spc="-145" dirty="0">
                <a:solidFill>
                  <a:srgbClr val="564B3C"/>
                </a:solidFill>
                <a:latin typeface="Verdana"/>
                <a:cs typeface="Verdana"/>
              </a:rPr>
              <a:t> </a:t>
            </a:r>
            <a:r>
              <a:rPr sz="1900" dirty="0">
                <a:solidFill>
                  <a:srgbClr val="564B3C"/>
                </a:solidFill>
                <a:latin typeface="Verdana"/>
                <a:cs typeface="Verdana"/>
              </a:rPr>
              <a:t>value</a:t>
            </a:r>
            <a:r>
              <a:rPr sz="1900" spc="-145" dirty="0">
                <a:solidFill>
                  <a:srgbClr val="564B3C"/>
                </a:solidFill>
                <a:latin typeface="Verdana"/>
                <a:cs typeface="Verdana"/>
              </a:rPr>
              <a:t> </a:t>
            </a:r>
            <a:r>
              <a:rPr sz="1900" spc="5" dirty="0">
                <a:solidFill>
                  <a:srgbClr val="564B3C"/>
                </a:solidFill>
                <a:latin typeface="Verdana"/>
                <a:cs typeface="Verdana"/>
              </a:rPr>
              <a:t>of</a:t>
            </a:r>
            <a:r>
              <a:rPr sz="1900" spc="-145" dirty="0">
                <a:solidFill>
                  <a:srgbClr val="564B3C"/>
                </a:solidFill>
                <a:latin typeface="Verdana"/>
                <a:cs typeface="Verdana"/>
              </a:rPr>
              <a:t> </a:t>
            </a:r>
            <a:r>
              <a:rPr sz="1900" spc="55" dirty="0">
                <a:solidFill>
                  <a:srgbClr val="564B3C"/>
                </a:solidFill>
                <a:latin typeface="Verdana"/>
                <a:cs typeface="Verdana"/>
              </a:rPr>
              <a:t>an</a:t>
            </a:r>
            <a:r>
              <a:rPr sz="1900" spc="-145" dirty="0">
                <a:solidFill>
                  <a:srgbClr val="564B3C"/>
                </a:solidFill>
                <a:latin typeface="Verdana"/>
                <a:cs typeface="Verdana"/>
              </a:rPr>
              <a:t> </a:t>
            </a:r>
            <a:r>
              <a:rPr sz="1900" spc="-90" dirty="0">
                <a:solidFill>
                  <a:srgbClr val="564B3C"/>
                </a:solidFill>
                <a:latin typeface="Verdana"/>
                <a:cs typeface="Verdana"/>
              </a:rPr>
              <a:t>existing</a:t>
            </a:r>
            <a:r>
              <a:rPr sz="1900" spc="-145" dirty="0">
                <a:solidFill>
                  <a:srgbClr val="564B3C"/>
                </a:solidFill>
                <a:latin typeface="Verdana"/>
                <a:cs typeface="Verdana"/>
              </a:rPr>
              <a:t> </a:t>
            </a:r>
            <a:r>
              <a:rPr sz="1900" spc="25" dirty="0">
                <a:solidFill>
                  <a:srgbClr val="564B3C"/>
                </a:solidFill>
                <a:latin typeface="Verdana"/>
                <a:cs typeface="Verdana"/>
              </a:rPr>
              <a:t>object</a:t>
            </a:r>
            <a:endParaRPr sz="1900">
              <a:latin typeface="Verdana"/>
              <a:cs typeface="Verdana"/>
            </a:endParaRPr>
          </a:p>
          <a:p>
            <a:pPr lvl="1">
              <a:lnSpc>
                <a:spcPct val="100000"/>
              </a:lnSpc>
              <a:spcBef>
                <a:spcPts val="50"/>
              </a:spcBef>
              <a:buClr>
                <a:srgbClr val="CF543F"/>
              </a:buClr>
              <a:buFont typeface="Arial"/>
              <a:buChar char="•"/>
            </a:pPr>
            <a:endParaRPr sz="2300">
              <a:latin typeface="Times New Roman"/>
              <a:cs typeface="Times New Roman"/>
            </a:endParaRPr>
          </a:p>
          <a:p>
            <a:pPr marL="241300" marR="5080" indent="-228600">
              <a:lnSpc>
                <a:spcPts val="2170"/>
              </a:lnSpc>
              <a:spcBef>
                <a:spcPts val="5"/>
              </a:spcBef>
              <a:buClr>
                <a:srgbClr val="93A299"/>
              </a:buClr>
              <a:buFont typeface="Arial"/>
              <a:buChar char="•"/>
              <a:tabLst>
                <a:tab pos="240665" algn="l"/>
                <a:tab pos="241300" algn="l"/>
              </a:tabLst>
            </a:pPr>
            <a:r>
              <a:rPr sz="2200" spc="-125" dirty="0">
                <a:solidFill>
                  <a:srgbClr val="564B3C"/>
                </a:solidFill>
                <a:latin typeface="Verdana"/>
                <a:cs typeface="Verdana"/>
              </a:rPr>
              <a:t>For </a:t>
            </a:r>
            <a:r>
              <a:rPr sz="2200" spc="130" dirty="0">
                <a:solidFill>
                  <a:srgbClr val="564B3C"/>
                </a:solidFill>
                <a:latin typeface="Verdana"/>
                <a:cs typeface="Verdana"/>
              </a:rPr>
              <a:t>each </a:t>
            </a:r>
            <a:r>
              <a:rPr sz="2200" spc="-50" dirty="0">
                <a:solidFill>
                  <a:srgbClr val="564B3C"/>
                </a:solidFill>
                <a:latin typeface="Verdana"/>
                <a:cs typeface="Verdana"/>
              </a:rPr>
              <a:t>attribute </a:t>
            </a:r>
            <a:r>
              <a:rPr sz="2200" i="1" spc="-250" dirty="0">
                <a:solidFill>
                  <a:srgbClr val="695D4D"/>
                </a:solidFill>
                <a:latin typeface="Verdana"/>
                <a:cs typeface="Verdana"/>
              </a:rPr>
              <a:t>x </a:t>
            </a:r>
            <a:r>
              <a:rPr sz="2200" spc="-110" dirty="0">
                <a:solidFill>
                  <a:srgbClr val="564B3C"/>
                </a:solidFill>
                <a:latin typeface="Verdana"/>
                <a:cs typeface="Verdana"/>
              </a:rPr>
              <a:t>in </a:t>
            </a:r>
            <a:r>
              <a:rPr sz="2200" spc="-220" dirty="0">
                <a:solidFill>
                  <a:srgbClr val="564B3C"/>
                </a:solidFill>
                <a:latin typeface="Verdana"/>
                <a:cs typeface="Verdana"/>
              </a:rPr>
              <a:t>UDT </a:t>
            </a:r>
            <a:r>
              <a:rPr sz="2200" i="1" spc="-310" dirty="0">
                <a:solidFill>
                  <a:srgbClr val="695D4D"/>
                </a:solidFill>
                <a:latin typeface="Verdana"/>
                <a:cs typeface="Verdana"/>
              </a:rPr>
              <a:t>T, </a:t>
            </a:r>
            <a:r>
              <a:rPr sz="2200" spc="-20" dirty="0">
                <a:solidFill>
                  <a:srgbClr val="564B3C"/>
                </a:solidFill>
                <a:latin typeface="Verdana"/>
                <a:cs typeface="Verdana"/>
              </a:rPr>
              <a:t>the </a:t>
            </a:r>
            <a:r>
              <a:rPr sz="2200" spc="-135" dirty="0">
                <a:solidFill>
                  <a:srgbClr val="564B3C"/>
                </a:solidFill>
                <a:latin typeface="Verdana"/>
                <a:cs typeface="Verdana"/>
              </a:rPr>
              <a:t>system</a:t>
            </a:r>
            <a:r>
              <a:rPr sz="2200" spc="-545" dirty="0">
                <a:solidFill>
                  <a:srgbClr val="564B3C"/>
                </a:solidFill>
                <a:latin typeface="Verdana"/>
                <a:cs typeface="Verdana"/>
              </a:rPr>
              <a:t> </a:t>
            </a:r>
            <a:r>
              <a:rPr sz="2200" spc="-5" dirty="0">
                <a:solidFill>
                  <a:srgbClr val="564B3C"/>
                </a:solidFill>
                <a:latin typeface="Verdana"/>
                <a:cs typeface="Verdana"/>
              </a:rPr>
              <a:t>automatically  </a:t>
            </a:r>
            <a:r>
              <a:rPr sz="2200" spc="-50" dirty="0">
                <a:solidFill>
                  <a:srgbClr val="564B3C"/>
                </a:solidFill>
                <a:latin typeface="Verdana"/>
                <a:cs typeface="Verdana"/>
              </a:rPr>
              <a:t>creates:</a:t>
            </a:r>
            <a:endParaRPr sz="2200">
              <a:latin typeface="Verdana"/>
              <a:cs typeface="Verdana"/>
            </a:endParaRPr>
          </a:p>
          <a:p>
            <a:pPr marL="533400" lvl="1" indent="-228600">
              <a:lnSpc>
                <a:spcPts val="2265"/>
              </a:lnSpc>
              <a:buClr>
                <a:srgbClr val="CF543F"/>
              </a:buClr>
              <a:buFont typeface="Arial"/>
              <a:buChar char="•"/>
              <a:tabLst>
                <a:tab pos="532765" algn="l"/>
                <a:tab pos="533400" algn="l"/>
              </a:tabLst>
            </a:pPr>
            <a:r>
              <a:rPr sz="1900" spc="-5" dirty="0">
                <a:solidFill>
                  <a:srgbClr val="564B3C"/>
                </a:solidFill>
                <a:latin typeface="Verdana"/>
                <a:cs typeface="Verdana"/>
              </a:rPr>
              <a:t>Generator</a:t>
            </a:r>
            <a:r>
              <a:rPr sz="1900" spc="-150" dirty="0">
                <a:solidFill>
                  <a:srgbClr val="564B3C"/>
                </a:solidFill>
                <a:latin typeface="Verdana"/>
                <a:cs typeface="Verdana"/>
              </a:rPr>
              <a:t> </a:t>
            </a:r>
            <a:r>
              <a:rPr sz="1900" b="1" i="1" spc="-375" dirty="0">
                <a:solidFill>
                  <a:srgbClr val="FF0000"/>
                </a:solidFill>
                <a:latin typeface="Verdana"/>
                <a:cs typeface="Verdana"/>
              </a:rPr>
              <a:t>T()</a:t>
            </a:r>
            <a:r>
              <a:rPr sz="1900" b="1" i="1" spc="-120" dirty="0">
                <a:solidFill>
                  <a:srgbClr val="FF0000"/>
                </a:solidFill>
                <a:latin typeface="Verdana"/>
                <a:cs typeface="Verdana"/>
              </a:rPr>
              <a:t> </a:t>
            </a:r>
            <a:r>
              <a:rPr sz="1900" spc="-25" dirty="0">
                <a:solidFill>
                  <a:srgbClr val="564B3C"/>
                </a:solidFill>
                <a:latin typeface="Verdana"/>
                <a:cs typeface="Verdana"/>
              </a:rPr>
              <a:t>that</a:t>
            </a:r>
            <a:r>
              <a:rPr sz="1900" spc="-145" dirty="0">
                <a:solidFill>
                  <a:srgbClr val="564B3C"/>
                </a:solidFill>
                <a:latin typeface="Verdana"/>
                <a:cs typeface="Verdana"/>
              </a:rPr>
              <a:t> </a:t>
            </a:r>
            <a:r>
              <a:rPr sz="1900" spc="-114" dirty="0">
                <a:solidFill>
                  <a:srgbClr val="564B3C"/>
                </a:solidFill>
                <a:latin typeface="Verdana"/>
                <a:cs typeface="Verdana"/>
              </a:rPr>
              <a:t>returns</a:t>
            </a:r>
            <a:r>
              <a:rPr sz="1900" spc="-145" dirty="0">
                <a:solidFill>
                  <a:srgbClr val="564B3C"/>
                </a:solidFill>
                <a:latin typeface="Verdana"/>
                <a:cs typeface="Verdana"/>
              </a:rPr>
              <a:t> </a:t>
            </a:r>
            <a:r>
              <a:rPr sz="1900" spc="55" dirty="0">
                <a:solidFill>
                  <a:srgbClr val="564B3C"/>
                </a:solidFill>
                <a:latin typeface="Verdana"/>
                <a:cs typeface="Verdana"/>
              </a:rPr>
              <a:t>an</a:t>
            </a:r>
            <a:r>
              <a:rPr sz="1900" spc="-145" dirty="0">
                <a:solidFill>
                  <a:srgbClr val="564B3C"/>
                </a:solidFill>
                <a:latin typeface="Verdana"/>
                <a:cs typeface="Verdana"/>
              </a:rPr>
              <a:t> </a:t>
            </a:r>
            <a:r>
              <a:rPr sz="1900" spc="-15" dirty="0">
                <a:solidFill>
                  <a:srgbClr val="564B3C"/>
                </a:solidFill>
                <a:latin typeface="Verdana"/>
                <a:cs typeface="Verdana"/>
              </a:rPr>
              <a:t>empty</a:t>
            </a:r>
            <a:r>
              <a:rPr sz="1900" spc="-145" dirty="0">
                <a:solidFill>
                  <a:srgbClr val="564B3C"/>
                </a:solidFill>
                <a:latin typeface="Verdana"/>
                <a:cs typeface="Verdana"/>
              </a:rPr>
              <a:t> </a:t>
            </a:r>
            <a:r>
              <a:rPr sz="1900" spc="25" dirty="0">
                <a:solidFill>
                  <a:srgbClr val="564B3C"/>
                </a:solidFill>
                <a:latin typeface="Verdana"/>
                <a:cs typeface="Verdana"/>
              </a:rPr>
              <a:t>object</a:t>
            </a:r>
            <a:r>
              <a:rPr sz="1900" spc="-145" dirty="0">
                <a:solidFill>
                  <a:srgbClr val="564B3C"/>
                </a:solidFill>
                <a:latin typeface="Verdana"/>
                <a:cs typeface="Verdana"/>
              </a:rPr>
              <a:t> </a:t>
            </a:r>
            <a:r>
              <a:rPr sz="1900" spc="5" dirty="0">
                <a:solidFill>
                  <a:srgbClr val="564B3C"/>
                </a:solidFill>
                <a:latin typeface="Verdana"/>
                <a:cs typeface="Verdana"/>
              </a:rPr>
              <a:t>of</a:t>
            </a:r>
            <a:r>
              <a:rPr sz="1900" spc="-150" dirty="0">
                <a:solidFill>
                  <a:srgbClr val="564B3C"/>
                </a:solidFill>
                <a:latin typeface="Verdana"/>
                <a:cs typeface="Verdana"/>
              </a:rPr>
              <a:t> </a:t>
            </a:r>
            <a:r>
              <a:rPr sz="1900" spc="-365" dirty="0">
                <a:solidFill>
                  <a:srgbClr val="564B3C"/>
                </a:solidFill>
                <a:latin typeface="Verdana"/>
                <a:cs typeface="Verdana"/>
              </a:rPr>
              <a:t>T</a:t>
            </a:r>
            <a:endParaRPr sz="1900">
              <a:latin typeface="Verdana"/>
              <a:cs typeface="Verdana"/>
            </a:endParaRPr>
          </a:p>
          <a:p>
            <a:pPr marL="533400" lvl="1" indent="-228600">
              <a:lnSpc>
                <a:spcPct val="100000"/>
              </a:lnSpc>
              <a:spcBef>
                <a:spcPts val="20"/>
              </a:spcBef>
              <a:buClr>
                <a:srgbClr val="CF543F"/>
              </a:buClr>
              <a:buFont typeface="Arial"/>
              <a:buChar char="•"/>
              <a:tabLst>
                <a:tab pos="532765" algn="l"/>
                <a:tab pos="533400" algn="l"/>
              </a:tabLst>
            </a:pPr>
            <a:r>
              <a:rPr sz="1900" spc="-20" dirty="0">
                <a:solidFill>
                  <a:srgbClr val="564B3C"/>
                </a:solidFill>
                <a:latin typeface="Verdana"/>
                <a:cs typeface="Verdana"/>
              </a:rPr>
              <a:t>Mutator</a:t>
            </a:r>
            <a:r>
              <a:rPr sz="1900" spc="-150" dirty="0">
                <a:solidFill>
                  <a:srgbClr val="564B3C"/>
                </a:solidFill>
                <a:latin typeface="Verdana"/>
                <a:cs typeface="Verdana"/>
              </a:rPr>
              <a:t> </a:t>
            </a:r>
            <a:r>
              <a:rPr sz="1900" b="1" i="1" spc="-250" dirty="0">
                <a:solidFill>
                  <a:srgbClr val="FF0000"/>
                </a:solidFill>
                <a:latin typeface="Verdana"/>
                <a:cs typeface="Verdana"/>
              </a:rPr>
              <a:t>x(v)</a:t>
            </a:r>
            <a:r>
              <a:rPr sz="1900" b="1" i="1" spc="-125" dirty="0">
                <a:solidFill>
                  <a:srgbClr val="FF0000"/>
                </a:solidFill>
                <a:latin typeface="Verdana"/>
                <a:cs typeface="Verdana"/>
              </a:rPr>
              <a:t> </a:t>
            </a:r>
            <a:r>
              <a:rPr sz="1900" spc="-25" dirty="0">
                <a:solidFill>
                  <a:srgbClr val="564B3C"/>
                </a:solidFill>
                <a:latin typeface="Verdana"/>
                <a:cs typeface="Verdana"/>
              </a:rPr>
              <a:t>that</a:t>
            </a:r>
            <a:r>
              <a:rPr sz="1900" spc="-145" dirty="0">
                <a:solidFill>
                  <a:srgbClr val="564B3C"/>
                </a:solidFill>
                <a:latin typeface="Verdana"/>
                <a:cs typeface="Verdana"/>
              </a:rPr>
              <a:t> </a:t>
            </a:r>
            <a:r>
              <a:rPr sz="1900" spc="-130" dirty="0">
                <a:solidFill>
                  <a:srgbClr val="564B3C"/>
                </a:solidFill>
                <a:latin typeface="Verdana"/>
                <a:cs typeface="Verdana"/>
              </a:rPr>
              <a:t>sets</a:t>
            </a:r>
            <a:r>
              <a:rPr sz="1900" spc="-145" dirty="0">
                <a:solidFill>
                  <a:srgbClr val="564B3C"/>
                </a:solidFill>
                <a:latin typeface="Verdana"/>
                <a:cs typeface="Verdana"/>
              </a:rPr>
              <a:t> </a:t>
            </a:r>
            <a:r>
              <a:rPr sz="1900" spc="-20" dirty="0">
                <a:solidFill>
                  <a:srgbClr val="564B3C"/>
                </a:solidFill>
                <a:latin typeface="Verdana"/>
                <a:cs typeface="Verdana"/>
              </a:rPr>
              <a:t>the</a:t>
            </a:r>
            <a:r>
              <a:rPr sz="1900" spc="-145" dirty="0">
                <a:solidFill>
                  <a:srgbClr val="564B3C"/>
                </a:solidFill>
                <a:latin typeface="Verdana"/>
                <a:cs typeface="Verdana"/>
              </a:rPr>
              <a:t> </a:t>
            </a:r>
            <a:r>
              <a:rPr sz="1900" dirty="0">
                <a:solidFill>
                  <a:srgbClr val="564B3C"/>
                </a:solidFill>
                <a:latin typeface="Verdana"/>
                <a:cs typeface="Verdana"/>
              </a:rPr>
              <a:t>value</a:t>
            </a:r>
            <a:r>
              <a:rPr sz="1900" spc="-145" dirty="0">
                <a:solidFill>
                  <a:srgbClr val="564B3C"/>
                </a:solidFill>
                <a:latin typeface="Verdana"/>
                <a:cs typeface="Verdana"/>
              </a:rPr>
              <a:t> </a:t>
            </a:r>
            <a:r>
              <a:rPr sz="1900" spc="5" dirty="0">
                <a:solidFill>
                  <a:srgbClr val="564B3C"/>
                </a:solidFill>
                <a:latin typeface="Verdana"/>
                <a:cs typeface="Verdana"/>
              </a:rPr>
              <a:t>of</a:t>
            </a:r>
            <a:r>
              <a:rPr sz="1900" spc="-145" dirty="0">
                <a:solidFill>
                  <a:srgbClr val="564B3C"/>
                </a:solidFill>
                <a:latin typeface="Verdana"/>
                <a:cs typeface="Verdana"/>
              </a:rPr>
              <a:t> </a:t>
            </a:r>
            <a:r>
              <a:rPr sz="1900" spc="-45" dirty="0">
                <a:solidFill>
                  <a:srgbClr val="564B3C"/>
                </a:solidFill>
                <a:latin typeface="Verdana"/>
                <a:cs typeface="Verdana"/>
              </a:rPr>
              <a:t>attribute</a:t>
            </a:r>
            <a:r>
              <a:rPr sz="1900" spc="-145" dirty="0">
                <a:solidFill>
                  <a:srgbClr val="564B3C"/>
                </a:solidFill>
                <a:latin typeface="Verdana"/>
                <a:cs typeface="Verdana"/>
              </a:rPr>
              <a:t> </a:t>
            </a:r>
            <a:r>
              <a:rPr sz="1900" spc="-215" dirty="0">
                <a:solidFill>
                  <a:srgbClr val="564B3C"/>
                </a:solidFill>
                <a:latin typeface="Verdana"/>
                <a:cs typeface="Verdana"/>
              </a:rPr>
              <a:t>x</a:t>
            </a:r>
            <a:r>
              <a:rPr sz="1900" spc="-145" dirty="0">
                <a:solidFill>
                  <a:srgbClr val="564B3C"/>
                </a:solidFill>
                <a:latin typeface="Verdana"/>
                <a:cs typeface="Verdana"/>
              </a:rPr>
              <a:t> </a:t>
            </a:r>
            <a:r>
              <a:rPr sz="1900" spc="-10" dirty="0">
                <a:solidFill>
                  <a:srgbClr val="564B3C"/>
                </a:solidFill>
                <a:latin typeface="Verdana"/>
                <a:cs typeface="Verdana"/>
              </a:rPr>
              <a:t>to</a:t>
            </a:r>
            <a:r>
              <a:rPr sz="1900" spc="-145" dirty="0">
                <a:solidFill>
                  <a:srgbClr val="564B3C"/>
                </a:solidFill>
                <a:latin typeface="Verdana"/>
                <a:cs typeface="Verdana"/>
              </a:rPr>
              <a:t> </a:t>
            </a:r>
            <a:r>
              <a:rPr sz="1900" dirty="0">
                <a:solidFill>
                  <a:srgbClr val="564B3C"/>
                </a:solidFill>
                <a:latin typeface="Verdana"/>
                <a:cs typeface="Verdana"/>
              </a:rPr>
              <a:t>value</a:t>
            </a:r>
            <a:r>
              <a:rPr sz="1900" spc="-145" dirty="0">
                <a:solidFill>
                  <a:srgbClr val="564B3C"/>
                </a:solidFill>
                <a:latin typeface="Verdana"/>
                <a:cs typeface="Verdana"/>
              </a:rPr>
              <a:t> </a:t>
            </a:r>
            <a:r>
              <a:rPr sz="1900" spc="-75" dirty="0">
                <a:solidFill>
                  <a:srgbClr val="564B3C"/>
                </a:solidFill>
                <a:latin typeface="Verdana"/>
                <a:cs typeface="Verdana"/>
              </a:rPr>
              <a:t>v</a:t>
            </a:r>
            <a:endParaRPr sz="1900">
              <a:latin typeface="Verdana"/>
              <a:cs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86995" rIns="0" bIns="0" rtlCol="0">
            <a:spAutoFit/>
          </a:bodyPr>
          <a:lstStyle/>
          <a:p>
            <a:pPr marL="3571875" marR="732155" indent="-2841625">
              <a:lnSpc>
                <a:spcPts val="3800"/>
              </a:lnSpc>
              <a:spcBef>
                <a:spcPts val="685"/>
              </a:spcBef>
            </a:pPr>
            <a:r>
              <a:rPr sz="3200" spc="70" dirty="0"/>
              <a:t>CREATING </a:t>
            </a:r>
            <a:r>
              <a:rPr sz="3200" spc="55" dirty="0"/>
              <a:t>RECORDS </a:t>
            </a:r>
            <a:r>
              <a:rPr sz="3200" spc="95" dirty="0"/>
              <a:t>OF</a:t>
            </a:r>
            <a:r>
              <a:rPr sz="3200" spc="-160" dirty="0"/>
              <a:t> </a:t>
            </a:r>
            <a:r>
              <a:rPr sz="3200" spc="65" dirty="0"/>
              <a:t>COMPLEX  </a:t>
            </a:r>
            <a:r>
              <a:rPr sz="3200" spc="-25" dirty="0"/>
              <a:t>TYPES</a:t>
            </a:r>
            <a:endParaRPr sz="3200"/>
          </a:p>
        </p:txBody>
      </p:sp>
      <p:sp>
        <p:nvSpPr>
          <p:cNvPr id="5" name="object 5"/>
          <p:cNvSpPr txBox="1"/>
          <p:nvPr/>
        </p:nvSpPr>
        <p:spPr>
          <a:xfrm>
            <a:off x="481965" y="1872932"/>
            <a:ext cx="4179570" cy="391160"/>
          </a:xfrm>
          <a:prstGeom prst="rect">
            <a:avLst/>
          </a:prstGeom>
        </p:spPr>
        <p:txBody>
          <a:bodyPr vert="horz" wrap="square" lIns="0" tIns="12700" rIns="0" bIns="0" rtlCol="0">
            <a:spAutoFit/>
          </a:bodyPr>
          <a:lstStyle/>
          <a:p>
            <a:pPr marL="241300" indent="-228600">
              <a:lnSpc>
                <a:spcPct val="100000"/>
              </a:lnSpc>
              <a:spcBef>
                <a:spcPts val="100"/>
              </a:spcBef>
              <a:buClr>
                <a:srgbClr val="93A299"/>
              </a:buClr>
              <a:buFont typeface="Arial"/>
              <a:buChar char="•"/>
              <a:tabLst>
                <a:tab pos="241300" algn="l"/>
              </a:tabLst>
            </a:pPr>
            <a:r>
              <a:rPr sz="2400" b="1" spc="-140" dirty="0">
                <a:solidFill>
                  <a:srgbClr val="800000"/>
                </a:solidFill>
                <a:latin typeface="Verdana"/>
                <a:cs typeface="Verdana"/>
              </a:rPr>
              <a:t>Collection </a:t>
            </a:r>
            <a:r>
              <a:rPr sz="2400" b="1" spc="-135" dirty="0">
                <a:solidFill>
                  <a:srgbClr val="800000"/>
                </a:solidFill>
                <a:latin typeface="Verdana"/>
                <a:cs typeface="Verdana"/>
              </a:rPr>
              <a:t>and </a:t>
            </a:r>
            <a:r>
              <a:rPr sz="2400" b="1" spc="-220" dirty="0">
                <a:solidFill>
                  <a:srgbClr val="800000"/>
                </a:solidFill>
                <a:latin typeface="Verdana"/>
                <a:cs typeface="Verdana"/>
              </a:rPr>
              <a:t>array</a:t>
            </a:r>
            <a:r>
              <a:rPr sz="2400" b="1" spc="-225" dirty="0">
                <a:solidFill>
                  <a:srgbClr val="800000"/>
                </a:solidFill>
                <a:latin typeface="Verdana"/>
                <a:cs typeface="Verdana"/>
              </a:rPr>
              <a:t> </a:t>
            </a:r>
            <a:r>
              <a:rPr sz="2400" b="1" spc="-215" dirty="0">
                <a:solidFill>
                  <a:srgbClr val="800000"/>
                </a:solidFill>
                <a:latin typeface="Verdana"/>
                <a:cs typeface="Verdana"/>
              </a:rPr>
              <a:t>types</a:t>
            </a:r>
            <a:endParaRPr sz="2400">
              <a:latin typeface="Verdana"/>
              <a:cs typeface="Verdana"/>
            </a:endParaRPr>
          </a:p>
        </p:txBody>
      </p:sp>
      <p:sp>
        <p:nvSpPr>
          <p:cNvPr id="6" name="object 6"/>
          <p:cNvSpPr/>
          <p:nvPr/>
        </p:nvSpPr>
        <p:spPr>
          <a:xfrm>
            <a:off x="4933606" y="1583575"/>
            <a:ext cx="3965168" cy="1679168"/>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5033009" y="1770354"/>
            <a:ext cx="1698625" cy="1305560"/>
          </a:xfrm>
          <a:prstGeom prst="rect">
            <a:avLst/>
          </a:prstGeom>
        </p:spPr>
        <p:txBody>
          <a:bodyPr vert="horz" wrap="square" lIns="0" tIns="12700" rIns="0" bIns="0" rtlCol="0">
            <a:spAutoFit/>
          </a:bodyPr>
          <a:lstStyle/>
          <a:p>
            <a:pPr marL="12700">
              <a:lnSpc>
                <a:spcPts val="1639"/>
              </a:lnSpc>
              <a:spcBef>
                <a:spcPts val="100"/>
              </a:spcBef>
            </a:pPr>
            <a:r>
              <a:rPr sz="1400" b="1" dirty="0">
                <a:latin typeface="Arial"/>
                <a:cs typeface="Arial"/>
              </a:rPr>
              <a:t>create </a:t>
            </a:r>
            <a:r>
              <a:rPr sz="1400" b="1" spc="-5" dirty="0">
                <a:latin typeface="Arial"/>
                <a:cs typeface="Arial"/>
              </a:rPr>
              <a:t>type </a:t>
            </a:r>
            <a:r>
              <a:rPr sz="1400" i="1" dirty="0">
                <a:latin typeface="Arial"/>
                <a:cs typeface="Arial"/>
              </a:rPr>
              <a:t>Book</a:t>
            </a:r>
            <a:r>
              <a:rPr sz="1400" i="1" spc="-70" dirty="0">
                <a:latin typeface="Arial"/>
                <a:cs typeface="Arial"/>
              </a:rPr>
              <a:t> </a:t>
            </a:r>
            <a:r>
              <a:rPr sz="1400" b="1" dirty="0">
                <a:latin typeface="Arial"/>
                <a:cs typeface="Arial"/>
              </a:rPr>
              <a:t>as</a:t>
            </a:r>
            <a:endParaRPr sz="1400">
              <a:latin typeface="Arial"/>
              <a:cs typeface="Arial"/>
            </a:endParaRPr>
          </a:p>
          <a:p>
            <a:pPr marL="667385">
              <a:lnSpc>
                <a:spcPts val="1639"/>
              </a:lnSpc>
            </a:pPr>
            <a:r>
              <a:rPr sz="1400" dirty="0">
                <a:latin typeface="Arial"/>
                <a:cs typeface="Arial"/>
              </a:rPr>
              <a:t>(</a:t>
            </a:r>
            <a:r>
              <a:rPr sz="1400" i="1" dirty="0">
                <a:latin typeface="Arial"/>
                <a:cs typeface="Arial"/>
              </a:rPr>
              <a:t>title</a:t>
            </a:r>
            <a:endParaRPr sz="1400">
              <a:latin typeface="Arial"/>
              <a:cs typeface="Arial"/>
            </a:endParaRPr>
          </a:p>
          <a:p>
            <a:pPr marL="716280" marR="5080">
              <a:lnSpc>
                <a:spcPct val="101200"/>
              </a:lnSpc>
            </a:pPr>
            <a:r>
              <a:rPr sz="1400" i="1" dirty="0">
                <a:latin typeface="Arial"/>
                <a:cs typeface="Arial"/>
              </a:rPr>
              <a:t>author-array  pub-date  publisher  keyword-set</a:t>
            </a:r>
            <a:endParaRPr sz="14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44</a:t>
            </a:fld>
            <a:endParaRPr spc="-100" dirty="0"/>
          </a:p>
        </p:txBody>
      </p:sp>
      <p:sp>
        <p:nvSpPr>
          <p:cNvPr id="8" name="object 8"/>
          <p:cNvSpPr txBox="1"/>
          <p:nvPr/>
        </p:nvSpPr>
        <p:spPr>
          <a:xfrm>
            <a:off x="6814070" y="1973554"/>
            <a:ext cx="1903730" cy="1102360"/>
          </a:xfrm>
          <a:prstGeom prst="rect">
            <a:avLst/>
          </a:prstGeom>
        </p:spPr>
        <p:txBody>
          <a:bodyPr vert="horz" wrap="square" lIns="0" tIns="10160" rIns="0" bIns="0" rtlCol="0">
            <a:spAutoFit/>
          </a:bodyPr>
          <a:lstStyle/>
          <a:p>
            <a:pPr marL="52069" marR="5080" indent="-40005">
              <a:lnSpc>
                <a:spcPct val="101200"/>
              </a:lnSpc>
              <a:spcBef>
                <a:spcPts val="80"/>
              </a:spcBef>
            </a:pPr>
            <a:r>
              <a:rPr sz="1400" b="1" spc="-5" dirty="0">
                <a:latin typeface="Arial"/>
                <a:cs typeface="Arial"/>
              </a:rPr>
              <a:t>varchar</a:t>
            </a:r>
            <a:r>
              <a:rPr sz="1400" spc="-5" dirty="0">
                <a:latin typeface="Arial"/>
                <a:cs typeface="Arial"/>
              </a:rPr>
              <a:t>(20),  </a:t>
            </a:r>
            <a:r>
              <a:rPr sz="1400" b="1" spc="-5" dirty="0">
                <a:latin typeface="Arial"/>
                <a:cs typeface="Arial"/>
              </a:rPr>
              <a:t>varchar</a:t>
            </a:r>
            <a:r>
              <a:rPr sz="1400" spc="-5" dirty="0">
                <a:latin typeface="Arial"/>
                <a:cs typeface="Arial"/>
              </a:rPr>
              <a:t>(20) </a:t>
            </a:r>
            <a:r>
              <a:rPr sz="1400" b="1" spc="-5" dirty="0">
                <a:latin typeface="Arial"/>
                <a:cs typeface="Arial"/>
              </a:rPr>
              <a:t>array</a:t>
            </a:r>
            <a:r>
              <a:rPr sz="1400" b="1" spc="-45" dirty="0">
                <a:latin typeface="Arial"/>
                <a:cs typeface="Arial"/>
              </a:rPr>
              <a:t> </a:t>
            </a:r>
            <a:r>
              <a:rPr sz="1400" dirty="0">
                <a:latin typeface="Arial"/>
                <a:cs typeface="Arial"/>
              </a:rPr>
              <a:t>[10],  </a:t>
            </a:r>
            <a:r>
              <a:rPr sz="1400" b="1" spc="-5" dirty="0">
                <a:latin typeface="Arial"/>
                <a:cs typeface="Arial"/>
              </a:rPr>
              <a:t>date</a:t>
            </a:r>
            <a:r>
              <a:rPr sz="1400" spc="-5" dirty="0">
                <a:latin typeface="Arial"/>
                <a:cs typeface="Arial"/>
              </a:rPr>
              <a:t>,</a:t>
            </a:r>
            <a:endParaRPr sz="1400">
              <a:latin typeface="Arial"/>
              <a:cs typeface="Arial"/>
            </a:endParaRPr>
          </a:p>
          <a:p>
            <a:pPr marL="52069">
              <a:lnSpc>
                <a:spcPct val="100000"/>
              </a:lnSpc>
              <a:spcBef>
                <a:spcPts val="20"/>
              </a:spcBef>
            </a:pPr>
            <a:r>
              <a:rPr sz="1400" i="1" spc="-5" dirty="0">
                <a:latin typeface="Arial"/>
                <a:cs typeface="Arial"/>
              </a:rPr>
              <a:t>Publisher</a:t>
            </a:r>
            <a:r>
              <a:rPr sz="1400" spc="-5" dirty="0">
                <a:latin typeface="Arial"/>
                <a:cs typeface="Arial"/>
              </a:rPr>
              <a:t>,</a:t>
            </a:r>
            <a:endParaRPr sz="1400">
              <a:latin typeface="Arial"/>
              <a:cs typeface="Arial"/>
            </a:endParaRPr>
          </a:p>
          <a:p>
            <a:pPr marL="41910">
              <a:lnSpc>
                <a:spcPct val="100000"/>
              </a:lnSpc>
              <a:spcBef>
                <a:spcPts val="20"/>
              </a:spcBef>
            </a:pPr>
            <a:r>
              <a:rPr sz="1400" b="1" spc="-5" dirty="0">
                <a:latin typeface="Arial"/>
                <a:cs typeface="Arial"/>
              </a:rPr>
              <a:t>setof</a:t>
            </a:r>
            <a:r>
              <a:rPr sz="1400" spc="-5" dirty="0">
                <a:latin typeface="Arial"/>
                <a:cs typeface="Arial"/>
              </a:rPr>
              <a:t>(</a:t>
            </a:r>
            <a:r>
              <a:rPr sz="1400" b="1" spc="-5" dirty="0">
                <a:latin typeface="Arial"/>
                <a:cs typeface="Arial"/>
              </a:rPr>
              <a:t>varchar</a:t>
            </a:r>
            <a:r>
              <a:rPr sz="1400" spc="-5" dirty="0">
                <a:latin typeface="Arial"/>
                <a:cs typeface="Arial"/>
              </a:rPr>
              <a:t>(20)))</a:t>
            </a:r>
            <a:endParaRPr sz="14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426210">
              <a:lnSpc>
                <a:spcPct val="100000"/>
              </a:lnSpc>
              <a:spcBef>
                <a:spcPts val="2265"/>
              </a:spcBef>
            </a:pPr>
            <a:r>
              <a:rPr spc="-65" dirty="0"/>
              <a:t>KEY </a:t>
            </a:r>
            <a:r>
              <a:rPr spc="10" dirty="0"/>
              <a:t>BENEFITS </a:t>
            </a:r>
            <a:r>
              <a:rPr spc="105" dirty="0"/>
              <a:t>OF</a:t>
            </a:r>
            <a:r>
              <a:rPr spc="-25" dirty="0"/>
              <a:t> </a:t>
            </a:r>
            <a:r>
              <a:rPr spc="50" dirty="0"/>
              <a:t>ODBMS</a:t>
            </a:r>
          </a:p>
        </p:txBody>
      </p:sp>
      <p:sp>
        <p:nvSpPr>
          <p:cNvPr id="5" name="object 5"/>
          <p:cNvSpPr txBox="1"/>
          <p:nvPr/>
        </p:nvSpPr>
        <p:spPr>
          <a:xfrm>
            <a:off x="477202" y="1729740"/>
            <a:ext cx="8266430" cy="1389380"/>
          </a:xfrm>
          <a:prstGeom prst="rect">
            <a:avLst/>
          </a:prstGeom>
        </p:spPr>
        <p:txBody>
          <a:bodyPr vert="horz" wrap="square" lIns="0" tIns="12700" rIns="0" bIns="0" rtlCol="0">
            <a:spAutoFit/>
          </a:bodyPr>
          <a:lstStyle/>
          <a:p>
            <a:pPr marL="241300" indent="-228600">
              <a:lnSpc>
                <a:spcPts val="2630"/>
              </a:lnSpc>
              <a:spcBef>
                <a:spcPts val="100"/>
              </a:spcBef>
              <a:buClr>
                <a:srgbClr val="93A299"/>
              </a:buClr>
              <a:buFont typeface="Arial"/>
              <a:buChar char="•"/>
              <a:tabLst>
                <a:tab pos="240665" algn="l"/>
                <a:tab pos="241300" algn="l"/>
              </a:tabLst>
            </a:pPr>
            <a:r>
              <a:rPr sz="2200" b="1" spc="-210" dirty="0">
                <a:solidFill>
                  <a:srgbClr val="3366FF"/>
                </a:solidFill>
                <a:latin typeface="Verdana"/>
                <a:cs typeface="Verdana"/>
              </a:rPr>
              <a:t>Persistence </a:t>
            </a:r>
            <a:r>
              <a:rPr sz="2200" b="1" spc="-405" dirty="0">
                <a:solidFill>
                  <a:srgbClr val="3366FF"/>
                </a:solidFill>
                <a:latin typeface="Verdana"/>
                <a:cs typeface="Verdana"/>
              </a:rPr>
              <a:t>&amp;</a:t>
            </a:r>
            <a:r>
              <a:rPr sz="2200" b="1" spc="-75" dirty="0">
                <a:solidFill>
                  <a:srgbClr val="3366FF"/>
                </a:solidFill>
                <a:latin typeface="Verdana"/>
                <a:cs typeface="Verdana"/>
              </a:rPr>
              <a:t> </a:t>
            </a:r>
            <a:r>
              <a:rPr sz="2200" b="1" spc="-215" dirty="0">
                <a:solidFill>
                  <a:srgbClr val="3366FF"/>
                </a:solidFill>
                <a:latin typeface="Verdana"/>
                <a:cs typeface="Verdana"/>
              </a:rPr>
              <a:t>Versioning</a:t>
            </a:r>
            <a:endParaRPr sz="2200">
              <a:latin typeface="Verdana"/>
              <a:cs typeface="Verdana"/>
            </a:endParaRPr>
          </a:p>
          <a:p>
            <a:pPr marL="533400" marR="324485" lvl="1" indent="-228600">
              <a:lnSpc>
                <a:spcPct val="76500"/>
              </a:lnSpc>
              <a:spcBef>
                <a:spcPts val="520"/>
              </a:spcBef>
              <a:buClr>
                <a:srgbClr val="CF543F"/>
              </a:buClr>
              <a:buFont typeface="Arial"/>
              <a:buChar char="•"/>
              <a:tabLst>
                <a:tab pos="532765" algn="l"/>
                <a:tab pos="533400" algn="l"/>
              </a:tabLst>
            </a:pPr>
            <a:r>
              <a:rPr sz="1900" spc="45" dirty="0">
                <a:solidFill>
                  <a:srgbClr val="564B3C"/>
                </a:solidFill>
                <a:latin typeface="Verdana"/>
                <a:cs typeface="Verdana"/>
              </a:rPr>
              <a:t>Created</a:t>
            </a:r>
            <a:r>
              <a:rPr sz="1900" spc="-145" dirty="0">
                <a:solidFill>
                  <a:srgbClr val="564B3C"/>
                </a:solidFill>
                <a:latin typeface="Verdana"/>
                <a:cs typeface="Verdana"/>
              </a:rPr>
              <a:t> </a:t>
            </a:r>
            <a:r>
              <a:rPr sz="1900" spc="-15" dirty="0">
                <a:solidFill>
                  <a:srgbClr val="564B3C"/>
                </a:solidFill>
                <a:latin typeface="Verdana"/>
                <a:cs typeface="Verdana"/>
              </a:rPr>
              <a:t>objects</a:t>
            </a:r>
            <a:r>
              <a:rPr sz="1900" spc="-140" dirty="0">
                <a:solidFill>
                  <a:srgbClr val="564B3C"/>
                </a:solidFill>
                <a:latin typeface="Verdana"/>
                <a:cs typeface="Verdana"/>
              </a:rPr>
              <a:t> </a:t>
            </a:r>
            <a:r>
              <a:rPr sz="1900" dirty="0">
                <a:solidFill>
                  <a:srgbClr val="564B3C"/>
                </a:solidFill>
                <a:latin typeface="Verdana"/>
                <a:cs typeface="Verdana"/>
              </a:rPr>
              <a:t>are</a:t>
            </a:r>
            <a:r>
              <a:rPr sz="1900" spc="-145" dirty="0">
                <a:solidFill>
                  <a:srgbClr val="564B3C"/>
                </a:solidFill>
                <a:latin typeface="Verdana"/>
                <a:cs typeface="Verdana"/>
              </a:rPr>
              <a:t> </a:t>
            </a:r>
            <a:r>
              <a:rPr sz="1900" spc="-5" dirty="0">
                <a:solidFill>
                  <a:srgbClr val="564B3C"/>
                </a:solidFill>
                <a:latin typeface="Verdana"/>
                <a:cs typeface="Verdana"/>
              </a:rPr>
              <a:t>maintained</a:t>
            </a:r>
            <a:r>
              <a:rPr sz="1900" spc="-140" dirty="0">
                <a:solidFill>
                  <a:srgbClr val="564B3C"/>
                </a:solidFill>
                <a:latin typeface="Verdana"/>
                <a:cs typeface="Verdana"/>
              </a:rPr>
              <a:t> </a:t>
            </a:r>
            <a:r>
              <a:rPr sz="1900" spc="-45" dirty="0">
                <a:solidFill>
                  <a:srgbClr val="564B3C"/>
                </a:solidFill>
                <a:latin typeface="Verdana"/>
                <a:cs typeface="Verdana"/>
              </a:rPr>
              <a:t>across</a:t>
            </a:r>
            <a:r>
              <a:rPr sz="1900" spc="-140" dirty="0">
                <a:solidFill>
                  <a:srgbClr val="564B3C"/>
                </a:solidFill>
                <a:latin typeface="Verdana"/>
                <a:cs typeface="Verdana"/>
              </a:rPr>
              <a:t> </a:t>
            </a:r>
            <a:r>
              <a:rPr sz="1900" spc="-40" dirty="0">
                <a:solidFill>
                  <a:srgbClr val="564B3C"/>
                </a:solidFill>
                <a:latin typeface="Verdana"/>
                <a:cs typeface="Verdana"/>
              </a:rPr>
              <a:t>different</a:t>
            </a:r>
            <a:r>
              <a:rPr sz="1900" spc="-145" dirty="0">
                <a:solidFill>
                  <a:srgbClr val="564B3C"/>
                </a:solidFill>
                <a:latin typeface="Verdana"/>
                <a:cs typeface="Verdana"/>
              </a:rPr>
              <a:t> </a:t>
            </a:r>
            <a:r>
              <a:rPr sz="1900" spc="55" dirty="0">
                <a:solidFill>
                  <a:srgbClr val="564B3C"/>
                </a:solidFill>
                <a:latin typeface="Verdana"/>
                <a:cs typeface="Verdana"/>
              </a:rPr>
              <a:t>database</a:t>
            </a:r>
            <a:r>
              <a:rPr sz="1900" spc="-140" dirty="0">
                <a:solidFill>
                  <a:srgbClr val="564B3C"/>
                </a:solidFill>
                <a:latin typeface="Verdana"/>
                <a:cs typeface="Verdana"/>
              </a:rPr>
              <a:t> </a:t>
            </a:r>
            <a:r>
              <a:rPr sz="1900" spc="-150" dirty="0">
                <a:solidFill>
                  <a:srgbClr val="564B3C"/>
                </a:solidFill>
                <a:latin typeface="Verdana"/>
                <a:cs typeface="Verdana"/>
              </a:rPr>
              <a:t>runs  </a:t>
            </a:r>
            <a:r>
              <a:rPr sz="1900" spc="-105" dirty="0">
                <a:solidFill>
                  <a:srgbClr val="564B3C"/>
                </a:solidFill>
                <a:latin typeface="Verdana"/>
                <a:cs typeface="Verdana"/>
              </a:rPr>
              <a:t>(persistent)</a:t>
            </a:r>
            <a:endParaRPr sz="1900">
              <a:latin typeface="Verdana"/>
              <a:cs typeface="Verdana"/>
            </a:endParaRPr>
          </a:p>
          <a:p>
            <a:pPr marL="533400" marR="5080" lvl="1" indent="-228600">
              <a:lnSpc>
                <a:spcPct val="76500"/>
              </a:lnSpc>
              <a:spcBef>
                <a:spcPts val="615"/>
              </a:spcBef>
              <a:buClr>
                <a:srgbClr val="CF543F"/>
              </a:buClr>
              <a:buFont typeface="Arial"/>
              <a:buChar char="•"/>
              <a:tabLst>
                <a:tab pos="532765" algn="l"/>
                <a:tab pos="533400" algn="l"/>
              </a:tabLst>
            </a:pPr>
            <a:r>
              <a:rPr sz="1900" spc="-60" dirty="0">
                <a:solidFill>
                  <a:srgbClr val="564B3C"/>
                </a:solidFill>
                <a:latin typeface="Verdana"/>
                <a:cs typeface="Verdana"/>
              </a:rPr>
              <a:t>Different</a:t>
            </a:r>
            <a:r>
              <a:rPr sz="1900" spc="-145" dirty="0">
                <a:solidFill>
                  <a:srgbClr val="564B3C"/>
                </a:solidFill>
                <a:latin typeface="Verdana"/>
                <a:cs typeface="Verdana"/>
              </a:rPr>
              <a:t> </a:t>
            </a:r>
            <a:r>
              <a:rPr sz="1900" spc="-25" dirty="0">
                <a:solidFill>
                  <a:srgbClr val="564B3C"/>
                </a:solidFill>
                <a:latin typeface="Verdana"/>
                <a:cs typeface="Verdana"/>
              </a:rPr>
              <a:t>evolving</a:t>
            </a:r>
            <a:r>
              <a:rPr sz="1900" spc="-145" dirty="0">
                <a:solidFill>
                  <a:srgbClr val="564B3C"/>
                </a:solidFill>
                <a:latin typeface="Verdana"/>
                <a:cs typeface="Verdana"/>
              </a:rPr>
              <a:t> </a:t>
            </a:r>
            <a:r>
              <a:rPr sz="1900" spc="20" dirty="0">
                <a:solidFill>
                  <a:srgbClr val="564B3C"/>
                </a:solidFill>
                <a:latin typeface="Verdana"/>
                <a:cs typeface="Verdana"/>
              </a:rPr>
              <a:t>copies</a:t>
            </a:r>
            <a:r>
              <a:rPr sz="1900" spc="-140" dirty="0">
                <a:solidFill>
                  <a:srgbClr val="564B3C"/>
                </a:solidFill>
                <a:latin typeface="Verdana"/>
                <a:cs typeface="Verdana"/>
              </a:rPr>
              <a:t> </a:t>
            </a:r>
            <a:r>
              <a:rPr sz="1900" spc="5" dirty="0">
                <a:solidFill>
                  <a:srgbClr val="564B3C"/>
                </a:solidFill>
                <a:latin typeface="Verdana"/>
                <a:cs typeface="Verdana"/>
              </a:rPr>
              <a:t>of</a:t>
            </a:r>
            <a:r>
              <a:rPr sz="1900" spc="-145" dirty="0">
                <a:solidFill>
                  <a:srgbClr val="564B3C"/>
                </a:solidFill>
                <a:latin typeface="Verdana"/>
                <a:cs typeface="Verdana"/>
              </a:rPr>
              <a:t> </a:t>
            </a:r>
            <a:r>
              <a:rPr sz="1900" spc="-20" dirty="0">
                <a:solidFill>
                  <a:srgbClr val="564B3C"/>
                </a:solidFill>
                <a:latin typeface="Verdana"/>
                <a:cs typeface="Verdana"/>
              </a:rPr>
              <a:t>the</a:t>
            </a:r>
            <a:r>
              <a:rPr sz="1900" spc="-140" dirty="0">
                <a:solidFill>
                  <a:srgbClr val="564B3C"/>
                </a:solidFill>
                <a:latin typeface="Verdana"/>
                <a:cs typeface="Verdana"/>
              </a:rPr>
              <a:t> </a:t>
            </a:r>
            <a:r>
              <a:rPr sz="1900" spc="-15" dirty="0">
                <a:solidFill>
                  <a:srgbClr val="564B3C"/>
                </a:solidFill>
                <a:latin typeface="Verdana"/>
                <a:cs typeface="Verdana"/>
              </a:rPr>
              <a:t>same</a:t>
            </a:r>
            <a:r>
              <a:rPr sz="1900" spc="-145" dirty="0">
                <a:solidFill>
                  <a:srgbClr val="564B3C"/>
                </a:solidFill>
                <a:latin typeface="Verdana"/>
                <a:cs typeface="Verdana"/>
              </a:rPr>
              <a:t> </a:t>
            </a:r>
            <a:r>
              <a:rPr sz="1900" spc="25" dirty="0">
                <a:solidFill>
                  <a:srgbClr val="564B3C"/>
                </a:solidFill>
                <a:latin typeface="Verdana"/>
                <a:cs typeface="Verdana"/>
              </a:rPr>
              <a:t>object</a:t>
            </a:r>
            <a:r>
              <a:rPr sz="1900" spc="-145" dirty="0">
                <a:solidFill>
                  <a:srgbClr val="564B3C"/>
                </a:solidFill>
                <a:latin typeface="Verdana"/>
                <a:cs typeface="Verdana"/>
              </a:rPr>
              <a:t> </a:t>
            </a:r>
            <a:r>
              <a:rPr sz="1900" spc="114" dirty="0">
                <a:solidFill>
                  <a:srgbClr val="564B3C"/>
                </a:solidFill>
                <a:latin typeface="Verdana"/>
                <a:cs typeface="Verdana"/>
              </a:rPr>
              <a:t>can</a:t>
            </a:r>
            <a:r>
              <a:rPr sz="1900" spc="-140" dirty="0">
                <a:solidFill>
                  <a:srgbClr val="564B3C"/>
                </a:solidFill>
                <a:latin typeface="Verdana"/>
                <a:cs typeface="Verdana"/>
              </a:rPr>
              <a:t> </a:t>
            </a:r>
            <a:r>
              <a:rPr sz="1900" spc="105" dirty="0">
                <a:solidFill>
                  <a:srgbClr val="564B3C"/>
                </a:solidFill>
                <a:latin typeface="Verdana"/>
                <a:cs typeface="Verdana"/>
              </a:rPr>
              <a:t>be</a:t>
            </a:r>
            <a:r>
              <a:rPr sz="1900" spc="-145" dirty="0">
                <a:solidFill>
                  <a:srgbClr val="564B3C"/>
                </a:solidFill>
                <a:latin typeface="Verdana"/>
                <a:cs typeface="Verdana"/>
              </a:rPr>
              <a:t> </a:t>
            </a:r>
            <a:r>
              <a:rPr sz="1900" spc="50" dirty="0">
                <a:solidFill>
                  <a:srgbClr val="564B3C"/>
                </a:solidFill>
                <a:latin typeface="Verdana"/>
                <a:cs typeface="Verdana"/>
              </a:rPr>
              <a:t>created</a:t>
            </a:r>
            <a:r>
              <a:rPr sz="1900" spc="-140" dirty="0">
                <a:solidFill>
                  <a:srgbClr val="564B3C"/>
                </a:solidFill>
                <a:latin typeface="Verdana"/>
                <a:cs typeface="Verdana"/>
              </a:rPr>
              <a:t> </a:t>
            </a:r>
            <a:r>
              <a:rPr sz="1900" spc="-30" dirty="0">
                <a:solidFill>
                  <a:srgbClr val="564B3C"/>
                </a:solidFill>
                <a:latin typeface="Verdana"/>
                <a:cs typeface="Verdana"/>
              </a:rPr>
              <a:t>over  </a:t>
            </a:r>
            <a:r>
              <a:rPr sz="1900" spc="-55" dirty="0">
                <a:solidFill>
                  <a:srgbClr val="564B3C"/>
                </a:solidFill>
                <a:latin typeface="Verdana"/>
                <a:cs typeface="Verdana"/>
              </a:rPr>
              <a:t>time</a:t>
            </a:r>
            <a:r>
              <a:rPr sz="1900" spc="-150" dirty="0">
                <a:solidFill>
                  <a:srgbClr val="564B3C"/>
                </a:solidFill>
                <a:latin typeface="Verdana"/>
                <a:cs typeface="Verdana"/>
              </a:rPr>
              <a:t> </a:t>
            </a:r>
            <a:r>
              <a:rPr sz="1900" spc="-85" dirty="0">
                <a:solidFill>
                  <a:srgbClr val="564B3C"/>
                </a:solidFill>
                <a:latin typeface="Verdana"/>
                <a:cs typeface="Verdana"/>
              </a:rPr>
              <a:t>(versioning)</a:t>
            </a:r>
            <a:endParaRPr sz="1900">
              <a:latin typeface="Verdana"/>
              <a:cs typeface="Verdana"/>
            </a:endParaRPr>
          </a:p>
        </p:txBody>
      </p:sp>
      <p:sp>
        <p:nvSpPr>
          <p:cNvPr id="6" name="object 6"/>
          <p:cNvSpPr/>
          <p:nvPr/>
        </p:nvSpPr>
        <p:spPr>
          <a:xfrm>
            <a:off x="6320574" y="3616724"/>
            <a:ext cx="2465514" cy="214833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33003" y="3977643"/>
            <a:ext cx="6001791" cy="1695792"/>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235306" y="4174083"/>
            <a:ext cx="5403215" cy="1305560"/>
          </a:xfrm>
          <a:prstGeom prst="rect">
            <a:avLst/>
          </a:prstGeom>
        </p:spPr>
        <p:txBody>
          <a:bodyPr vert="horz" wrap="square" lIns="0" tIns="12700" rIns="0" bIns="0" rtlCol="0">
            <a:spAutoFit/>
          </a:bodyPr>
          <a:lstStyle/>
          <a:p>
            <a:pPr marL="1260475">
              <a:lnSpc>
                <a:spcPct val="100000"/>
              </a:lnSpc>
              <a:spcBef>
                <a:spcPts val="100"/>
              </a:spcBef>
            </a:pPr>
            <a:r>
              <a:rPr sz="1400" b="1" i="1" spc="-140" dirty="0">
                <a:solidFill>
                  <a:srgbClr val="800000"/>
                </a:solidFill>
                <a:latin typeface="Verdana"/>
                <a:cs typeface="Verdana"/>
              </a:rPr>
              <a:t>PersistentObject </a:t>
            </a:r>
            <a:r>
              <a:rPr sz="1400" b="1" i="1" spc="-130" dirty="0">
                <a:solidFill>
                  <a:srgbClr val="800000"/>
                </a:solidFill>
                <a:latin typeface="Verdana"/>
                <a:cs typeface="Verdana"/>
              </a:rPr>
              <a:t>Superclass</a:t>
            </a:r>
            <a:r>
              <a:rPr sz="1400" b="1" i="1" spc="-45" dirty="0">
                <a:solidFill>
                  <a:srgbClr val="800000"/>
                </a:solidFill>
                <a:latin typeface="Verdana"/>
                <a:cs typeface="Verdana"/>
              </a:rPr>
              <a:t> </a:t>
            </a:r>
            <a:r>
              <a:rPr sz="1400" b="1" i="1" spc="-75" dirty="0">
                <a:solidFill>
                  <a:srgbClr val="800000"/>
                </a:solidFill>
                <a:latin typeface="Verdana"/>
                <a:cs typeface="Verdana"/>
              </a:rPr>
              <a:t>Approach</a:t>
            </a:r>
            <a:endParaRPr sz="1400">
              <a:latin typeface="Verdana"/>
              <a:cs typeface="Verdana"/>
            </a:endParaRPr>
          </a:p>
          <a:p>
            <a:pPr>
              <a:lnSpc>
                <a:spcPct val="100000"/>
              </a:lnSpc>
              <a:spcBef>
                <a:spcPts val="10"/>
              </a:spcBef>
            </a:pPr>
            <a:endParaRPr sz="1400">
              <a:latin typeface="Times New Roman"/>
              <a:cs typeface="Times New Roman"/>
            </a:endParaRPr>
          </a:p>
          <a:p>
            <a:pPr marL="292100" indent="-279400">
              <a:lnSpc>
                <a:spcPct val="100000"/>
              </a:lnSpc>
              <a:buFont typeface="Arial"/>
              <a:buChar char="•"/>
              <a:tabLst>
                <a:tab pos="297815" algn="l"/>
                <a:tab pos="298450" algn="l"/>
              </a:tabLst>
            </a:pPr>
            <a:r>
              <a:rPr sz="1400" b="1" i="1" spc="-130" dirty="0">
                <a:latin typeface="Verdana"/>
                <a:cs typeface="Verdana"/>
              </a:rPr>
              <a:t>Superclass </a:t>
            </a:r>
            <a:r>
              <a:rPr sz="1400" b="1" i="1" spc="-105" dirty="0">
                <a:latin typeface="Verdana"/>
                <a:cs typeface="Verdana"/>
              </a:rPr>
              <a:t>encapsulates </a:t>
            </a:r>
            <a:r>
              <a:rPr sz="1400" b="1" i="1" spc="-90" dirty="0">
                <a:latin typeface="Verdana"/>
                <a:cs typeface="Verdana"/>
              </a:rPr>
              <a:t>any </a:t>
            </a:r>
            <a:r>
              <a:rPr sz="1400" b="1" i="1" spc="-110" dirty="0">
                <a:latin typeface="Verdana"/>
                <a:cs typeface="Verdana"/>
              </a:rPr>
              <a:t>class </a:t>
            </a:r>
            <a:r>
              <a:rPr sz="1400" b="1" i="1" spc="-175" dirty="0">
                <a:latin typeface="Verdana"/>
                <a:cs typeface="Verdana"/>
              </a:rPr>
              <a:t>for </a:t>
            </a:r>
            <a:r>
              <a:rPr sz="1400" b="1" i="1" spc="-125" dirty="0">
                <a:latin typeface="Verdana"/>
                <a:cs typeface="Verdana"/>
              </a:rPr>
              <a:t>storage </a:t>
            </a:r>
            <a:r>
              <a:rPr sz="1400" b="1" i="1" spc="-75" dirty="0">
                <a:latin typeface="Verdana"/>
                <a:cs typeface="Verdana"/>
              </a:rPr>
              <a:t>and</a:t>
            </a:r>
            <a:r>
              <a:rPr sz="1400" b="1" i="1" spc="-135" dirty="0">
                <a:latin typeface="Verdana"/>
                <a:cs typeface="Verdana"/>
              </a:rPr>
              <a:t> </a:t>
            </a:r>
            <a:r>
              <a:rPr sz="1400" b="1" i="1" spc="-140" dirty="0">
                <a:latin typeface="Verdana"/>
                <a:cs typeface="Verdana"/>
              </a:rPr>
              <a:t>retrieval</a:t>
            </a:r>
            <a:endParaRPr sz="1400">
              <a:latin typeface="Verdana"/>
              <a:cs typeface="Verdana"/>
            </a:endParaRPr>
          </a:p>
          <a:p>
            <a:pPr>
              <a:lnSpc>
                <a:spcPct val="100000"/>
              </a:lnSpc>
              <a:spcBef>
                <a:spcPts val="30"/>
              </a:spcBef>
              <a:buFont typeface="Arial"/>
              <a:buChar char="•"/>
            </a:pPr>
            <a:endParaRPr sz="1450">
              <a:latin typeface="Times New Roman"/>
              <a:cs typeface="Times New Roman"/>
            </a:endParaRPr>
          </a:p>
          <a:p>
            <a:pPr marL="292100" marR="144145" indent="-279400">
              <a:lnSpc>
                <a:spcPct val="101200"/>
              </a:lnSpc>
              <a:buFont typeface="Arial"/>
              <a:buChar char="•"/>
              <a:tabLst>
                <a:tab pos="297815" algn="l"/>
                <a:tab pos="298450" algn="l"/>
              </a:tabLst>
            </a:pPr>
            <a:r>
              <a:rPr sz="1400" b="1" i="1" spc="-225" dirty="0">
                <a:latin typeface="Verdana"/>
                <a:cs typeface="Verdana"/>
              </a:rPr>
              <a:t>This </a:t>
            </a:r>
            <a:r>
              <a:rPr sz="1400" b="1" i="1" spc="-125" dirty="0">
                <a:latin typeface="Verdana"/>
                <a:cs typeface="Verdana"/>
              </a:rPr>
              <a:t>superclass </a:t>
            </a:r>
            <a:r>
              <a:rPr sz="1400" b="1" i="1" spc="-140" dirty="0">
                <a:latin typeface="Verdana"/>
                <a:cs typeface="Verdana"/>
              </a:rPr>
              <a:t>implements </a:t>
            </a:r>
            <a:r>
              <a:rPr sz="1400" b="1" i="1" spc="-105" dirty="0">
                <a:latin typeface="Verdana"/>
                <a:cs typeface="Verdana"/>
              </a:rPr>
              <a:t>all </a:t>
            </a:r>
            <a:r>
              <a:rPr sz="1400" b="1" i="1" spc="-135" dirty="0">
                <a:latin typeface="Verdana"/>
                <a:cs typeface="Verdana"/>
              </a:rPr>
              <a:t>functionalities of </a:t>
            </a:r>
            <a:r>
              <a:rPr sz="1400" b="1" i="1" spc="-160" dirty="0">
                <a:latin typeface="Verdana"/>
                <a:cs typeface="Verdana"/>
              </a:rPr>
              <a:t>read/write  </a:t>
            </a:r>
            <a:r>
              <a:rPr sz="1400" b="1" i="1" spc="-130" dirty="0">
                <a:latin typeface="Verdana"/>
                <a:cs typeface="Verdana"/>
              </a:rPr>
              <a:t>operations</a:t>
            </a:r>
            <a:endParaRPr sz="1400">
              <a:latin typeface="Verdana"/>
              <a:cs typeface="Verdana"/>
            </a:endParaRPr>
          </a:p>
        </p:txBody>
      </p:sp>
      <p:sp>
        <p:nvSpPr>
          <p:cNvPr id="9" name="object 9"/>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45</a:t>
            </a:fld>
            <a:endParaRPr spc="-1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335915">
              <a:lnSpc>
                <a:spcPct val="100000"/>
              </a:lnSpc>
              <a:spcBef>
                <a:spcPts val="2265"/>
              </a:spcBef>
            </a:pPr>
            <a:r>
              <a:rPr spc="-65" dirty="0"/>
              <a:t>KEY </a:t>
            </a:r>
            <a:r>
              <a:rPr spc="10" dirty="0"/>
              <a:t>BENEFITS </a:t>
            </a:r>
            <a:r>
              <a:rPr spc="105" dirty="0"/>
              <a:t>OF </a:t>
            </a:r>
            <a:r>
              <a:rPr spc="55" dirty="0"/>
              <a:t>ODBMS</a:t>
            </a:r>
            <a:r>
              <a:rPr spc="-150" dirty="0"/>
              <a:t> </a:t>
            </a:r>
            <a:r>
              <a:rPr spc="90" dirty="0"/>
              <a:t>(CONT’D)</a:t>
            </a:r>
          </a:p>
        </p:txBody>
      </p:sp>
      <p:sp>
        <p:nvSpPr>
          <p:cNvPr id="5" name="object 5"/>
          <p:cNvSpPr txBox="1"/>
          <p:nvPr/>
        </p:nvSpPr>
        <p:spPr>
          <a:xfrm>
            <a:off x="477202" y="1724660"/>
            <a:ext cx="6499225" cy="807720"/>
          </a:xfrm>
          <a:prstGeom prst="rect">
            <a:avLst/>
          </a:prstGeom>
        </p:spPr>
        <p:txBody>
          <a:bodyPr vert="horz" wrap="square" lIns="0" tIns="73660" rIns="0" bIns="0" rtlCol="0">
            <a:spAutoFit/>
          </a:bodyPr>
          <a:lstStyle/>
          <a:p>
            <a:pPr marL="241300" indent="-228600">
              <a:lnSpc>
                <a:spcPct val="100000"/>
              </a:lnSpc>
              <a:spcBef>
                <a:spcPts val="580"/>
              </a:spcBef>
              <a:buClr>
                <a:srgbClr val="93A299"/>
              </a:buClr>
              <a:buFont typeface="Arial"/>
              <a:buChar char="•"/>
              <a:tabLst>
                <a:tab pos="241300" algn="l"/>
              </a:tabLst>
            </a:pPr>
            <a:r>
              <a:rPr sz="2400" b="1" spc="-260" dirty="0">
                <a:solidFill>
                  <a:srgbClr val="3366FF"/>
                </a:solidFill>
                <a:latin typeface="Verdana"/>
                <a:cs typeface="Verdana"/>
              </a:rPr>
              <a:t>Sharing in </a:t>
            </a:r>
            <a:r>
              <a:rPr sz="2400" b="1" spc="-220" dirty="0">
                <a:solidFill>
                  <a:srgbClr val="3366FF"/>
                </a:solidFill>
                <a:latin typeface="Verdana"/>
                <a:cs typeface="Verdana"/>
              </a:rPr>
              <a:t>highly </a:t>
            </a:r>
            <a:r>
              <a:rPr sz="2400" b="1" spc="-245" dirty="0">
                <a:solidFill>
                  <a:srgbClr val="3366FF"/>
                </a:solidFill>
                <a:latin typeface="Verdana"/>
                <a:cs typeface="Verdana"/>
              </a:rPr>
              <a:t>distributed</a:t>
            </a:r>
            <a:r>
              <a:rPr sz="2400" b="1" spc="145" dirty="0">
                <a:solidFill>
                  <a:srgbClr val="3366FF"/>
                </a:solidFill>
                <a:latin typeface="Verdana"/>
                <a:cs typeface="Verdana"/>
              </a:rPr>
              <a:t> </a:t>
            </a:r>
            <a:r>
              <a:rPr sz="2400" b="1" spc="-240" dirty="0">
                <a:solidFill>
                  <a:srgbClr val="3366FF"/>
                </a:solidFill>
                <a:latin typeface="Verdana"/>
                <a:cs typeface="Verdana"/>
              </a:rPr>
              <a:t>environment</a:t>
            </a:r>
            <a:endParaRPr sz="2400">
              <a:latin typeface="Verdana"/>
              <a:cs typeface="Verdana"/>
            </a:endParaRPr>
          </a:p>
          <a:p>
            <a:pPr marL="533400" lvl="1" indent="-228600">
              <a:lnSpc>
                <a:spcPct val="100000"/>
              </a:lnSpc>
              <a:spcBef>
                <a:spcPts val="400"/>
              </a:spcBef>
              <a:buClr>
                <a:srgbClr val="CF543F"/>
              </a:buClr>
              <a:buFont typeface="Arial"/>
              <a:buChar char="•"/>
              <a:tabLst>
                <a:tab pos="532765" algn="l"/>
                <a:tab pos="533400" algn="l"/>
              </a:tabLst>
            </a:pPr>
            <a:r>
              <a:rPr sz="2000" spc="-100" dirty="0">
                <a:solidFill>
                  <a:srgbClr val="564B3C"/>
                </a:solidFill>
                <a:latin typeface="Verdana"/>
                <a:cs typeface="Verdana"/>
              </a:rPr>
              <a:t>Easier</a:t>
            </a:r>
            <a:r>
              <a:rPr sz="2000" spc="-160" dirty="0">
                <a:solidFill>
                  <a:srgbClr val="564B3C"/>
                </a:solidFill>
                <a:latin typeface="Verdana"/>
                <a:cs typeface="Verdana"/>
              </a:rPr>
              <a:t> </a:t>
            </a:r>
            <a:r>
              <a:rPr sz="2000" spc="-10" dirty="0">
                <a:solidFill>
                  <a:srgbClr val="564B3C"/>
                </a:solidFill>
                <a:latin typeface="Verdana"/>
                <a:cs typeface="Verdana"/>
              </a:rPr>
              <a:t>to</a:t>
            </a:r>
            <a:r>
              <a:rPr sz="2000" spc="-155" dirty="0">
                <a:solidFill>
                  <a:srgbClr val="564B3C"/>
                </a:solidFill>
                <a:latin typeface="Verdana"/>
                <a:cs typeface="Verdana"/>
              </a:rPr>
              <a:t> </a:t>
            </a:r>
            <a:r>
              <a:rPr sz="2000" spc="-60" dirty="0">
                <a:solidFill>
                  <a:srgbClr val="564B3C"/>
                </a:solidFill>
                <a:latin typeface="Verdana"/>
                <a:cs typeface="Verdana"/>
              </a:rPr>
              <a:t>share</a:t>
            </a:r>
            <a:r>
              <a:rPr sz="2000" spc="-160" dirty="0">
                <a:solidFill>
                  <a:srgbClr val="564B3C"/>
                </a:solidFill>
                <a:latin typeface="Verdana"/>
                <a:cs typeface="Verdana"/>
              </a:rPr>
              <a:t> </a:t>
            </a:r>
            <a:r>
              <a:rPr sz="2000" spc="80" dirty="0">
                <a:solidFill>
                  <a:srgbClr val="564B3C"/>
                </a:solidFill>
                <a:latin typeface="Verdana"/>
                <a:cs typeface="Verdana"/>
              </a:rPr>
              <a:t>and</a:t>
            </a:r>
            <a:r>
              <a:rPr sz="2000" spc="-155" dirty="0">
                <a:solidFill>
                  <a:srgbClr val="564B3C"/>
                </a:solidFill>
                <a:latin typeface="Verdana"/>
                <a:cs typeface="Verdana"/>
              </a:rPr>
              <a:t> </a:t>
            </a:r>
            <a:r>
              <a:rPr sz="2000" spc="-75" dirty="0">
                <a:solidFill>
                  <a:srgbClr val="564B3C"/>
                </a:solidFill>
                <a:latin typeface="Verdana"/>
                <a:cs typeface="Verdana"/>
              </a:rPr>
              <a:t>distribute</a:t>
            </a:r>
            <a:r>
              <a:rPr sz="2000" spc="-155" dirty="0">
                <a:solidFill>
                  <a:srgbClr val="564B3C"/>
                </a:solidFill>
                <a:latin typeface="Verdana"/>
                <a:cs typeface="Verdana"/>
              </a:rPr>
              <a:t> </a:t>
            </a:r>
            <a:r>
              <a:rPr sz="2000" spc="-15" dirty="0">
                <a:solidFill>
                  <a:srgbClr val="564B3C"/>
                </a:solidFill>
                <a:latin typeface="Verdana"/>
                <a:cs typeface="Verdana"/>
              </a:rPr>
              <a:t>objects</a:t>
            </a:r>
            <a:r>
              <a:rPr sz="2000" spc="-160" dirty="0">
                <a:solidFill>
                  <a:srgbClr val="564B3C"/>
                </a:solidFill>
                <a:latin typeface="Verdana"/>
                <a:cs typeface="Verdana"/>
              </a:rPr>
              <a:t> </a:t>
            </a:r>
            <a:r>
              <a:rPr sz="2000" spc="-10" dirty="0">
                <a:solidFill>
                  <a:srgbClr val="564B3C"/>
                </a:solidFill>
                <a:latin typeface="Verdana"/>
                <a:cs typeface="Verdana"/>
              </a:rPr>
              <a:t>than</a:t>
            </a:r>
            <a:r>
              <a:rPr sz="2000" spc="-155" dirty="0">
                <a:solidFill>
                  <a:srgbClr val="564B3C"/>
                </a:solidFill>
                <a:latin typeface="Verdana"/>
                <a:cs typeface="Verdana"/>
              </a:rPr>
              <a:t> </a:t>
            </a:r>
            <a:r>
              <a:rPr sz="2000" spc="-25" dirty="0">
                <a:solidFill>
                  <a:srgbClr val="564B3C"/>
                </a:solidFill>
                <a:latin typeface="Verdana"/>
                <a:cs typeface="Verdana"/>
              </a:rPr>
              <a:t>tables</a:t>
            </a:r>
            <a:endParaRPr sz="2000">
              <a:latin typeface="Verdana"/>
              <a:cs typeface="Verdana"/>
            </a:endParaRPr>
          </a:p>
        </p:txBody>
      </p:sp>
      <p:sp>
        <p:nvSpPr>
          <p:cNvPr id="6" name="object 6"/>
          <p:cNvSpPr/>
          <p:nvPr/>
        </p:nvSpPr>
        <p:spPr>
          <a:xfrm>
            <a:off x="1331531" y="2866970"/>
            <a:ext cx="6445631" cy="3045447"/>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46</a:t>
            </a:fld>
            <a:endParaRPr spc="-1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335915">
              <a:lnSpc>
                <a:spcPct val="100000"/>
              </a:lnSpc>
              <a:spcBef>
                <a:spcPts val="2265"/>
              </a:spcBef>
            </a:pPr>
            <a:r>
              <a:rPr spc="-65" dirty="0"/>
              <a:t>KEY </a:t>
            </a:r>
            <a:r>
              <a:rPr spc="10" dirty="0"/>
              <a:t>BENEFITS </a:t>
            </a:r>
            <a:r>
              <a:rPr spc="105" dirty="0"/>
              <a:t>OF </a:t>
            </a:r>
            <a:r>
              <a:rPr spc="55" dirty="0"/>
              <a:t>ODBMS</a:t>
            </a:r>
            <a:r>
              <a:rPr spc="-150" dirty="0"/>
              <a:t> </a:t>
            </a:r>
            <a:r>
              <a:rPr spc="90" dirty="0"/>
              <a:t>(CONT’D)</a:t>
            </a:r>
          </a:p>
        </p:txBody>
      </p:sp>
      <p:sp>
        <p:nvSpPr>
          <p:cNvPr id="5" name="object 5"/>
          <p:cNvSpPr txBox="1"/>
          <p:nvPr/>
        </p:nvSpPr>
        <p:spPr>
          <a:xfrm>
            <a:off x="477202" y="1724660"/>
            <a:ext cx="6100445" cy="1415415"/>
          </a:xfrm>
          <a:prstGeom prst="rect">
            <a:avLst/>
          </a:prstGeom>
        </p:spPr>
        <p:txBody>
          <a:bodyPr vert="horz" wrap="square" lIns="0" tIns="73660" rIns="0" bIns="0" rtlCol="0">
            <a:spAutoFit/>
          </a:bodyPr>
          <a:lstStyle/>
          <a:p>
            <a:pPr marL="241300" indent="-228600">
              <a:lnSpc>
                <a:spcPct val="100000"/>
              </a:lnSpc>
              <a:spcBef>
                <a:spcPts val="580"/>
              </a:spcBef>
              <a:buClr>
                <a:srgbClr val="93A299"/>
              </a:buClr>
              <a:buFont typeface="Arial"/>
              <a:buChar char="•"/>
              <a:tabLst>
                <a:tab pos="241300" algn="l"/>
              </a:tabLst>
            </a:pPr>
            <a:r>
              <a:rPr sz="2400" b="1" spc="-295" dirty="0">
                <a:solidFill>
                  <a:srgbClr val="3366FF"/>
                </a:solidFill>
                <a:latin typeface="Verdana"/>
                <a:cs typeface="Verdana"/>
              </a:rPr>
              <a:t>Better </a:t>
            </a:r>
            <a:r>
              <a:rPr sz="2400" b="1" spc="-225" dirty="0">
                <a:solidFill>
                  <a:srgbClr val="3366FF"/>
                </a:solidFill>
                <a:latin typeface="Verdana"/>
                <a:cs typeface="Verdana"/>
              </a:rPr>
              <a:t>memory </a:t>
            </a:r>
            <a:r>
              <a:rPr sz="2400" b="1" spc="-170" dirty="0">
                <a:solidFill>
                  <a:srgbClr val="3366FF"/>
                </a:solidFill>
                <a:latin typeface="Verdana"/>
                <a:cs typeface="Verdana"/>
              </a:rPr>
              <a:t>usage </a:t>
            </a:r>
            <a:r>
              <a:rPr sz="2400" b="1" spc="-135" dirty="0">
                <a:solidFill>
                  <a:srgbClr val="3366FF"/>
                </a:solidFill>
                <a:latin typeface="Verdana"/>
                <a:cs typeface="Verdana"/>
              </a:rPr>
              <a:t>and </a:t>
            </a:r>
            <a:r>
              <a:rPr sz="2400" b="1" spc="-260" dirty="0">
                <a:solidFill>
                  <a:srgbClr val="3366FF"/>
                </a:solidFill>
                <a:latin typeface="Verdana"/>
                <a:cs typeface="Verdana"/>
              </a:rPr>
              <a:t>less</a:t>
            </a:r>
            <a:r>
              <a:rPr sz="2400" b="1" spc="75" dirty="0">
                <a:solidFill>
                  <a:srgbClr val="3366FF"/>
                </a:solidFill>
                <a:latin typeface="Verdana"/>
                <a:cs typeface="Verdana"/>
              </a:rPr>
              <a:t> </a:t>
            </a:r>
            <a:r>
              <a:rPr sz="2400" b="1" spc="-145" dirty="0">
                <a:solidFill>
                  <a:srgbClr val="3366FF"/>
                </a:solidFill>
                <a:latin typeface="Verdana"/>
                <a:cs typeface="Verdana"/>
              </a:rPr>
              <a:t>paging</a:t>
            </a:r>
            <a:endParaRPr sz="2400">
              <a:latin typeface="Verdana"/>
              <a:cs typeface="Verdana"/>
            </a:endParaRPr>
          </a:p>
          <a:p>
            <a:pPr marL="533400" lvl="1" indent="-228600">
              <a:lnSpc>
                <a:spcPct val="100000"/>
              </a:lnSpc>
              <a:spcBef>
                <a:spcPts val="400"/>
              </a:spcBef>
              <a:buClr>
                <a:srgbClr val="CF543F"/>
              </a:buClr>
              <a:buFont typeface="Arial"/>
              <a:buChar char="•"/>
              <a:tabLst>
                <a:tab pos="532765" algn="l"/>
                <a:tab pos="533400" algn="l"/>
              </a:tabLst>
            </a:pPr>
            <a:r>
              <a:rPr sz="2000" spc="-85" dirty="0">
                <a:solidFill>
                  <a:srgbClr val="564B3C"/>
                </a:solidFill>
                <a:latin typeface="Verdana"/>
                <a:cs typeface="Verdana"/>
              </a:rPr>
              <a:t>Bringing </a:t>
            </a:r>
            <a:r>
              <a:rPr sz="2000" spc="-55" dirty="0">
                <a:solidFill>
                  <a:srgbClr val="564B3C"/>
                </a:solidFill>
                <a:latin typeface="Verdana"/>
                <a:cs typeface="Verdana"/>
              </a:rPr>
              <a:t>only </a:t>
            </a:r>
            <a:r>
              <a:rPr sz="2000" spc="-15" dirty="0">
                <a:solidFill>
                  <a:srgbClr val="564B3C"/>
                </a:solidFill>
                <a:latin typeface="Verdana"/>
                <a:cs typeface="Verdana"/>
              </a:rPr>
              <a:t>objects </a:t>
            </a:r>
            <a:r>
              <a:rPr sz="2000" spc="10" dirty="0">
                <a:solidFill>
                  <a:srgbClr val="564B3C"/>
                </a:solidFill>
                <a:latin typeface="Verdana"/>
                <a:cs typeface="Verdana"/>
              </a:rPr>
              <a:t>of</a:t>
            </a:r>
            <a:r>
              <a:rPr sz="2000" spc="-450" dirty="0">
                <a:solidFill>
                  <a:srgbClr val="564B3C"/>
                </a:solidFill>
                <a:latin typeface="Verdana"/>
                <a:cs typeface="Verdana"/>
              </a:rPr>
              <a:t> </a:t>
            </a:r>
            <a:r>
              <a:rPr sz="2000" spc="-95" dirty="0">
                <a:solidFill>
                  <a:srgbClr val="564B3C"/>
                </a:solidFill>
                <a:latin typeface="Verdana"/>
                <a:cs typeface="Verdana"/>
              </a:rPr>
              <a:t>interest</a:t>
            </a:r>
            <a:endParaRPr sz="2000">
              <a:latin typeface="Verdana"/>
              <a:cs typeface="Verdana"/>
            </a:endParaRPr>
          </a:p>
          <a:p>
            <a:pPr>
              <a:lnSpc>
                <a:spcPct val="100000"/>
              </a:lnSpc>
              <a:spcBef>
                <a:spcPts val="15"/>
              </a:spcBef>
            </a:pPr>
            <a:endParaRPr sz="2050">
              <a:latin typeface="Times New Roman"/>
              <a:cs typeface="Times New Roman"/>
            </a:endParaRPr>
          </a:p>
          <a:p>
            <a:pPr marL="989330">
              <a:lnSpc>
                <a:spcPct val="100000"/>
              </a:lnSpc>
              <a:tabLst>
                <a:tab pos="4139565" algn="l"/>
              </a:tabLst>
            </a:pPr>
            <a:r>
              <a:rPr sz="2000" b="1" spc="25" dirty="0">
                <a:latin typeface="Times New Roman"/>
                <a:cs typeface="Times New Roman"/>
              </a:rPr>
              <a:t>ODBMS	</a:t>
            </a:r>
            <a:r>
              <a:rPr sz="2000" b="1" spc="10" dirty="0">
                <a:latin typeface="Times New Roman"/>
                <a:cs typeface="Times New Roman"/>
              </a:rPr>
              <a:t>Relational</a:t>
            </a:r>
            <a:r>
              <a:rPr sz="2000" b="1" spc="-45" dirty="0">
                <a:latin typeface="Times New Roman"/>
                <a:cs typeface="Times New Roman"/>
              </a:rPr>
              <a:t> </a:t>
            </a:r>
            <a:r>
              <a:rPr sz="2000" b="1" spc="20" dirty="0">
                <a:latin typeface="Times New Roman"/>
                <a:cs typeface="Times New Roman"/>
              </a:rPr>
              <a:t>DBMS</a:t>
            </a:r>
            <a:endParaRPr sz="2000">
              <a:latin typeface="Times New Roman"/>
              <a:cs typeface="Times New Roman"/>
            </a:endParaRPr>
          </a:p>
        </p:txBody>
      </p:sp>
      <p:sp>
        <p:nvSpPr>
          <p:cNvPr id="6" name="object 6"/>
          <p:cNvSpPr/>
          <p:nvPr/>
        </p:nvSpPr>
        <p:spPr>
          <a:xfrm>
            <a:off x="1466837" y="3266828"/>
            <a:ext cx="5436501" cy="3010146"/>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47</a:t>
            </a:fld>
            <a:endParaRPr spc="-1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152525">
              <a:lnSpc>
                <a:spcPct val="100000"/>
              </a:lnSpc>
              <a:spcBef>
                <a:spcPts val="2265"/>
              </a:spcBef>
            </a:pPr>
            <a:r>
              <a:rPr spc="90" dirty="0"/>
              <a:t>MODIFICATIONS </a:t>
            </a:r>
            <a:r>
              <a:rPr spc="80" dirty="0"/>
              <a:t>TO</a:t>
            </a:r>
            <a:r>
              <a:rPr spc="-105" dirty="0"/>
              <a:t> </a:t>
            </a:r>
            <a:r>
              <a:rPr spc="10" dirty="0"/>
              <a:t>RDBMS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48</a:t>
            </a:fld>
            <a:endParaRPr spc="-100" dirty="0"/>
          </a:p>
        </p:txBody>
      </p:sp>
      <p:sp>
        <p:nvSpPr>
          <p:cNvPr id="5" name="object 5"/>
          <p:cNvSpPr txBox="1">
            <a:spLocks noGrp="1"/>
          </p:cNvSpPr>
          <p:nvPr>
            <p:ph type="body" idx="1"/>
          </p:nvPr>
        </p:nvSpPr>
        <p:spPr>
          <a:prstGeom prst="rect">
            <a:avLst/>
          </a:prstGeom>
        </p:spPr>
        <p:txBody>
          <a:bodyPr vert="horz" wrap="square" lIns="0" tIns="73660" rIns="0" bIns="0" rtlCol="0">
            <a:spAutoFit/>
          </a:bodyPr>
          <a:lstStyle/>
          <a:p>
            <a:pPr marL="273685" indent="-228600">
              <a:lnSpc>
                <a:spcPct val="100000"/>
              </a:lnSpc>
              <a:spcBef>
                <a:spcPts val="580"/>
              </a:spcBef>
              <a:buClr>
                <a:srgbClr val="93A299"/>
              </a:buClr>
              <a:buFont typeface="Arial"/>
              <a:buChar char="•"/>
              <a:tabLst>
                <a:tab pos="273685" algn="l"/>
              </a:tabLst>
            </a:pPr>
            <a:r>
              <a:rPr spc="-265" dirty="0"/>
              <a:t>Parsing</a:t>
            </a:r>
          </a:p>
          <a:p>
            <a:pPr marL="565785" lvl="1" indent="-228600">
              <a:lnSpc>
                <a:spcPct val="100000"/>
              </a:lnSpc>
              <a:spcBef>
                <a:spcPts val="400"/>
              </a:spcBef>
              <a:buClr>
                <a:srgbClr val="CF543F"/>
              </a:buClr>
              <a:buFont typeface="Arial"/>
              <a:buChar char="•"/>
              <a:tabLst>
                <a:tab pos="565150" algn="l"/>
                <a:tab pos="565785" algn="l"/>
              </a:tabLst>
            </a:pPr>
            <a:r>
              <a:rPr sz="2000" spc="-20" dirty="0">
                <a:solidFill>
                  <a:srgbClr val="564B3C"/>
                </a:solidFill>
                <a:latin typeface="Verdana"/>
                <a:cs typeface="Verdana"/>
              </a:rPr>
              <a:t>Type-checking </a:t>
            </a:r>
            <a:r>
              <a:rPr sz="2000" spc="-80" dirty="0">
                <a:solidFill>
                  <a:srgbClr val="564B3C"/>
                </a:solidFill>
                <a:latin typeface="Verdana"/>
                <a:cs typeface="Verdana"/>
              </a:rPr>
              <a:t>for </a:t>
            </a:r>
            <a:r>
              <a:rPr sz="2000" spc="-25" dirty="0">
                <a:solidFill>
                  <a:srgbClr val="564B3C"/>
                </a:solidFill>
                <a:latin typeface="Verdana"/>
                <a:cs typeface="Verdana"/>
              </a:rPr>
              <a:t>methods </a:t>
            </a:r>
            <a:r>
              <a:rPr sz="2000" spc="-65" dirty="0">
                <a:solidFill>
                  <a:srgbClr val="564B3C"/>
                </a:solidFill>
                <a:latin typeface="Verdana"/>
                <a:cs typeface="Verdana"/>
              </a:rPr>
              <a:t>pretty</a:t>
            </a:r>
            <a:r>
              <a:rPr sz="2000" spc="-480" dirty="0">
                <a:solidFill>
                  <a:srgbClr val="564B3C"/>
                </a:solidFill>
                <a:latin typeface="Verdana"/>
                <a:cs typeface="Verdana"/>
              </a:rPr>
              <a:t> </a:t>
            </a:r>
            <a:r>
              <a:rPr sz="2000" spc="15" dirty="0">
                <a:solidFill>
                  <a:srgbClr val="564B3C"/>
                </a:solidFill>
                <a:latin typeface="Verdana"/>
                <a:cs typeface="Verdana"/>
              </a:rPr>
              <a:t>complex</a:t>
            </a:r>
            <a:endParaRPr sz="2000">
              <a:latin typeface="Verdana"/>
              <a:cs typeface="Verdana"/>
            </a:endParaRPr>
          </a:p>
          <a:p>
            <a:pPr marL="32384" lvl="1">
              <a:lnSpc>
                <a:spcPct val="100000"/>
              </a:lnSpc>
              <a:spcBef>
                <a:spcPts val="45"/>
              </a:spcBef>
              <a:buClr>
                <a:srgbClr val="CF543F"/>
              </a:buClr>
              <a:buFont typeface="Arial"/>
              <a:buChar char="•"/>
            </a:pPr>
            <a:endParaRPr sz="3000">
              <a:latin typeface="Times New Roman"/>
              <a:cs typeface="Times New Roman"/>
            </a:endParaRPr>
          </a:p>
          <a:p>
            <a:pPr marL="273685" indent="-228600">
              <a:lnSpc>
                <a:spcPct val="100000"/>
              </a:lnSpc>
              <a:buClr>
                <a:srgbClr val="93A299"/>
              </a:buClr>
              <a:buFont typeface="Arial"/>
              <a:buChar char="•"/>
              <a:tabLst>
                <a:tab pos="273685" algn="l"/>
              </a:tabLst>
            </a:pPr>
            <a:r>
              <a:rPr spc="-190" dirty="0"/>
              <a:t>Query</a:t>
            </a:r>
            <a:r>
              <a:rPr spc="-155" dirty="0"/>
              <a:t> </a:t>
            </a:r>
            <a:r>
              <a:rPr spc="-300" dirty="0"/>
              <a:t>Rewriting</a:t>
            </a:r>
          </a:p>
          <a:p>
            <a:pPr marL="565785" lvl="1" indent="-228600">
              <a:lnSpc>
                <a:spcPct val="100000"/>
              </a:lnSpc>
              <a:spcBef>
                <a:spcPts val="425"/>
              </a:spcBef>
              <a:buClr>
                <a:srgbClr val="CF543F"/>
              </a:buClr>
              <a:buFont typeface="Arial"/>
              <a:buChar char="•"/>
              <a:tabLst>
                <a:tab pos="565150" algn="l"/>
                <a:tab pos="565785" algn="l"/>
              </a:tabLst>
            </a:pPr>
            <a:r>
              <a:rPr sz="2000" spc="35" dirty="0">
                <a:solidFill>
                  <a:srgbClr val="564B3C"/>
                </a:solidFill>
                <a:latin typeface="Verdana"/>
                <a:cs typeface="Verdana"/>
              </a:rPr>
              <a:t>New</a:t>
            </a:r>
            <a:r>
              <a:rPr sz="2000" spc="-145" dirty="0">
                <a:solidFill>
                  <a:srgbClr val="564B3C"/>
                </a:solidFill>
                <a:latin typeface="Verdana"/>
                <a:cs typeface="Verdana"/>
              </a:rPr>
              <a:t> </a:t>
            </a:r>
            <a:r>
              <a:rPr sz="2000" spc="-85" dirty="0">
                <a:solidFill>
                  <a:srgbClr val="564B3C"/>
                </a:solidFill>
                <a:latin typeface="Verdana"/>
                <a:cs typeface="Verdana"/>
              </a:rPr>
              <a:t>rewriting</a:t>
            </a:r>
            <a:r>
              <a:rPr sz="2000" spc="-145" dirty="0">
                <a:solidFill>
                  <a:srgbClr val="564B3C"/>
                </a:solidFill>
                <a:latin typeface="Verdana"/>
                <a:cs typeface="Verdana"/>
              </a:rPr>
              <a:t> </a:t>
            </a:r>
            <a:r>
              <a:rPr sz="2000" spc="-125" dirty="0">
                <a:solidFill>
                  <a:srgbClr val="564B3C"/>
                </a:solidFill>
                <a:latin typeface="Verdana"/>
                <a:cs typeface="Verdana"/>
              </a:rPr>
              <a:t>rules</a:t>
            </a:r>
            <a:r>
              <a:rPr sz="2000" spc="-145" dirty="0">
                <a:solidFill>
                  <a:srgbClr val="564B3C"/>
                </a:solidFill>
                <a:latin typeface="Verdana"/>
                <a:cs typeface="Verdana"/>
              </a:rPr>
              <a:t> </a:t>
            </a:r>
            <a:r>
              <a:rPr sz="2000" spc="-15" dirty="0">
                <a:solidFill>
                  <a:srgbClr val="564B3C"/>
                </a:solidFill>
                <a:latin typeface="Verdana"/>
                <a:cs typeface="Verdana"/>
              </a:rPr>
              <a:t>including</a:t>
            </a:r>
            <a:r>
              <a:rPr sz="2000" spc="-140" dirty="0">
                <a:solidFill>
                  <a:srgbClr val="564B3C"/>
                </a:solidFill>
                <a:latin typeface="Verdana"/>
                <a:cs typeface="Verdana"/>
              </a:rPr>
              <a:t> </a:t>
            </a:r>
            <a:r>
              <a:rPr sz="2000" spc="15" dirty="0">
                <a:solidFill>
                  <a:srgbClr val="564B3C"/>
                </a:solidFill>
                <a:latin typeface="Verdana"/>
                <a:cs typeface="Verdana"/>
              </a:rPr>
              <a:t>complex</a:t>
            </a:r>
            <a:r>
              <a:rPr sz="2000" spc="-145" dirty="0">
                <a:solidFill>
                  <a:srgbClr val="564B3C"/>
                </a:solidFill>
                <a:latin typeface="Verdana"/>
                <a:cs typeface="Verdana"/>
              </a:rPr>
              <a:t> </a:t>
            </a:r>
            <a:r>
              <a:rPr sz="2000" spc="-55" dirty="0">
                <a:solidFill>
                  <a:srgbClr val="564B3C"/>
                </a:solidFill>
                <a:latin typeface="Verdana"/>
                <a:cs typeface="Verdana"/>
              </a:rPr>
              <a:t>types</a:t>
            </a:r>
            <a:r>
              <a:rPr sz="2000" spc="-145" dirty="0">
                <a:solidFill>
                  <a:srgbClr val="564B3C"/>
                </a:solidFill>
                <a:latin typeface="Verdana"/>
                <a:cs typeface="Verdana"/>
              </a:rPr>
              <a:t> </a:t>
            </a:r>
            <a:r>
              <a:rPr sz="2000" spc="80" dirty="0">
                <a:solidFill>
                  <a:srgbClr val="564B3C"/>
                </a:solidFill>
                <a:latin typeface="Verdana"/>
                <a:cs typeface="Verdana"/>
              </a:rPr>
              <a:t>and</a:t>
            </a:r>
            <a:r>
              <a:rPr sz="2000" spc="-145" dirty="0">
                <a:solidFill>
                  <a:srgbClr val="564B3C"/>
                </a:solidFill>
                <a:latin typeface="Verdana"/>
                <a:cs typeface="Verdana"/>
              </a:rPr>
              <a:t> </a:t>
            </a:r>
            <a:r>
              <a:rPr sz="2000" spc="-10" dirty="0">
                <a:solidFill>
                  <a:srgbClr val="564B3C"/>
                </a:solidFill>
                <a:latin typeface="Verdana"/>
                <a:cs typeface="Verdana"/>
              </a:rPr>
              <a:t>collections</a:t>
            </a:r>
            <a:endParaRPr sz="2000">
              <a:latin typeface="Verdana"/>
              <a:cs typeface="Verdana"/>
            </a:endParaRPr>
          </a:p>
          <a:p>
            <a:pPr marL="32384" lvl="1">
              <a:lnSpc>
                <a:spcPct val="100000"/>
              </a:lnSpc>
              <a:spcBef>
                <a:spcPts val="45"/>
              </a:spcBef>
              <a:buClr>
                <a:srgbClr val="CF543F"/>
              </a:buClr>
              <a:buFont typeface="Arial"/>
              <a:buChar char="•"/>
            </a:pPr>
            <a:endParaRPr sz="3000">
              <a:latin typeface="Times New Roman"/>
              <a:cs typeface="Times New Roman"/>
            </a:endParaRPr>
          </a:p>
          <a:p>
            <a:pPr marL="273685" indent="-228600">
              <a:lnSpc>
                <a:spcPct val="100000"/>
              </a:lnSpc>
              <a:buClr>
                <a:srgbClr val="93A299"/>
              </a:buClr>
              <a:buFont typeface="Arial"/>
              <a:buChar char="•"/>
              <a:tabLst>
                <a:tab pos="273685" algn="l"/>
              </a:tabLst>
            </a:pPr>
            <a:r>
              <a:rPr spc="-225" dirty="0"/>
              <a:t>Optimization</a:t>
            </a:r>
          </a:p>
          <a:p>
            <a:pPr marL="565785" lvl="1" indent="-228600">
              <a:lnSpc>
                <a:spcPct val="100000"/>
              </a:lnSpc>
              <a:spcBef>
                <a:spcPts val="525"/>
              </a:spcBef>
              <a:buClr>
                <a:srgbClr val="CF543F"/>
              </a:buClr>
              <a:buFont typeface="Arial"/>
              <a:buChar char="•"/>
              <a:tabLst>
                <a:tab pos="565150" algn="l"/>
                <a:tab pos="565785" algn="l"/>
              </a:tabLst>
            </a:pPr>
            <a:r>
              <a:rPr sz="2000" spc="35" dirty="0">
                <a:solidFill>
                  <a:srgbClr val="564B3C"/>
                </a:solidFill>
                <a:latin typeface="Verdana"/>
                <a:cs typeface="Verdana"/>
              </a:rPr>
              <a:t>New</a:t>
            </a:r>
            <a:r>
              <a:rPr sz="2000" spc="-155" dirty="0">
                <a:solidFill>
                  <a:srgbClr val="564B3C"/>
                </a:solidFill>
                <a:latin typeface="Verdana"/>
                <a:cs typeface="Verdana"/>
              </a:rPr>
              <a:t> </a:t>
            </a:r>
            <a:r>
              <a:rPr sz="2000" spc="35" dirty="0">
                <a:solidFill>
                  <a:srgbClr val="564B3C"/>
                </a:solidFill>
                <a:latin typeface="Verdana"/>
                <a:cs typeface="Verdana"/>
              </a:rPr>
              <a:t>algebra</a:t>
            </a:r>
            <a:r>
              <a:rPr sz="2000" spc="-150" dirty="0">
                <a:solidFill>
                  <a:srgbClr val="564B3C"/>
                </a:solidFill>
                <a:latin typeface="Verdana"/>
                <a:cs typeface="Verdana"/>
              </a:rPr>
              <a:t> </a:t>
            </a:r>
            <a:r>
              <a:rPr sz="2000" spc="-35" dirty="0">
                <a:solidFill>
                  <a:srgbClr val="564B3C"/>
                </a:solidFill>
                <a:latin typeface="Verdana"/>
                <a:cs typeface="Verdana"/>
              </a:rPr>
              <a:t>operators</a:t>
            </a:r>
            <a:r>
              <a:rPr sz="2000" spc="-150" dirty="0">
                <a:solidFill>
                  <a:srgbClr val="564B3C"/>
                </a:solidFill>
                <a:latin typeface="Verdana"/>
                <a:cs typeface="Verdana"/>
              </a:rPr>
              <a:t> </a:t>
            </a:r>
            <a:r>
              <a:rPr sz="2000" spc="85" dirty="0">
                <a:solidFill>
                  <a:srgbClr val="564B3C"/>
                </a:solidFill>
                <a:latin typeface="Verdana"/>
                <a:cs typeface="Verdana"/>
              </a:rPr>
              <a:t>needed</a:t>
            </a:r>
            <a:r>
              <a:rPr sz="2000" spc="-150" dirty="0">
                <a:solidFill>
                  <a:srgbClr val="564B3C"/>
                </a:solidFill>
                <a:latin typeface="Verdana"/>
                <a:cs typeface="Verdana"/>
              </a:rPr>
              <a:t> </a:t>
            </a:r>
            <a:r>
              <a:rPr sz="2000" spc="-80" dirty="0">
                <a:solidFill>
                  <a:srgbClr val="564B3C"/>
                </a:solidFill>
                <a:latin typeface="Verdana"/>
                <a:cs typeface="Verdana"/>
              </a:rPr>
              <a:t>for</a:t>
            </a:r>
            <a:r>
              <a:rPr sz="2000" spc="-155" dirty="0">
                <a:solidFill>
                  <a:srgbClr val="564B3C"/>
                </a:solidFill>
                <a:latin typeface="Verdana"/>
                <a:cs typeface="Verdana"/>
              </a:rPr>
              <a:t> </a:t>
            </a:r>
            <a:r>
              <a:rPr sz="2000" spc="15" dirty="0">
                <a:solidFill>
                  <a:srgbClr val="564B3C"/>
                </a:solidFill>
                <a:latin typeface="Verdana"/>
                <a:cs typeface="Verdana"/>
              </a:rPr>
              <a:t>complex</a:t>
            </a:r>
            <a:r>
              <a:rPr sz="2000" spc="-150" dirty="0">
                <a:solidFill>
                  <a:srgbClr val="564B3C"/>
                </a:solidFill>
                <a:latin typeface="Verdana"/>
                <a:cs typeface="Verdana"/>
              </a:rPr>
              <a:t> </a:t>
            </a:r>
            <a:r>
              <a:rPr sz="2000" spc="-75" dirty="0">
                <a:solidFill>
                  <a:srgbClr val="564B3C"/>
                </a:solidFill>
                <a:latin typeface="Verdana"/>
                <a:cs typeface="Verdana"/>
              </a:rPr>
              <a:t>types.</a:t>
            </a:r>
            <a:endParaRPr sz="2000">
              <a:latin typeface="Verdana"/>
              <a:cs typeface="Verdana"/>
            </a:endParaRPr>
          </a:p>
          <a:p>
            <a:pPr marL="565785" lvl="1" indent="-228600">
              <a:lnSpc>
                <a:spcPct val="100000"/>
              </a:lnSpc>
              <a:spcBef>
                <a:spcPts val="400"/>
              </a:spcBef>
              <a:buClr>
                <a:srgbClr val="CF543F"/>
              </a:buClr>
              <a:buFont typeface="Arial"/>
              <a:buChar char="•"/>
              <a:tabLst>
                <a:tab pos="565150" algn="l"/>
                <a:tab pos="565785" algn="l"/>
              </a:tabLst>
            </a:pPr>
            <a:r>
              <a:rPr sz="2000" spc="-70" dirty="0">
                <a:solidFill>
                  <a:srgbClr val="564B3C"/>
                </a:solidFill>
                <a:latin typeface="Verdana"/>
                <a:cs typeface="Verdana"/>
              </a:rPr>
              <a:t>Must</a:t>
            </a:r>
            <a:r>
              <a:rPr sz="2000" spc="-150" dirty="0">
                <a:solidFill>
                  <a:srgbClr val="564B3C"/>
                </a:solidFill>
                <a:latin typeface="Verdana"/>
                <a:cs typeface="Verdana"/>
              </a:rPr>
              <a:t> </a:t>
            </a:r>
            <a:r>
              <a:rPr sz="2000" spc="-30" dirty="0">
                <a:solidFill>
                  <a:srgbClr val="564B3C"/>
                </a:solidFill>
                <a:latin typeface="Verdana"/>
                <a:cs typeface="Verdana"/>
              </a:rPr>
              <a:t>know</a:t>
            </a:r>
            <a:r>
              <a:rPr sz="2000" spc="-155" dirty="0">
                <a:solidFill>
                  <a:srgbClr val="564B3C"/>
                </a:solidFill>
                <a:latin typeface="Verdana"/>
                <a:cs typeface="Verdana"/>
              </a:rPr>
              <a:t> </a:t>
            </a:r>
            <a:r>
              <a:rPr sz="2000" spc="25" dirty="0">
                <a:solidFill>
                  <a:srgbClr val="564B3C"/>
                </a:solidFill>
                <a:latin typeface="Verdana"/>
                <a:cs typeface="Verdana"/>
              </a:rPr>
              <a:t>how</a:t>
            </a:r>
            <a:r>
              <a:rPr sz="2000" spc="-150" dirty="0">
                <a:solidFill>
                  <a:srgbClr val="564B3C"/>
                </a:solidFill>
                <a:latin typeface="Verdana"/>
                <a:cs typeface="Verdana"/>
              </a:rPr>
              <a:t> </a:t>
            </a:r>
            <a:r>
              <a:rPr sz="2000" spc="-10" dirty="0">
                <a:solidFill>
                  <a:srgbClr val="564B3C"/>
                </a:solidFill>
                <a:latin typeface="Verdana"/>
                <a:cs typeface="Verdana"/>
              </a:rPr>
              <a:t>to</a:t>
            </a:r>
            <a:r>
              <a:rPr sz="2000" spc="-150" dirty="0">
                <a:solidFill>
                  <a:srgbClr val="564B3C"/>
                </a:solidFill>
                <a:latin typeface="Verdana"/>
                <a:cs typeface="Verdana"/>
              </a:rPr>
              <a:t> </a:t>
            </a:r>
            <a:r>
              <a:rPr sz="2000" spc="-25" dirty="0">
                <a:solidFill>
                  <a:srgbClr val="564B3C"/>
                </a:solidFill>
                <a:latin typeface="Verdana"/>
                <a:cs typeface="Verdana"/>
              </a:rPr>
              <a:t>integrate</a:t>
            </a:r>
            <a:r>
              <a:rPr sz="2000" spc="-150" dirty="0">
                <a:solidFill>
                  <a:srgbClr val="564B3C"/>
                </a:solidFill>
                <a:latin typeface="Verdana"/>
                <a:cs typeface="Verdana"/>
              </a:rPr>
              <a:t> </a:t>
            </a:r>
            <a:r>
              <a:rPr sz="2000" spc="-30" dirty="0">
                <a:solidFill>
                  <a:srgbClr val="564B3C"/>
                </a:solidFill>
                <a:latin typeface="Verdana"/>
                <a:cs typeface="Verdana"/>
              </a:rPr>
              <a:t>them</a:t>
            </a:r>
            <a:r>
              <a:rPr sz="2000" spc="-150" dirty="0">
                <a:solidFill>
                  <a:srgbClr val="564B3C"/>
                </a:solidFill>
                <a:latin typeface="Verdana"/>
                <a:cs typeface="Verdana"/>
              </a:rPr>
              <a:t> </a:t>
            </a:r>
            <a:r>
              <a:rPr sz="2000" spc="-55" dirty="0">
                <a:solidFill>
                  <a:srgbClr val="564B3C"/>
                </a:solidFill>
                <a:latin typeface="Verdana"/>
                <a:cs typeface="Verdana"/>
              </a:rPr>
              <a:t>into</a:t>
            </a:r>
            <a:r>
              <a:rPr sz="2000" spc="-150" dirty="0">
                <a:solidFill>
                  <a:srgbClr val="564B3C"/>
                </a:solidFill>
                <a:latin typeface="Verdana"/>
                <a:cs typeface="Verdana"/>
              </a:rPr>
              <a:t> </a:t>
            </a:r>
            <a:r>
              <a:rPr sz="2000" spc="-55" dirty="0">
                <a:solidFill>
                  <a:srgbClr val="564B3C"/>
                </a:solidFill>
                <a:latin typeface="Verdana"/>
                <a:cs typeface="Verdana"/>
              </a:rPr>
              <a:t>optimization.</a:t>
            </a:r>
            <a:endParaRPr sz="2000">
              <a:latin typeface="Verdana"/>
              <a:cs typeface="Verdana"/>
            </a:endParaRPr>
          </a:p>
          <a:p>
            <a:pPr marL="565785" lvl="1" indent="-228600">
              <a:lnSpc>
                <a:spcPct val="100000"/>
              </a:lnSpc>
              <a:spcBef>
                <a:spcPts val="500"/>
              </a:spcBef>
              <a:buClr>
                <a:srgbClr val="CF543F"/>
              </a:buClr>
              <a:buFont typeface="Arial"/>
              <a:buChar char="•"/>
              <a:tabLst>
                <a:tab pos="565150" algn="l"/>
                <a:tab pos="565785" algn="l"/>
              </a:tabLst>
            </a:pPr>
            <a:r>
              <a:rPr sz="2000" spc="-155" dirty="0">
                <a:solidFill>
                  <a:srgbClr val="564B3C"/>
                </a:solidFill>
                <a:latin typeface="Verdana"/>
                <a:cs typeface="Verdana"/>
              </a:rPr>
              <a:t>WHERE </a:t>
            </a:r>
            <a:r>
              <a:rPr sz="2000" spc="10" dirty="0">
                <a:solidFill>
                  <a:srgbClr val="564B3C"/>
                </a:solidFill>
                <a:latin typeface="Verdana"/>
                <a:cs typeface="Verdana"/>
              </a:rPr>
              <a:t>clause</a:t>
            </a:r>
            <a:r>
              <a:rPr sz="2000" spc="-150" dirty="0">
                <a:solidFill>
                  <a:srgbClr val="564B3C"/>
                </a:solidFill>
                <a:latin typeface="Verdana"/>
                <a:cs typeface="Verdana"/>
              </a:rPr>
              <a:t> </a:t>
            </a:r>
            <a:r>
              <a:rPr sz="2000" spc="-105" dirty="0">
                <a:solidFill>
                  <a:srgbClr val="564B3C"/>
                </a:solidFill>
                <a:latin typeface="Verdana"/>
                <a:cs typeface="Verdana"/>
              </a:rPr>
              <a:t>exprs</a:t>
            </a:r>
            <a:r>
              <a:rPr sz="2000" spc="-150" dirty="0">
                <a:solidFill>
                  <a:srgbClr val="564B3C"/>
                </a:solidFill>
                <a:latin typeface="Verdana"/>
                <a:cs typeface="Verdana"/>
              </a:rPr>
              <a:t> </a:t>
            </a:r>
            <a:r>
              <a:rPr sz="2000" spc="120" dirty="0">
                <a:solidFill>
                  <a:srgbClr val="564B3C"/>
                </a:solidFill>
                <a:latin typeface="Verdana"/>
                <a:cs typeface="Verdana"/>
              </a:rPr>
              <a:t>can</a:t>
            </a:r>
            <a:r>
              <a:rPr sz="2000" spc="-150" dirty="0">
                <a:solidFill>
                  <a:srgbClr val="564B3C"/>
                </a:solidFill>
                <a:latin typeface="Verdana"/>
                <a:cs typeface="Verdana"/>
              </a:rPr>
              <a:t> </a:t>
            </a:r>
            <a:r>
              <a:rPr sz="2000" spc="110" dirty="0">
                <a:solidFill>
                  <a:srgbClr val="564B3C"/>
                </a:solidFill>
                <a:latin typeface="Verdana"/>
                <a:cs typeface="Verdana"/>
              </a:rPr>
              <a:t>be</a:t>
            </a:r>
            <a:r>
              <a:rPr sz="2000" spc="-150" dirty="0">
                <a:solidFill>
                  <a:srgbClr val="564B3C"/>
                </a:solidFill>
                <a:latin typeface="Verdana"/>
                <a:cs typeface="Verdana"/>
              </a:rPr>
              <a:t> </a:t>
            </a:r>
            <a:r>
              <a:rPr sz="2000" spc="-55" dirty="0">
                <a:solidFill>
                  <a:srgbClr val="564B3C"/>
                </a:solidFill>
                <a:latin typeface="Verdana"/>
                <a:cs typeface="Verdana"/>
              </a:rPr>
              <a:t>expensive!</a:t>
            </a:r>
            <a:endParaRPr sz="2000">
              <a:latin typeface="Verdana"/>
              <a:cs typeface="Verdana"/>
            </a:endParaRPr>
          </a:p>
          <a:p>
            <a:pPr marL="845185" lvl="2" indent="-228600">
              <a:lnSpc>
                <a:spcPct val="100000"/>
              </a:lnSpc>
              <a:spcBef>
                <a:spcPts val="450"/>
              </a:spcBef>
              <a:buClr>
                <a:srgbClr val="B5AE53"/>
              </a:buClr>
              <a:buFont typeface="Arial"/>
              <a:buChar char="•"/>
              <a:tabLst>
                <a:tab pos="844550" algn="l"/>
                <a:tab pos="845185" algn="l"/>
              </a:tabLst>
            </a:pPr>
            <a:r>
              <a:rPr sz="1800" spc="-30" dirty="0">
                <a:solidFill>
                  <a:srgbClr val="564B3C"/>
                </a:solidFill>
                <a:latin typeface="Verdana"/>
                <a:cs typeface="Verdana"/>
              </a:rPr>
              <a:t>Selection</a:t>
            </a:r>
            <a:r>
              <a:rPr sz="1800" spc="-140" dirty="0">
                <a:solidFill>
                  <a:srgbClr val="564B3C"/>
                </a:solidFill>
                <a:latin typeface="Verdana"/>
                <a:cs typeface="Verdana"/>
              </a:rPr>
              <a:t> </a:t>
            </a:r>
            <a:r>
              <a:rPr sz="1800" spc="-10" dirty="0">
                <a:solidFill>
                  <a:srgbClr val="564B3C"/>
                </a:solidFill>
                <a:latin typeface="Verdana"/>
                <a:cs typeface="Verdana"/>
              </a:rPr>
              <a:t>pushdown</a:t>
            </a:r>
            <a:r>
              <a:rPr sz="1800" spc="-135" dirty="0">
                <a:solidFill>
                  <a:srgbClr val="564B3C"/>
                </a:solidFill>
                <a:latin typeface="Verdana"/>
                <a:cs typeface="Verdana"/>
              </a:rPr>
              <a:t> </a:t>
            </a:r>
            <a:r>
              <a:rPr sz="1800" spc="-5" dirty="0">
                <a:solidFill>
                  <a:srgbClr val="564B3C"/>
                </a:solidFill>
                <a:latin typeface="Verdana"/>
                <a:cs typeface="Verdana"/>
              </a:rPr>
              <a:t>may</a:t>
            </a:r>
            <a:r>
              <a:rPr sz="1800" spc="-135" dirty="0">
                <a:solidFill>
                  <a:srgbClr val="564B3C"/>
                </a:solidFill>
                <a:latin typeface="Verdana"/>
                <a:cs typeface="Verdana"/>
              </a:rPr>
              <a:t> </a:t>
            </a:r>
            <a:r>
              <a:rPr sz="1800" spc="95" dirty="0">
                <a:solidFill>
                  <a:srgbClr val="564B3C"/>
                </a:solidFill>
                <a:latin typeface="Verdana"/>
                <a:cs typeface="Verdana"/>
              </a:rPr>
              <a:t>be</a:t>
            </a:r>
            <a:r>
              <a:rPr sz="1800" spc="-135" dirty="0">
                <a:solidFill>
                  <a:srgbClr val="564B3C"/>
                </a:solidFill>
                <a:latin typeface="Verdana"/>
                <a:cs typeface="Verdana"/>
              </a:rPr>
              <a:t> </a:t>
            </a:r>
            <a:r>
              <a:rPr sz="1800" spc="145" dirty="0">
                <a:solidFill>
                  <a:srgbClr val="564B3C"/>
                </a:solidFill>
                <a:latin typeface="Verdana"/>
                <a:cs typeface="Verdana"/>
              </a:rPr>
              <a:t>a</a:t>
            </a:r>
            <a:r>
              <a:rPr sz="1800" spc="-135" dirty="0">
                <a:solidFill>
                  <a:srgbClr val="564B3C"/>
                </a:solidFill>
                <a:latin typeface="Verdana"/>
                <a:cs typeface="Verdana"/>
              </a:rPr>
              <a:t> </a:t>
            </a:r>
            <a:r>
              <a:rPr sz="1800" spc="120" dirty="0">
                <a:solidFill>
                  <a:srgbClr val="564B3C"/>
                </a:solidFill>
                <a:latin typeface="Verdana"/>
                <a:cs typeface="Verdana"/>
              </a:rPr>
              <a:t>bad</a:t>
            </a:r>
            <a:r>
              <a:rPr sz="1800" spc="-135" dirty="0">
                <a:solidFill>
                  <a:srgbClr val="564B3C"/>
                </a:solidFill>
                <a:latin typeface="Verdana"/>
                <a:cs typeface="Verdana"/>
              </a:rPr>
              <a:t> </a:t>
            </a:r>
            <a:r>
              <a:rPr sz="1800" spc="10" dirty="0">
                <a:solidFill>
                  <a:srgbClr val="564B3C"/>
                </a:solidFill>
                <a:latin typeface="Verdana"/>
                <a:cs typeface="Verdana"/>
              </a:rPr>
              <a:t>idea.</a:t>
            </a:r>
            <a:endParaRPr sz="1800">
              <a:latin typeface="Verdana"/>
              <a:cs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310515" rIns="0" bIns="0" rtlCol="0">
            <a:spAutoFit/>
          </a:bodyPr>
          <a:lstStyle/>
          <a:p>
            <a:pPr marL="415925">
              <a:lnSpc>
                <a:spcPct val="100000"/>
              </a:lnSpc>
              <a:spcBef>
                <a:spcPts val="2445"/>
              </a:spcBef>
            </a:pPr>
            <a:r>
              <a:rPr sz="3200" spc="85" dirty="0"/>
              <a:t>MODIFICATIONS </a:t>
            </a:r>
            <a:r>
              <a:rPr sz="3200" spc="75" dirty="0"/>
              <a:t>TO </a:t>
            </a:r>
            <a:r>
              <a:rPr sz="3200" spc="10" dirty="0"/>
              <a:t>RDBMS</a:t>
            </a:r>
            <a:r>
              <a:rPr sz="3200" spc="-190" dirty="0"/>
              <a:t> </a:t>
            </a:r>
            <a:r>
              <a:rPr sz="3200" spc="80" dirty="0"/>
              <a:t>(CONT’D)</a:t>
            </a:r>
            <a:endParaRPr sz="3200" dirty="0"/>
          </a:p>
        </p:txBody>
      </p:sp>
      <p:sp>
        <p:nvSpPr>
          <p:cNvPr id="6" name="object 6"/>
          <p:cNvSpPr txBox="1">
            <a:spLocks noGrp="1"/>
          </p:cNvSpPr>
          <p:nvPr>
            <p:ph type="sldNum" sz="quarter" idx="7"/>
          </p:nvPr>
        </p:nvSpPr>
        <p:spPr>
          <a:xfrm>
            <a:off x="8406117" y="6433879"/>
            <a:ext cx="219709" cy="198131"/>
          </a:xfrm>
          <a:prstGeom prst="rect">
            <a:avLst/>
          </a:prstGeom>
        </p:spPr>
        <p:txBody>
          <a:bodyPr vert="horz" wrap="square" lIns="0" tIns="13335" rIns="0" bIns="0" rtlCol="0">
            <a:spAutoFit/>
          </a:bodyPr>
          <a:lstStyle/>
          <a:p>
            <a:pPr marL="25400">
              <a:lnSpc>
                <a:spcPct val="100000"/>
              </a:lnSpc>
              <a:spcBef>
                <a:spcPts val="105"/>
              </a:spcBef>
            </a:pPr>
            <a:r>
              <a:rPr lang="en-US" spc="-100" dirty="0" smtClean="0"/>
              <a:t>69</a:t>
            </a:r>
            <a:endParaRPr spc="-100" dirty="0"/>
          </a:p>
        </p:txBody>
      </p:sp>
      <p:sp>
        <p:nvSpPr>
          <p:cNvPr id="5" name="object 5"/>
          <p:cNvSpPr txBox="1"/>
          <p:nvPr/>
        </p:nvSpPr>
        <p:spPr>
          <a:xfrm>
            <a:off x="650240" y="1734820"/>
            <a:ext cx="6601459" cy="4128770"/>
          </a:xfrm>
          <a:prstGeom prst="rect">
            <a:avLst/>
          </a:prstGeom>
        </p:spPr>
        <p:txBody>
          <a:bodyPr vert="horz" wrap="square" lIns="0" tIns="12700" rIns="0" bIns="0" rtlCol="0">
            <a:spAutoFit/>
          </a:bodyPr>
          <a:lstStyle/>
          <a:p>
            <a:pPr marL="241300" indent="-228600">
              <a:lnSpc>
                <a:spcPts val="2385"/>
              </a:lnSpc>
              <a:spcBef>
                <a:spcPts val="100"/>
              </a:spcBef>
              <a:buClr>
                <a:srgbClr val="93A299"/>
              </a:buClr>
              <a:buFont typeface="Arial"/>
              <a:buChar char="•"/>
              <a:tabLst>
                <a:tab pos="240665" algn="l"/>
                <a:tab pos="241300" algn="l"/>
              </a:tabLst>
            </a:pPr>
            <a:r>
              <a:rPr sz="2000" b="1" spc="-175" dirty="0">
                <a:solidFill>
                  <a:srgbClr val="3366FF"/>
                </a:solidFill>
                <a:latin typeface="Verdana"/>
                <a:cs typeface="Verdana"/>
              </a:rPr>
              <a:t>Execution</a:t>
            </a:r>
            <a:endParaRPr sz="2000">
              <a:latin typeface="Verdana"/>
              <a:cs typeface="Verdana"/>
            </a:endParaRPr>
          </a:p>
          <a:p>
            <a:pPr marL="533400" lvl="1" indent="-228600">
              <a:lnSpc>
                <a:spcPts val="2005"/>
              </a:lnSpc>
              <a:buClr>
                <a:srgbClr val="CF543F"/>
              </a:buClr>
              <a:buFont typeface="Arial"/>
              <a:buChar char="•"/>
              <a:tabLst>
                <a:tab pos="532765" algn="l"/>
                <a:tab pos="533400" algn="l"/>
              </a:tabLst>
            </a:pPr>
            <a:r>
              <a:rPr sz="1700" spc="30" dirty="0">
                <a:solidFill>
                  <a:srgbClr val="564B3C"/>
                </a:solidFill>
                <a:latin typeface="Verdana"/>
                <a:cs typeface="Verdana"/>
              </a:rPr>
              <a:t>New</a:t>
            </a:r>
            <a:r>
              <a:rPr sz="1700" spc="-135" dirty="0">
                <a:solidFill>
                  <a:srgbClr val="564B3C"/>
                </a:solidFill>
                <a:latin typeface="Verdana"/>
                <a:cs typeface="Verdana"/>
              </a:rPr>
              <a:t> </a:t>
            </a:r>
            <a:r>
              <a:rPr sz="1700" spc="30" dirty="0">
                <a:solidFill>
                  <a:srgbClr val="564B3C"/>
                </a:solidFill>
                <a:latin typeface="Verdana"/>
                <a:cs typeface="Verdana"/>
              </a:rPr>
              <a:t>algebra</a:t>
            </a:r>
            <a:r>
              <a:rPr sz="1700" spc="-130" dirty="0">
                <a:solidFill>
                  <a:srgbClr val="564B3C"/>
                </a:solidFill>
                <a:latin typeface="Verdana"/>
                <a:cs typeface="Verdana"/>
              </a:rPr>
              <a:t> </a:t>
            </a:r>
            <a:r>
              <a:rPr sz="1700" spc="-30" dirty="0">
                <a:solidFill>
                  <a:srgbClr val="564B3C"/>
                </a:solidFill>
                <a:latin typeface="Verdana"/>
                <a:cs typeface="Verdana"/>
              </a:rPr>
              <a:t>operators</a:t>
            </a:r>
            <a:r>
              <a:rPr sz="1700" spc="-130" dirty="0">
                <a:solidFill>
                  <a:srgbClr val="564B3C"/>
                </a:solidFill>
                <a:latin typeface="Verdana"/>
                <a:cs typeface="Verdana"/>
              </a:rPr>
              <a:t> </a:t>
            </a:r>
            <a:r>
              <a:rPr sz="1700" spc="-70" dirty="0">
                <a:solidFill>
                  <a:srgbClr val="564B3C"/>
                </a:solidFill>
                <a:latin typeface="Verdana"/>
                <a:cs typeface="Verdana"/>
              </a:rPr>
              <a:t>for</a:t>
            </a:r>
            <a:r>
              <a:rPr sz="1700" spc="-135" dirty="0">
                <a:solidFill>
                  <a:srgbClr val="564B3C"/>
                </a:solidFill>
                <a:latin typeface="Verdana"/>
                <a:cs typeface="Verdana"/>
              </a:rPr>
              <a:t> </a:t>
            </a:r>
            <a:r>
              <a:rPr sz="1700" spc="15" dirty="0">
                <a:solidFill>
                  <a:srgbClr val="564B3C"/>
                </a:solidFill>
                <a:latin typeface="Verdana"/>
                <a:cs typeface="Verdana"/>
              </a:rPr>
              <a:t>complex</a:t>
            </a:r>
            <a:r>
              <a:rPr sz="1700" spc="-130" dirty="0">
                <a:solidFill>
                  <a:srgbClr val="564B3C"/>
                </a:solidFill>
                <a:latin typeface="Verdana"/>
                <a:cs typeface="Verdana"/>
              </a:rPr>
              <a:t> </a:t>
            </a:r>
            <a:r>
              <a:rPr sz="1700" spc="-65" dirty="0">
                <a:solidFill>
                  <a:srgbClr val="564B3C"/>
                </a:solidFill>
                <a:latin typeface="Verdana"/>
                <a:cs typeface="Verdana"/>
              </a:rPr>
              <a:t>types.</a:t>
            </a:r>
            <a:endParaRPr sz="1700">
              <a:latin typeface="Verdana"/>
              <a:cs typeface="Verdana"/>
            </a:endParaRPr>
          </a:p>
          <a:p>
            <a:pPr marL="533400" lvl="1" indent="-228600">
              <a:lnSpc>
                <a:spcPts val="2020"/>
              </a:lnSpc>
              <a:buClr>
                <a:srgbClr val="CF543F"/>
              </a:buClr>
              <a:buFont typeface="Arial"/>
              <a:buChar char="•"/>
              <a:tabLst>
                <a:tab pos="532765" algn="l"/>
                <a:tab pos="533400" algn="l"/>
              </a:tabLst>
            </a:pPr>
            <a:r>
              <a:rPr sz="1700" spc="-85" dirty="0">
                <a:solidFill>
                  <a:srgbClr val="564B3C"/>
                </a:solidFill>
                <a:latin typeface="Verdana"/>
                <a:cs typeface="Verdana"/>
              </a:rPr>
              <a:t>OID </a:t>
            </a:r>
            <a:r>
              <a:rPr sz="1700" spc="-5" dirty="0">
                <a:solidFill>
                  <a:srgbClr val="564B3C"/>
                </a:solidFill>
                <a:latin typeface="Verdana"/>
                <a:cs typeface="Verdana"/>
              </a:rPr>
              <a:t>generation </a:t>
            </a:r>
            <a:r>
              <a:rPr sz="1700" spc="50" dirty="0">
                <a:solidFill>
                  <a:srgbClr val="564B3C"/>
                </a:solidFill>
                <a:latin typeface="Verdana"/>
                <a:cs typeface="Verdana"/>
              </a:rPr>
              <a:t>&amp;</a:t>
            </a:r>
            <a:r>
              <a:rPr sz="1700" spc="-430" dirty="0">
                <a:solidFill>
                  <a:srgbClr val="564B3C"/>
                </a:solidFill>
                <a:latin typeface="Verdana"/>
                <a:cs typeface="Verdana"/>
              </a:rPr>
              <a:t> </a:t>
            </a:r>
            <a:r>
              <a:rPr sz="1700" dirty="0">
                <a:solidFill>
                  <a:srgbClr val="564B3C"/>
                </a:solidFill>
                <a:latin typeface="Verdana"/>
                <a:cs typeface="Verdana"/>
              </a:rPr>
              <a:t>reference </a:t>
            </a:r>
            <a:r>
              <a:rPr sz="1700" spc="-25" dirty="0">
                <a:solidFill>
                  <a:srgbClr val="564B3C"/>
                </a:solidFill>
                <a:latin typeface="Verdana"/>
                <a:cs typeface="Verdana"/>
              </a:rPr>
              <a:t>handling.</a:t>
            </a:r>
            <a:endParaRPr sz="1700">
              <a:latin typeface="Verdana"/>
              <a:cs typeface="Verdana"/>
            </a:endParaRPr>
          </a:p>
          <a:p>
            <a:pPr marL="533400" lvl="1" indent="-228600">
              <a:lnSpc>
                <a:spcPts val="2020"/>
              </a:lnSpc>
              <a:spcBef>
                <a:spcPts val="60"/>
              </a:spcBef>
              <a:buClr>
                <a:srgbClr val="CF543F"/>
              </a:buClr>
              <a:buFont typeface="Arial"/>
              <a:buChar char="•"/>
              <a:tabLst>
                <a:tab pos="532765" algn="l"/>
                <a:tab pos="533400" algn="l"/>
              </a:tabLst>
            </a:pPr>
            <a:r>
              <a:rPr sz="1700" spc="-5" dirty="0">
                <a:solidFill>
                  <a:srgbClr val="564B3C"/>
                </a:solidFill>
                <a:latin typeface="Verdana"/>
                <a:cs typeface="Verdana"/>
              </a:rPr>
              <a:t>Dynamic </a:t>
            </a:r>
            <a:r>
              <a:rPr sz="1700" spc="-75" dirty="0">
                <a:solidFill>
                  <a:srgbClr val="564B3C"/>
                </a:solidFill>
                <a:latin typeface="Verdana"/>
                <a:cs typeface="Verdana"/>
              </a:rPr>
              <a:t>linking </a:t>
            </a:r>
            <a:r>
              <a:rPr sz="1700" spc="65" dirty="0">
                <a:solidFill>
                  <a:srgbClr val="564B3C"/>
                </a:solidFill>
                <a:latin typeface="Verdana"/>
                <a:cs typeface="Verdana"/>
              </a:rPr>
              <a:t>and</a:t>
            </a:r>
            <a:r>
              <a:rPr sz="1700" spc="-315" dirty="0">
                <a:solidFill>
                  <a:srgbClr val="564B3C"/>
                </a:solidFill>
                <a:latin typeface="Verdana"/>
                <a:cs typeface="Verdana"/>
              </a:rPr>
              <a:t> </a:t>
            </a:r>
            <a:r>
              <a:rPr sz="1700" spc="-55" dirty="0">
                <a:solidFill>
                  <a:srgbClr val="564B3C"/>
                </a:solidFill>
                <a:latin typeface="Verdana"/>
                <a:cs typeface="Verdana"/>
              </a:rPr>
              <a:t>overriding.</a:t>
            </a:r>
            <a:endParaRPr sz="1700">
              <a:latin typeface="Verdana"/>
              <a:cs typeface="Verdana"/>
            </a:endParaRPr>
          </a:p>
          <a:p>
            <a:pPr marL="533400" lvl="1" indent="-228600">
              <a:lnSpc>
                <a:spcPts val="2000"/>
              </a:lnSpc>
              <a:buClr>
                <a:srgbClr val="CF543F"/>
              </a:buClr>
              <a:buFont typeface="Arial"/>
              <a:buChar char="•"/>
              <a:tabLst>
                <a:tab pos="532765" algn="l"/>
                <a:tab pos="533400" algn="l"/>
              </a:tabLst>
            </a:pPr>
            <a:r>
              <a:rPr sz="1700" spc="-60" dirty="0">
                <a:solidFill>
                  <a:srgbClr val="564B3C"/>
                </a:solidFill>
                <a:latin typeface="Verdana"/>
                <a:cs typeface="Verdana"/>
              </a:rPr>
              <a:t>Support </a:t>
            </a:r>
            <a:r>
              <a:rPr sz="1700" spc="-15" dirty="0">
                <a:solidFill>
                  <a:srgbClr val="564B3C"/>
                </a:solidFill>
                <a:latin typeface="Verdana"/>
                <a:cs typeface="Verdana"/>
              </a:rPr>
              <a:t>objects </a:t>
            </a:r>
            <a:r>
              <a:rPr sz="1700" dirty="0">
                <a:solidFill>
                  <a:srgbClr val="564B3C"/>
                </a:solidFill>
                <a:latin typeface="Verdana"/>
                <a:cs typeface="Verdana"/>
              </a:rPr>
              <a:t>bigger </a:t>
            </a:r>
            <a:r>
              <a:rPr sz="1700" spc="-10" dirty="0">
                <a:solidFill>
                  <a:srgbClr val="564B3C"/>
                </a:solidFill>
                <a:latin typeface="Verdana"/>
                <a:cs typeface="Verdana"/>
              </a:rPr>
              <a:t>than</a:t>
            </a:r>
            <a:r>
              <a:rPr sz="1700" spc="-434" dirty="0">
                <a:solidFill>
                  <a:srgbClr val="564B3C"/>
                </a:solidFill>
                <a:latin typeface="Verdana"/>
                <a:cs typeface="Verdana"/>
              </a:rPr>
              <a:t> </a:t>
            </a:r>
            <a:r>
              <a:rPr sz="1700" spc="-140" dirty="0">
                <a:solidFill>
                  <a:srgbClr val="564B3C"/>
                </a:solidFill>
                <a:latin typeface="Verdana"/>
                <a:cs typeface="Verdana"/>
              </a:rPr>
              <a:t>1 </a:t>
            </a:r>
            <a:r>
              <a:rPr sz="1700" spc="50" dirty="0">
                <a:solidFill>
                  <a:srgbClr val="564B3C"/>
                </a:solidFill>
                <a:latin typeface="Verdana"/>
                <a:cs typeface="Verdana"/>
              </a:rPr>
              <a:t>page.</a:t>
            </a:r>
            <a:endParaRPr sz="1700">
              <a:latin typeface="Verdana"/>
              <a:cs typeface="Verdana"/>
            </a:endParaRPr>
          </a:p>
          <a:p>
            <a:pPr marL="533400" lvl="1" indent="-228600">
              <a:lnSpc>
                <a:spcPts val="2020"/>
              </a:lnSpc>
              <a:buClr>
                <a:srgbClr val="CF543F"/>
              </a:buClr>
              <a:buFont typeface="Arial"/>
              <a:buChar char="•"/>
              <a:tabLst>
                <a:tab pos="532765" algn="l"/>
                <a:tab pos="533400" algn="l"/>
              </a:tabLst>
            </a:pPr>
            <a:r>
              <a:rPr sz="1700" spc="60" dirty="0">
                <a:solidFill>
                  <a:srgbClr val="564B3C"/>
                </a:solidFill>
                <a:latin typeface="Verdana"/>
                <a:cs typeface="Verdana"/>
              </a:rPr>
              <a:t>Caching </a:t>
            </a:r>
            <a:r>
              <a:rPr sz="1700" spc="5" dirty="0">
                <a:solidFill>
                  <a:srgbClr val="564B3C"/>
                </a:solidFill>
                <a:latin typeface="Verdana"/>
                <a:cs typeface="Verdana"/>
              </a:rPr>
              <a:t>of</a:t>
            </a:r>
            <a:r>
              <a:rPr sz="1700" spc="-425" dirty="0">
                <a:solidFill>
                  <a:srgbClr val="564B3C"/>
                </a:solidFill>
                <a:latin typeface="Verdana"/>
                <a:cs typeface="Verdana"/>
              </a:rPr>
              <a:t> </a:t>
            </a:r>
            <a:r>
              <a:rPr sz="1700" spc="-30" dirty="0">
                <a:solidFill>
                  <a:srgbClr val="564B3C"/>
                </a:solidFill>
                <a:latin typeface="Verdana"/>
                <a:cs typeface="Verdana"/>
              </a:rPr>
              <a:t>expensive </a:t>
            </a:r>
            <a:r>
              <a:rPr sz="1700" spc="-40" dirty="0">
                <a:solidFill>
                  <a:srgbClr val="564B3C"/>
                </a:solidFill>
                <a:latin typeface="Verdana"/>
                <a:cs typeface="Verdana"/>
              </a:rPr>
              <a:t>methods.</a:t>
            </a:r>
            <a:endParaRPr sz="1700">
              <a:latin typeface="Verdana"/>
              <a:cs typeface="Verdana"/>
            </a:endParaRPr>
          </a:p>
          <a:p>
            <a:pPr lvl="1">
              <a:lnSpc>
                <a:spcPct val="100000"/>
              </a:lnSpc>
              <a:spcBef>
                <a:spcPts val="55"/>
              </a:spcBef>
              <a:buClr>
                <a:srgbClr val="CF543F"/>
              </a:buClr>
              <a:buFont typeface="Arial"/>
              <a:buChar char="•"/>
            </a:pPr>
            <a:endParaRPr sz="2100">
              <a:latin typeface="Times New Roman"/>
              <a:cs typeface="Times New Roman"/>
            </a:endParaRPr>
          </a:p>
          <a:p>
            <a:pPr marL="241300" indent="-228600">
              <a:lnSpc>
                <a:spcPts val="2395"/>
              </a:lnSpc>
              <a:buClr>
                <a:srgbClr val="93A299"/>
              </a:buClr>
              <a:buFont typeface="Arial"/>
              <a:buChar char="•"/>
              <a:tabLst>
                <a:tab pos="240665" algn="l"/>
                <a:tab pos="241300" algn="l"/>
              </a:tabLst>
            </a:pPr>
            <a:r>
              <a:rPr sz="2000" b="1" spc="-90" dirty="0">
                <a:solidFill>
                  <a:srgbClr val="3366FF"/>
                </a:solidFill>
                <a:latin typeface="Verdana"/>
                <a:cs typeface="Verdana"/>
              </a:rPr>
              <a:t>Access</a:t>
            </a:r>
            <a:r>
              <a:rPr sz="2000" b="1" spc="-130" dirty="0">
                <a:solidFill>
                  <a:srgbClr val="3366FF"/>
                </a:solidFill>
                <a:latin typeface="Verdana"/>
                <a:cs typeface="Verdana"/>
              </a:rPr>
              <a:t> </a:t>
            </a:r>
            <a:r>
              <a:rPr sz="2000" b="1" spc="-170" dirty="0">
                <a:solidFill>
                  <a:srgbClr val="3366FF"/>
                </a:solidFill>
                <a:latin typeface="Verdana"/>
                <a:cs typeface="Verdana"/>
              </a:rPr>
              <a:t>Methods</a:t>
            </a:r>
            <a:endParaRPr sz="2000">
              <a:latin typeface="Verdana"/>
              <a:cs typeface="Verdana"/>
            </a:endParaRPr>
          </a:p>
          <a:p>
            <a:pPr marL="533400" lvl="1" indent="-228600">
              <a:lnSpc>
                <a:spcPts val="2014"/>
              </a:lnSpc>
              <a:buClr>
                <a:srgbClr val="CF543F"/>
              </a:buClr>
              <a:buFont typeface="Arial"/>
              <a:buChar char="•"/>
              <a:tabLst>
                <a:tab pos="532765" algn="l"/>
                <a:tab pos="533400" algn="l"/>
              </a:tabLst>
            </a:pPr>
            <a:r>
              <a:rPr sz="1700" spc="-75" dirty="0">
                <a:solidFill>
                  <a:srgbClr val="564B3C"/>
                </a:solidFill>
                <a:latin typeface="Verdana"/>
                <a:cs typeface="Verdana"/>
              </a:rPr>
              <a:t>Indexes </a:t>
            </a:r>
            <a:r>
              <a:rPr sz="1700" spc="20" dirty="0">
                <a:solidFill>
                  <a:srgbClr val="564B3C"/>
                </a:solidFill>
                <a:latin typeface="Verdana"/>
                <a:cs typeface="Verdana"/>
              </a:rPr>
              <a:t>on </a:t>
            </a:r>
            <a:r>
              <a:rPr sz="1700" spc="-40" dirty="0">
                <a:solidFill>
                  <a:srgbClr val="564B3C"/>
                </a:solidFill>
                <a:latin typeface="Verdana"/>
                <a:cs typeface="Verdana"/>
              </a:rPr>
              <a:t>methods, </a:t>
            </a:r>
            <a:r>
              <a:rPr sz="1700" spc="-20" dirty="0">
                <a:solidFill>
                  <a:srgbClr val="564B3C"/>
                </a:solidFill>
                <a:latin typeface="Verdana"/>
                <a:cs typeface="Verdana"/>
              </a:rPr>
              <a:t>not</a:t>
            </a:r>
            <a:r>
              <a:rPr sz="1700" spc="-405" dirty="0">
                <a:solidFill>
                  <a:srgbClr val="564B3C"/>
                </a:solidFill>
                <a:latin typeface="Verdana"/>
                <a:cs typeface="Verdana"/>
              </a:rPr>
              <a:t> </a:t>
            </a:r>
            <a:r>
              <a:rPr sz="1700" spc="-155" dirty="0">
                <a:solidFill>
                  <a:srgbClr val="564B3C"/>
                </a:solidFill>
                <a:latin typeface="Verdana"/>
                <a:cs typeface="Verdana"/>
              </a:rPr>
              <a:t>just </a:t>
            </a:r>
            <a:r>
              <a:rPr sz="1700" spc="-45" dirty="0">
                <a:solidFill>
                  <a:srgbClr val="564B3C"/>
                </a:solidFill>
                <a:latin typeface="Verdana"/>
                <a:cs typeface="Verdana"/>
              </a:rPr>
              <a:t>columns.</a:t>
            </a:r>
            <a:endParaRPr sz="1700">
              <a:latin typeface="Verdana"/>
              <a:cs typeface="Verdana"/>
            </a:endParaRPr>
          </a:p>
          <a:p>
            <a:pPr marL="533400" lvl="1" indent="-228600">
              <a:lnSpc>
                <a:spcPts val="2020"/>
              </a:lnSpc>
              <a:buClr>
                <a:srgbClr val="CF543F"/>
              </a:buClr>
              <a:buFont typeface="Arial"/>
              <a:buChar char="•"/>
              <a:tabLst>
                <a:tab pos="532765" algn="l"/>
                <a:tab pos="533400" algn="l"/>
              </a:tabLst>
            </a:pPr>
            <a:r>
              <a:rPr sz="1700" spc="-75" dirty="0">
                <a:solidFill>
                  <a:srgbClr val="564B3C"/>
                </a:solidFill>
                <a:latin typeface="Verdana"/>
                <a:cs typeface="Verdana"/>
              </a:rPr>
              <a:t>Indexes </a:t>
            </a:r>
            <a:r>
              <a:rPr sz="1700" spc="-30" dirty="0">
                <a:solidFill>
                  <a:srgbClr val="564B3C"/>
                </a:solidFill>
                <a:latin typeface="Verdana"/>
                <a:cs typeface="Verdana"/>
              </a:rPr>
              <a:t>over </a:t>
            </a:r>
            <a:r>
              <a:rPr sz="1700" spc="15" dirty="0">
                <a:solidFill>
                  <a:srgbClr val="564B3C"/>
                </a:solidFill>
                <a:latin typeface="Verdana"/>
                <a:cs typeface="Verdana"/>
              </a:rPr>
              <a:t>collection</a:t>
            </a:r>
            <a:r>
              <a:rPr sz="1700" spc="-290" dirty="0">
                <a:solidFill>
                  <a:srgbClr val="564B3C"/>
                </a:solidFill>
                <a:latin typeface="Verdana"/>
                <a:cs typeface="Verdana"/>
              </a:rPr>
              <a:t> </a:t>
            </a:r>
            <a:r>
              <a:rPr sz="1700" spc="-55" dirty="0">
                <a:solidFill>
                  <a:srgbClr val="564B3C"/>
                </a:solidFill>
                <a:latin typeface="Verdana"/>
                <a:cs typeface="Verdana"/>
              </a:rPr>
              <a:t>hierarchies.</a:t>
            </a:r>
            <a:endParaRPr sz="1700">
              <a:latin typeface="Verdana"/>
              <a:cs typeface="Verdana"/>
            </a:endParaRPr>
          </a:p>
          <a:p>
            <a:pPr marL="533400" lvl="1" indent="-228600">
              <a:lnSpc>
                <a:spcPct val="100000"/>
              </a:lnSpc>
              <a:spcBef>
                <a:spcPts val="60"/>
              </a:spcBef>
              <a:buClr>
                <a:srgbClr val="CF543F"/>
              </a:buClr>
              <a:buFont typeface="Arial"/>
              <a:buChar char="•"/>
              <a:tabLst>
                <a:tab pos="532765" algn="l"/>
                <a:tab pos="533400" algn="l"/>
              </a:tabLst>
            </a:pPr>
            <a:r>
              <a:rPr sz="1700" spc="65" dirty="0">
                <a:solidFill>
                  <a:srgbClr val="564B3C"/>
                </a:solidFill>
                <a:latin typeface="Verdana"/>
                <a:cs typeface="Verdana"/>
              </a:rPr>
              <a:t>Need </a:t>
            </a:r>
            <a:r>
              <a:rPr sz="1700" spc="-45" dirty="0">
                <a:solidFill>
                  <a:srgbClr val="564B3C"/>
                </a:solidFill>
                <a:latin typeface="Verdana"/>
                <a:cs typeface="Verdana"/>
              </a:rPr>
              <a:t>indexes </a:t>
            </a:r>
            <a:r>
              <a:rPr sz="1700" spc="-70" dirty="0">
                <a:solidFill>
                  <a:srgbClr val="564B3C"/>
                </a:solidFill>
                <a:latin typeface="Verdana"/>
                <a:cs typeface="Verdana"/>
              </a:rPr>
              <a:t>for </a:t>
            </a:r>
            <a:r>
              <a:rPr sz="1700" spc="20" dirty="0">
                <a:solidFill>
                  <a:srgbClr val="564B3C"/>
                </a:solidFill>
                <a:latin typeface="Verdana"/>
                <a:cs typeface="Verdana"/>
              </a:rPr>
              <a:t>new </a:t>
            </a:r>
            <a:r>
              <a:rPr sz="1700" spc="-135" dirty="0">
                <a:solidFill>
                  <a:srgbClr val="564B3C"/>
                </a:solidFill>
                <a:latin typeface="Verdana"/>
                <a:cs typeface="Verdana"/>
              </a:rPr>
              <a:t>WHERE </a:t>
            </a:r>
            <a:r>
              <a:rPr sz="1700" spc="5" dirty="0">
                <a:solidFill>
                  <a:srgbClr val="564B3C"/>
                </a:solidFill>
                <a:latin typeface="Verdana"/>
                <a:cs typeface="Verdana"/>
              </a:rPr>
              <a:t>clause</a:t>
            </a:r>
            <a:r>
              <a:rPr sz="1700" spc="-405" dirty="0">
                <a:solidFill>
                  <a:srgbClr val="564B3C"/>
                </a:solidFill>
                <a:latin typeface="Verdana"/>
                <a:cs typeface="Verdana"/>
              </a:rPr>
              <a:t> </a:t>
            </a:r>
            <a:r>
              <a:rPr sz="1700" spc="-90" dirty="0">
                <a:solidFill>
                  <a:srgbClr val="564B3C"/>
                </a:solidFill>
                <a:latin typeface="Verdana"/>
                <a:cs typeface="Verdana"/>
              </a:rPr>
              <a:t>exprs </a:t>
            </a:r>
            <a:r>
              <a:rPr sz="1700" spc="-55" dirty="0">
                <a:solidFill>
                  <a:srgbClr val="564B3C"/>
                </a:solidFill>
                <a:latin typeface="Verdana"/>
                <a:cs typeface="Verdana"/>
              </a:rPr>
              <a:t>(not </a:t>
            </a:r>
            <a:r>
              <a:rPr sz="1700" spc="-155" dirty="0">
                <a:solidFill>
                  <a:srgbClr val="564B3C"/>
                </a:solidFill>
                <a:latin typeface="Verdana"/>
                <a:cs typeface="Verdana"/>
              </a:rPr>
              <a:t>just </a:t>
            </a:r>
            <a:r>
              <a:rPr sz="1700" spc="-254" dirty="0">
                <a:solidFill>
                  <a:srgbClr val="564B3C"/>
                </a:solidFill>
                <a:latin typeface="Verdana"/>
                <a:cs typeface="Verdana"/>
              </a:rPr>
              <a:t>&lt;, &gt;, =)</a:t>
            </a:r>
            <a:endParaRPr sz="1700">
              <a:latin typeface="Verdana"/>
              <a:cs typeface="Verdana"/>
            </a:endParaRPr>
          </a:p>
          <a:p>
            <a:pPr lvl="1">
              <a:lnSpc>
                <a:spcPct val="100000"/>
              </a:lnSpc>
              <a:spcBef>
                <a:spcPts val="15"/>
              </a:spcBef>
              <a:buClr>
                <a:srgbClr val="CF543F"/>
              </a:buClr>
              <a:buFont typeface="Arial"/>
              <a:buChar char="•"/>
            </a:pPr>
            <a:endParaRPr sz="2050">
              <a:latin typeface="Times New Roman"/>
              <a:cs typeface="Times New Roman"/>
            </a:endParaRPr>
          </a:p>
          <a:p>
            <a:pPr marL="241300" indent="-228600">
              <a:lnSpc>
                <a:spcPts val="2395"/>
              </a:lnSpc>
              <a:buClr>
                <a:srgbClr val="93A299"/>
              </a:buClr>
              <a:buFont typeface="Arial"/>
              <a:buChar char="•"/>
              <a:tabLst>
                <a:tab pos="240665" algn="l"/>
                <a:tab pos="241300" algn="l"/>
              </a:tabLst>
            </a:pPr>
            <a:r>
              <a:rPr sz="2000" b="1" spc="-155" dirty="0">
                <a:solidFill>
                  <a:srgbClr val="3366FF"/>
                </a:solidFill>
                <a:latin typeface="Verdana"/>
                <a:cs typeface="Verdana"/>
              </a:rPr>
              <a:t>Data</a:t>
            </a:r>
            <a:r>
              <a:rPr sz="2000" b="1" spc="-130" dirty="0">
                <a:solidFill>
                  <a:srgbClr val="3366FF"/>
                </a:solidFill>
                <a:latin typeface="Verdana"/>
                <a:cs typeface="Verdana"/>
              </a:rPr>
              <a:t> </a:t>
            </a:r>
            <a:r>
              <a:rPr sz="2000" b="1" spc="-200" dirty="0">
                <a:solidFill>
                  <a:srgbClr val="3366FF"/>
                </a:solidFill>
                <a:latin typeface="Verdana"/>
                <a:cs typeface="Verdana"/>
              </a:rPr>
              <a:t>Layout</a:t>
            </a:r>
            <a:endParaRPr sz="2000">
              <a:latin typeface="Verdana"/>
              <a:cs typeface="Verdana"/>
            </a:endParaRPr>
          </a:p>
          <a:p>
            <a:pPr marL="533400" lvl="1" indent="-228600">
              <a:lnSpc>
                <a:spcPts val="2014"/>
              </a:lnSpc>
              <a:buClr>
                <a:srgbClr val="CF543F"/>
              </a:buClr>
              <a:buFont typeface="Arial"/>
              <a:buChar char="•"/>
              <a:tabLst>
                <a:tab pos="532765" algn="l"/>
                <a:tab pos="533400" algn="l"/>
              </a:tabLst>
            </a:pPr>
            <a:r>
              <a:rPr sz="1700" spc="-50" dirty="0">
                <a:solidFill>
                  <a:srgbClr val="564B3C"/>
                </a:solidFill>
                <a:latin typeface="Verdana"/>
                <a:cs typeface="Verdana"/>
              </a:rPr>
              <a:t>Clustering </a:t>
            </a:r>
            <a:r>
              <a:rPr sz="1700" spc="5" dirty="0">
                <a:solidFill>
                  <a:srgbClr val="564B3C"/>
                </a:solidFill>
                <a:latin typeface="Verdana"/>
                <a:cs typeface="Verdana"/>
              </a:rPr>
              <a:t>of </a:t>
            </a:r>
            <a:r>
              <a:rPr sz="1700" spc="-15" dirty="0">
                <a:solidFill>
                  <a:srgbClr val="564B3C"/>
                </a:solidFill>
                <a:latin typeface="Verdana"/>
                <a:cs typeface="Verdana"/>
              </a:rPr>
              <a:t>nested</a:t>
            </a:r>
            <a:r>
              <a:rPr sz="1700" spc="-350" dirty="0">
                <a:solidFill>
                  <a:srgbClr val="564B3C"/>
                </a:solidFill>
                <a:latin typeface="Verdana"/>
                <a:cs typeface="Verdana"/>
              </a:rPr>
              <a:t> </a:t>
            </a:r>
            <a:r>
              <a:rPr sz="1700" spc="-30" dirty="0">
                <a:solidFill>
                  <a:srgbClr val="564B3C"/>
                </a:solidFill>
                <a:latin typeface="Verdana"/>
                <a:cs typeface="Verdana"/>
              </a:rPr>
              <a:t>objects.</a:t>
            </a:r>
            <a:endParaRPr sz="1700">
              <a:latin typeface="Verdana"/>
              <a:cs typeface="Verdana"/>
            </a:endParaRPr>
          </a:p>
          <a:p>
            <a:pPr marL="533400" lvl="1" indent="-228600">
              <a:lnSpc>
                <a:spcPts val="2020"/>
              </a:lnSpc>
              <a:buClr>
                <a:srgbClr val="CF543F"/>
              </a:buClr>
              <a:buFont typeface="Arial"/>
              <a:buChar char="•"/>
              <a:tabLst>
                <a:tab pos="532765" algn="l"/>
                <a:tab pos="533400" algn="l"/>
              </a:tabLst>
            </a:pPr>
            <a:r>
              <a:rPr sz="1700" spc="-25" dirty="0">
                <a:solidFill>
                  <a:srgbClr val="564B3C"/>
                </a:solidFill>
                <a:latin typeface="Verdana"/>
                <a:cs typeface="Verdana"/>
              </a:rPr>
              <a:t>Chunking </a:t>
            </a:r>
            <a:r>
              <a:rPr sz="1700" spc="5" dirty="0">
                <a:solidFill>
                  <a:srgbClr val="564B3C"/>
                </a:solidFill>
                <a:latin typeface="Verdana"/>
                <a:cs typeface="Verdana"/>
              </a:rPr>
              <a:t>of</a:t>
            </a:r>
            <a:r>
              <a:rPr sz="1700" spc="-240" dirty="0">
                <a:solidFill>
                  <a:srgbClr val="564B3C"/>
                </a:solidFill>
                <a:latin typeface="Verdana"/>
                <a:cs typeface="Verdana"/>
              </a:rPr>
              <a:t> </a:t>
            </a:r>
            <a:r>
              <a:rPr sz="1700" spc="-90" dirty="0">
                <a:solidFill>
                  <a:srgbClr val="564B3C"/>
                </a:solidFill>
                <a:latin typeface="Verdana"/>
                <a:cs typeface="Verdana"/>
              </a:rPr>
              <a:t>arrays.</a:t>
            </a:r>
            <a:endParaRPr sz="17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93676"/>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844462"/>
          </a:xfrm>
          <a:prstGeom prst="rect">
            <a:avLst/>
          </a:prstGeom>
          <a:solidFill>
            <a:srgbClr val="FFFFFF"/>
          </a:solidFill>
        </p:spPr>
        <p:txBody>
          <a:bodyPr vert="horz" wrap="square" lIns="0" tIns="287655" rIns="0" bIns="0" rtlCol="0">
            <a:spAutoFit/>
          </a:bodyPr>
          <a:lstStyle/>
          <a:p>
            <a:pPr marL="1509395">
              <a:lnSpc>
                <a:spcPct val="100000"/>
              </a:lnSpc>
              <a:spcBef>
                <a:spcPts val="2265"/>
              </a:spcBef>
            </a:pPr>
            <a:r>
              <a:rPr lang="en-US" spc="15" dirty="0"/>
              <a:t>OBJECT IDENTITY </a:t>
            </a:r>
            <a:r>
              <a:rPr lang="en-US" sz="3600" spc="80" dirty="0"/>
              <a:t>(CONT’D)</a:t>
            </a:r>
            <a:endParaRPr lang="en-US" spc="-25" dirty="0"/>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09855">
              <a:lnSpc>
                <a:spcPct val="100000"/>
              </a:lnSpc>
              <a:spcBef>
                <a:spcPts val="105"/>
              </a:spcBef>
            </a:pPr>
            <a:fld id="{81D60167-4931-47E6-BA6A-407CBD079E47}" type="slidenum">
              <a:rPr spc="-100" dirty="0"/>
              <a:pPr marL="109855">
                <a:lnSpc>
                  <a:spcPct val="100000"/>
                </a:lnSpc>
                <a:spcBef>
                  <a:spcPts val="105"/>
                </a:spcBef>
              </a:pPr>
              <a:t>5</a:t>
            </a:fld>
            <a:endParaRPr spc="-100" dirty="0"/>
          </a:p>
        </p:txBody>
      </p:sp>
      <p:sp>
        <p:nvSpPr>
          <p:cNvPr id="7" name="Rectangle 6"/>
          <p:cNvSpPr/>
          <p:nvPr/>
        </p:nvSpPr>
        <p:spPr>
          <a:xfrm>
            <a:off x="270163" y="2133600"/>
            <a:ext cx="8603665" cy="3970318"/>
          </a:xfrm>
          <a:prstGeom prst="rect">
            <a:avLst/>
          </a:prstGeom>
        </p:spPr>
        <p:txBody>
          <a:bodyPr wrap="square">
            <a:spAutoFit/>
          </a:bodyPr>
          <a:lstStyle/>
          <a:p>
            <a:pPr marL="285750" indent="-285750">
              <a:buFont typeface="Arial" panose="020B0604020202020204" pitchFamily="34" charset="0"/>
              <a:buChar char="•"/>
            </a:pPr>
            <a:r>
              <a:rPr lang="en-US" dirty="0" smtClean="0"/>
              <a:t>Object identity is typically implemented via a unique, system-generated OID. The value of the OID is not visible to the external user, but is used internally by the system to identify each object uniquely and to create and manage inter-object references.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There are many situations where having the system generate identifiers automatically is a benefit, since it frees humans from performing that task. However, this ability should be used with care. </a:t>
            </a:r>
          </a:p>
          <a:p>
            <a:pPr marL="285750" indent="-285750">
              <a:buFont typeface="Arial" panose="020B0604020202020204" pitchFamily="34" charset="0"/>
              <a:buChar char="•"/>
            </a:pPr>
            <a:r>
              <a:rPr lang="en-US" dirty="0" smtClean="0"/>
              <a:t>System-generated identifiers are usually specific to the system, and have to be translated if data are moved to a different database system.</a:t>
            </a:r>
          </a:p>
          <a:p>
            <a:pPr marL="285750" indent="-285750">
              <a:buFont typeface="Arial" panose="020B0604020202020204" pitchFamily="34" charset="0"/>
              <a:buChar char="•"/>
            </a:pPr>
            <a:r>
              <a:rPr lang="en-US" dirty="0" smtClean="0"/>
              <a:t> System-generated identifiers may be redundant if the entities being modeled already have unique identifiers external to the system,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e.g., SIN#.</a:t>
            </a:r>
            <a:endParaRPr lang="en-US" dirty="0"/>
          </a:p>
        </p:txBody>
      </p:sp>
    </p:spTree>
    <p:extLst>
      <p:ext uri="{BB962C8B-B14F-4D97-AF65-F5344CB8AC3E}">
        <p14:creationId xmlns="" xmlns:p14="http://schemas.microsoft.com/office/powerpoint/2010/main" val="1070151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22" y="1"/>
            <a:ext cx="7543800" cy="1450975"/>
          </a:xfrm>
        </p:spPr>
        <p:txBody>
          <a:bodyPr rtlCol="0">
            <a:normAutofit/>
          </a:bodyPr>
          <a:lstStyle/>
          <a:p>
            <a:pPr algn="ctr" fontAlgn="auto">
              <a:spcAft>
                <a:spcPts val="0"/>
              </a:spcAft>
              <a:defRPr/>
            </a:pPr>
            <a:r>
              <a:rPr lang="en-US" altLang="en-US" b="1" dirty="0">
                <a:solidFill>
                  <a:schemeClr val="accent1">
                    <a:lumMod val="75000"/>
                  </a:schemeClr>
                </a:solidFill>
              </a:rPr>
              <a:t>Associations</a:t>
            </a:r>
            <a:endParaRPr lang="en-IN" dirty="0">
              <a:solidFill>
                <a:schemeClr val="accent1">
                  <a:lumMod val="75000"/>
                </a:schemeClr>
              </a:solidFill>
            </a:endParaRPr>
          </a:p>
        </p:txBody>
      </p:sp>
      <p:sp>
        <p:nvSpPr>
          <p:cNvPr id="4099" name="Content Placeholder 2"/>
          <p:cNvSpPr>
            <a:spLocks noGrp="1"/>
          </p:cNvSpPr>
          <p:nvPr>
            <p:ph idx="1"/>
          </p:nvPr>
        </p:nvSpPr>
        <p:spPr>
          <a:xfrm>
            <a:off x="617854" y="1724660"/>
            <a:ext cx="7908290" cy="4801314"/>
          </a:xfrm>
        </p:spPr>
        <p:txBody>
          <a:bodyPr/>
          <a:lstStyle/>
          <a:p>
            <a:pPr>
              <a:lnSpc>
                <a:spcPct val="125000"/>
              </a:lnSpc>
              <a:spcBef>
                <a:spcPct val="70000"/>
              </a:spcBef>
              <a:buFont typeface="Wingdings" pitchFamily="2" charset="2"/>
              <a:buChar char="Ø"/>
            </a:pPr>
            <a:r>
              <a:rPr lang="en-US" altLang="en-US" sz="2000" dirty="0" smtClean="0"/>
              <a:t>An association shows a two-way relationship between objects (instances) of two or more classes and requiring special  implementation to ensure integrity.</a:t>
            </a:r>
          </a:p>
          <a:p>
            <a:pPr>
              <a:lnSpc>
                <a:spcPct val="125000"/>
              </a:lnSpc>
              <a:spcBef>
                <a:spcPct val="70000"/>
              </a:spcBef>
              <a:buFont typeface="Wingdings" pitchFamily="2" charset="2"/>
              <a:buChar char="Ø"/>
            </a:pPr>
            <a:r>
              <a:rPr lang="en-US" altLang="en-US" sz="2000" dirty="0" smtClean="0"/>
              <a:t>A particular instance of an association is often called a </a:t>
            </a:r>
            <a:r>
              <a:rPr lang="en-US" altLang="en-US" sz="2000" b="1" dirty="0" smtClean="0"/>
              <a:t>link</a:t>
            </a:r>
            <a:r>
              <a:rPr lang="en-US" altLang="en-US" sz="2000" dirty="0" smtClean="0"/>
              <a:t>.</a:t>
            </a:r>
          </a:p>
          <a:p>
            <a:pPr>
              <a:lnSpc>
                <a:spcPct val="125000"/>
              </a:lnSpc>
              <a:spcBef>
                <a:spcPct val="70000"/>
              </a:spcBef>
              <a:buFont typeface="Wingdings" pitchFamily="2" charset="2"/>
              <a:buChar char="Ø"/>
            </a:pPr>
            <a:r>
              <a:rPr lang="en-US" altLang="en-US" sz="2000" dirty="0" smtClean="0"/>
              <a:t>Associations between classes are required if the objects need to communicate.</a:t>
            </a:r>
          </a:p>
          <a:p>
            <a:pPr>
              <a:lnSpc>
                <a:spcPct val="125000"/>
              </a:lnSpc>
              <a:spcBef>
                <a:spcPct val="70000"/>
              </a:spcBef>
              <a:buFont typeface="Wingdings" pitchFamily="2" charset="2"/>
              <a:buChar char="Ø"/>
            </a:pPr>
            <a:r>
              <a:rPr lang="en-US" altLang="en-US" sz="2000" dirty="0" smtClean="0"/>
              <a:t>Associations are often named, and have role-names for each side of the link.</a:t>
            </a:r>
          </a:p>
          <a:p>
            <a:endParaRPr lang="en-IN" sz="2000"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22" y="1"/>
            <a:ext cx="7543800" cy="1450975"/>
          </a:xfrm>
        </p:spPr>
        <p:txBody>
          <a:bodyPr rtlCol="0">
            <a:normAutofit/>
          </a:bodyPr>
          <a:lstStyle/>
          <a:p>
            <a:pPr algn="ctr" fontAlgn="auto">
              <a:spcAft>
                <a:spcPts val="0"/>
              </a:spcAft>
              <a:defRPr/>
            </a:pPr>
            <a:r>
              <a:rPr lang="en-US" altLang="en-US" b="1" dirty="0">
                <a:solidFill>
                  <a:schemeClr val="accent1">
                    <a:lumMod val="75000"/>
                  </a:schemeClr>
                </a:solidFill>
              </a:rPr>
              <a:t>Types of Association</a:t>
            </a:r>
            <a:endParaRPr lang="en-IN" dirty="0">
              <a:solidFill>
                <a:schemeClr val="accent1">
                  <a:lumMod val="75000"/>
                </a:schemeClr>
              </a:solidFill>
            </a:endParaRPr>
          </a:p>
        </p:txBody>
      </p:sp>
      <p:sp>
        <p:nvSpPr>
          <p:cNvPr id="5123" name="Content Placeholder 2"/>
          <p:cNvSpPr>
            <a:spLocks noGrp="1"/>
          </p:cNvSpPr>
          <p:nvPr>
            <p:ph idx="1"/>
          </p:nvPr>
        </p:nvSpPr>
        <p:spPr>
          <a:xfrm>
            <a:off x="617854" y="1724660"/>
            <a:ext cx="7908290" cy="2825389"/>
          </a:xfrm>
        </p:spPr>
        <p:txBody>
          <a:bodyPr/>
          <a:lstStyle/>
          <a:p>
            <a:pPr>
              <a:lnSpc>
                <a:spcPct val="125000"/>
              </a:lnSpc>
              <a:spcBef>
                <a:spcPct val="70000"/>
              </a:spcBef>
              <a:buFont typeface="Wingdings" pitchFamily="2" charset="2"/>
              <a:buChar char="Ø"/>
            </a:pPr>
            <a:r>
              <a:rPr lang="en-US" altLang="en-US" sz="2400" b="1" smtClean="0"/>
              <a:t>Unary association</a:t>
            </a:r>
          </a:p>
          <a:p>
            <a:pPr marL="800100" lvl="1" indent="-342900">
              <a:lnSpc>
                <a:spcPct val="120000"/>
              </a:lnSpc>
              <a:buFont typeface="Wingdings" pitchFamily="2" charset="2"/>
              <a:buChar char="Ø"/>
            </a:pPr>
            <a:r>
              <a:rPr lang="en-US" altLang="en-US" sz="2000" smtClean="0"/>
              <a:t>both ends of an association circle back to the same class</a:t>
            </a:r>
          </a:p>
          <a:p>
            <a:pPr>
              <a:lnSpc>
                <a:spcPct val="120000"/>
              </a:lnSpc>
              <a:buFont typeface="Wingdings" pitchFamily="2" charset="2"/>
              <a:buChar char="Ø"/>
            </a:pPr>
            <a:r>
              <a:rPr lang="en-US" altLang="en-US" sz="2400" b="1" smtClean="0"/>
              <a:t>Binary association</a:t>
            </a:r>
          </a:p>
          <a:p>
            <a:pPr marL="800100" lvl="1" indent="-342900">
              <a:lnSpc>
                <a:spcPct val="120000"/>
              </a:lnSpc>
              <a:buFont typeface="Wingdings" pitchFamily="2" charset="2"/>
              <a:buChar char="Ø"/>
            </a:pPr>
            <a:r>
              <a:rPr lang="en-US" altLang="en-US" sz="2000" smtClean="0"/>
              <a:t>an association that connects exactly two classes</a:t>
            </a:r>
          </a:p>
          <a:p>
            <a:pPr>
              <a:lnSpc>
                <a:spcPct val="120000"/>
              </a:lnSpc>
              <a:buFont typeface="Wingdings" pitchFamily="2" charset="2"/>
              <a:buChar char="Ø"/>
            </a:pPr>
            <a:r>
              <a:rPr lang="en-US" altLang="en-US" sz="2400" b="1" smtClean="0"/>
              <a:t>N-ary association</a:t>
            </a:r>
          </a:p>
          <a:p>
            <a:pPr marL="800100" lvl="1" indent="-342900">
              <a:lnSpc>
                <a:spcPct val="120000"/>
              </a:lnSpc>
              <a:buFont typeface="Wingdings" pitchFamily="2" charset="2"/>
              <a:buChar char="Ø"/>
            </a:pPr>
            <a:r>
              <a:rPr lang="en-US" altLang="en-US" sz="2000" smtClean="0"/>
              <a:t>an association that connects more than two classes</a:t>
            </a:r>
          </a:p>
          <a:p>
            <a:endParaRPr lang="en-IN"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22" y="1"/>
            <a:ext cx="7543800" cy="1450975"/>
          </a:xfrm>
        </p:spPr>
        <p:txBody>
          <a:bodyPr rtlCol="0">
            <a:normAutofit/>
          </a:bodyPr>
          <a:lstStyle/>
          <a:p>
            <a:pPr algn="ctr" fontAlgn="auto">
              <a:spcAft>
                <a:spcPts val="0"/>
              </a:spcAft>
              <a:defRPr/>
            </a:pPr>
            <a:r>
              <a:rPr lang="en-US" altLang="en-US" dirty="0">
                <a:solidFill>
                  <a:schemeClr val="accent1">
                    <a:lumMod val="75000"/>
                  </a:schemeClr>
                </a:solidFill>
              </a:rPr>
              <a:t>Associations</a:t>
            </a:r>
            <a:endParaRPr lang="en-IN" dirty="0">
              <a:solidFill>
                <a:schemeClr val="accent1">
                  <a:lumMod val="75000"/>
                </a:schemeClr>
              </a:solidFill>
            </a:endParaRPr>
          </a:p>
        </p:txBody>
      </p:sp>
      <p:pic>
        <p:nvPicPr>
          <p:cNvPr id="6147" name="Content Placeholder 3"/>
          <p:cNvPicPr>
            <a:picLocks noGrp="1" noChangeAspect="1"/>
          </p:cNvPicPr>
          <p:nvPr>
            <p:ph idx="1"/>
          </p:nvPr>
        </p:nvPicPr>
        <p:blipFill>
          <a:blip r:embed="rId2" cstate="print"/>
          <a:srcRect/>
          <a:stretch>
            <a:fillRect/>
          </a:stretch>
        </p:blipFill>
        <p:spPr>
          <a:xfrm>
            <a:off x="2283619" y="1825625"/>
            <a:ext cx="4576763" cy="4351338"/>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22" y="1"/>
            <a:ext cx="7543800" cy="1450975"/>
          </a:xfrm>
        </p:spPr>
        <p:txBody>
          <a:bodyPr rtlCol="0">
            <a:normAutofit/>
          </a:bodyPr>
          <a:lstStyle/>
          <a:p>
            <a:pPr algn="ctr" fontAlgn="auto">
              <a:spcAft>
                <a:spcPts val="0"/>
              </a:spcAft>
              <a:defRPr/>
            </a:pPr>
            <a:r>
              <a:rPr lang="en-US" altLang="en-US" b="1" dirty="0" smtClean="0">
                <a:solidFill>
                  <a:schemeClr val="accent1">
                    <a:lumMod val="75000"/>
                  </a:schemeClr>
                </a:solidFill>
              </a:rPr>
              <a:t>Associations (Conti..)</a:t>
            </a:r>
            <a:endParaRPr lang="en-IN" dirty="0">
              <a:solidFill>
                <a:schemeClr val="accent1">
                  <a:lumMod val="75000"/>
                </a:schemeClr>
              </a:solidFill>
            </a:endParaRPr>
          </a:p>
        </p:txBody>
      </p:sp>
      <p:pic>
        <p:nvPicPr>
          <p:cNvPr id="7171" name="Content Placeholder 3"/>
          <p:cNvPicPr>
            <a:picLocks noGrp="1" noChangeAspect="1"/>
          </p:cNvPicPr>
          <p:nvPr>
            <p:ph idx="1"/>
          </p:nvPr>
        </p:nvPicPr>
        <p:blipFill>
          <a:blip r:embed="rId2" cstate="print"/>
          <a:srcRect/>
          <a:stretch>
            <a:fillRect/>
          </a:stretch>
        </p:blipFill>
        <p:spPr>
          <a:xfrm>
            <a:off x="2209800" y="1825625"/>
            <a:ext cx="4724400" cy="4351338"/>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22" y="1"/>
            <a:ext cx="7543800" cy="1450975"/>
          </a:xfrm>
        </p:spPr>
        <p:txBody>
          <a:bodyPr rtlCol="0">
            <a:normAutofit/>
          </a:bodyPr>
          <a:lstStyle/>
          <a:p>
            <a:pPr algn="ctr" fontAlgn="auto">
              <a:spcAft>
                <a:spcPts val="0"/>
              </a:spcAft>
              <a:defRPr/>
            </a:pPr>
            <a:r>
              <a:rPr lang="en-US" altLang="en-US" b="1" dirty="0" smtClean="0">
                <a:solidFill>
                  <a:schemeClr val="accent1">
                    <a:lumMod val="75000"/>
                  </a:schemeClr>
                </a:solidFill>
              </a:rPr>
              <a:t>Associations (Conti..)</a:t>
            </a:r>
            <a:endParaRPr lang="en-IN" dirty="0">
              <a:solidFill>
                <a:schemeClr val="accent1">
                  <a:lumMod val="75000"/>
                </a:schemeClr>
              </a:solidFill>
            </a:endParaRPr>
          </a:p>
        </p:txBody>
      </p:sp>
      <p:pic>
        <p:nvPicPr>
          <p:cNvPr id="9219" name="Content Placeholder 3"/>
          <p:cNvPicPr>
            <a:picLocks noGrp="1" noChangeAspect="1"/>
          </p:cNvPicPr>
          <p:nvPr>
            <p:ph idx="1"/>
          </p:nvPr>
        </p:nvPicPr>
        <p:blipFill>
          <a:blip r:embed="rId2" cstate="print"/>
          <a:srcRect/>
          <a:stretch>
            <a:fillRect/>
          </a:stretch>
        </p:blipFill>
        <p:spPr>
          <a:xfrm>
            <a:off x="2197894" y="2230439"/>
            <a:ext cx="4793456" cy="2924175"/>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22" y="1"/>
            <a:ext cx="7543800" cy="1450975"/>
          </a:xfrm>
        </p:spPr>
        <p:txBody>
          <a:bodyPr rtlCol="0">
            <a:normAutofit/>
          </a:bodyPr>
          <a:lstStyle/>
          <a:p>
            <a:pPr algn="ctr" fontAlgn="auto">
              <a:spcAft>
                <a:spcPts val="0"/>
              </a:spcAft>
              <a:defRPr/>
            </a:pPr>
            <a:r>
              <a:rPr lang="en-US" altLang="en-US" b="1" dirty="0">
                <a:solidFill>
                  <a:schemeClr val="accent1">
                    <a:lumMod val="75000"/>
                  </a:schemeClr>
                </a:solidFill>
              </a:rPr>
              <a:t>Association</a:t>
            </a:r>
            <a:r>
              <a:rPr lang="en-US" altLang="en-US" dirty="0">
                <a:solidFill>
                  <a:schemeClr val="accent1">
                    <a:lumMod val="75000"/>
                  </a:schemeClr>
                </a:solidFill>
              </a:rPr>
              <a:t> </a:t>
            </a:r>
            <a:r>
              <a:rPr lang="en-US" altLang="en-US" b="1" dirty="0">
                <a:solidFill>
                  <a:schemeClr val="accent1">
                    <a:lumMod val="75000"/>
                  </a:schemeClr>
                </a:solidFill>
              </a:rPr>
              <a:t>Class</a:t>
            </a:r>
            <a:endParaRPr lang="en-IN" b="1" dirty="0">
              <a:solidFill>
                <a:schemeClr val="accent1">
                  <a:lumMod val="75000"/>
                </a:schemeClr>
              </a:solidFill>
            </a:endParaRPr>
          </a:p>
        </p:txBody>
      </p:sp>
      <p:pic>
        <p:nvPicPr>
          <p:cNvPr id="10243" name="Content Placeholder 3"/>
          <p:cNvPicPr>
            <a:picLocks noGrp="1" noChangeAspect="1"/>
          </p:cNvPicPr>
          <p:nvPr>
            <p:ph idx="1"/>
          </p:nvPr>
        </p:nvPicPr>
        <p:blipFill>
          <a:blip r:embed="rId2" cstate="print"/>
          <a:srcRect/>
          <a:stretch>
            <a:fillRect/>
          </a:stretch>
        </p:blipFill>
        <p:spPr>
          <a:xfrm>
            <a:off x="1857375" y="2033589"/>
            <a:ext cx="5429250" cy="3933825"/>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22" y="1"/>
            <a:ext cx="7543800" cy="1450975"/>
          </a:xfrm>
        </p:spPr>
        <p:txBody>
          <a:bodyPr rtlCol="0">
            <a:normAutofit/>
          </a:bodyPr>
          <a:lstStyle/>
          <a:p>
            <a:pPr algn="ctr" fontAlgn="auto">
              <a:spcAft>
                <a:spcPts val="0"/>
              </a:spcAft>
              <a:defRPr/>
            </a:pPr>
            <a:r>
              <a:rPr lang="en-US" altLang="en-US" b="1" dirty="0">
                <a:solidFill>
                  <a:schemeClr val="accent1">
                    <a:lumMod val="75000"/>
                  </a:schemeClr>
                </a:solidFill>
              </a:rPr>
              <a:t>Aggregation</a:t>
            </a:r>
            <a:endParaRPr lang="en-IN" b="1" dirty="0">
              <a:solidFill>
                <a:schemeClr val="accent1">
                  <a:lumMod val="75000"/>
                </a:schemeClr>
              </a:solidFill>
            </a:endParaRPr>
          </a:p>
        </p:txBody>
      </p:sp>
      <p:sp>
        <p:nvSpPr>
          <p:cNvPr id="11267" name="Content Placeholder 2"/>
          <p:cNvSpPr>
            <a:spLocks noGrp="1"/>
          </p:cNvSpPr>
          <p:nvPr>
            <p:ph idx="1"/>
          </p:nvPr>
        </p:nvSpPr>
        <p:spPr>
          <a:xfrm>
            <a:off x="617854" y="1724660"/>
            <a:ext cx="7908290" cy="3194721"/>
          </a:xfrm>
        </p:spPr>
        <p:txBody>
          <a:bodyPr/>
          <a:lstStyle/>
          <a:p>
            <a:pPr>
              <a:lnSpc>
                <a:spcPct val="125000"/>
              </a:lnSpc>
              <a:spcBef>
                <a:spcPct val="70000"/>
              </a:spcBef>
              <a:buFont typeface="Wingdings" pitchFamily="2" charset="2"/>
              <a:buChar char="Ø"/>
            </a:pPr>
            <a:r>
              <a:rPr lang="en-US" altLang="en-US" smtClean="0"/>
              <a:t>Aggregation is a special form of association.</a:t>
            </a:r>
          </a:p>
          <a:p>
            <a:pPr>
              <a:lnSpc>
                <a:spcPct val="125000"/>
              </a:lnSpc>
              <a:spcBef>
                <a:spcPct val="70000"/>
              </a:spcBef>
              <a:buFont typeface="Wingdings" pitchFamily="2" charset="2"/>
              <a:buChar char="Ø"/>
            </a:pPr>
            <a:r>
              <a:rPr lang="en-US" altLang="en-US" smtClean="0"/>
              <a:t>Aggregation is used when the relationship is “part/whole” or “contains/is-part-of”</a:t>
            </a:r>
          </a:p>
          <a:p>
            <a:pPr>
              <a:lnSpc>
                <a:spcPct val="125000"/>
              </a:lnSpc>
              <a:spcBef>
                <a:spcPct val="70000"/>
              </a:spcBef>
              <a:buFont typeface="Wingdings" pitchFamily="2" charset="2"/>
              <a:buChar char="Ø"/>
            </a:pPr>
            <a:r>
              <a:rPr lang="en-US" altLang="en-US" smtClean="0"/>
              <a:t>Aggregation is transitive and operations on “whole” often cascade down to “parts”.</a:t>
            </a:r>
          </a:p>
          <a:p>
            <a:endParaRPr lang="en-IN"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719" y="1"/>
            <a:ext cx="7543800" cy="1450975"/>
          </a:xfrm>
        </p:spPr>
        <p:txBody>
          <a:bodyPr rtlCol="0">
            <a:normAutofit/>
          </a:bodyPr>
          <a:lstStyle/>
          <a:p>
            <a:pPr algn="ctr" fontAlgn="auto">
              <a:spcAft>
                <a:spcPts val="0"/>
              </a:spcAft>
              <a:defRPr/>
            </a:pPr>
            <a:r>
              <a:rPr lang="en-US" altLang="en-US" b="1" dirty="0" smtClean="0">
                <a:solidFill>
                  <a:schemeClr val="accent1">
                    <a:lumMod val="75000"/>
                  </a:schemeClr>
                </a:solidFill>
              </a:rPr>
              <a:t>Aggregation (Conti..)</a:t>
            </a:r>
            <a:endParaRPr lang="en-IN" dirty="0">
              <a:solidFill>
                <a:schemeClr val="accent1">
                  <a:lumMod val="75000"/>
                </a:schemeClr>
              </a:solidFill>
            </a:endParaRPr>
          </a:p>
        </p:txBody>
      </p:sp>
      <p:pic>
        <p:nvPicPr>
          <p:cNvPr id="12291" name="Content Placeholder 3"/>
          <p:cNvPicPr>
            <a:picLocks noGrp="1" noChangeAspect="1"/>
          </p:cNvPicPr>
          <p:nvPr>
            <p:ph idx="1"/>
          </p:nvPr>
        </p:nvPicPr>
        <p:blipFill>
          <a:blip r:embed="rId2" cstate="print"/>
          <a:srcRect/>
          <a:stretch>
            <a:fillRect/>
          </a:stretch>
        </p:blipFill>
        <p:spPr>
          <a:xfrm>
            <a:off x="1921669" y="2420938"/>
            <a:ext cx="5300663" cy="3162300"/>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572" y="1"/>
            <a:ext cx="7543800" cy="1450975"/>
          </a:xfrm>
        </p:spPr>
        <p:txBody>
          <a:bodyPr rtlCol="0">
            <a:normAutofit/>
          </a:bodyPr>
          <a:lstStyle/>
          <a:p>
            <a:pPr algn="ctr" fontAlgn="auto">
              <a:spcAft>
                <a:spcPts val="0"/>
              </a:spcAft>
              <a:defRPr/>
            </a:pPr>
            <a:r>
              <a:rPr lang="en-US" altLang="en-US" b="1" dirty="0" smtClean="0">
                <a:solidFill>
                  <a:schemeClr val="accent1">
                    <a:lumMod val="75000"/>
                  </a:schemeClr>
                </a:solidFill>
              </a:rPr>
              <a:t>Aggregation (Conti..)</a:t>
            </a:r>
            <a:endParaRPr lang="en-IN" dirty="0">
              <a:solidFill>
                <a:schemeClr val="accent1">
                  <a:lumMod val="75000"/>
                </a:schemeClr>
              </a:solidFill>
            </a:endParaRPr>
          </a:p>
        </p:txBody>
      </p:sp>
      <p:sp>
        <p:nvSpPr>
          <p:cNvPr id="3" name="Content Placeholder 2"/>
          <p:cNvSpPr>
            <a:spLocks noGrp="1"/>
          </p:cNvSpPr>
          <p:nvPr>
            <p:ph idx="1"/>
          </p:nvPr>
        </p:nvSpPr>
        <p:spPr/>
        <p:txBody>
          <a:bodyPr rtlCol="0">
            <a:normAutofit fontScale="85000" lnSpcReduction="20000"/>
          </a:bodyPr>
          <a:lstStyle/>
          <a:p>
            <a:pPr fontAlgn="auto">
              <a:lnSpc>
                <a:spcPct val="125000"/>
              </a:lnSpc>
              <a:spcBef>
                <a:spcPct val="70000"/>
              </a:spcBef>
              <a:spcAft>
                <a:spcPts val="0"/>
              </a:spcAft>
              <a:buFont typeface="Wingdings" panose="05000000000000000000" pitchFamily="2" charset="2"/>
              <a:buChar char="Ø"/>
              <a:defRPr/>
            </a:pPr>
            <a:r>
              <a:rPr lang="en-US" altLang="en-US" dirty="0"/>
              <a:t>Special diamond symbol used on “whole” side to indicate aggregation.</a:t>
            </a:r>
          </a:p>
          <a:p>
            <a:pPr fontAlgn="auto">
              <a:lnSpc>
                <a:spcPct val="125000"/>
              </a:lnSpc>
              <a:spcBef>
                <a:spcPct val="70000"/>
              </a:spcBef>
              <a:spcAft>
                <a:spcPts val="0"/>
              </a:spcAft>
              <a:buFont typeface="Wingdings" panose="05000000000000000000" pitchFamily="2" charset="2"/>
              <a:buChar char="Ø"/>
              <a:defRPr/>
            </a:pPr>
            <a:r>
              <a:rPr lang="en-US" altLang="en-US" dirty="0"/>
              <a:t>Aggregation is an anti-symmetric that is, if A is part of B, then B is not part of A.</a:t>
            </a:r>
          </a:p>
          <a:p>
            <a:pPr fontAlgn="auto">
              <a:lnSpc>
                <a:spcPct val="125000"/>
              </a:lnSpc>
              <a:spcBef>
                <a:spcPct val="70000"/>
              </a:spcBef>
              <a:spcAft>
                <a:spcPts val="0"/>
              </a:spcAft>
              <a:buFont typeface="Wingdings" panose="05000000000000000000" pitchFamily="2" charset="2"/>
              <a:buChar char="Ø"/>
              <a:defRPr/>
            </a:pPr>
            <a:r>
              <a:rPr lang="en-US" altLang="en-US" dirty="0"/>
              <a:t>DO NOT confuse aggregation with generalization</a:t>
            </a:r>
          </a:p>
          <a:p>
            <a:pPr fontAlgn="auto">
              <a:lnSpc>
                <a:spcPct val="125000"/>
              </a:lnSpc>
              <a:spcBef>
                <a:spcPct val="70000"/>
              </a:spcBef>
              <a:spcAft>
                <a:spcPts val="0"/>
              </a:spcAft>
              <a:buFont typeface="Wingdings" panose="05000000000000000000" pitchFamily="2" charset="2"/>
              <a:buChar char="Ø"/>
              <a:defRPr/>
            </a:pPr>
            <a:r>
              <a:rPr lang="en-US" altLang="en-US" dirty="0"/>
              <a:t>An essential property of aggregates is that the whole acts as a proxy for its parts.</a:t>
            </a:r>
          </a:p>
          <a:p>
            <a:pPr fontAlgn="auto">
              <a:lnSpc>
                <a:spcPct val="125000"/>
              </a:lnSpc>
              <a:spcBef>
                <a:spcPct val="70000"/>
              </a:spcBef>
              <a:spcAft>
                <a:spcPts val="0"/>
              </a:spcAft>
              <a:buFont typeface="Wingdings" panose="05000000000000000000" pitchFamily="2" charset="2"/>
              <a:buChar char="Ø"/>
              <a:defRPr/>
            </a:pPr>
            <a:r>
              <a:rPr lang="en-US" altLang="en-US" dirty="0"/>
              <a:t>A composition is a strict form of aggregation, in which the parts are existence-dependent on the entirely</a:t>
            </a:r>
          </a:p>
          <a:p>
            <a:pPr fontAlgn="auto">
              <a:spcAft>
                <a:spcPts val="0"/>
              </a:spcAft>
              <a:buFont typeface="Arial" panose="020B0604020202020204" pitchFamily="34" charset="0"/>
              <a:buChar char="•"/>
              <a:defRPr/>
            </a:pP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22" y="1"/>
            <a:ext cx="7543800" cy="1450975"/>
          </a:xfrm>
        </p:spPr>
        <p:txBody>
          <a:bodyPr rtlCol="0">
            <a:normAutofit/>
          </a:bodyPr>
          <a:lstStyle/>
          <a:p>
            <a:pPr algn="ctr" eaLnBrk="1" fontAlgn="auto" hangingPunct="1">
              <a:spcAft>
                <a:spcPts val="0"/>
              </a:spcAft>
              <a:defRPr/>
            </a:pPr>
            <a:r>
              <a:rPr lang="en-IN" b="1" dirty="0">
                <a:solidFill>
                  <a:schemeClr val="accent1">
                    <a:lumMod val="75000"/>
                  </a:schemeClr>
                </a:solidFill>
              </a:rPr>
              <a:t>Properties of Aggregation</a:t>
            </a:r>
          </a:p>
        </p:txBody>
      </p:sp>
      <p:sp>
        <p:nvSpPr>
          <p:cNvPr id="3" name="Content Placeholder 2"/>
          <p:cNvSpPr>
            <a:spLocks noGrp="1"/>
          </p:cNvSpPr>
          <p:nvPr>
            <p:ph idx="1"/>
          </p:nvPr>
        </p:nvSpPr>
        <p:spPr>
          <a:xfrm>
            <a:off x="617854" y="762000"/>
            <a:ext cx="7908290" cy="4213225"/>
          </a:xfrm>
        </p:spPr>
        <p:txBody>
          <a:bodyPr rtlCol="0">
            <a:normAutofit/>
          </a:bodyPr>
          <a:lstStyle/>
          <a:p>
            <a:pPr eaLnBrk="1" fontAlgn="auto" hangingPunct="1">
              <a:spcAft>
                <a:spcPts val="0"/>
              </a:spcAft>
              <a:buFont typeface="Wingdings" panose="05000000000000000000" pitchFamily="2" charset="2"/>
              <a:buChar char="Ø"/>
              <a:defRPr/>
            </a:pPr>
            <a:r>
              <a:rPr lang="en-US" sz="2000" b="0" dirty="0"/>
              <a:t>There are certain properties associated with objects in an aggregation that make them different from normal </a:t>
            </a:r>
            <a:r>
              <a:rPr lang="en-US" sz="2000" b="0" dirty="0" smtClean="0"/>
              <a:t>associations.</a:t>
            </a:r>
            <a:r>
              <a:rPr lang="en-US" sz="2000" b="0" dirty="0"/>
              <a:t/>
            </a:r>
            <a:br>
              <a:rPr lang="en-US" sz="2000" b="0" dirty="0"/>
            </a:br>
            <a:endParaRPr lang="en-US" sz="2000" b="0" dirty="0" smtClean="0"/>
          </a:p>
          <a:p>
            <a:pPr eaLnBrk="1" fontAlgn="auto" hangingPunct="1">
              <a:spcAft>
                <a:spcPts val="0"/>
              </a:spcAft>
              <a:buFont typeface="Wingdings" panose="05000000000000000000" pitchFamily="2" charset="2"/>
              <a:buChar char="Ø"/>
              <a:defRPr/>
            </a:pPr>
            <a:r>
              <a:rPr lang="en-US" sz="2000" b="0" dirty="0" smtClean="0"/>
              <a:t>These </a:t>
            </a:r>
            <a:r>
              <a:rPr lang="en-US" sz="2000" b="0" dirty="0"/>
              <a:t>may be classed as </a:t>
            </a:r>
            <a:r>
              <a:rPr lang="en-US" sz="2000" b="0" dirty="0" smtClean="0"/>
              <a:t>follows:</a:t>
            </a:r>
          </a:p>
          <a:p>
            <a:pPr eaLnBrk="1" fontAlgn="auto" hangingPunct="1">
              <a:spcAft>
                <a:spcPts val="0"/>
              </a:spcAft>
              <a:buFont typeface="Wingdings" panose="05000000000000000000" pitchFamily="2" charset="2"/>
              <a:buChar char="§"/>
              <a:defRPr/>
            </a:pPr>
            <a:r>
              <a:rPr lang="en-US" sz="2000" b="0" dirty="0" smtClean="0"/>
              <a:t> Transitivity </a:t>
            </a:r>
            <a:r>
              <a:rPr lang="en-US" sz="2000" b="0" dirty="0" smtClean="0"/>
              <a:t>- If </a:t>
            </a:r>
            <a:r>
              <a:rPr lang="en-US" sz="2000" b="0" dirty="0"/>
              <a:t>A is part of B and B is part of C then A is part of </a:t>
            </a:r>
            <a:r>
              <a:rPr lang="en-US" sz="2000" b="0" dirty="0" smtClean="0"/>
              <a:t>C</a:t>
            </a:r>
          </a:p>
          <a:p>
            <a:pPr eaLnBrk="1" fontAlgn="auto" hangingPunct="1">
              <a:spcAft>
                <a:spcPts val="0"/>
              </a:spcAft>
              <a:buFont typeface="Wingdings" panose="05000000000000000000" pitchFamily="2" charset="2"/>
              <a:buChar char="§"/>
              <a:defRPr/>
            </a:pPr>
            <a:r>
              <a:rPr lang="en-US" sz="2000" b="0" dirty="0" smtClean="0"/>
              <a:t> </a:t>
            </a:r>
            <a:r>
              <a:rPr lang="en-US" sz="2000" b="0" dirty="0" smtClean="0"/>
              <a:t>Anti-symmetry - If </a:t>
            </a:r>
            <a:r>
              <a:rPr lang="en-US" sz="2000" b="0" dirty="0"/>
              <a:t>A is part of B, then B is not part of A. </a:t>
            </a:r>
            <a:r>
              <a:rPr lang="en-US" sz="2000" b="0" dirty="0"/>
              <a:t>(i.e. not a simple association) </a:t>
            </a:r>
            <a:endParaRPr lang="en-US" sz="2000" b="0" dirty="0" smtClean="0"/>
          </a:p>
          <a:p>
            <a:pPr eaLnBrk="1" fontAlgn="auto" hangingPunct="1">
              <a:spcAft>
                <a:spcPts val="0"/>
              </a:spcAft>
              <a:buFont typeface="Wingdings" panose="05000000000000000000" pitchFamily="2" charset="2"/>
              <a:buChar char="§"/>
              <a:defRPr/>
            </a:pPr>
            <a:r>
              <a:rPr lang="en-US" sz="2000" b="0" dirty="0" smtClean="0"/>
              <a:t> </a:t>
            </a:r>
            <a:r>
              <a:rPr lang="en-US" sz="2000" b="0" dirty="0" smtClean="0"/>
              <a:t>Propagation -The </a:t>
            </a:r>
            <a:r>
              <a:rPr lang="en-US" sz="2000" b="0" dirty="0"/>
              <a:t>environment of the part is the same as that of the assembly Properties of </a:t>
            </a:r>
            <a:r>
              <a:rPr lang="en-US" sz="2000" b="0" dirty="0" smtClean="0"/>
              <a:t>A</a:t>
            </a:r>
            <a:br>
              <a:rPr lang="en-US" sz="2000" b="0" dirty="0" smtClean="0"/>
            </a:br>
            <a:endParaRPr lang="en-US" sz="2000" b="0" dirty="0" smtClean="0"/>
          </a:p>
          <a:p>
            <a:pPr eaLnBrk="1" fontAlgn="auto" hangingPunct="1">
              <a:spcAft>
                <a:spcPts val="0"/>
              </a:spcAft>
              <a:buFont typeface="Wingdings" panose="05000000000000000000" pitchFamily="2" charset="2"/>
              <a:buChar char="Ø"/>
              <a:defRPr/>
            </a:pPr>
            <a:r>
              <a:rPr lang="en-US" sz="2000" b="0" dirty="0" smtClean="0"/>
              <a:t>Aggregation </a:t>
            </a:r>
            <a:r>
              <a:rPr lang="en-US" sz="2000" b="0" dirty="0"/>
              <a:t>can be fixed, variable or </a:t>
            </a:r>
            <a:r>
              <a:rPr lang="en-US" sz="2000" b="0" dirty="0" smtClean="0"/>
              <a:t>recursive.</a:t>
            </a:r>
            <a:endParaRPr lang="en-IN" sz="20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310515" rIns="0" bIns="0" rtlCol="0">
            <a:spAutoFit/>
          </a:bodyPr>
          <a:lstStyle/>
          <a:p>
            <a:pPr marL="256540">
              <a:lnSpc>
                <a:spcPct val="100000"/>
              </a:lnSpc>
              <a:spcBef>
                <a:spcPts val="2445"/>
              </a:spcBef>
            </a:pPr>
            <a:r>
              <a:rPr sz="3200" i="1" spc="-20" dirty="0">
                <a:latin typeface="Georgia"/>
                <a:cs typeface="Georgia"/>
              </a:rPr>
              <a:t>STONEBRAKER’S </a:t>
            </a:r>
            <a:r>
              <a:rPr sz="3200" i="1" dirty="0">
                <a:latin typeface="Georgia"/>
                <a:cs typeface="Georgia"/>
              </a:rPr>
              <a:t>APPLICATION</a:t>
            </a:r>
            <a:r>
              <a:rPr sz="3200" i="1" spc="75" dirty="0">
                <a:latin typeface="Georgia"/>
                <a:cs typeface="Georgia"/>
              </a:rPr>
              <a:t> </a:t>
            </a:r>
            <a:r>
              <a:rPr sz="3200" i="1" spc="-15" dirty="0">
                <a:latin typeface="Georgia"/>
                <a:cs typeface="Georgia"/>
              </a:rPr>
              <a:t>MATRIX</a:t>
            </a:r>
            <a:endParaRPr sz="3200" dirty="0">
              <a:latin typeface="Georgia"/>
              <a:cs typeface="Georgia"/>
            </a:endParaRPr>
          </a:p>
        </p:txBody>
      </p:sp>
      <p:sp>
        <p:nvSpPr>
          <p:cNvPr id="5" name="object 5"/>
          <p:cNvSpPr/>
          <p:nvPr/>
        </p:nvSpPr>
        <p:spPr>
          <a:xfrm>
            <a:off x="490537" y="1755775"/>
            <a:ext cx="7899400" cy="4533900"/>
          </a:xfrm>
          <a:custGeom>
            <a:avLst/>
            <a:gdLst/>
            <a:ahLst/>
            <a:cxnLst/>
            <a:rect l="l" t="t" r="r" b="b"/>
            <a:pathLst>
              <a:path w="7899400" h="4533900">
                <a:moveTo>
                  <a:pt x="0" y="4533900"/>
                </a:moveTo>
                <a:lnTo>
                  <a:pt x="7899400" y="4533900"/>
                </a:lnTo>
                <a:lnTo>
                  <a:pt x="7899400" y="0"/>
                </a:lnTo>
                <a:lnTo>
                  <a:pt x="0" y="0"/>
                </a:lnTo>
                <a:lnTo>
                  <a:pt x="0" y="4533900"/>
                </a:lnTo>
                <a:close/>
              </a:path>
            </a:pathLst>
          </a:custGeom>
          <a:solidFill>
            <a:srgbClr val="FFF6E9"/>
          </a:solidFill>
        </p:spPr>
        <p:txBody>
          <a:bodyPr wrap="square" lIns="0" tIns="0" rIns="0" bIns="0" rtlCol="0"/>
          <a:lstStyle/>
          <a:p>
            <a:endParaRPr/>
          </a:p>
        </p:txBody>
      </p:sp>
      <p:sp>
        <p:nvSpPr>
          <p:cNvPr id="6" name="object 6"/>
          <p:cNvSpPr/>
          <p:nvPr/>
        </p:nvSpPr>
        <p:spPr>
          <a:xfrm>
            <a:off x="1353281" y="1755775"/>
            <a:ext cx="218834" cy="1092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992986" y="2650373"/>
            <a:ext cx="4563745" cy="2122170"/>
          </a:xfrm>
          <a:custGeom>
            <a:avLst/>
            <a:gdLst/>
            <a:ahLst/>
            <a:cxnLst/>
            <a:rect l="l" t="t" r="r" b="b"/>
            <a:pathLst>
              <a:path w="4563745" h="2122170">
                <a:moveTo>
                  <a:pt x="0" y="0"/>
                </a:moveTo>
                <a:lnTo>
                  <a:pt x="0" y="2121632"/>
                </a:lnTo>
                <a:lnTo>
                  <a:pt x="4563403" y="2121632"/>
                </a:lnTo>
                <a:lnTo>
                  <a:pt x="4563403" y="0"/>
                </a:lnTo>
                <a:lnTo>
                  <a:pt x="0" y="0"/>
                </a:lnTo>
                <a:close/>
              </a:path>
            </a:pathLst>
          </a:custGeom>
          <a:ln w="12190">
            <a:solidFill>
              <a:srgbClr val="FFF6E9"/>
            </a:solidFill>
          </a:ln>
        </p:spPr>
        <p:txBody>
          <a:bodyPr wrap="square" lIns="0" tIns="0" rIns="0" bIns="0" rtlCol="0"/>
          <a:lstStyle/>
          <a:p>
            <a:endParaRPr/>
          </a:p>
        </p:txBody>
      </p:sp>
      <p:graphicFrame>
        <p:nvGraphicFramePr>
          <p:cNvPr id="8" name="object 8"/>
          <p:cNvGraphicFramePr>
            <a:graphicFrameLocks noGrp="1"/>
          </p:cNvGraphicFramePr>
          <p:nvPr/>
        </p:nvGraphicFramePr>
        <p:xfrm>
          <a:off x="2986897" y="2644284"/>
          <a:ext cx="4563745" cy="2120900"/>
        </p:xfrm>
        <a:graphic>
          <a:graphicData uri="http://schemas.openxmlformats.org/drawingml/2006/table">
            <a:tbl>
              <a:tblPr firstRow="1" bandRow="1">
                <a:tableStyleId>{2D5ABB26-0587-4C30-8999-92F81FD0307C}</a:tableStyleId>
              </a:tblPr>
              <a:tblGrid>
                <a:gridCol w="2280285"/>
                <a:gridCol w="2283460"/>
              </a:tblGrid>
              <a:tr h="1059180">
                <a:tc>
                  <a:txBody>
                    <a:bodyPr/>
                    <a:lstStyle/>
                    <a:p>
                      <a:pPr>
                        <a:lnSpc>
                          <a:spcPct val="100000"/>
                        </a:lnSpc>
                        <a:spcBef>
                          <a:spcPts val="50"/>
                        </a:spcBef>
                      </a:pPr>
                      <a:endParaRPr sz="2050">
                        <a:latin typeface="Times New Roman"/>
                        <a:cs typeface="Times New Roman"/>
                      </a:endParaRPr>
                    </a:p>
                    <a:p>
                      <a:pPr marL="381000">
                        <a:lnSpc>
                          <a:spcPct val="100000"/>
                        </a:lnSpc>
                      </a:pPr>
                      <a:r>
                        <a:rPr sz="2350" spc="50" dirty="0">
                          <a:solidFill>
                            <a:srgbClr val="FC0128"/>
                          </a:solidFill>
                          <a:latin typeface="Georgia"/>
                          <a:cs typeface="Georgia"/>
                        </a:rPr>
                        <a:t>OODBMS</a:t>
                      </a:r>
                      <a:endParaRPr sz="2350">
                        <a:latin typeface="Georgia"/>
                        <a:cs typeface="Georgi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6E9"/>
                    </a:solidFill>
                  </a:tcPr>
                </a:tc>
                <a:tc>
                  <a:txBody>
                    <a:bodyPr/>
                    <a:lstStyle/>
                    <a:p>
                      <a:pPr>
                        <a:lnSpc>
                          <a:spcPct val="100000"/>
                        </a:lnSpc>
                        <a:spcBef>
                          <a:spcPts val="20"/>
                        </a:spcBef>
                      </a:pPr>
                      <a:endParaRPr sz="2100">
                        <a:latin typeface="Times New Roman"/>
                        <a:cs typeface="Times New Roman"/>
                      </a:endParaRPr>
                    </a:p>
                    <a:p>
                      <a:pPr marR="189865" algn="ctr">
                        <a:lnSpc>
                          <a:spcPct val="100000"/>
                        </a:lnSpc>
                      </a:pPr>
                      <a:r>
                        <a:rPr sz="2350" spc="25" dirty="0">
                          <a:solidFill>
                            <a:srgbClr val="FC0128"/>
                          </a:solidFill>
                          <a:latin typeface="Georgia"/>
                          <a:cs typeface="Georgia"/>
                        </a:rPr>
                        <a:t>ORDBMS</a:t>
                      </a:r>
                      <a:endParaRPr sz="2350">
                        <a:latin typeface="Georgia"/>
                        <a:cs typeface="Georgia"/>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6E9"/>
                    </a:solidFill>
                  </a:tcPr>
                </a:tc>
              </a:tr>
              <a:tr h="1061720">
                <a:tc>
                  <a:txBody>
                    <a:bodyPr/>
                    <a:lstStyle/>
                    <a:p>
                      <a:pPr>
                        <a:lnSpc>
                          <a:spcPct val="100000"/>
                        </a:lnSpc>
                        <a:spcBef>
                          <a:spcPts val="40"/>
                        </a:spcBef>
                      </a:pPr>
                      <a:endParaRPr sz="2100">
                        <a:latin typeface="Times New Roman"/>
                        <a:cs typeface="Times New Roman"/>
                      </a:endParaRPr>
                    </a:p>
                    <a:p>
                      <a:pPr marL="381000">
                        <a:lnSpc>
                          <a:spcPct val="100000"/>
                        </a:lnSpc>
                        <a:spcBef>
                          <a:spcPts val="5"/>
                        </a:spcBef>
                      </a:pPr>
                      <a:r>
                        <a:rPr sz="2350" spc="-10" dirty="0">
                          <a:solidFill>
                            <a:srgbClr val="FC0128"/>
                          </a:solidFill>
                          <a:latin typeface="Georgia"/>
                          <a:cs typeface="Georgia"/>
                        </a:rPr>
                        <a:t>File</a:t>
                      </a:r>
                      <a:r>
                        <a:rPr sz="2350" spc="25" dirty="0">
                          <a:solidFill>
                            <a:srgbClr val="FC0128"/>
                          </a:solidFill>
                          <a:latin typeface="Georgia"/>
                          <a:cs typeface="Georgia"/>
                        </a:rPr>
                        <a:t> </a:t>
                      </a:r>
                      <a:r>
                        <a:rPr sz="2350" spc="20" dirty="0">
                          <a:solidFill>
                            <a:srgbClr val="FC0128"/>
                          </a:solidFill>
                          <a:latin typeface="Georgia"/>
                          <a:cs typeface="Georgia"/>
                        </a:rPr>
                        <a:t>System</a:t>
                      </a:r>
                      <a:endParaRPr sz="2350">
                        <a:latin typeface="Georgia"/>
                        <a:cs typeface="Georgia"/>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6E9"/>
                    </a:solidFill>
                  </a:tcPr>
                </a:tc>
                <a:tc>
                  <a:txBody>
                    <a:bodyPr/>
                    <a:lstStyle/>
                    <a:p>
                      <a:pPr>
                        <a:lnSpc>
                          <a:spcPct val="100000"/>
                        </a:lnSpc>
                        <a:spcBef>
                          <a:spcPts val="10"/>
                        </a:spcBef>
                      </a:pPr>
                      <a:endParaRPr sz="2150">
                        <a:latin typeface="Times New Roman"/>
                        <a:cs typeface="Times New Roman"/>
                      </a:endParaRPr>
                    </a:p>
                    <a:p>
                      <a:pPr marR="127635" algn="ctr">
                        <a:lnSpc>
                          <a:spcPct val="100000"/>
                        </a:lnSpc>
                      </a:pPr>
                      <a:r>
                        <a:rPr sz="2350" dirty="0">
                          <a:solidFill>
                            <a:srgbClr val="FC0128"/>
                          </a:solidFill>
                          <a:latin typeface="Georgia"/>
                          <a:cs typeface="Georgia"/>
                        </a:rPr>
                        <a:t>RDBMS</a:t>
                      </a:r>
                      <a:endParaRPr sz="2350">
                        <a:latin typeface="Georgia"/>
                        <a:cs typeface="Georgia"/>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6E9"/>
                    </a:solidFill>
                  </a:tcPr>
                </a:tc>
              </a:tr>
            </a:tbl>
          </a:graphicData>
        </a:graphic>
      </p:graphicFrame>
      <p:sp>
        <p:nvSpPr>
          <p:cNvPr id="10" name="object 10"/>
          <p:cNvSpPr txBox="1">
            <a:spLocks noGrp="1"/>
          </p:cNvSpPr>
          <p:nvPr>
            <p:ph type="sldNum" sz="quarter" idx="7"/>
          </p:nvPr>
        </p:nvSpPr>
        <p:spPr>
          <a:prstGeom prst="rect">
            <a:avLst/>
          </a:prstGeom>
        </p:spPr>
        <p:txBody>
          <a:bodyPr vert="horz" wrap="square" lIns="0" tIns="13335" rIns="0" bIns="0" rtlCol="0">
            <a:spAutoFit/>
          </a:bodyPr>
          <a:lstStyle/>
          <a:p>
            <a:pPr marL="109855">
              <a:lnSpc>
                <a:spcPct val="100000"/>
              </a:lnSpc>
              <a:spcBef>
                <a:spcPts val="105"/>
              </a:spcBef>
            </a:pPr>
            <a:fld id="{81D60167-4931-47E6-BA6A-407CBD079E47}" type="slidenum">
              <a:rPr spc="-100" dirty="0"/>
              <a:pPr marL="109855">
                <a:lnSpc>
                  <a:spcPct val="100000"/>
                </a:lnSpc>
                <a:spcBef>
                  <a:spcPts val="105"/>
                </a:spcBef>
              </a:pPr>
              <a:t>6</a:t>
            </a:fld>
            <a:endParaRPr spc="-100" dirty="0"/>
          </a:p>
        </p:txBody>
      </p:sp>
      <p:sp>
        <p:nvSpPr>
          <p:cNvPr id="9" name="object 9"/>
          <p:cNvSpPr txBox="1"/>
          <p:nvPr/>
        </p:nvSpPr>
        <p:spPr>
          <a:xfrm>
            <a:off x="687915" y="2025839"/>
            <a:ext cx="7455534" cy="3364383"/>
          </a:xfrm>
          <a:prstGeom prst="rect">
            <a:avLst/>
          </a:prstGeom>
        </p:spPr>
        <p:txBody>
          <a:bodyPr vert="horz" wrap="square" lIns="0" tIns="12065" rIns="0" bIns="0" rtlCol="0">
            <a:spAutoFit/>
          </a:bodyPr>
          <a:lstStyle/>
          <a:p>
            <a:pPr marL="2603500">
              <a:lnSpc>
                <a:spcPct val="100000"/>
              </a:lnSpc>
              <a:spcBef>
                <a:spcPts val="95"/>
              </a:spcBef>
              <a:tabLst>
                <a:tab pos="5344160" algn="l"/>
              </a:tabLst>
            </a:pPr>
            <a:r>
              <a:rPr sz="2400" b="1" spc="195" dirty="0">
                <a:solidFill>
                  <a:srgbClr val="438E00"/>
                </a:solidFill>
                <a:latin typeface="Times New Roman"/>
                <a:cs typeface="Times New Roman"/>
              </a:rPr>
              <a:t>No</a:t>
            </a:r>
            <a:r>
              <a:rPr sz="2400" b="1" spc="5" dirty="0">
                <a:solidFill>
                  <a:srgbClr val="438E00"/>
                </a:solidFill>
                <a:latin typeface="Times New Roman"/>
                <a:cs typeface="Times New Roman"/>
              </a:rPr>
              <a:t> </a:t>
            </a:r>
            <a:r>
              <a:rPr sz="2400" b="1" spc="75" dirty="0">
                <a:solidFill>
                  <a:srgbClr val="438E00"/>
                </a:solidFill>
                <a:latin typeface="Times New Roman"/>
                <a:cs typeface="Times New Roman"/>
              </a:rPr>
              <a:t>Query	Query</a:t>
            </a:r>
            <a:endParaRPr sz="2400" dirty="0">
              <a:latin typeface="Times New Roman"/>
              <a:cs typeface="Times New Roman"/>
            </a:endParaRPr>
          </a:p>
          <a:p>
            <a:pPr>
              <a:lnSpc>
                <a:spcPct val="100000"/>
              </a:lnSpc>
              <a:spcBef>
                <a:spcPts val="30"/>
              </a:spcBef>
            </a:pPr>
            <a:endParaRPr sz="3200" dirty="0">
              <a:latin typeface="Times New Roman"/>
              <a:cs typeface="Times New Roman"/>
            </a:endParaRPr>
          </a:p>
          <a:p>
            <a:pPr marL="12700">
              <a:lnSpc>
                <a:spcPct val="100000"/>
              </a:lnSpc>
            </a:pPr>
            <a:r>
              <a:rPr sz="2400" b="1" spc="90" dirty="0">
                <a:solidFill>
                  <a:srgbClr val="438E00"/>
                </a:solidFill>
                <a:latin typeface="Times New Roman"/>
                <a:cs typeface="Times New Roman"/>
              </a:rPr>
              <a:t>Complex</a:t>
            </a:r>
            <a:r>
              <a:rPr sz="2400" b="1" spc="-10" dirty="0">
                <a:solidFill>
                  <a:srgbClr val="438E00"/>
                </a:solidFill>
                <a:latin typeface="Times New Roman"/>
                <a:cs typeface="Times New Roman"/>
              </a:rPr>
              <a:t> </a:t>
            </a:r>
            <a:r>
              <a:rPr sz="2400" b="1" spc="65" dirty="0">
                <a:solidFill>
                  <a:srgbClr val="438E00"/>
                </a:solidFill>
                <a:latin typeface="Times New Roman"/>
                <a:cs typeface="Times New Roman"/>
              </a:rPr>
              <a:t>Data</a:t>
            </a:r>
            <a:endParaRPr sz="2400" dirty="0">
              <a:latin typeface="Times New Roman"/>
              <a:cs typeface="Times New Roman"/>
            </a:endParaRPr>
          </a:p>
          <a:p>
            <a:pPr>
              <a:lnSpc>
                <a:spcPct val="100000"/>
              </a:lnSpc>
            </a:pPr>
            <a:endParaRPr sz="2600" dirty="0">
              <a:latin typeface="Times New Roman"/>
              <a:cs typeface="Times New Roman"/>
            </a:endParaRPr>
          </a:p>
          <a:p>
            <a:pPr>
              <a:lnSpc>
                <a:spcPct val="100000"/>
              </a:lnSpc>
              <a:spcBef>
                <a:spcPts val="15"/>
              </a:spcBef>
            </a:pPr>
            <a:endParaRPr sz="2700" dirty="0">
              <a:latin typeface="Times New Roman"/>
              <a:cs typeface="Times New Roman"/>
            </a:endParaRPr>
          </a:p>
          <a:p>
            <a:pPr marL="317500">
              <a:lnSpc>
                <a:spcPct val="100000"/>
              </a:lnSpc>
            </a:pPr>
            <a:r>
              <a:rPr sz="2400" b="1" spc="130" dirty="0">
                <a:solidFill>
                  <a:srgbClr val="438E00"/>
                </a:solidFill>
                <a:latin typeface="Times New Roman"/>
                <a:cs typeface="Times New Roman"/>
              </a:rPr>
              <a:t>Simple</a:t>
            </a:r>
            <a:r>
              <a:rPr sz="2400" b="1" spc="-5" dirty="0">
                <a:solidFill>
                  <a:srgbClr val="438E00"/>
                </a:solidFill>
                <a:latin typeface="Times New Roman"/>
                <a:cs typeface="Times New Roman"/>
              </a:rPr>
              <a:t> </a:t>
            </a:r>
            <a:r>
              <a:rPr sz="2400" b="1" spc="60" dirty="0">
                <a:solidFill>
                  <a:srgbClr val="438E00"/>
                </a:solidFill>
                <a:latin typeface="Times New Roman"/>
                <a:cs typeface="Times New Roman"/>
              </a:rPr>
              <a:t>Data</a:t>
            </a:r>
            <a:endParaRPr sz="2400" dirty="0">
              <a:latin typeface="Times New Roman"/>
              <a:cs typeface="Times New Roman"/>
            </a:endParaRPr>
          </a:p>
          <a:p>
            <a:pPr>
              <a:lnSpc>
                <a:spcPct val="100000"/>
              </a:lnSpc>
            </a:pPr>
            <a:endParaRPr sz="2600" dirty="0">
              <a:latin typeface="Times New Roman"/>
              <a:cs typeface="Times New Roman"/>
            </a:endParaRPr>
          </a:p>
          <a:p>
            <a:pPr>
              <a:lnSpc>
                <a:spcPct val="100000"/>
              </a:lnSpc>
              <a:spcBef>
                <a:spcPts val="55"/>
              </a:spcBef>
            </a:pPr>
            <a:endParaRPr sz="3400" dirty="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897189"/>
            <a:ext cx="8610600" cy="1015663"/>
          </a:xfrm>
          <a:prstGeom prst="rect">
            <a:avLst/>
          </a:prstGeom>
          <a:noFill/>
        </p:spPr>
        <p:txBody>
          <a:bodyPr wrap="square">
            <a:spAutoFit/>
          </a:bodyPr>
          <a:lstStyle/>
          <a:p>
            <a:pPr marL="285750" indent="-285750">
              <a:defRPr/>
            </a:pPr>
            <a:r>
              <a:rPr lang="en-US" sz="2000" b="1" dirty="0" smtClean="0">
                <a:solidFill>
                  <a:prstClr val="black"/>
                </a:solidFill>
              </a:rPr>
              <a:t>Enhanced </a:t>
            </a:r>
            <a:r>
              <a:rPr lang="en-US" sz="2000" b="1" dirty="0">
                <a:solidFill>
                  <a:prstClr val="black"/>
                </a:solidFill>
              </a:rPr>
              <a:t>ER </a:t>
            </a:r>
            <a:r>
              <a:rPr lang="en-US" sz="2000" b="1" dirty="0" smtClean="0">
                <a:solidFill>
                  <a:prstClr val="black"/>
                </a:solidFill>
              </a:rPr>
              <a:t>Model = </a:t>
            </a:r>
            <a:r>
              <a:rPr lang="en-US" sz="2000" dirty="0" smtClean="0">
                <a:solidFill>
                  <a:prstClr val="black"/>
                </a:solidFill>
              </a:rPr>
              <a:t> existing </a:t>
            </a:r>
            <a:r>
              <a:rPr lang="en-US" sz="2000" dirty="0">
                <a:solidFill>
                  <a:prstClr val="black"/>
                </a:solidFill>
              </a:rPr>
              <a:t>ER </a:t>
            </a:r>
            <a:r>
              <a:rPr lang="en-US" sz="2000" dirty="0" smtClean="0">
                <a:solidFill>
                  <a:prstClr val="black"/>
                </a:solidFill>
              </a:rPr>
              <a:t>Model + Generalization, Specialization, </a:t>
            </a:r>
            <a:r>
              <a:rPr lang="en-US" sz="2000" dirty="0" smtClean="0">
                <a:solidFill>
                  <a:prstClr val="black"/>
                </a:solidFill>
              </a:rPr>
              <a:t>Aggregation</a:t>
            </a:r>
            <a:endParaRPr lang="en-US" sz="2000" dirty="0">
              <a:solidFill>
                <a:prstClr val="black"/>
              </a:solidFill>
            </a:endParaRPr>
          </a:p>
          <a:p>
            <a:pPr marL="342900" indent="-342900">
              <a:buFont typeface="Arial" panose="020B0604020202020204" pitchFamily="34" charset="0"/>
              <a:buChar char="•"/>
              <a:defRPr/>
            </a:pPr>
            <a:endParaRPr lang="en-US" sz="2000" dirty="0">
              <a:solidFill>
                <a:prstClr val="black"/>
              </a:solidFill>
            </a:endParaRPr>
          </a:p>
        </p:txBody>
      </p:sp>
      <p:sp>
        <p:nvSpPr>
          <p:cNvPr id="6" name="TextBox 5"/>
          <p:cNvSpPr txBox="1"/>
          <p:nvPr/>
        </p:nvSpPr>
        <p:spPr>
          <a:xfrm>
            <a:off x="853503" y="68759"/>
            <a:ext cx="7452297" cy="769441"/>
          </a:xfrm>
          <a:prstGeom prst="rect">
            <a:avLst/>
          </a:prstGeom>
          <a:noFill/>
        </p:spPr>
        <p:txBody>
          <a:bodyPr wrap="none">
            <a:spAutoFit/>
          </a:bodyPr>
          <a:lstStyle/>
          <a:p>
            <a:pPr>
              <a:defRPr/>
            </a:pPr>
            <a:r>
              <a:rPr lang="en-US" sz="4400" b="1" u="sng" dirty="0">
                <a:solidFill>
                  <a:srgbClr val="5B9BD5">
                    <a:lumMod val="75000"/>
                  </a:srgbClr>
                </a:solidFill>
              </a:rPr>
              <a:t>Generalization </a:t>
            </a:r>
            <a:r>
              <a:rPr lang="en-US" sz="4400" b="1" u="sng" dirty="0" smtClean="0">
                <a:solidFill>
                  <a:srgbClr val="5B9BD5">
                    <a:lumMod val="75000"/>
                  </a:srgbClr>
                </a:solidFill>
              </a:rPr>
              <a:t>&amp; Specialization</a:t>
            </a:r>
            <a:endParaRPr lang="en-US" sz="4400" b="1" u="sng" dirty="0">
              <a:solidFill>
                <a:srgbClr val="5B9BD5">
                  <a:lumMod val="75000"/>
                </a:srgbClr>
              </a:solidFill>
            </a:endParaRPr>
          </a:p>
        </p:txBody>
      </p:sp>
      <p:sp>
        <p:nvSpPr>
          <p:cNvPr id="7" name="TextBox 6"/>
          <p:cNvSpPr txBox="1"/>
          <p:nvPr/>
        </p:nvSpPr>
        <p:spPr>
          <a:xfrm>
            <a:off x="152400" y="1712655"/>
            <a:ext cx="8763000" cy="3477875"/>
          </a:xfrm>
          <a:prstGeom prst="rect">
            <a:avLst/>
          </a:prstGeom>
          <a:noFill/>
        </p:spPr>
        <p:txBody>
          <a:bodyPr wrap="square">
            <a:spAutoFit/>
          </a:bodyPr>
          <a:lstStyle/>
          <a:p>
            <a:pPr marL="285750" indent="-285750">
              <a:buFont typeface="Arial" panose="020B0604020202020204" pitchFamily="34" charset="0"/>
              <a:buChar char="•"/>
              <a:defRPr/>
            </a:pPr>
            <a:r>
              <a:rPr lang="en-US" sz="2000" b="1" dirty="0">
                <a:solidFill>
                  <a:prstClr val="black"/>
                </a:solidFill>
              </a:rPr>
              <a:t>Generalization</a:t>
            </a:r>
            <a:r>
              <a:rPr lang="en-US" sz="2000" dirty="0">
                <a:solidFill>
                  <a:prstClr val="black"/>
                </a:solidFill>
              </a:rPr>
              <a:t> is a bottom-up approach in which two lower level entities combine to form </a:t>
            </a:r>
            <a:r>
              <a:rPr lang="en-US" sz="2000" dirty="0" smtClean="0">
                <a:solidFill>
                  <a:prstClr val="black"/>
                </a:solidFill>
              </a:rPr>
              <a:t>a </a:t>
            </a:r>
            <a:r>
              <a:rPr lang="en-US" sz="2000" dirty="0">
                <a:solidFill>
                  <a:prstClr val="black"/>
                </a:solidFill>
              </a:rPr>
              <a:t>higher level </a:t>
            </a:r>
            <a:r>
              <a:rPr lang="en-US" sz="2000" dirty="0" smtClean="0">
                <a:solidFill>
                  <a:prstClr val="black"/>
                </a:solidFill>
              </a:rPr>
              <a:t>entity</a:t>
            </a:r>
          </a:p>
          <a:p>
            <a:pPr marL="285750" indent="-285750">
              <a:defRPr/>
            </a:pPr>
            <a:endParaRPr lang="en-US" sz="2000" dirty="0">
              <a:solidFill>
                <a:prstClr val="black"/>
              </a:solidFill>
            </a:endParaRPr>
          </a:p>
          <a:p>
            <a:pPr marL="285750" indent="-285750">
              <a:buFont typeface="Arial" panose="020B0604020202020204" pitchFamily="34" charset="0"/>
              <a:buChar char="•"/>
              <a:defRPr/>
            </a:pPr>
            <a:r>
              <a:rPr lang="en-US" sz="2000" dirty="0" smtClean="0">
                <a:solidFill>
                  <a:prstClr val="black"/>
                </a:solidFill>
              </a:rPr>
              <a:t>In </a:t>
            </a:r>
            <a:r>
              <a:rPr lang="en-US" sz="2000" dirty="0">
                <a:solidFill>
                  <a:prstClr val="black"/>
                </a:solidFill>
              </a:rPr>
              <a:t>generalization, the higher level entity can also combine with other lower level entities to </a:t>
            </a:r>
            <a:r>
              <a:rPr lang="en-US" sz="2000" dirty="0" smtClean="0">
                <a:solidFill>
                  <a:prstClr val="black"/>
                </a:solidFill>
              </a:rPr>
              <a:t>make </a:t>
            </a:r>
            <a:r>
              <a:rPr lang="en-US" sz="2000" dirty="0">
                <a:solidFill>
                  <a:prstClr val="black"/>
                </a:solidFill>
              </a:rPr>
              <a:t>further higher level </a:t>
            </a:r>
            <a:r>
              <a:rPr lang="en-US" sz="2000" dirty="0" smtClean="0">
                <a:solidFill>
                  <a:prstClr val="black"/>
                </a:solidFill>
              </a:rPr>
              <a:t>entities</a:t>
            </a:r>
          </a:p>
          <a:p>
            <a:pPr marL="285750" indent="-285750">
              <a:defRPr/>
            </a:pPr>
            <a:endParaRPr lang="en-US" sz="2000" dirty="0">
              <a:solidFill>
                <a:prstClr val="black"/>
              </a:solidFill>
            </a:endParaRPr>
          </a:p>
          <a:p>
            <a:pPr marL="285750" indent="-285750">
              <a:buFont typeface="Arial" panose="020B0604020202020204" pitchFamily="34" charset="0"/>
              <a:buChar char="•"/>
              <a:defRPr/>
            </a:pPr>
            <a:r>
              <a:rPr lang="en-US" sz="2000" dirty="0" smtClean="0">
                <a:solidFill>
                  <a:prstClr val="black"/>
                </a:solidFill>
              </a:rPr>
              <a:t>It's </a:t>
            </a:r>
            <a:r>
              <a:rPr lang="en-US" sz="2000" dirty="0">
                <a:solidFill>
                  <a:prstClr val="black"/>
                </a:solidFill>
              </a:rPr>
              <a:t>more like Superclass</a:t>
            </a:r>
            <a:r>
              <a:rPr lang="en-US" sz="2000" dirty="0">
                <a:solidFill>
                  <a:prstClr val="black"/>
                </a:solidFill>
              </a:rPr>
              <a:t> and Subclass system, but the only difference is the approach, which </a:t>
            </a:r>
            <a:r>
              <a:rPr lang="en-US" sz="2000" dirty="0" smtClean="0">
                <a:solidFill>
                  <a:prstClr val="black"/>
                </a:solidFill>
              </a:rPr>
              <a:t>is bottom-up</a:t>
            </a:r>
          </a:p>
          <a:p>
            <a:pPr marL="285750" indent="-285750">
              <a:defRPr/>
            </a:pPr>
            <a:endParaRPr lang="en-US" sz="2000" dirty="0">
              <a:solidFill>
                <a:prstClr val="black"/>
              </a:solidFill>
            </a:endParaRPr>
          </a:p>
          <a:p>
            <a:pPr marL="285750" indent="-285750">
              <a:buFont typeface="Arial" panose="020B0604020202020204" pitchFamily="34" charset="0"/>
              <a:buChar char="•"/>
              <a:defRPr/>
            </a:pPr>
            <a:r>
              <a:rPr lang="en-US" sz="2000" dirty="0" smtClean="0">
                <a:solidFill>
                  <a:prstClr val="black"/>
                </a:solidFill>
              </a:rPr>
              <a:t>Hence</a:t>
            </a:r>
            <a:r>
              <a:rPr lang="en-US" sz="2000" dirty="0">
                <a:solidFill>
                  <a:prstClr val="black"/>
                </a:solidFill>
              </a:rPr>
              <a:t>, entities are combined to form a more generalized entity. </a:t>
            </a:r>
            <a:r>
              <a:rPr lang="en-US" sz="2000" dirty="0">
                <a:solidFill>
                  <a:prstClr val="black"/>
                </a:solidFill>
              </a:rPr>
              <a:t>In other words, sub-classes </a:t>
            </a:r>
            <a:r>
              <a:rPr lang="en-US" sz="2000" dirty="0" smtClean="0">
                <a:solidFill>
                  <a:prstClr val="black"/>
                </a:solidFill>
              </a:rPr>
              <a:t>are </a:t>
            </a:r>
            <a:r>
              <a:rPr lang="en-US" sz="2000" dirty="0">
                <a:solidFill>
                  <a:prstClr val="black"/>
                </a:solidFill>
              </a:rPr>
              <a:t>combined to form a super-class</a:t>
            </a:r>
            <a:r>
              <a:rPr lang="en-US" sz="2000" dirty="0" smtClean="0">
                <a:solidFill>
                  <a:prstClr val="black"/>
                </a:solidFill>
              </a:rPr>
              <a:t>.</a:t>
            </a:r>
            <a:endParaRPr lang="en-US" sz="2000" dirty="0">
              <a:solidFill>
                <a:prstClr val="black"/>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9086" y="206377"/>
            <a:ext cx="6246133" cy="769441"/>
          </a:xfrm>
          <a:prstGeom prst="rect">
            <a:avLst/>
          </a:prstGeom>
          <a:noFill/>
        </p:spPr>
        <p:txBody>
          <a:bodyPr wrap="none">
            <a:spAutoFit/>
          </a:bodyPr>
          <a:lstStyle/>
          <a:p>
            <a:pPr>
              <a:defRPr/>
            </a:pPr>
            <a:r>
              <a:rPr lang="en-US" sz="4400" dirty="0">
                <a:solidFill>
                  <a:srgbClr val="5B9BD5">
                    <a:lumMod val="75000"/>
                  </a:srgbClr>
                </a:solidFill>
              </a:rPr>
              <a:t>Example Of Generalization</a:t>
            </a:r>
          </a:p>
        </p:txBody>
      </p:sp>
      <p:pic>
        <p:nvPicPr>
          <p:cNvPr id="6147" name="Picture 2" descr="generalization in ER model"/>
          <p:cNvPicPr>
            <a:picLocks noChangeAspect="1" noChangeArrowheads="1"/>
          </p:cNvPicPr>
          <p:nvPr/>
        </p:nvPicPr>
        <p:blipFill>
          <a:blip r:embed="rId2" cstate="print"/>
          <a:srcRect/>
          <a:stretch>
            <a:fillRect/>
          </a:stretch>
        </p:blipFill>
        <p:spPr bwMode="auto">
          <a:xfrm>
            <a:off x="2458642" y="1327150"/>
            <a:ext cx="3571875" cy="3810000"/>
          </a:xfrm>
          <a:prstGeom prst="rect">
            <a:avLst/>
          </a:prstGeom>
          <a:noFill/>
          <a:ln w="9525">
            <a:noFill/>
            <a:miter lim="800000"/>
            <a:headEnd/>
            <a:tailEnd/>
          </a:ln>
        </p:spPr>
      </p:pic>
      <p:sp>
        <p:nvSpPr>
          <p:cNvPr id="6148" name="Rectangle 4"/>
          <p:cNvSpPr>
            <a:spLocks noChangeArrowheads="1"/>
          </p:cNvSpPr>
          <p:nvPr/>
        </p:nvSpPr>
        <p:spPr bwMode="auto">
          <a:xfrm>
            <a:off x="813197" y="5481639"/>
            <a:ext cx="7456884" cy="923330"/>
          </a:xfrm>
          <a:prstGeom prst="rect">
            <a:avLst/>
          </a:prstGeom>
          <a:noFill/>
          <a:ln w="9525">
            <a:noFill/>
            <a:miter lim="800000"/>
            <a:headEnd/>
            <a:tailEnd/>
          </a:ln>
        </p:spPr>
        <p:txBody>
          <a:bodyPr>
            <a:spAutoFit/>
          </a:bodyPr>
          <a:lstStyle/>
          <a:p>
            <a:pPr fontAlgn="base">
              <a:spcBef>
                <a:spcPct val="0"/>
              </a:spcBef>
              <a:spcAft>
                <a:spcPct val="0"/>
              </a:spcAft>
            </a:pPr>
            <a:r>
              <a:rPr lang="en-US" smtClean="0">
                <a:solidFill>
                  <a:srgbClr val="000000"/>
                </a:solidFill>
                <a:latin typeface="Arial" charset="0"/>
              </a:rPr>
              <a:t>In the figure above, </a:t>
            </a:r>
            <a:r>
              <a:rPr lang="en-US" b="1" smtClean="0">
                <a:solidFill>
                  <a:srgbClr val="000000"/>
                </a:solidFill>
                <a:latin typeface="Arial" charset="0"/>
              </a:rPr>
              <a:t>Saving</a:t>
            </a:r>
            <a:r>
              <a:rPr lang="en-US" smtClean="0">
                <a:solidFill>
                  <a:srgbClr val="000000"/>
                </a:solidFill>
                <a:latin typeface="Arial" charset="0"/>
              </a:rPr>
              <a:t> and </a:t>
            </a:r>
            <a:r>
              <a:rPr lang="en-US" b="1" smtClean="0">
                <a:solidFill>
                  <a:srgbClr val="000000"/>
                </a:solidFill>
                <a:latin typeface="Arial" charset="0"/>
              </a:rPr>
              <a:t>Current</a:t>
            </a:r>
            <a:r>
              <a:rPr lang="en-US" smtClean="0">
                <a:solidFill>
                  <a:srgbClr val="000000"/>
                </a:solidFill>
                <a:latin typeface="Arial" charset="0"/>
              </a:rPr>
              <a:t> account types entities can be generalized and an entity with name </a:t>
            </a:r>
            <a:r>
              <a:rPr lang="en-US" b="1" smtClean="0">
                <a:solidFill>
                  <a:srgbClr val="000000"/>
                </a:solidFill>
                <a:latin typeface="Arial" charset="0"/>
              </a:rPr>
              <a:t>Account</a:t>
            </a:r>
            <a:r>
              <a:rPr lang="en-US" smtClean="0">
                <a:solidFill>
                  <a:srgbClr val="000000"/>
                </a:solidFill>
                <a:latin typeface="Arial" charset="0"/>
              </a:rPr>
              <a:t> can be created, which covers both.</a:t>
            </a:r>
            <a:endParaRPr lang="en-US" smtClean="0">
              <a:solidFill>
                <a:prstClr val="black"/>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pecialization in ER Model"/>
          <p:cNvPicPr>
            <a:picLocks noChangeAspect="1" noChangeArrowheads="1"/>
          </p:cNvPicPr>
          <p:nvPr/>
        </p:nvPicPr>
        <p:blipFill>
          <a:blip r:embed="rId2" cstate="print"/>
          <a:srcRect/>
          <a:stretch>
            <a:fillRect/>
          </a:stretch>
        </p:blipFill>
        <p:spPr bwMode="auto">
          <a:xfrm>
            <a:off x="5364956" y="2468563"/>
            <a:ext cx="3571875" cy="3810000"/>
          </a:xfrm>
          <a:prstGeom prst="rect">
            <a:avLst/>
          </a:prstGeom>
          <a:noFill/>
          <a:ln w="9525">
            <a:noFill/>
            <a:miter lim="800000"/>
            <a:headEnd/>
            <a:tailEnd/>
          </a:ln>
        </p:spPr>
      </p:pic>
      <p:sp>
        <p:nvSpPr>
          <p:cNvPr id="4" name="TextBox 3"/>
          <p:cNvSpPr txBox="1"/>
          <p:nvPr/>
        </p:nvSpPr>
        <p:spPr>
          <a:xfrm>
            <a:off x="3033713" y="96840"/>
            <a:ext cx="3313536" cy="769441"/>
          </a:xfrm>
          <a:prstGeom prst="rect">
            <a:avLst/>
          </a:prstGeom>
          <a:noFill/>
        </p:spPr>
        <p:txBody>
          <a:bodyPr wrap="none">
            <a:spAutoFit/>
          </a:bodyPr>
          <a:lstStyle/>
          <a:p>
            <a:pPr>
              <a:defRPr/>
            </a:pPr>
            <a:r>
              <a:rPr lang="en-US" sz="4400" dirty="0">
                <a:solidFill>
                  <a:srgbClr val="5B9BD5">
                    <a:lumMod val="75000"/>
                  </a:srgbClr>
                </a:solidFill>
              </a:rPr>
              <a:t>Specialization</a:t>
            </a:r>
          </a:p>
        </p:txBody>
      </p:sp>
      <p:sp>
        <p:nvSpPr>
          <p:cNvPr id="5" name="Rectangle 4"/>
          <p:cNvSpPr/>
          <p:nvPr/>
        </p:nvSpPr>
        <p:spPr>
          <a:xfrm>
            <a:off x="377430" y="1370014"/>
            <a:ext cx="8303419" cy="1477328"/>
          </a:xfrm>
          <a:prstGeom prst="rect">
            <a:avLst/>
          </a:prstGeom>
        </p:spPr>
        <p:txBody>
          <a:bodyPr>
            <a:spAutoFit/>
          </a:bodyPr>
          <a:lstStyle/>
          <a:p>
            <a:pPr marL="285750" indent="-285750">
              <a:buFont typeface="Arial" panose="020B0604020202020204" pitchFamily="34" charset="0"/>
              <a:buChar char="•"/>
              <a:defRPr/>
            </a:pPr>
            <a:r>
              <a:rPr lang="en-US" b="1" dirty="0">
                <a:solidFill>
                  <a:srgbClr val="000000"/>
                </a:solidFill>
                <a:latin typeface="Arial" panose="020B0604020202020204" pitchFamily="34" charset="0"/>
              </a:rPr>
              <a:t>Specialization</a:t>
            </a:r>
            <a:r>
              <a:rPr lang="en-US" dirty="0">
                <a:solidFill>
                  <a:srgbClr val="000000"/>
                </a:solidFill>
                <a:latin typeface="Arial" panose="020B0604020202020204" pitchFamily="34" charset="0"/>
              </a:rPr>
              <a:t> is opposite to Generalization. </a:t>
            </a:r>
          </a:p>
          <a:p>
            <a:pPr marL="285750" indent="-285750">
              <a:buFont typeface="Arial" panose="020B0604020202020204" pitchFamily="34" charset="0"/>
              <a:buChar char="•"/>
              <a:defRPr/>
            </a:pPr>
            <a:r>
              <a:rPr lang="en-US" dirty="0" smtClean="0">
                <a:solidFill>
                  <a:srgbClr val="000000"/>
                </a:solidFill>
                <a:latin typeface="Arial" panose="020B0604020202020204" pitchFamily="34" charset="0"/>
              </a:rPr>
              <a:t>It </a:t>
            </a:r>
            <a:r>
              <a:rPr lang="en-US" dirty="0">
                <a:solidFill>
                  <a:srgbClr val="000000"/>
                </a:solidFill>
                <a:latin typeface="Arial" panose="020B0604020202020204" pitchFamily="34" charset="0"/>
              </a:rPr>
              <a:t>is a top-down approach in which one higher level entity can be broken down into two lower level entity.</a:t>
            </a:r>
          </a:p>
          <a:p>
            <a:pPr marL="285750" indent="-285750">
              <a:buFont typeface="Arial" panose="020B0604020202020204" pitchFamily="34" charset="0"/>
              <a:buChar char="•"/>
              <a:defRPr/>
            </a:pPr>
            <a:r>
              <a:rPr lang="en-US" dirty="0" smtClean="0">
                <a:solidFill>
                  <a:srgbClr val="000000"/>
                </a:solidFill>
                <a:latin typeface="Arial" panose="020B0604020202020204" pitchFamily="34" charset="0"/>
              </a:rPr>
              <a:t>In </a:t>
            </a:r>
            <a:r>
              <a:rPr lang="en-US" dirty="0">
                <a:solidFill>
                  <a:srgbClr val="000000"/>
                </a:solidFill>
                <a:latin typeface="Arial" panose="020B0604020202020204" pitchFamily="34" charset="0"/>
              </a:rPr>
              <a:t>specialization, a higher level entity may not have any </a:t>
            </a:r>
          </a:p>
          <a:p>
            <a:pPr>
              <a:defRPr/>
            </a:pPr>
            <a:r>
              <a:rPr lang="en-US" dirty="0">
                <a:solidFill>
                  <a:srgbClr val="000000"/>
                </a:solidFill>
                <a:latin typeface="Arial" panose="020B0604020202020204" pitchFamily="34" charset="0"/>
              </a:rPr>
              <a:t>    lower-level entity sets.</a:t>
            </a:r>
            <a:endParaRPr lang="en-US" dirty="0">
              <a:solidFill>
                <a:prstClr val="black"/>
              </a:solidFill>
            </a:endParaRPr>
          </a:p>
        </p:txBody>
      </p:sp>
      <p:sp>
        <p:nvSpPr>
          <p:cNvPr id="7173" name="TextBox 5"/>
          <p:cNvSpPr txBox="1">
            <a:spLocks noChangeArrowheads="1"/>
          </p:cNvSpPr>
          <p:nvPr/>
        </p:nvSpPr>
        <p:spPr bwMode="auto">
          <a:xfrm>
            <a:off x="1544241" y="4373564"/>
            <a:ext cx="4685578" cy="923330"/>
          </a:xfrm>
          <a:prstGeom prst="rect">
            <a:avLst/>
          </a:prstGeom>
          <a:noFill/>
          <a:ln w="9525">
            <a:noFill/>
            <a:miter lim="800000"/>
            <a:headEnd/>
            <a:tailEnd/>
          </a:ln>
        </p:spPr>
        <p:txBody>
          <a:bodyPr wrap="none">
            <a:spAutoFit/>
          </a:bodyPr>
          <a:lstStyle/>
          <a:p>
            <a:pPr fontAlgn="base">
              <a:spcBef>
                <a:spcPct val="0"/>
              </a:spcBef>
              <a:spcAft>
                <a:spcPct val="0"/>
              </a:spcAft>
            </a:pPr>
            <a:r>
              <a:rPr lang="en-US" smtClean="0">
                <a:solidFill>
                  <a:prstClr val="black"/>
                </a:solidFill>
              </a:rPr>
              <a:t>In the Figure, a top entity, namely </a:t>
            </a:r>
            <a:r>
              <a:rPr lang="en-US" b="1" smtClean="0">
                <a:solidFill>
                  <a:prstClr val="black"/>
                </a:solidFill>
              </a:rPr>
              <a:t>Student</a:t>
            </a:r>
            <a:r>
              <a:rPr lang="en-US" smtClean="0">
                <a:solidFill>
                  <a:prstClr val="black"/>
                </a:solidFill>
              </a:rPr>
              <a:t>, can</a:t>
            </a:r>
          </a:p>
          <a:p>
            <a:pPr fontAlgn="base">
              <a:spcBef>
                <a:spcPct val="0"/>
              </a:spcBef>
              <a:spcAft>
                <a:spcPct val="0"/>
              </a:spcAft>
            </a:pPr>
            <a:r>
              <a:rPr lang="en-US" smtClean="0">
                <a:solidFill>
                  <a:prstClr val="black"/>
                </a:solidFill>
              </a:rPr>
              <a:t>Be broken down or specialized into to entities – </a:t>
            </a:r>
          </a:p>
          <a:p>
            <a:pPr fontAlgn="base">
              <a:spcBef>
                <a:spcPct val="0"/>
              </a:spcBef>
              <a:spcAft>
                <a:spcPct val="0"/>
              </a:spcAft>
            </a:pPr>
            <a:r>
              <a:rPr lang="en-US" b="1" smtClean="0">
                <a:solidFill>
                  <a:prstClr val="black"/>
                </a:solidFill>
              </a:rPr>
              <a:t>Ex-Student</a:t>
            </a:r>
            <a:r>
              <a:rPr lang="en-US" smtClean="0">
                <a:solidFill>
                  <a:prstClr val="black"/>
                </a:solidFill>
              </a:rPr>
              <a:t> and </a:t>
            </a:r>
            <a:r>
              <a:rPr lang="en-US" b="1" smtClean="0">
                <a:solidFill>
                  <a:prstClr val="black"/>
                </a:solidFill>
              </a:rPr>
              <a:t>Current Student.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897" y="1"/>
            <a:ext cx="8681736" cy="1446550"/>
          </a:xfrm>
          <a:prstGeom prst="rect">
            <a:avLst/>
          </a:prstGeom>
          <a:noFill/>
        </p:spPr>
        <p:txBody>
          <a:bodyPr wrap="square">
            <a:spAutoFit/>
          </a:bodyPr>
          <a:lstStyle/>
          <a:p>
            <a:pPr algn="ctr">
              <a:defRPr/>
            </a:pPr>
            <a:r>
              <a:rPr lang="en-US" sz="4400" dirty="0">
                <a:solidFill>
                  <a:srgbClr val="5B9BD5">
                    <a:lumMod val="75000"/>
                  </a:srgbClr>
                </a:solidFill>
              </a:rPr>
              <a:t>Comparison Between Generalization </a:t>
            </a:r>
          </a:p>
          <a:p>
            <a:pPr algn="ctr">
              <a:defRPr/>
            </a:pPr>
            <a:r>
              <a:rPr lang="en-US" sz="4400" dirty="0">
                <a:solidFill>
                  <a:srgbClr val="5B9BD5">
                    <a:lumMod val="75000"/>
                  </a:srgbClr>
                </a:solidFill>
              </a:rPr>
              <a:t>And Specialization</a:t>
            </a:r>
          </a:p>
        </p:txBody>
      </p:sp>
      <p:graphicFrame>
        <p:nvGraphicFramePr>
          <p:cNvPr id="5" name="Table 4"/>
          <p:cNvGraphicFramePr>
            <a:graphicFrameLocks noGrp="1"/>
          </p:cNvGraphicFramePr>
          <p:nvPr/>
        </p:nvGraphicFramePr>
        <p:xfrm>
          <a:off x="203597" y="1325880"/>
          <a:ext cx="8711514" cy="5455920"/>
        </p:xfrm>
        <a:graphic>
          <a:graphicData uri="http://schemas.openxmlformats.org/drawingml/2006/table">
            <a:tbl>
              <a:tblPr firstRow="1" bandRow="1">
                <a:tableStyleId>{5C22544A-7EE6-4342-B048-85BDC9FD1C3A}</a:tableStyleId>
              </a:tblPr>
              <a:tblGrid>
                <a:gridCol w="2903838"/>
                <a:gridCol w="2903838"/>
                <a:gridCol w="2903838"/>
              </a:tblGrid>
              <a:tr h="0">
                <a:tc>
                  <a:txBody>
                    <a:bodyPr/>
                    <a:lstStyle/>
                    <a:p>
                      <a:pPr algn="ctr" fontAlgn="ctr"/>
                      <a:r>
                        <a:rPr lang="en-US" b="1" cap="all" dirty="0">
                          <a:effectLst/>
                        </a:rPr>
                        <a:t>BASIS FOR COMPARISON</a:t>
                      </a:r>
                    </a:p>
                  </a:txBody>
                  <a:tcPr marL="57150" marR="57150" marT="76200" marB="76200" anchor="ctr"/>
                </a:tc>
                <a:tc>
                  <a:txBody>
                    <a:bodyPr/>
                    <a:lstStyle/>
                    <a:p>
                      <a:pPr algn="ctr" fontAlgn="ctr"/>
                      <a:r>
                        <a:rPr lang="en-US" b="1" cap="all" dirty="0">
                          <a:effectLst/>
                        </a:rPr>
                        <a:t>GENERALIZATION</a:t>
                      </a:r>
                    </a:p>
                  </a:txBody>
                  <a:tcPr marL="57150" marR="57150" marT="76200" marB="76200" anchor="ctr"/>
                </a:tc>
                <a:tc>
                  <a:txBody>
                    <a:bodyPr/>
                    <a:lstStyle/>
                    <a:p>
                      <a:pPr algn="ctr" fontAlgn="ctr"/>
                      <a:r>
                        <a:rPr lang="en-US" b="1" cap="all" dirty="0">
                          <a:effectLst/>
                        </a:rPr>
                        <a:t>SPECIALIZATION</a:t>
                      </a:r>
                    </a:p>
                  </a:txBody>
                  <a:tcPr marL="57150" marR="57150" marT="76200" marB="76200" anchor="ctr"/>
                </a:tc>
              </a:tr>
              <a:tr h="572109">
                <a:tc>
                  <a:txBody>
                    <a:bodyPr/>
                    <a:lstStyle/>
                    <a:p>
                      <a:pPr algn="l" fontAlgn="t"/>
                      <a:r>
                        <a:rPr lang="en-US" dirty="0">
                          <a:effectLst/>
                        </a:rPr>
                        <a:t>Basic</a:t>
                      </a:r>
                    </a:p>
                  </a:txBody>
                  <a:tcPr marL="57150" marR="57150" marT="76200" marB="76200"/>
                </a:tc>
                <a:tc>
                  <a:txBody>
                    <a:bodyPr/>
                    <a:lstStyle/>
                    <a:p>
                      <a:pPr algn="l" fontAlgn="t"/>
                      <a:r>
                        <a:rPr lang="en-US" dirty="0">
                          <a:effectLst/>
                        </a:rPr>
                        <a:t>It proceeds in a bottom-up manner.</a:t>
                      </a:r>
                    </a:p>
                  </a:txBody>
                  <a:tcPr marL="57150" marR="57150" marT="76200" marB="76200"/>
                </a:tc>
                <a:tc>
                  <a:txBody>
                    <a:bodyPr/>
                    <a:lstStyle/>
                    <a:p>
                      <a:pPr algn="l" fontAlgn="t"/>
                      <a:r>
                        <a:rPr lang="en-US">
                          <a:effectLst/>
                        </a:rPr>
                        <a:t>It proceeds in a top-down manner.</a:t>
                      </a:r>
                    </a:p>
                  </a:txBody>
                  <a:tcPr marL="57150" marR="57150" marT="76200" marB="76200"/>
                </a:tc>
              </a:tr>
              <a:tr h="1019847">
                <a:tc>
                  <a:txBody>
                    <a:bodyPr/>
                    <a:lstStyle/>
                    <a:p>
                      <a:pPr algn="l" fontAlgn="t"/>
                      <a:r>
                        <a:rPr lang="en-US">
                          <a:effectLst/>
                        </a:rPr>
                        <a:t>Function</a:t>
                      </a:r>
                    </a:p>
                  </a:txBody>
                  <a:tcPr marL="57150" marR="57150" marT="76200" marB="76200"/>
                </a:tc>
                <a:tc>
                  <a:txBody>
                    <a:bodyPr/>
                    <a:lstStyle/>
                    <a:p>
                      <a:pPr algn="l" fontAlgn="t"/>
                      <a:r>
                        <a:rPr lang="en-US" dirty="0">
                          <a:effectLst/>
                        </a:rPr>
                        <a:t>Generalization extracts the common features of multiple entities to form a new entity.</a:t>
                      </a:r>
                    </a:p>
                  </a:txBody>
                  <a:tcPr marL="57150" marR="57150" marT="76200" marB="76200"/>
                </a:tc>
                <a:tc>
                  <a:txBody>
                    <a:bodyPr/>
                    <a:lstStyle/>
                    <a:p>
                      <a:pPr algn="l" fontAlgn="t"/>
                      <a:r>
                        <a:rPr lang="en-US">
                          <a:effectLst/>
                        </a:rPr>
                        <a:t>Specialization splits an entity to form multiple new entities that inherit some feature of the splitting entity.</a:t>
                      </a:r>
                    </a:p>
                  </a:txBody>
                  <a:tcPr marL="57150" marR="57150" marT="76200" marB="76200"/>
                </a:tc>
              </a:tr>
              <a:tr h="572109">
                <a:tc>
                  <a:txBody>
                    <a:bodyPr/>
                    <a:lstStyle/>
                    <a:p>
                      <a:pPr algn="l" fontAlgn="t"/>
                      <a:r>
                        <a:rPr lang="en-US" dirty="0">
                          <a:effectLst/>
                        </a:rPr>
                        <a:t>Entities</a:t>
                      </a:r>
                    </a:p>
                  </a:txBody>
                  <a:tcPr marL="57150" marR="57150" marT="76200" marB="76200"/>
                </a:tc>
                <a:tc>
                  <a:txBody>
                    <a:bodyPr/>
                    <a:lstStyle/>
                    <a:p>
                      <a:pPr algn="l" fontAlgn="t"/>
                      <a:r>
                        <a:rPr lang="en-US">
                          <a:effectLst/>
                        </a:rPr>
                        <a:t>The higher level entity must have lower level entities.</a:t>
                      </a:r>
                    </a:p>
                  </a:txBody>
                  <a:tcPr marL="57150" marR="57150" marT="76200" marB="76200"/>
                </a:tc>
                <a:tc>
                  <a:txBody>
                    <a:bodyPr/>
                    <a:lstStyle/>
                    <a:p>
                      <a:pPr algn="l" fontAlgn="t"/>
                      <a:r>
                        <a:rPr lang="en-US">
                          <a:effectLst/>
                        </a:rPr>
                        <a:t>The higher level entity may not have lower level entities.</a:t>
                      </a:r>
                    </a:p>
                  </a:txBody>
                  <a:tcPr marL="57150" marR="57150" marT="76200" marB="76200"/>
                </a:tc>
              </a:tr>
              <a:tr h="572109">
                <a:tc>
                  <a:txBody>
                    <a:bodyPr/>
                    <a:lstStyle/>
                    <a:p>
                      <a:pPr algn="l" fontAlgn="t"/>
                      <a:r>
                        <a:rPr lang="en-US">
                          <a:effectLst/>
                        </a:rPr>
                        <a:t>Size</a:t>
                      </a:r>
                    </a:p>
                  </a:txBody>
                  <a:tcPr marL="57150" marR="57150" marT="76200" marB="76200"/>
                </a:tc>
                <a:tc>
                  <a:txBody>
                    <a:bodyPr/>
                    <a:lstStyle/>
                    <a:p>
                      <a:pPr algn="l" fontAlgn="t"/>
                      <a:r>
                        <a:rPr lang="en-US">
                          <a:effectLst/>
                        </a:rPr>
                        <a:t>Generalization reduces the size of a schema.</a:t>
                      </a:r>
                    </a:p>
                  </a:txBody>
                  <a:tcPr marL="57150" marR="57150" marT="76200" marB="76200"/>
                </a:tc>
                <a:tc>
                  <a:txBody>
                    <a:bodyPr/>
                    <a:lstStyle/>
                    <a:p>
                      <a:pPr algn="l" fontAlgn="t"/>
                      <a:r>
                        <a:rPr lang="en-US">
                          <a:effectLst/>
                        </a:rPr>
                        <a:t>Specialization increases the size of a schema.</a:t>
                      </a:r>
                    </a:p>
                  </a:txBody>
                  <a:tcPr marL="57150" marR="57150" marT="76200" marB="76200"/>
                </a:tc>
              </a:tr>
              <a:tr h="572109">
                <a:tc>
                  <a:txBody>
                    <a:bodyPr/>
                    <a:lstStyle/>
                    <a:p>
                      <a:pPr algn="l" fontAlgn="t"/>
                      <a:r>
                        <a:rPr lang="en-US">
                          <a:effectLst/>
                        </a:rPr>
                        <a:t>Application</a:t>
                      </a:r>
                    </a:p>
                  </a:txBody>
                  <a:tcPr marL="57150" marR="57150" marT="76200" marB="76200"/>
                </a:tc>
                <a:tc>
                  <a:txBody>
                    <a:bodyPr/>
                    <a:lstStyle/>
                    <a:p>
                      <a:pPr algn="l" fontAlgn="t"/>
                      <a:r>
                        <a:rPr lang="en-US">
                          <a:effectLst/>
                        </a:rPr>
                        <a:t>Generalization entities on group of entities.</a:t>
                      </a:r>
                    </a:p>
                  </a:txBody>
                  <a:tcPr marL="57150" marR="57150" marT="76200" marB="76200"/>
                </a:tc>
                <a:tc>
                  <a:txBody>
                    <a:bodyPr/>
                    <a:lstStyle/>
                    <a:p>
                      <a:pPr algn="l" fontAlgn="t"/>
                      <a:r>
                        <a:rPr lang="en-US">
                          <a:effectLst/>
                        </a:rPr>
                        <a:t>Specialization is applied on a single entity.</a:t>
                      </a:r>
                    </a:p>
                  </a:txBody>
                  <a:tcPr marL="57150" marR="57150" marT="76200" marB="76200"/>
                </a:tc>
              </a:tr>
              <a:tr h="795978">
                <a:tc>
                  <a:txBody>
                    <a:bodyPr/>
                    <a:lstStyle/>
                    <a:p>
                      <a:pPr algn="l" fontAlgn="t"/>
                      <a:r>
                        <a:rPr lang="en-US">
                          <a:effectLst/>
                        </a:rPr>
                        <a:t>Result</a:t>
                      </a:r>
                    </a:p>
                  </a:txBody>
                  <a:tcPr marL="57150" marR="57150" marT="76200" marB="76200"/>
                </a:tc>
                <a:tc>
                  <a:txBody>
                    <a:bodyPr/>
                    <a:lstStyle/>
                    <a:p>
                      <a:pPr algn="l" fontAlgn="t"/>
                      <a:r>
                        <a:rPr lang="en-US" dirty="0">
                          <a:effectLst/>
                        </a:rPr>
                        <a:t>Generalization results in forming a single entity from multiple entities.</a:t>
                      </a:r>
                    </a:p>
                  </a:txBody>
                  <a:tcPr marL="57150" marR="57150" marT="76200" marB="76200"/>
                </a:tc>
                <a:tc>
                  <a:txBody>
                    <a:bodyPr/>
                    <a:lstStyle/>
                    <a:p>
                      <a:pPr algn="l" fontAlgn="t"/>
                      <a:r>
                        <a:rPr lang="en-US" dirty="0">
                          <a:effectLst/>
                        </a:rPr>
                        <a:t>Specialization results in forming the multiple entity from a single entity.</a:t>
                      </a:r>
                    </a:p>
                  </a:txBody>
                  <a:tcPr marL="57150" marR="57150" marT="76200" marB="76200"/>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4" name="object 4"/>
          <p:cNvSpPr/>
          <p:nvPr/>
        </p:nvSpPr>
        <p:spPr>
          <a:xfrm>
            <a:off x="92075" y="101600"/>
            <a:ext cx="8959850" cy="66643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07"/>
            <a:ext cx="8603665" cy="133419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73062" y="373062"/>
            <a:ext cx="8380730" cy="1117600"/>
          </a:xfrm>
          <a:custGeom>
            <a:avLst/>
            <a:gdLst/>
            <a:ahLst/>
            <a:cxnLst/>
            <a:rect l="l" t="t" r="r" b="b"/>
            <a:pathLst>
              <a:path w="8380730" h="1117600">
                <a:moveTo>
                  <a:pt x="0" y="1117600"/>
                </a:moveTo>
                <a:lnTo>
                  <a:pt x="8380412" y="1117600"/>
                </a:lnTo>
                <a:lnTo>
                  <a:pt x="8380412" y="0"/>
                </a:lnTo>
                <a:lnTo>
                  <a:pt x="0" y="0"/>
                </a:lnTo>
                <a:lnTo>
                  <a:pt x="0" y="1117600"/>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3017342" y="274637"/>
            <a:ext cx="3082925" cy="558800"/>
          </a:xfrm>
          <a:prstGeom prst="rect">
            <a:avLst/>
          </a:prstGeom>
        </p:spPr>
        <p:txBody>
          <a:bodyPr vert="horz" wrap="square" lIns="0" tIns="12700" rIns="0" bIns="0" rtlCol="0">
            <a:spAutoFit/>
          </a:bodyPr>
          <a:lstStyle/>
          <a:p>
            <a:pPr marL="12700">
              <a:lnSpc>
                <a:spcPct val="100000"/>
              </a:lnSpc>
              <a:spcBef>
                <a:spcPts val="100"/>
              </a:spcBef>
            </a:pPr>
            <a:r>
              <a:rPr spc="185" dirty="0"/>
              <a:t>CO</a:t>
            </a:r>
            <a:r>
              <a:rPr spc="195" dirty="0"/>
              <a:t>M</a:t>
            </a:r>
            <a:r>
              <a:rPr spc="-160" dirty="0"/>
              <a:t>P</a:t>
            </a:r>
            <a:r>
              <a:rPr spc="185" dirty="0"/>
              <a:t>A</a:t>
            </a:r>
            <a:r>
              <a:rPr spc="10" dirty="0"/>
              <a:t>R</a:t>
            </a:r>
            <a:r>
              <a:rPr dirty="0"/>
              <a:t>I</a:t>
            </a:r>
            <a:r>
              <a:rPr spc="-110" dirty="0"/>
              <a:t>S</a:t>
            </a:r>
            <a:r>
              <a:rPr spc="215" dirty="0"/>
              <a:t>O</a:t>
            </a:r>
            <a:r>
              <a:rPr spc="380" dirty="0"/>
              <a:t>N</a:t>
            </a:r>
          </a:p>
        </p:txBody>
      </p:sp>
      <p:sp>
        <p:nvSpPr>
          <p:cNvPr id="8" name="object 8"/>
          <p:cNvSpPr txBox="1"/>
          <p:nvPr/>
        </p:nvSpPr>
        <p:spPr>
          <a:xfrm>
            <a:off x="8431517" y="6446579"/>
            <a:ext cx="84455" cy="187325"/>
          </a:xfrm>
          <a:prstGeom prst="rect">
            <a:avLst/>
          </a:prstGeom>
        </p:spPr>
        <p:txBody>
          <a:bodyPr vert="horz" wrap="square" lIns="0" tIns="635" rIns="0" bIns="0" rtlCol="0">
            <a:spAutoFit/>
          </a:bodyPr>
          <a:lstStyle/>
          <a:p>
            <a:pPr>
              <a:lnSpc>
                <a:spcPct val="100000"/>
              </a:lnSpc>
              <a:spcBef>
                <a:spcPts val="5"/>
              </a:spcBef>
            </a:pPr>
            <a:r>
              <a:rPr sz="1200" spc="-105" dirty="0">
                <a:solidFill>
                  <a:srgbClr val="564B3C"/>
                </a:solidFill>
                <a:latin typeface="Verdana"/>
                <a:cs typeface="Verdana"/>
              </a:rPr>
              <a:t>6</a:t>
            </a:r>
            <a:endParaRPr sz="1200">
              <a:latin typeface="Verdana"/>
              <a:cs typeface="Verdana"/>
            </a:endParaRPr>
          </a:p>
        </p:txBody>
      </p:sp>
      <p:sp>
        <p:nvSpPr>
          <p:cNvPr id="9" name="object 9"/>
          <p:cNvSpPr/>
          <p:nvPr/>
        </p:nvSpPr>
        <p:spPr>
          <a:xfrm>
            <a:off x="658812" y="855662"/>
            <a:ext cx="7842250" cy="5866130"/>
          </a:xfrm>
          <a:custGeom>
            <a:avLst/>
            <a:gdLst/>
            <a:ahLst/>
            <a:cxnLst/>
            <a:rect l="l" t="t" r="r" b="b"/>
            <a:pathLst>
              <a:path w="7842250" h="5866130">
                <a:moveTo>
                  <a:pt x="0" y="5865812"/>
                </a:moveTo>
                <a:lnTo>
                  <a:pt x="7842250" y="5865812"/>
                </a:lnTo>
                <a:lnTo>
                  <a:pt x="7842250" y="0"/>
                </a:lnTo>
                <a:lnTo>
                  <a:pt x="0" y="0"/>
                </a:lnTo>
                <a:lnTo>
                  <a:pt x="0" y="5865812"/>
                </a:lnTo>
                <a:close/>
              </a:path>
            </a:pathLst>
          </a:custGeom>
          <a:solidFill>
            <a:srgbClr val="FFFED5"/>
          </a:solidFill>
        </p:spPr>
        <p:txBody>
          <a:bodyPr wrap="square" lIns="0" tIns="0" rIns="0" bIns="0" rtlCol="0"/>
          <a:lstStyle/>
          <a:p>
            <a:endParaRPr/>
          </a:p>
        </p:txBody>
      </p:sp>
      <p:sp>
        <p:nvSpPr>
          <p:cNvPr id="10" name="object 10"/>
          <p:cNvSpPr/>
          <p:nvPr/>
        </p:nvSpPr>
        <p:spPr>
          <a:xfrm>
            <a:off x="667125" y="923886"/>
            <a:ext cx="0" cy="5798185"/>
          </a:xfrm>
          <a:custGeom>
            <a:avLst/>
            <a:gdLst/>
            <a:ahLst/>
            <a:cxnLst/>
            <a:rect l="l" t="t" r="r" b="b"/>
            <a:pathLst>
              <a:path h="5798184">
                <a:moveTo>
                  <a:pt x="0" y="0"/>
                </a:moveTo>
                <a:lnTo>
                  <a:pt x="0" y="5797588"/>
                </a:lnTo>
              </a:path>
            </a:pathLst>
          </a:custGeom>
          <a:ln w="13111">
            <a:solidFill>
              <a:srgbClr val="CCCCCC"/>
            </a:solidFill>
          </a:ln>
        </p:spPr>
        <p:txBody>
          <a:bodyPr wrap="square" lIns="0" tIns="0" rIns="0" bIns="0" rtlCol="0"/>
          <a:lstStyle/>
          <a:p>
            <a:endParaRPr/>
          </a:p>
        </p:txBody>
      </p:sp>
      <p:sp>
        <p:nvSpPr>
          <p:cNvPr id="11" name="object 11"/>
          <p:cNvSpPr/>
          <p:nvPr/>
        </p:nvSpPr>
        <p:spPr>
          <a:xfrm>
            <a:off x="8422487" y="923886"/>
            <a:ext cx="0" cy="5798185"/>
          </a:xfrm>
          <a:custGeom>
            <a:avLst/>
            <a:gdLst/>
            <a:ahLst/>
            <a:cxnLst/>
            <a:rect l="l" t="t" r="r" b="b"/>
            <a:pathLst>
              <a:path h="5798184">
                <a:moveTo>
                  <a:pt x="0" y="0"/>
                </a:moveTo>
                <a:lnTo>
                  <a:pt x="0" y="5797588"/>
                </a:lnTo>
              </a:path>
            </a:pathLst>
          </a:custGeom>
          <a:ln w="13106">
            <a:solidFill>
              <a:srgbClr val="505050"/>
            </a:solidFill>
          </a:ln>
        </p:spPr>
        <p:txBody>
          <a:bodyPr wrap="square" lIns="0" tIns="0" rIns="0" bIns="0" rtlCol="0"/>
          <a:lstStyle/>
          <a:p>
            <a:endParaRPr/>
          </a:p>
        </p:txBody>
      </p:sp>
      <p:graphicFrame>
        <p:nvGraphicFramePr>
          <p:cNvPr id="12" name="object 12"/>
          <p:cNvGraphicFramePr>
            <a:graphicFrameLocks noGrp="1"/>
          </p:cNvGraphicFramePr>
          <p:nvPr/>
        </p:nvGraphicFramePr>
        <p:xfrm>
          <a:off x="680237" y="941412"/>
          <a:ext cx="7716519" cy="5671819"/>
        </p:xfrm>
        <a:graphic>
          <a:graphicData uri="http://schemas.openxmlformats.org/drawingml/2006/table">
            <a:tbl>
              <a:tblPr firstRow="1" bandRow="1">
                <a:tableStyleId>{2D5ABB26-0587-4C30-8999-92F81FD0307C}</a:tableStyleId>
              </a:tblPr>
              <a:tblGrid>
                <a:gridCol w="1929130"/>
                <a:gridCol w="1929130"/>
                <a:gridCol w="1929130"/>
                <a:gridCol w="1929129"/>
              </a:tblGrid>
              <a:tr h="684530">
                <a:tc gridSpan="4">
                  <a:txBody>
                    <a:bodyPr/>
                    <a:lstStyle/>
                    <a:p>
                      <a:pPr marL="45720">
                        <a:lnSpc>
                          <a:spcPct val="100000"/>
                        </a:lnSpc>
                        <a:spcBef>
                          <a:spcPts val="130"/>
                        </a:spcBef>
                      </a:pPr>
                      <a:r>
                        <a:rPr sz="1250" b="1" spc="95" dirty="0">
                          <a:latin typeface="Times New Roman"/>
                          <a:cs typeface="Times New Roman"/>
                        </a:rPr>
                        <a:t>Table</a:t>
                      </a:r>
                      <a:r>
                        <a:rPr sz="1250" b="1" spc="40" dirty="0">
                          <a:latin typeface="Times New Roman"/>
                          <a:cs typeface="Times New Roman"/>
                        </a:rPr>
                        <a:t> </a:t>
                      </a:r>
                      <a:r>
                        <a:rPr sz="1250" b="1" spc="95" dirty="0">
                          <a:latin typeface="Times New Roman"/>
                          <a:cs typeface="Times New Roman"/>
                        </a:rPr>
                        <a:t>2</a:t>
                      </a:r>
                      <a:endParaRPr sz="1250">
                        <a:latin typeface="Times New Roman"/>
                        <a:cs typeface="Times New Roman"/>
                      </a:endParaRPr>
                    </a:p>
                    <a:p>
                      <a:pPr>
                        <a:lnSpc>
                          <a:spcPct val="100000"/>
                        </a:lnSpc>
                        <a:spcBef>
                          <a:spcPts val="10"/>
                        </a:spcBef>
                      </a:pPr>
                      <a:endParaRPr sz="1550">
                        <a:latin typeface="Times New Roman"/>
                        <a:cs typeface="Times New Roman"/>
                      </a:endParaRPr>
                    </a:p>
                    <a:p>
                      <a:pPr marL="45720">
                        <a:lnSpc>
                          <a:spcPct val="100000"/>
                        </a:lnSpc>
                        <a:spcBef>
                          <a:spcPts val="5"/>
                        </a:spcBef>
                      </a:pPr>
                      <a:r>
                        <a:rPr sz="1250" b="1" spc="140" dirty="0">
                          <a:latin typeface="Times New Roman"/>
                          <a:cs typeface="Times New Roman"/>
                        </a:rPr>
                        <a:t>A </a:t>
                      </a:r>
                      <a:r>
                        <a:rPr sz="1250" b="1" spc="95" dirty="0">
                          <a:latin typeface="Times New Roman"/>
                          <a:cs typeface="Times New Roman"/>
                        </a:rPr>
                        <a:t>Comparison </a:t>
                      </a:r>
                      <a:r>
                        <a:rPr sz="1250" b="1" spc="80" dirty="0">
                          <a:latin typeface="Times New Roman"/>
                          <a:cs typeface="Times New Roman"/>
                        </a:rPr>
                        <a:t>of </a:t>
                      </a:r>
                      <a:r>
                        <a:rPr sz="1250" b="1" spc="90" dirty="0">
                          <a:latin typeface="Times New Roman"/>
                          <a:cs typeface="Times New Roman"/>
                        </a:rPr>
                        <a:t>Database </a:t>
                      </a:r>
                      <a:r>
                        <a:rPr sz="1250" b="1" spc="105" dirty="0">
                          <a:latin typeface="Times New Roman"/>
                          <a:cs typeface="Times New Roman"/>
                        </a:rPr>
                        <a:t>Management</a:t>
                      </a:r>
                      <a:r>
                        <a:rPr sz="1250" b="1" spc="-180" dirty="0">
                          <a:latin typeface="Times New Roman"/>
                          <a:cs typeface="Times New Roman"/>
                        </a:rPr>
                        <a:t> </a:t>
                      </a:r>
                      <a:r>
                        <a:rPr sz="1250" b="1" spc="90" dirty="0">
                          <a:latin typeface="Times New Roman"/>
                          <a:cs typeface="Times New Roman"/>
                        </a:rPr>
                        <a:t>Systems</a:t>
                      </a:r>
                      <a:endParaRPr sz="1250">
                        <a:latin typeface="Times New Roman"/>
                        <a:cs typeface="Times New Roman"/>
                      </a:endParaRPr>
                    </a:p>
                  </a:txBody>
                  <a:tcPr marL="0" marR="0" marT="16510" marB="0">
                    <a:lnL w="19050">
                      <a:solidFill>
                        <a:srgbClr val="94928C"/>
                      </a:solidFill>
                      <a:prstDash val="solid"/>
                    </a:lnL>
                    <a:lnR w="19050">
                      <a:solidFill>
                        <a:srgbClr val="F2F1EF"/>
                      </a:solidFill>
                      <a:prstDash val="solid"/>
                    </a:lnR>
                    <a:lnT w="12700">
                      <a:solidFill>
                        <a:srgbClr val="94928C"/>
                      </a:solidFill>
                      <a:prstDash val="solid"/>
                    </a:lnT>
                    <a:lnB w="12700">
                      <a:solidFill>
                        <a:srgbClr val="94928C"/>
                      </a:solidFill>
                      <a:prstDash val="solid"/>
                    </a:lnB>
                    <a:solidFill>
                      <a:srgbClr val="FFFED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66065">
                <a:tc>
                  <a:txBody>
                    <a:bodyPr/>
                    <a:lstStyle/>
                    <a:p>
                      <a:pPr marL="45720">
                        <a:lnSpc>
                          <a:spcPct val="100000"/>
                        </a:lnSpc>
                        <a:spcBef>
                          <a:spcPts val="234"/>
                        </a:spcBef>
                      </a:pPr>
                      <a:r>
                        <a:rPr sz="1100" b="1" spc="50" dirty="0">
                          <a:latin typeface="Times New Roman"/>
                          <a:cs typeface="Times New Roman"/>
                        </a:rPr>
                        <a:t>Criteria</a:t>
                      </a:r>
                      <a:endParaRPr sz="1100">
                        <a:latin typeface="Times New Roman"/>
                        <a:cs typeface="Times New Roman"/>
                      </a:endParaRPr>
                    </a:p>
                  </a:txBody>
                  <a:tcPr marL="0" marR="0" marT="29844"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720">
                        <a:lnSpc>
                          <a:spcPct val="100000"/>
                        </a:lnSpc>
                        <a:spcBef>
                          <a:spcPts val="280"/>
                        </a:spcBef>
                      </a:pPr>
                      <a:r>
                        <a:rPr sz="1100" b="1" spc="95" dirty="0">
                          <a:latin typeface="Times New Roman"/>
                          <a:cs typeface="Times New Roman"/>
                        </a:rPr>
                        <a:t>RDBMS</a:t>
                      </a:r>
                      <a:endParaRPr sz="1100">
                        <a:latin typeface="Times New Roman"/>
                        <a:cs typeface="Times New Roman"/>
                      </a:endParaRPr>
                    </a:p>
                  </a:txBody>
                  <a:tcPr marL="0" marR="0" marT="3556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085">
                        <a:lnSpc>
                          <a:spcPct val="100000"/>
                        </a:lnSpc>
                        <a:spcBef>
                          <a:spcPts val="130"/>
                        </a:spcBef>
                      </a:pPr>
                      <a:r>
                        <a:rPr sz="1250" b="1" spc="140" dirty="0">
                          <a:latin typeface="Times New Roman"/>
                          <a:cs typeface="Times New Roman"/>
                        </a:rPr>
                        <a:t>ORDBMS</a:t>
                      </a:r>
                      <a:endParaRPr sz="1250">
                        <a:latin typeface="Times New Roman"/>
                        <a:cs typeface="Times New Roman"/>
                      </a:endParaRPr>
                    </a:p>
                  </a:txBody>
                  <a:tcPr marL="0" marR="0" marT="1651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085">
                        <a:lnSpc>
                          <a:spcPct val="100000"/>
                        </a:lnSpc>
                        <a:spcBef>
                          <a:spcPts val="130"/>
                        </a:spcBef>
                      </a:pPr>
                      <a:r>
                        <a:rPr sz="1250" b="1" spc="140" dirty="0">
                          <a:latin typeface="Times New Roman"/>
                          <a:cs typeface="Times New Roman"/>
                        </a:rPr>
                        <a:t>ODBMS</a:t>
                      </a:r>
                      <a:endParaRPr sz="1250">
                        <a:latin typeface="Times New Roman"/>
                        <a:cs typeface="Times New Roman"/>
                      </a:endParaRPr>
                    </a:p>
                  </a:txBody>
                  <a:tcPr marL="0" marR="0" marT="16510" marB="0">
                    <a:lnL w="19050">
                      <a:solidFill>
                        <a:srgbClr val="94928C"/>
                      </a:solidFill>
                      <a:prstDash val="solid"/>
                    </a:lnL>
                    <a:lnR w="19050">
                      <a:solidFill>
                        <a:srgbClr val="F2F1EF"/>
                      </a:solidFill>
                      <a:prstDash val="solid"/>
                    </a:lnR>
                    <a:lnT w="12700">
                      <a:solidFill>
                        <a:srgbClr val="94928C"/>
                      </a:solidFill>
                      <a:prstDash val="solid"/>
                    </a:lnT>
                    <a:lnB w="12700">
                      <a:solidFill>
                        <a:srgbClr val="94928C"/>
                      </a:solidFill>
                      <a:prstDash val="solid"/>
                    </a:lnB>
                    <a:solidFill>
                      <a:srgbClr val="FFFED5"/>
                    </a:solidFill>
                  </a:tcPr>
                </a:tc>
              </a:tr>
              <a:tr h="266065">
                <a:tc>
                  <a:txBody>
                    <a:bodyPr/>
                    <a:lstStyle/>
                    <a:p>
                      <a:pPr marL="45720">
                        <a:lnSpc>
                          <a:spcPct val="100000"/>
                        </a:lnSpc>
                        <a:spcBef>
                          <a:spcPts val="234"/>
                        </a:spcBef>
                      </a:pPr>
                      <a:r>
                        <a:rPr sz="1100" spc="55" dirty="0">
                          <a:latin typeface="Times New Roman"/>
                          <a:cs typeface="Times New Roman"/>
                        </a:rPr>
                        <a:t>Defining</a:t>
                      </a:r>
                      <a:r>
                        <a:rPr sz="1100" spc="25" dirty="0">
                          <a:latin typeface="Times New Roman"/>
                          <a:cs typeface="Times New Roman"/>
                        </a:rPr>
                        <a:t> </a:t>
                      </a:r>
                      <a:r>
                        <a:rPr sz="1100" spc="50" dirty="0">
                          <a:latin typeface="Times New Roman"/>
                          <a:cs typeface="Times New Roman"/>
                        </a:rPr>
                        <a:t>standard</a:t>
                      </a:r>
                      <a:endParaRPr sz="1100">
                        <a:latin typeface="Times New Roman"/>
                        <a:cs typeface="Times New Roman"/>
                      </a:endParaRPr>
                    </a:p>
                  </a:txBody>
                  <a:tcPr marL="0" marR="0" marT="29844"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720">
                        <a:lnSpc>
                          <a:spcPct val="100000"/>
                        </a:lnSpc>
                        <a:spcBef>
                          <a:spcPts val="130"/>
                        </a:spcBef>
                      </a:pPr>
                      <a:r>
                        <a:rPr sz="1250" spc="110" dirty="0">
                          <a:latin typeface="Times New Roman"/>
                          <a:cs typeface="Times New Roman"/>
                        </a:rPr>
                        <a:t>SQL2 </a:t>
                      </a:r>
                      <a:r>
                        <a:rPr sz="1250" spc="100" dirty="0">
                          <a:latin typeface="Times New Roman"/>
                          <a:cs typeface="Times New Roman"/>
                        </a:rPr>
                        <a:t>(ANSI</a:t>
                      </a:r>
                      <a:r>
                        <a:rPr sz="1250" spc="-30" dirty="0">
                          <a:latin typeface="Times New Roman"/>
                          <a:cs typeface="Times New Roman"/>
                        </a:rPr>
                        <a:t> </a:t>
                      </a:r>
                      <a:r>
                        <a:rPr sz="1250" spc="100" dirty="0">
                          <a:latin typeface="Times New Roman"/>
                          <a:cs typeface="Times New Roman"/>
                        </a:rPr>
                        <a:t>X3H2)</a:t>
                      </a:r>
                      <a:endParaRPr sz="1250">
                        <a:latin typeface="Times New Roman"/>
                        <a:cs typeface="Times New Roman"/>
                      </a:endParaRPr>
                    </a:p>
                  </a:txBody>
                  <a:tcPr marL="0" marR="0" marT="1651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085">
                        <a:lnSpc>
                          <a:spcPct val="100000"/>
                        </a:lnSpc>
                        <a:spcBef>
                          <a:spcPts val="130"/>
                        </a:spcBef>
                      </a:pPr>
                      <a:r>
                        <a:rPr sz="1250" spc="95" dirty="0">
                          <a:latin typeface="Times New Roman"/>
                          <a:cs typeface="Times New Roman"/>
                        </a:rPr>
                        <a:t>SQL3/4 </a:t>
                      </a:r>
                      <a:r>
                        <a:rPr sz="1250" spc="70" dirty="0">
                          <a:latin typeface="Times New Roman"/>
                          <a:cs typeface="Times New Roman"/>
                        </a:rPr>
                        <a:t>(in</a:t>
                      </a:r>
                      <a:r>
                        <a:rPr sz="1250" spc="-20" dirty="0">
                          <a:latin typeface="Times New Roman"/>
                          <a:cs typeface="Times New Roman"/>
                        </a:rPr>
                        <a:t> </a:t>
                      </a:r>
                      <a:r>
                        <a:rPr sz="1250" spc="80" dirty="0">
                          <a:latin typeface="Times New Roman"/>
                          <a:cs typeface="Times New Roman"/>
                        </a:rPr>
                        <a:t>process)</a:t>
                      </a:r>
                      <a:endParaRPr sz="1250">
                        <a:latin typeface="Times New Roman"/>
                        <a:cs typeface="Times New Roman"/>
                      </a:endParaRPr>
                    </a:p>
                  </a:txBody>
                  <a:tcPr marL="0" marR="0" marT="1651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085">
                        <a:lnSpc>
                          <a:spcPct val="100000"/>
                        </a:lnSpc>
                        <a:spcBef>
                          <a:spcPts val="130"/>
                        </a:spcBef>
                      </a:pPr>
                      <a:r>
                        <a:rPr sz="1250" spc="110" dirty="0">
                          <a:latin typeface="Times New Roman"/>
                          <a:cs typeface="Times New Roman"/>
                        </a:rPr>
                        <a:t>ODMG-V2.0</a:t>
                      </a:r>
                      <a:endParaRPr sz="1250">
                        <a:latin typeface="Times New Roman"/>
                        <a:cs typeface="Times New Roman"/>
                      </a:endParaRPr>
                    </a:p>
                  </a:txBody>
                  <a:tcPr marL="0" marR="0" marT="16510" marB="0">
                    <a:lnL w="19050">
                      <a:solidFill>
                        <a:srgbClr val="94928C"/>
                      </a:solidFill>
                      <a:prstDash val="solid"/>
                    </a:lnL>
                    <a:lnR w="19050">
                      <a:solidFill>
                        <a:srgbClr val="F2F1EF"/>
                      </a:solidFill>
                      <a:prstDash val="solid"/>
                    </a:lnR>
                    <a:lnT w="12700">
                      <a:solidFill>
                        <a:srgbClr val="94928C"/>
                      </a:solidFill>
                      <a:prstDash val="solid"/>
                    </a:lnT>
                    <a:lnB w="12700">
                      <a:solidFill>
                        <a:srgbClr val="94928C"/>
                      </a:solidFill>
                      <a:prstDash val="solid"/>
                    </a:lnB>
                    <a:solidFill>
                      <a:srgbClr val="FFFED5"/>
                    </a:solidFill>
                  </a:tcPr>
                </a:tc>
              </a:tr>
              <a:tr h="1051560">
                <a:tc>
                  <a:txBody>
                    <a:bodyPr/>
                    <a:lstStyle/>
                    <a:p>
                      <a:pPr>
                        <a:lnSpc>
                          <a:spcPct val="100000"/>
                        </a:lnSpc>
                      </a:pPr>
                      <a:endParaRPr sz="1100">
                        <a:latin typeface="Times New Roman"/>
                        <a:cs typeface="Times New Roman"/>
                      </a:endParaRPr>
                    </a:p>
                    <a:p>
                      <a:pPr>
                        <a:lnSpc>
                          <a:spcPct val="100000"/>
                        </a:lnSpc>
                        <a:spcBef>
                          <a:spcPts val="10"/>
                        </a:spcBef>
                      </a:pPr>
                      <a:endParaRPr sz="1000">
                        <a:latin typeface="Times New Roman"/>
                        <a:cs typeface="Times New Roman"/>
                      </a:endParaRPr>
                    </a:p>
                    <a:p>
                      <a:pPr marL="45720" marR="163830">
                        <a:lnSpc>
                          <a:spcPct val="111000"/>
                        </a:lnSpc>
                      </a:pPr>
                      <a:r>
                        <a:rPr sz="1100" spc="55" dirty="0">
                          <a:latin typeface="Times New Roman"/>
                          <a:cs typeface="Times New Roman"/>
                        </a:rPr>
                        <a:t>Support </a:t>
                      </a:r>
                      <a:r>
                        <a:rPr sz="1100" spc="50" dirty="0">
                          <a:latin typeface="Times New Roman"/>
                          <a:cs typeface="Times New Roman"/>
                        </a:rPr>
                        <a:t>for</a:t>
                      </a:r>
                      <a:r>
                        <a:rPr sz="1100" spc="-40" dirty="0">
                          <a:latin typeface="Times New Roman"/>
                          <a:cs typeface="Times New Roman"/>
                        </a:rPr>
                        <a:t> </a:t>
                      </a:r>
                      <a:r>
                        <a:rPr sz="1100" spc="55" dirty="0">
                          <a:latin typeface="Times New Roman"/>
                          <a:cs typeface="Times New Roman"/>
                        </a:rPr>
                        <a:t>object-oriented  </a:t>
                      </a:r>
                      <a:r>
                        <a:rPr sz="1100" spc="65" dirty="0">
                          <a:latin typeface="Times New Roman"/>
                          <a:cs typeface="Times New Roman"/>
                        </a:rPr>
                        <a:t>programming</a:t>
                      </a:r>
                      <a:endParaRPr sz="1100">
                        <a:latin typeface="Times New Roman"/>
                        <a:cs typeface="Times New Roman"/>
                      </a:endParaRPr>
                    </a:p>
                  </a:txBody>
                  <a:tcPr marL="0" marR="0" marT="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720" marR="300355">
                        <a:lnSpc>
                          <a:spcPct val="103099"/>
                        </a:lnSpc>
                        <a:spcBef>
                          <a:spcPts val="85"/>
                        </a:spcBef>
                      </a:pPr>
                      <a:r>
                        <a:rPr sz="1250" spc="80" dirty="0">
                          <a:latin typeface="Times New Roman"/>
                          <a:cs typeface="Times New Roman"/>
                        </a:rPr>
                        <a:t>Poor; </a:t>
                      </a:r>
                      <a:r>
                        <a:rPr sz="1250" spc="90" dirty="0">
                          <a:latin typeface="Times New Roman"/>
                          <a:cs typeface="Times New Roman"/>
                        </a:rPr>
                        <a:t>programmers  </a:t>
                      </a:r>
                      <a:r>
                        <a:rPr sz="1250" spc="85" dirty="0">
                          <a:latin typeface="Times New Roman"/>
                          <a:cs typeface="Times New Roman"/>
                        </a:rPr>
                        <a:t>spend </a:t>
                      </a:r>
                      <a:r>
                        <a:rPr sz="1250" spc="114" dirty="0">
                          <a:latin typeface="Times New Roman"/>
                          <a:cs typeface="Times New Roman"/>
                        </a:rPr>
                        <a:t>25% </a:t>
                      </a:r>
                      <a:r>
                        <a:rPr sz="1250" spc="80" dirty="0">
                          <a:latin typeface="Times New Roman"/>
                          <a:cs typeface="Times New Roman"/>
                        </a:rPr>
                        <a:t>of</a:t>
                      </a:r>
                      <a:r>
                        <a:rPr sz="1250" spc="-110" dirty="0">
                          <a:latin typeface="Times New Roman"/>
                          <a:cs typeface="Times New Roman"/>
                        </a:rPr>
                        <a:t> </a:t>
                      </a:r>
                      <a:r>
                        <a:rPr sz="1250" spc="85" dirty="0">
                          <a:latin typeface="Times New Roman"/>
                          <a:cs typeface="Times New Roman"/>
                        </a:rPr>
                        <a:t>coding  time </a:t>
                      </a:r>
                      <a:r>
                        <a:rPr sz="1250" spc="95" dirty="0">
                          <a:latin typeface="Times New Roman"/>
                          <a:cs typeface="Times New Roman"/>
                        </a:rPr>
                        <a:t>mapping </a:t>
                      </a:r>
                      <a:r>
                        <a:rPr sz="1250" spc="75" dirty="0">
                          <a:latin typeface="Times New Roman"/>
                          <a:cs typeface="Times New Roman"/>
                        </a:rPr>
                        <a:t>the  </a:t>
                      </a:r>
                      <a:r>
                        <a:rPr sz="1250" spc="90" dirty="0">
                          <a:latin typeface="Times New Roman"/>
                          <a:cs typeface="Times New Roman"/>
                        </a:rPr>
                        <a:t>program </a:t>
                      </a:r>
                      <a:r>
                        <a:rPr sz="1250" spc="75" dirty="0">
                          <a:latin typeface="Times New Roman"/>
                          <a:cs typeface="Times New Roman"/>
                        </a:rPr>
                        <a:t>object to</a:t>
                      </a:r>
                      <a:r>
                        <a:rPr sz="1250" spc="-55" dirty="0">
                          <a:latin typeface="Times New Roman"/>
                          <a:cs typeface="Times New Roman"/>
                        </a:rPr>
                        <a:t> </a:t>
                      </a:r>
                      <a:r>
                        <a:rPr sz="1250" spc="75" dirty="0">
                          <a:latin typeface="Times New Roman"/>
                          <a:cs typeface="Times New Roman"/>
                        </a:rPr>
                        <a:t>the  </a:t>
                      </a:r>
                      <a:r>
                        <a:rPr sz="1250" spc="80" dirty="0">
                          <a:latin typeface="Times New Roman"/>
                          <a:cs typeface="Times New Roman"/>
                        </a:rPr>
                        <a:t>database</a:t>
                      </a:r>
                      <a:endParaRPr sz="1250">
                        <a:latin typeface="Times New Roman"/>
                        <a:cs typeface="Times New Roman"/>
                      </a:endParaRPr>
                    </a:p>
                  </a:txBody>
                  <a:tcPr marL="0" marR="0" marT="10795"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a:lnSpc>
                          <a:spcPct val="100000"/>
                        </a:lnSpc>
                      </a:pPr>
                      <a:endParaRPr sz="1300">
                        <a:latin typeface="Times New Roman"/>
                        <a:cs typeface="Times New Roman"/>
                      </a:endParaRPr>
                    </a:p>
                    <a:p>
                      <a:pPr marL="45085" marR="207645">
                        <a:lnSpc>
                          <a:spcPct val="103099"/>
                        </a:lnSpc>
                        <a:spcBef>
                          <a:spcPts val="910"/>
                        </a:spcBef>
                      </a:pPr>
                      <a:r>
                        <a:rPr sz="1250" spc="85" dirty="0">
                          <a:latin typeface="Times New Roman"/>
                          <a:cs typeface="Times New Roman"/>
                        </a:rPr>
                        <a:t>Limited mostly </a:t>
                      </a:r>
                      <a:r>
                        <a:rPr sz="1250" spc="75" dirty="0">
                          <a:latin typeface="Times New Roman"/>
                          <a:cs typeface="Times New Roman"/>
                        </a:rPr>
                        <a:t>to</a:t>
                      </a:r>
                      <a:r>
                        <a:rPr sz="1250" spc="-80" dirty="0">
                          <a:latin typeface="Times New Roman"/>
                          <a:cs typeface="Times New Roman"/>
                        </a:rPr>
                        <a:t> </a:t>
                      </a:r>
                      <a:r>
                        <a:rPr sz="1250" spc="105" dirty="0">
                          <a:latin typeface="Times New Roman"/>
                          <a:cs typeface="Times New Roman"/>
                        </a:rPr>
                        <a:t>new  </a:t>
                      </a:r>
                      <a:r>
                        <a:rPr sz="1250" spc="80" dirty="0">
                          <a:latin typeface="Times New Roman"/>
                          <a:cs typeface="Times New Roman"/>
                        </a:rPr>
                        <a:t>data</a:t>
                      </a:r>
                      <a:r>
                        <a:rPr sz="1250" spc="40" dirty="0">
                          <a:latin typeface="Times New Roman"/>
                          <a:cs typeface="Times New Roman"/>
                        </a:rPr>
                        <a:t> </a:t>
                      </a:r>
                      <a:r>
                        <a:rPr sz="1250" spc="80" dirty="0">
                          <a:latin typeface="Times New Roman"/>
                          <a:cs typeface="Times New Roman"/>
                        </a:rPr>
                        <a:t>types</a:t>
                      </a:r>
                      <a:endParaRPr sz="1250">
                        <a:latin typeface="Times New Roman"/>
                        <a:cs typeface="Times New Roman"/>
                      </a:endParaRPr>
                    </a:p>
                  </a:txBody>
                  <a:tcPr marL="0" marR="0" marT="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a:lnSpc>
                          <a:spcPct val="100000"/>
                        </a:lnSpc>
                      </a:pPr>
                      <a:endParaRPr sz="1300">
                        <a:latin typeface="Times New Roman"/>
                        <a:cs typeface="Times New Roman"/>
                      </a:endParaRPr>
                    </a:p>
                    <a:p>
                      <a:pPr>
                        <a:lnSpc>
                          <a:spcPct val="100000"/>
                        </a:lnSpc>
                        <a:spcBef>
                          <a:spcPts val="5"/>
                        </a:spcBef>
                      </a:pPr>
                      <a:endParaRPr sz="1500">
                        <a:latin typeface="Times New Roman"/>
                        <a:cs typeface="Times New Roman"/>
                      </a:endParaRPr>
                    </a:p>
                    <a:p>
                      <a:pPr marL="45085">
                        <a:lnSpc>
                          <a:spcPct val="100000"/>
                        </a:lnSpc>
                      </a:pPr>
                      <a:r>
                        <a:rPr sz="1250" spc="75" dirty="0">
                          <a:latin typeface="Times New Roman"/>
                          <a:cs typeface="Times New Roman"/>
                        </a:rPr>
                        <a:t>Direct </a:t>
                      </a:r>
                      <a:r>
                        <a:rPr sz="1250" spc="90" dirty="0">
                          <a:latin typeface="Times New Roman"/>
                          <a:cs typeface="Times New Roman"/>
                        </a:rPr>
                        <a:t>and</a:t>
                      </a:r>
                      <a:r>
                        <a:rPr sz="1250" dirty="0">
                          <a:latin typeface="Times New Roman"/>
                          <a:cs typeface="Times New Roman"/>
                        </a:rPr>
                        <a:t> </a:t>
                      </a:r>
                      <a:r>
                        <a:rPr sz="1250" spc="80" dirty="0">
                          <a:latin typeface="Times New Roman"/>
                          <a:cs typeface="Times New Roman"/>
                        </a:rPr>
                        <a:t>extensive</a:t>
                      </a:r>
                      <a:endParaRPr sz="1250">
                        <a:latin typeface="Times New Roman"/>
                        <a:cs typeface="Times New Roman"/>
                      </a:endParaRPr>
                    </a:p>
                  </a:txBody>
                  <a:tcPr marL="0" marR="0" marT="0" marB="0">
                    <a:lnL w="19050">
                      <a:solidFill>
                        <a:srgbClr val="94928C"/>
                      </a:solidFill>
                      <a:prstDash val="solid"/>
                    </a:lnL>
                    <a:lnR w="19050">
                      <a:solidFill>
                        <a:srgbClr val="F2F1EF"/>
                      </a:solidFill>
                      <a:prstDash val="solid"/>
                    </a:lnR>
                    <a:lnT w="12700">
                      <a:solidFill>
                        <a:srgbClr val="94928C"/>
                      </a:solidFill>
                      <a:prstDash val="solid"/>
                    </a:lnT>
                    <a:lnB w="12700">
                      <a:solidFill>
                        <a:srgbClr val="94928C"/>
                      </a:solidFill>
                      <a:prstDash val="solid"/>
                    </a:lnB>
                    <a:solidFill>
                      <a:srgbClr val="FFFED5"/>
                    </a:solidFill>
                  </a:tcPr>
                </a:tc>
              </a:tr>
              <a:tr h="659130">
                <a:tc>
                  <a:txBody>
                    <a:bodyPr/>
                    <a:lstStyle/>
                    <a:p>
                      <a:pPr>
                        <a:lnSpc>
                          <a:spcPct val="100000"/>
                        </a:lnSpc>
                        <a:spcBef>
                          <a:spcPts val="55"/>
                        </a:spcBef>
                      </a:pPr>
                      <a:endParaRPr sz="1500">
                        <a:latin typeface="Times New Roman"/>
                        <a:cs typeface="Times New Roman"/>
                      </a:endParaRPr>
                    </a:p>
                    <a:p>
                      <a:pPr marL="45720">
                        <a:lnSpc>
                          <a:spcPct val="100000"/>
                        </a:lnSpc>
                      </a:pPr>
                      <a:r>
                        <a:rPr sz="1100" spc="50" dirty="0">
                          <a:latin typeface="Times New Roman"/>
                          <a:cs typeface="Times New Roman"/>
                        </a:rPr>
                        <a:t>Simplicity </a:t>
                      </a:r>
                      <a:r>
                        <a:rPr sz="1100" spc="55" dirty="0">
                          <a:latin typeface="Times New Roman"/>
                          <a:cs typeface="Times New Roman"/>
                        </a:rPr>
                        <a:t>of</a:t>
                      </a:r>
                      <a:r>
                        <a:rPr sz="1100" spc="5" dirty="0">
                          <a:latin typeface="Times New Roman"/>
                          <a:cs typeface="Times New Roman"/>
                        </a:rPr>
                        <a:t> </a:t>
                      </a:r>
                      <a:r>
                        <a:rPr sz="1100" spc="60" dirty="0">
                          <a:latin typeface="Times New Roman"/>
                          <a:cs typeface="Times New Roman"/>
                        </a:rPr>
                        <a:t>use</a:t>
                      </a:r>
                      <a:endParaRPr sz="1100">
                        <a:latin typeface="Times New Roman"/>
                        <a:cs typeface="Times New Roman"/>
                      </a:endParaRPr>
                    </a:p>
                  </a:txBody>
                  <a:tcPr marL="0" marR="0" marT="6985"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720" marR="137160">
                        <a:lnSpc>
                          <a:spcPct val="103099"/>
                        </a:lnSpc>
                        <a:spcBef>
                          <a:spcPts val="85"/>
                        </a:spcBef>
                      </a:pPr>
                      <a:r>
                        <a:rPr sz="1250" spc="85" dirty="0">
                          <a:latin typeface="Times New Roman"/>
                          <a:cs typeface="Times New Roman"/>
                        </a:rPr>
                        <a:t>Table </a:t>
                      </a:r>
                      <a:r>
                        <a:rPr sz="1250" spc="70" dirty="0">
                          <a:latin typeface="Times New Roman"/>
                          <a:cs typeface="Times New Roman"/>
                        </a:rPr>
                        <a:t>structures </a:t>
                      </a:r>
                      <a:r>
                        <a:rPr sz="1250" spc="85" dirty="0">
                          <a:latin typeface="Times New Roman"/>
                          <a:cs typeface="Times New Roman"/>
                        </a:rPr>
                        <a:t>easy</a:t>
                      </a:r>
                      <a:r>
                        <a:rPr sz="1250" spc="-75" dirty="0">
                          <a:latin typeface="Times New Roman"/>
                          <a:cs typeface="Times New Roman"/>
                        </a:rPr>
                        <a:t> </a:t>
                      </a:r>
                      <a:r>
                        <a:rPr sz="1250" spc="75" dirty="0">
                          <a:latin typeface="Times New Roman"/>
                          <a:cs typeface="Times New Roman"/>
                        </a:rPr>
                        <a:t>to  </a:t>
                      </a:r>
                      <a:r>
                        <a:rPr sz="1250" spc="80" dirty="0">
                          <a:latin typeface="Times New Roman"/>
                          <a:cs typeface="Times New Roman"/>
                        </a:rPr>
                        <a:t>understand; </a:t>
                      </a:r>
                      <a:r>
                        <a:rPr sz="1250" spc="105" dirty="0">
                          <a:latin typeface="Times New Roman"/>
                          <a:cs typeface="Times New Roman"/>
                        </a:rPr>
                        <a:t>many </a:t>
                      </a:r>
                      <a:r>
                        <a:rPr sz="1250" spc="85" dirty="0">
                          <a:latin typeface="Times New Roman"/>
                          <a:cs typeface="Times New Roman"/>
                        </a:rPr>
                        <a:t>end-  </a:t>
                      </a:r>
                      <a:r>
                        <a:rPr sz="1250" spc="80" dirty="0">
                          <a:latin typeface="Times New Roman"/>
                          <a:cs typeface="Times New Roman"/>
                        </a:rPr>
                        <a:t>user </a:t>
                      </a:r>
                      <a:r>
                        <a:rPr sz="1250" spc="75" dirty="0">
                          <a:latin typeface="Times New Roman"/>
                          <a:cs typeface="Times New Roman"/>
                        </a:rPr>
                        <a:t>tools</a:t>
                      </a:r>
                      <a:r>
                        <a:rPr sz="1250" spc="-5" dirty="0">
                          <a:latin typeface="Times New Roman"/>
                          <a:cs typeface="Times New Roman"/>
                        </a:rPr>
                        <a:t> </a:t>
                      </a:r>
                      <a:r>
                        <a:rPr sz="1250" spc="75" dirty="0">
                          <a:latin typeface="Times New Roman"/>
                          <a:cs typeface="Times New Roman"/>
                        </a:rPr>
                        <a:t>available</a:t>
                      </a:r>
                      <a:endParaRPr sz="1250">
                        <a:latin typeface="Times New Roman"/>
                        <a:cs typeface="Times New Roman"/>
                      </a:endParaRPr>
                    </a:p>
                  </a:txBody>
                  <a:tcPr marL="0" marR="0" marT="10795"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085" marR="162560">
                        <a:lnSpc>
                          <a:spcPct val="103099"/>
                        </a:lnSpc>
                        <a:spcBef>
                          <a:spcPts val="85"/>
                        </a:spcBef>
                      </a:pPr>
                      <a:r>
                        <a:rPr sz="1250" spc="100" dirty="0">
                          <a:latin typeface="Times New Roman"/>
                          <a:cs typeface="Times New Roman"/>
                        </a:rPr>
                        <a:t>Same </a:t>
                      </a:r>
                      <a:r>
                        <a:rPr sz="1250" spc="80" dirty="0">
                          <a:latin typeface="Times New Roman"/>
                          <a:cs typeface="Times New Roman"/>
                        </a:rPr>
                        <a:t>as </a:t>
                      </a:r>
                      <a:r>
                        <a:rPr sz="1250" spc="120" dirty="0">
                          <a:latin typeface="Times New Roman"/>
                          <a:cs typeface="Times New Roman"/>
                        </a:rPr>
                        <a:t>RDBMS,</a:t>
                      </a:r>
                      <a:r>
                        <a:rPr sz="1250" spc="-100" dirty="0">
                          <a:latin typeface="Times New Roman"/>
                          <a:cs typeface="Times New Roman"/>
                        </a:rPr>
                        <a:t> </a:t>
                      </a:r>
                      <a:r>
                        <a:rPr sz="1250" spc="80" dirty="0">
                          <a:latin typeface="Times New Roman"/>
                          <a:cs typeface="Times New Roman"/>
                        </a:rPr>
                        <a:t>with  </a:t>
                      </a:r>
                      <a:r>
                        <a:rPr sz="1250" spc="95" dirty="0">
                          <a:latin typeface="Times New Roman"/>
                          <a:cs typeface="Times New Roman"/>
                        </a:rPr>
                        <a:t>some </a:t>
                      </a:r>
                      <a:r>
                        <a:rPr sz="1250" spc="85" dirty="0">
                          <a:latin typeface="Times New Roman"/>
                          <a:cs typeface="Times New Roman"/>
                        </a:rPr>
                        <a:t>confusing  </a:t>
                      </a:r>
                      <a:r>
                        <a:rPr sz="1250" spc="80" dirty="0">
                          <a:latin typeface="Times New Roman"/>
                          <a:cs typeface="Times New Roman"/>
                        </a:rPr>
                        <a:t>extensions</a:t>
                      </a:r>
                      <a:endParaRPr sz="1250">
                        <a:latin typeface="Times New Roman"/>
                        <a:cs typeface="Times New Roman"/>
                      </a:endParaRPr>
                    </a:p>
                  </a:txBody>
                  <a:tcPr marL="0" marR="0" marT="10795"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085" marR="274955" algn="just">
                        <a:lnSpc>
                          <a:spcPct val="103099"/>
                        </a:lnSpc>
                        <a:spcBef>
                          <a:spcPts val="85"/>
                        </a:spcBef>
                      </a:pPr>
                      <a:r>
                        <a:rPr sz="1250" spc="135" dirty="0">
                          <a:latin typeface="Times New Roman"/>
                          <a:cs typeface="Times New Roman"/>
                        </a:rPr>
                        <a:t>OK </a:t>
                      </a:r>
                      <a:r>
                        <a:rPr sz="1250" spc="75" dirty="0">
                          <a:latin typeface="Times New Roman"/>
                          <a:cs typeface="Times New Roman"/>
                        </a:rPr>
                        <a:t>for</a:t>
                      </a:r>
                      <a:r>
                        <a:rPr sz="1250" spc="-120" dirty="0">
                          <a:latin typeface="Times New Roman"/>
                          <a:cs typeface="Times New Roman"/>
                        </a:rPr>
                        <a:t> </a:t>
                      </a:r>
                      <a:r>
                        <a:rPr sz="1250" spc="90" dirty="0">
                          <a:latin typeface="Times New Roman"/>
                          <a:cs typeface="Times New Roman"/>
                        </a:rPr>
                        <a:t>programmers;  </a:t>
                      </a:r>
                      <a:r>
                        <a:rPr sz="1250" spc="95" dirty="0">
                          <a:latin typeface="Times New Roman"/>
                          <a:cs typeface="Times New Roman"/>
                        </a:rPr>
                        <a:t>some </a:t>
                      </a:r>
                      <a:r>
                        <a:rPr sz="1250" spc="114" dirty="0">
                          <a:latin typeface="Times New Roman"/>
                          <a:cs typeface="Times New Roman"/>
                        </a:rPr>
                        <a:t>SQL </a:t>
                      </a:r>
                      <a:r>
                        <a:rPr sz="1250" spc="80" dirty="0">
                          <a:latin typeface="Times New Roman"/>
                          <a:cs typeface="Times New Roman"/>
                        </a:rPr>
                        <a:t>access </a:t>
                      </a:r>
                      <a:r>
                        <a:rPr sz="1250" spc="75" dirty="0">
                          <a:latin typeface="Times New Roman"/>
                          <a:cs typeface="Times New Roman"/>
                        </a:rPr>
                        <a:t>for  </a:t>
                      </a:r>
                      <a:r>
                        <a:rPr sz="1250" spc="90" dirty="0">
                          <a:latin typeface="Times New Roman"/>
                          <a:cs typeface="Times New Roman"/>
                        </a:rPr>
                        <a:t>end</a:t>
                      </a:r>
                      <a:r>
                        <a:rPr sz="1250" spc="40" dirty="0">
                          <a:latin typeface="Times New Roman"/>
                          <a:cs typeface="Times New Roman"/>
                        </a:rPr>
                        <a:t> </a:t>
                      </a:r>
                      <a:r>
                        <a:rPr sz="1250" spc="80" dirty="0">
                          <a:latin typeface="Times New Roman"/>
                          <a:cs typeface="Times New Roman"/>
                        </a:rPr>
                        <a:t>users</a:t>
                      </a:r>
                      <a:endParaRPr sz="1250">
                        <a:latin typeface="Times New Roman"/>
                        <a:cs typeface="Times New Roman"/>
                      </a:endParaRPr>
                    </a:p>
                  </a:txBody>
                  <a:tcPr marL="0" marR="0" marT="10795" marB="0">
                    <a:lnL w="19050">
                      <a:solidFill>
                        <a:srgbClr val="94928C"/>
                      </a:solidFill>
                      <a:prstDash val="solid"/>
                    </a:lnL>
                    <a:lnR w="19050">
                      <a:solidFill>
                        <a:srgbClr val="F2F1EF"/>
                      </a:solidFill>
                      <a:prstDash val="solid"/>
                    </a:lnR>
                    <a:lnT w="12700">
                      <a:solidFill>
                        <a:srgbClr val="94928C"/>
                      </a:solidFill>
                      <a:prstDash val="solid"/>
                    </a:lnT>
                    <a:lnB w="12700">
                      <a:solidFill>
                        <a:srgbClr val="94928C"/>
                      </a:solidFill>
                      <a:prstDash val="solid"/>
                    </a:lnB>
                    <a:solidFill>
                      <a:srgbClr val="FFFED5"/>
                    </a:solidFill>
                  </a:tcPr>
                </a:tc>
              </a:tr>
              <a:tr h="1051560">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marL="45720">
                        <a:lnSpc>
                          <a:spcPct val="100000"/>
                        </a:lnSpc>
                        <a:spcBef>
                          <a:spcPts val="844"/>
                        </a:spcBef>
                      </a:pPr>
                      <a:r>
                        <a:rPr sz="1100" spc="50" dirty="0">
                          <a:latin typeface="Times New Roman"/>
                          <a:cs typeface="Times New Roman"/>
                        </a:rPr>
                        <a:t>Simplicity </a:t>
                      </a:r>
                      <a:r>
                        <a:rPr sz="1100" spc="55" dirty="0">
                          <a:latin typeface="Times New Roman"/>
                          <a:cs typeface="Times New Roman"/>
                        </a:rPr>
                        <a:t>of</a:t>
                      </a:r>
                      <a:r>
                        <a:rPr sz="1100" spc="-10" dirty="0">
                          <a:latin typeface="Times New Roman"/>
                          <a:cs typeface="Times New Roman"/>
                        </a:rPr>
                        <a:t> </a:t>
                      </a:r>
                      <a:r>
                        <a:rPr sz="1100" spc="65" dirty="0">
                          <a:latin typeface="Times New Roman"/>
                          <a:cs typeface="Times New Roman"/>
                        </a:rPr>
                        <a:t>development</a:t>
                      </a:r>
                      <a:endParaRPr sz="1100">
                        <a:latin typeface="Times New Roman"/>
                        <a:cs typeface="Times New Roman"/>
                      </a:endParaRPr>
                    </a:p>
                  </a:txBody>
                  <a:tcPr marL="0" marR="0" marT="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720" marR="60325">
                        <a:lnSpc>
                          <a:spcPct val="103099"/>
                        </a:lnSpc>
                        <a:spcBef>
                          <a:spcPts val="860"/>
                        </a:spcBef>
                      </a:pPr>
                      <a:r>
                        <a:rPr sz="1250" spc="80" dirty="0">
                          <a:latin typeface="Times New Roman"/>
                          <a:cs typeface="Times New Roman"/>
                        </a:rPr>
                        <a:t>Provides </a:t>
                      </a:r>
                      <a:r>
                        <a:rPr sz="1250" spc="85" dirty="0">
                          <a:latin typeface="Times New Roman"/>
                          <a:cs typeface="Times New Roman"/>
                        </a:rPr>
                        <a:t>independence  </a:t>
                      </a:r>
                      <a:r>
                        <a:rPr sz="1250" spc="80" dirty="0">
                          <a:latin typeface="Times New Roman"/>
                          <a:cs typeface="Times New Roman"/>
                        </a:rPr>
                        <a:t>of data </a:t>
                      </a:r>
                      <a:r>
                        <a:rPr sz="1250" spc="95" dirty="0">
                          <a:latin typeface="Times New Roman"/>
                          <a:cs typeface="Times New Roman"/>
                        </a:rPr>
                        <a:t>from</a:t>
                      </a:r>
                      <a:r>
                        <a:rPr sz="1250" spc="-100" dirty="0">
                          <a:latin typeface="Times New Roman"/>
                          <a:cs typeface="Times New Roman"/>
                        </a:rPr>
                        <a:t> </a:t>
                      </a:r>
                      <a:r>
                        <a:rPr sz="1250" spc="75" dirty="0">
                          <a:latin typeface="Times New Roman"/>
                          <a:cs typeface="Times New Roman"/>
                        </a:rPr>
                        <a:t>application,  </a:t>
                      </a:r>
                      <a:r>
                        <a:rPr sz="1250" spc="95" dirty="0">
                          <a:latin typeface="Times New Roman"/>
                          <a:cs typeface="Times New Roman"/>
                        </a:rPr>
                        <a:t>good </a:t>
                      </a:r>
                      <a:r>
                        <a:rPr sz="1250" spc="75" dirty="0">
                          <a:latin typeface="Times New Roman"/>
                          <a:cs typeface="Times New Roman"/>
                        </a:rPr>
                        <a:t>for </a:t>
                      </a:r>
                      <a:r>
                        <a:rPr sz="1250" spc="80" dirty="0">
                          <a:latin typeface="Times New Roman"/>
                          <a:cs typeface="Times New Roman"/>
                        </a:rPr>
                        <a:t>simple  </a:t>
                      </a:r>
                      <a:r>
                        <a:rPr sz="1250" spc="75" dirty="0">
                          <a:latin typeface="Times New Roman"/>
                          <a:cs typeface="Times New Roman"/>
                        </a:rPr>
                        <a:t>relationships</a:t>
                      </a:r>
                      <a:endParaRPr sz="1250">
                        <a:latin typeface="Times New Roman"/>
                        <a:cs typeface="Times New Roman"/>
                      </a:endParaRPr>
                    </a:p>
                  </a:txBody>
                  <a:tcPr marL="0" marR="0" marT="10922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085" marR="60325">
                        <a:lnSpc>
                          <a:spcPct val="103099"/>
                        </a:lnSpc>
                        <a:spcBef>
                          <a:spcPts val="860"/>
                        </a:spcBef>
                      </a:pPr>
                      <a:r>
                        <a:rPr sz="1250" spc="80" dirty="0">
                          <a:latin typeface="Times New Roman"/>
                          <a:cs typeface="Times New Roman"/>
                        </a:rPr>
                        <a:t>Provides </a:t>
                      </a:r>
                      <a:r>
                        <a:rPr sz="1250" spc="85" dirty="0">
                          <a:latin typeface="Times New Roman"/>
                          <a:cs typeface="Times New Roman"/>
                        </a:rPr>
                        <a:t>independence  </a:t>
                      </a:r>
                      <a:r>
                        <a:rPr sz="1250" spc="80" dirty="0">
                          <a:latin typeface="Times New Roman"/>
                          <a:cs typeface="Times New Roman"/>
                        </a:rPr>
                        <a:t>of data </a:t>
                      </a:r>
                      <a:r>
                        <a:rPr sz="1250" spc="95" dirty="0">
                          <a:latin typeface="Times New Roman"/>
                          <a:cs typeface="Times New Roman"/>
                        </a:rPr>
                        <a:t>from</a:t>
                      </a:r>
                      <a:r>
                        <a:rPr sz="1250" spc="-100" dirty="0">
                          <a:latin typeface="Times New Roman"/>
                          <a:cs typeface="Times New Roman"/>
                        </a:rPr>
                        <a:t> </a:t>
                      </a:r>
                      <a:r>
                        <a:rPr sz="1250" spc="75" dirty="0">
                          <a:latin typeface="Times New Roman"/>
                          <a:cs typeface="Times New Roman"/>
                        </a:rPr>
                        <a:t>application,  </a:t>
                      </a:r>
                      <a:r>
                        <a:rPr sz="1250" spc="95" dirty="0">
                          <a:latin typeface="Times New Roman"/>
                          <a:cs typeface="Times New Roman"/>
                        </a:rPr>
                        <a:t>good </a:t>
                      </a:r>
                      <a:r>
                        <a:rPr sz="1250" spc="75" dirty="0">
                          <a:latin typeface="Times New Roman"/>
                          <a:cs typeface="Times New Roman"/>
                        </a:rPr>
                        <a:t>for </a:t>
                      </a:r>
                      <a:r>
                        <a:rPr sz="1250" spc="80" dirty="0">
                          <a:latin typeface="Times New Roman"/>
                          <a:cs typeface="Times New Roman"/>
                        </a:rPr>
                        <a:t>simple  </a:t>
                      </a:r>
                      <a:r>
                        <a:rPr sz="1250" spc="75" dirty="0">
                          <a:latin typeface="Times New Roman"/>
                          <a:cs typeface="Times New Roman"/>
                        </a:rPr>
                        <a:t>relationships</a:t>
                      </a:r>
                      <a:endParaRPr sz="1250">
                        <a:latin typeface="Times New Roman"/>
                        <a:cs typeface="Times New Roman"/>
                      </a:endParaRPr>
                    </a:p>
                  </a:txBody>
                  <a:tcPr marL="0" marR="0" marT="10922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085" marR="325755">
                        <a:lnSpc>
                          <a:spcPct val="103099"/>
                        </a:lnSpc>
                        <a:spcBef>
                          <a:spcPts val="85"/>
                        </a:spcBef>
                      </a:pPr>
                      <a:r>
                        <a:rPr sz="1250" spc="80" dirty="0">
                          <a:latin typeface="Times New Roman"/>
                          <a:cs typeface="Times New Roman"/>
                        </a:rPr>
                        <a:t>Objects </a:t>
                      </a:r>
                      <a:r>
                        <a:rPr sz="1250" spc="75" dirty="0">
                          <a:latin typeface="Times New Roman"/>
                          <a:cs typeface="Times New Roman"/>
                        </a:rPr>
                        <a:t>are </a:t>
                      </a:r>
                      <a:r>
                        <a:rPr sz="1250" spc="85" dirty="0">
                          <a:latin typeface="Times New Roman"/>
                          <a:cs typeface="Times New Roman"/>
                        </a:rPr>
                        <a:t>a </a:t>
                      </a:r>
                      <a:r>
                        <a:rPr sz="1250" spc="75" dirty="0">
                          <a:latin typeface="Times New Roman"/>
                          <a:cs typeface="Times New Roman"/>
                        </a:rPr>
                        <a:t>natural  </a:t>
                      </a:r>
                      <a:r>
                        <a:rPr sz="1250" spc="105" dirty="0">
                          <a:latin typeface="Times New Roman"/>
                          <a:cs typeface="Times New Roman"/>
                        </a:rPr>
                        <a:t>way </a:t>
                      </a:r>
                      <a:r>
                        <a:rPr sz="1250" spc="75" dirty="0">
                          <a:latin typeface="Times New Roman"/>
                          <a:cs typeface="Times New Roman"/>
                        </a:rPr>
                        <a:t>to </a:t>
                      </a:r>
                      <a:r>
                        <a:rPr sz="1250" spc="90" dirty="0">
                          <a:latin typeface="Times New Roman"/>
                          <a:cs typeface="Times New Roman"/>
                        </a:rPr>
                        <a:t>model; can  </a:t>
                      </a:r>
                      <a:r>
                        <a:rPr sz="1250" spc="95" dirty="0">
                          <a:latin typeface="Times New Roman"/>
                          <a:cs typeface="Times New Roman"/>
                        </a:rPr>
                        <a:t>accommodate </a:t>
                      </a:r>
                      <a:r>
                        <a:rPr sz="1250" spc="85" dirty="0">
                          <a:latin typeface="Times New Roman"/>
                          <a:cs typeface="Times New Roman"/>
                        </a:rPr>
                        <a:t>a</a:t>
                      </a:r>
                      <a:r>
                        <a:rPr sz="1250" spc="-60" dirty="0">
                          <a:latin typeface="Times New Roman"/>
                          <a:cs typeface="Times New Roman"/>
                        </a:rPr>
                        <a:t> </a:t>
                      </a:r>
                      <a:r>
                        <a:rPr sz="1250" spc="90" dirty="0">
                          <a:latin typeface="Times New Roman"/>
                          <a:cs typeface="Times New Roman"/>
                        </a:rPr>
                        <a:t>wide  </a:t>
                      </a:r>
                      <a:r>
                        <a:rPr sz="1250" spc="75" dirty="0">
                          <a:latin typeface="Times New Roman"/>
                          <a:cs typeface="Times New Roman"/>
                        </a:rPr>
                        <a:t>variety </a:t>
                      </a:r>
                      <a:r>
                        <a:rPr sz="1250" spc="80" dirty="0">
                          <a:latin typeface="Times New Roman"/>
                          <a:cs typeface="Times New Roman"/>
                        </a:rPr>
                        <a:t>of types </a:t>
                      </a:r>
                      <a:r>
                        <a:rPr sz="1250" spc="90" dirty="0">
                          <a:latin typeface="Times New Roman"/>
                          <a:cs typeface="Times New Roman"/>
                        </a:rPr>
                        <a:t>and  </a:t>
                      </a:r>
                      <a:r>
                        <a:rPr sz="1250" spc="75" dirty="0">
                          <a:latin typeface="Times New Roman"/>
                          <a:cs typeface="Times New Roman"/>
                        </a:rPr>
                        <a:t>relationships</a:t>
                      </a:r>
                      <a:endParaRPr sz="1250">
                        <a:latin typeface="Times New Roman"/>
                        <a:cs typeface="Times New Roman"/>
                      </a:endParaRPr>
                    </a:p>
                  </a:txBody>
                  <a:tcPr marL="0" marR="0" marT="10795" marB="0">
                    <a:lnL w="19050">
                      <a:solidFill>
                        <a:srgbClr val="94928C"/>
                      </a:solidFill>
                      <a:prstDash val="solid"/>
                    </a:lnL>
                    <a:lnR w="19050">
                      <a:solidFill>
                        <a:srgbClr val="F2F1EF"/>
                      </a:solidFill>
                      <a:prstDash val="solid"/>
                    </a:lnR>
                    <a:lnT w="12700">
                      <a:solidFill>
                        <a:srgbClr val="94928C"/>
                      </a:solidFill>
                      <a:prstDash val="solid"/>
                    </a:lnT>
                    <a:lnB w="12700">
                      <a:solidFill>
                        <a:srgbClr val="94928C"/>
                      </a:solidFill>
                      <a:prstDash val="solid"/>
                    </a:lnB>
                    <a:solidFill>
                      <a:srgbClr val="FFFED5"/>
                    </a:solidFill>
                  </a:tcPr>
                </a:tc>
              </a:tr>
              <a:tr h="855344">
                <a:tc>
                  <a:txBody>
                    <a:bodyPr/>
                    <a:lstStyle/>
                    <a:p>
                      <a:pPr>
                        <a:lnSpc>
                          <a:spcPct val="100000"/>
                        </a:lnSpc>
                      </a:pPr>
                      <a:endParaRPr sz="1100">
                        <a:latin typeface="Times New Roman"/>
                        <a:cs typeface="Times New Roman"/>
                      </a:endParaRPr>
                    </a:p>
                    <a:p>
                      <a:pPr>
                        <a:lnSpc>
                          <a:spcPct val="100000"/>
                        </a:lnSpc>
                        <a:spcBef>
                          <a:spcPts val="10"/>
                        </a:spcBef>
                      </a:pPr>
                      <a:endParaRPr sz="1150">
                        <a:latin typeface="Times New Roman"/>
                        <a:cs typeface="Times New Roman"/>
                      </a:endParaRPr>
                    </a:p>
                    <a:p>
                      <a:pPr marL="45720">
                        <a:lnSpc>
                          <a:spcPct val="100000"/>
                        </a:lnSpc>
                        <a:spcBef>
                          <a:spcPts val="5"/>
                        </a:spcBef>
                      </a:pPr>
                      <a:r>
                        <a:rPr sz="1100" spc="50" dirty="0">
                          <a:latin typeface="Times New Roman"/>
                          <a:cs typeface="Times New Roman"/>
                        </a:rPr>
                        <a:t>Extensibility </a:t>
                      </a:r>
                      <a:r>
                        <a:rPr sz="1100" spc="65" dirty="0">
                          <a:latin typeface="Times New Roman"/>
                          <a:cs typeface="Times New Roman"/>
                        </a:rPr>
                        <a:t>and</a:t>
                      </a:r>
                      <a:r>
                        <a:rPr sz="1100" spc="15" dirty="0">
                          <a:latin typeface="Times New Roman"/>
                          <a:cs typeface="Times New Roman"/>
                        </a:rPr>
                        <a:t> </a:t>
                      </a:r>
                      <a:r>
                        <a:rPr sz="1100" spc="55" dirty="0">
                          <a:latin typeface="Times New Roman"/>
                          <a:cs typeface="Times New Roman"/>
                        </a:rPr>
                        <a:t>content</a:t>
                      </a:r>
                      <a:endParaRPr sz="1100">
                        <a:latin typeface="Times New Roman"/>
                        <a:cs typeface="Times New Roman"/>
                      </a:endParaRPr>
                    </a:p>
                  </a:txBody>
                  <a:tcPr marL="0" marR="0" marT="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a:lnSpc>
                          <a:spcPct val="100000"/>
                        </a:lnSpc>
                      </a:pPr>
                      <a:endParaRPr sz="1300">
                        <a:latin typeface="Times New Roman"/>
                        <a:cs typeface="Times New Roman"/>
                      </a:endParaRPr>
                    </a:p>
                    <a:p>
                      <a:pPr marL="45720">
                        <a:lnSpc>
                          <a:spcPct val="100000"/>
                        </a:lnSpc>
                        <a:spcBef>
                          <a:spcPts val="955"/>
                        </a:spcBef>
                      </a:pPr>
                      <a:r>
                        <a:rPr sz="1250" spc="100" dirty="0">
                          <a:latin typeface="Times New Roman"/>
                          <a:cs typeface="Times New Roman"/>
                        </a:rPr>
                        <a:t>None</a:t>
                      </a:r>
                      <a:endParaRPr sz="1250">
                        <a:latin typeface="Times New Roman"/>
                        <a:cs typeface="Times New Roman"/>
                      </a:endParaRPr>
                    </a:p>
                  </a:txBody>
                  <a:tcPr marL="0" marR="0" marT="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a:lnSpc>
                          <a:spcPct val="100000"/>
                        </a:lnSpc>
                        <a:spcBef>
                          <a:spcPts val="20"/>
                        </a:spcBef>
                      </a:pPr>
                      <a:endParaRPr sz="1400">
                        <a:latin typeface="Times New Roman"/>
                        <a:cs typeface="Times New Roman"/>
                      </a:endParaRPr>
                    </a:p>
                    <a:p>
                      <a:pPr marL="45085" marR="207645">
                        <a:lnSpc>
                          <a:spcPct val="103099"/>
                        </a:lnSpc>
                      </a:pPr>
                      <a:r>
                        <a:rPr sz="1250" spc="85" dirty="0">
                          <a:latin typeface="Times New Roman"/>
                          <a:cs typeface="Times New Roman"/>
                        </a:rPr>
                        <a:t>Limited mostly </a:t>
                      </a:r>
                      <a:r>
                        <a:rPr sz="1250" spc="75" dirty="0">
                          <a:latin typeface="Times New Roman"/>
                          <a:cs typeface="Times New Roman"/>
                        </a:rPr>
                        <a:t>to</a:t>
                      </a:r>
                      <a:r>
                        <a:rPr sz="1250" spc="-80" dirty="0">
                          <a:latin typeface="Times New Roman"/>
                          <a:cs typeface="Times New Roman"/>
                        </a:rPr>
                        <a:t> </a:t>
                      </a:r>
                      <a:r>
                        <a:rPr sz="1250" spc="105" dirty="0">
                          <a:latin typeface="Times New Roman"/>
                          <a:cs typeface="Times New Roman"/>
                        </a:rPr>
                        <a:t>new  </a:t>
                      </a:r>
                      <a:r>
                        <a:rPr sz="1250" spc="80" dirty="0">
                          <a:latin typeface="Times New Roman"/>
                          <a:cs typeface="Times New Roman"/>
                        </a:rPr>
                        <a:t>data</a:t>
                      </a:r>
                      <a:r>
                        <a:rPr sz="1250" spc="40" dirty="0">
                          <a:latin typeface="Times New Roman"/>
                          <a:cs typeface="Times New Roman"/>
                        </a:rPr>
                        <a:t> </a:t>
                      </a:r>
                      <a:r>
                        <a:rPr sz="1250" spc="80" dirty="0">
                          <a:latin typeface="Times New Roman"/>
                          <a:cs typeface="Times New Roman"/>
                        </a:rPr>
                        <a:t>types</a:t>
                      </a:r>
                      <a:endParaRPr sz="1250">
                        <a:latin typeface="Times New Roman"/>
                        <a:cs typeface="Times New Roman"/>
                      </a:endParaRPr>
                    </a:p>
                  </a:txBody>
                  <a:tcPr marL="0" marR="0" marT="2540" marB="0">
                    <a:lnL w="19050">
                      <a:solidFill>
                        <a:srgbClr val="94928C"/>
                      </a:solidFill>
                      <a:prstDash val="solid"/>
                    </a:lnL>
                    <a:lnR w="19050">
                      <a:solidFill>
                        <a:srgbClr val="94928C"/>
                      </a:solidFill>
                      <a:prstDash val="solid"/>
                    </a:lnR>
                    <a:lnT w="12700">
                      <a:solidFill>
                        <a:srgbClr val="94928C"/>
                      </a:solidFill>
                      <a:prstDash val="solid"/>
                    </a:lnT>
                    <a:lnB w="12700">
                      <a:solidFill>
                        <a:srgbClr val="94928C"/>
                      </a:solidFill>
                      <a:prstDash val="solid"/>
                    </a:lnB>
                    <a:solidFill>
                      <a:srgbClr val="FFFED5"/>
                    </a:solidFill>
                  </a:tcPr>
                </a:tc>
                <a:tc>
                  <a:txBody>
                    <a:bodyPr/>
                    <a:lstStyle/>
                    <a:p>
                      <a:pPr marL="45085" marR="274320">
                        <a:lnSpc>
                          <a:spcPct val="103099"/>
                        </a:lnSpc>
                        <a:spcBef>
                          <a:spcPts val="85"/>
                        </a:spcBef>
                      </a:pPr>
                      <a:r>
                        <a:rPr sz="1250" spc="100" dirty="0">
                          <a:latin typeface="Times New Roman"/>
                          <a:cs typeface="Times New Roman"/>
                        </a:rPr>
                        <a:t>Can </a:t>
                      </a:r>
                      <a:r>
                        <a:rPr sz="1250" spc="85" dirty="0">
                          <a:latin typeface="Times New Roman"/>
                          <a:cs typeface="Times New Roman"/>
                        </a:rPr>
                        <a:t>handle </a:t>
                      </a:r>
                      <a:r>
                        <a:rPr sz="1250" spc="70" dirty="0">
                          <a:latin typeface="Times New Roman"/>
                          <a:cs typeface="Times New Roman"/>
                        </a:rPr>
                        <a:t>arbitrary  </a:t>
                      </a:r>
                      <a:r>
                        <a:rPr sz="1250" spc="80" dirty="0">
                          <a:latin typeface="Times New Roman"/>
                          <a:cs typeface="Times New Roman"/>
                        </a:rPr>
                        <a:t>complexity; users</a:t>
                      </a:r>
                      <a:r>
                        <a:rPr sz="1250" spc="-35" dirty="0">
                          <a:latin typeface="Times New Roman"/>
                          <a:cs typeface="Times New Roman"/>
                        </a:rPr>
                        <a:t> </a:t>
                      </a:r>
                      <a:r>
                        <a:rPr sz="1250" spc="90" dirty="0">
                          <a:latin typeface="Times New Roman"/>
                          <a:cs typeface="Times New Roman"/>
                        </a:rPr>
                        <a:t>can  </a:t>
                      </a:r>
                      <a:r>
                        <a:rPr sz="1250" spc="75" dirty="0">
                          <a:latin typeface="Times New Roman"/>
                          <a:cs typeface="Times New Roman"/>
                        </a:rPr>
                        <a:t>write </a:t>
                      </a:r>
                      <a:r>
                        <a:rPr sz="1250" spc="90" dirty="0">
                          <a:latin typeface="Times New Roman"/>
                          <a:cs typeface="Times New Roman"/>
                        </a:rPr>
                        <a:t>methods and</a:t>
                      </a:r>
                      <a:r>
                        <a:rPr sz="1250" spc="-70" dirty="0">
                          <a:latin typeface="Times New Roman"/>
                          <a:cs typeface="Times New Roman"/>
                        </a:rPr>
                        <a:t> </a:t>
                      </a:r>
                      <a:r>
                        <a:rPr sz="1250" spc="95" dirty="0">
                          <a:latin typeface="Times New Roman"/>
                          <a:cs typeface="Times New Roman"/>
                        </a:rPr>
                        <a:t>on  </a:t>
                      </a:r>
                      <a:r>
                        <a:rPr sz="1250" spc="90" dirty="0">
                          <a:latin typeface="Times New Roman"/>
                          <a:cs typeface="Times New Roman"/>
                        </a:rPr>
                        <a:t>any</a:t>
                      </a:r>
                      <a:r>
                        <a:rPr sz="1250" spc="35" dirty="0">
                          <a:latin typeface="Times New Roman"/>
                          <a:cs typeface="Times New Roman"/>
                        </a:rPr>
                        <a:t> </a:t>
                      </a:r>
                      <a:r>
                        <a:rPr sz="1250" spc="70" dirty="0">
                          <a:latin typeface="Times New Roman"/>
                          <a:cs typeface="Times New Roman"/>
                        </a:rPr>
                        <a:t>structure</a:t>
                      </a:r>
                      <a:endParaRPr sz="1250">
                        <a:latin typeface="Times New Roman"/>
                        <a:cs typeface="Times New Roman"/>
                      </a:endParaRPr>
                    </a:p>
                  </a:txBody>
                  <a:tcPr marL="0" marR="0" marT="10795" marB="0">
                    <a:lnL w="19050">
                      <a:solidFill>
                        <a:srgbClr val="94928C"/>
                      </a:solidFill>
                      <a:prstDash val="solid"/>
                    </a:lnL>
                    <a:lnR w="19050">
                      <a:solidFill>
                        <a:srgbClr val="F2F1EF"/>
                      </a:solidFill>
                      <a:prstDash val="solid"/>
                    </a:lnR>
                    <a:lnT w="12700">
                      <a:solidFill>
                        <a:srgbClr val="94928C"/>
                      </a:solidFill>
                      <a:prstDash val="solid"/>
                    </a:lnT>
                    <a:lnB w="12700">
                      <a:solidFill>
                        <a:srgbClr val="94928C"/>
                      </a:solidFill>
                      <a:prstDash val="solid"/>
                    </a:lnB>
                    <a:solidFill>
                      <a:srgbClr val="FFFED5"/>
                    </a:solidFill>
                  </a:tcPr>
                </a:tc>
              </a:tr>
              <a:tr h="837565">
                <a:tc>
                  <a:txBody>
                    <a:bodyPr/>
                    <a:lstStyle/>
                    <a:p>
                      <a:pPr>
                        <a:lnSpc>
                          <a:spcPct val="100000"/>
                        </a:lnSpc>
                      </a:pPr>
                      <a:endParaRPr sz="1100">
                        <a:latin typeface="Times New Roman"/>
                        <a:cs typeface="Times New Roman"/>
                      </a:endParaRPr>
                    </a:p>
                    <a:p>
                      <a:pPr>
                        <a:lnSpc>
                          <a:spcPct val="100000"/>
                        </a:lnSpc>
                        <a:spcBef>
                          <a:spcPts val="10"/>
                        </a:spcBef>
                      </a:pPr>
                      <a:endParaRPr sz="1150">
                        <a:latin typeface="Times New Roman"/>
                        <a:cs typeface="Times New Roman"/>
                      </a:endParaRPr>
                    </a:p>
                    <a:p>
                      <a:pPr marL="45720">
                        <a:lnSpc>
                          <a:spcPct val="100000"/>
                        </a:lnSpc>
                        <a:spcBef>
                          <a:spcPts val="5"/>
                        </a:spcBef>
                      </a:pPr>
                      <a:r>
                        <a:rPr sz="1100" spc="70" dirty="0">
                          <a:latin typeface="Times New Roman"/>
                          <a:cs typeface="Times New Roman"/>
                        </a:rPr>
                        <a:t>Complex </a:t>
                      </a:r>
                      <a:r>
                        <a:rPr sz="1100" spc="55" dirty="0">
                          <a:latin typeface="Times New Roman"/>
                          <a:cs typeface="Times New Roman"/>
                        </a:rPr>
                        <a:t>data</a:t>
                      </a:r>
                      <a:r>
                        <a:rPr sz="1100" spc="-15" dirty="0">
                          <a:latin typeface="Times New Roman"/>
                          <a:cs typeface="Times New Roman"/>
                        </a:rPr>
                        <a:t> </a:t>
                      </a:r>
                      <a:r>
                        <a:rPr sz="1100" spc="50" dirty="0">
                          <a:latin typeface="Times New Roman"/>
                          <a:cs typeface="Times New Roman"/>
                        </a:rPr>
                        <a:t>relationships</a:t>
                      </a:r>
                      <a:endParaRPr sz="1100">
                        <a:latin typeface="Times New Roman"/>
                        <a:cs typeface="Times New Roman"/>
                      </a:endParaRPr>
                    </a:p>
                  </a:txBody>
                  <a:tcPr marL="0" marR="0" marT="0" marB="0">
                    <a:lnL w="19050">
                      <a:solidFill>
                        <a:srgbClr val="94928C"/>
                      </a:solidFill>
                      <a:prstDash val="solid"/>
                    </a:lnL>
                    <a:lnR w="19050">
                      <a:solidFill>
                        <a:srgbClr val="94928C"/>
                      </a:solidFill>
                      <a:prstDash val="solid"/>
                    </a:lnR>
                    <a:lnT w="12700">
                      <a:solidFill>
                        <a:srgbClr val="94928C"/>
                      </a:solidFill>
                      <a:prstDash val="solid"/>
                    </a:lnT>
                    <a:lnB w="12700">
                      <a:solidFill>
                        <a:srgbClr val="F2F1EF"/>
                      </a:solidFill>
                      <a:prstDash val="solid"/>
                    </a:lnB>
                    <a:solidFill>
                      <a:srgbClr val="FFFED5"/>
                    </a:solidFill>
                  </a:tcPr>
                </a:tc>
                <a:tc>
                  <a:txBody>
                    <a:bodyPr/>
                    <a:lstStyle/>
                    <a:p>
                      <a:pPr>
                        <a:lnSpc>
                          <a:spcPct val="100000"/>
                        </a:lnSpc>
                      </a:pPr>
                      <a:endParaRPr sz="1300">
                        <a:latin typeface="Times New Roman"/>
                        <a:cs typeface="Times New Roman"/>
                      </a:endParaRPr>
                    </a:p>
                    <a:p>
                      <a:pPr marL="45720">
                        <a:lnSpc>
                          <a:spcPct val="100000"/>
                        </a:lnSpc>
                        <a:spcBef>
                          <a:spcPts val="955"/>
                        </a:spcBef>
                      </a:pPr>
                      <a:r>
                        <a:rPr sz="1250" spc="70" dirty="0">
                          <a:latin typeface="Times New Roman"/>
                          <a:cs typeface="Times New Roman"/>
                        </a:rPr>
                        <a:t>Difficult </a:t>
                      </a:r>
                      <a:r>
                        <a:rPr sz="1250" spc="75" dirty="0">
                          <a:latin typeface="Times New Roman"/>
                          <a:cs typeface="Times New Roman"/>
                        </a:rPr>
                        <a:t>to</a:t>
                      </a:r>
                      <a:r>
                        <a:rPr sz="1250" spc="5" dirty="0">
                          <a:latin typeface="Times New Roman"/>
                          <a:cs typeface="Times New Roman"/>
                        </a:rPr>
                        <a:t> </a:t>
                      </a:r>
                      <a:r>
                        <a:rPr sz="1250" spc="95" dirty="0">
                          <a:latin typeface="Times New Roman"/>
                          <a:cs typeface="Times New Roman"/>
                        </a:rPr>
                        <a:t>model</a:t>
                      </a:r>
                      <a:endParaRPr sz="1250">
                        <a:latin typeface="Times New Roman"/>
                        <a:cs typeface="Times New Roman"/>
                      </a:endParaRPr>
                    </a:p>
                  </a:txBody>
                  <a:tcPr marL="0" marR="0" marT="0" marB="0">
                    <a:lnL w="19050">
                      <a:solidFill>
                        <a:srgbClr val="94928C"/>
                      </a:solidFill>
                      <a:prstDash val="solid"/>
                    </a:lnL>
                    <a:lnR w="19050">
                      <a:solidFill>
                        <a:srgbClr val="94928C"/>
                      </a:solidFill>
                      <a:prstDash val="solid"/>
                    </a:lnR>
                    <a:lnT w="12700">
                      <a:solidFill>
                        <a:srgbClr val="94928C"/>
                      </a:solidFill>
                      <a:prstDash val="solid"/>
                    </a:lnT>
                    <a:lnB w="12700">
                      <a:solidFill>
                        <a:srgbClr val="F2F1EF"/>
                      </a:solidFill>
                      <a:prstDash val="solid"/>
                    </a:lnB>
                    <a:solidFill>
                      <a:srgbClr val="FFFED5"/>
                    </a:solidFill>
                  </a:tcPr>
                </a:tc>
                <a:tc>
                  <a:txBody>
                    <a:bodyPr/>
                    <a:lstStyle/>
                    <a:p>
                      <a:pPr>
                        <a:lnSpc>
                          <a:spcPct val="100000"/>
                        </a:lnSpc>
                      </a:pPr>
                      <a:endParaRPr sz="1300">
                        <a:latin typeface="Times New Roman"/>
                        <a:cs typeface="Times New Roman"/>
                      </a:endParaRPr>
                    </a:p>
                    <a:p>
                      <a:pPr marL="45085">
                        <a:lnSpc>
                          <a:spcPct val="100000"/>
                        </a:lnSpc>
                        <a:spcBef>
                          <a:spcPts val="955"/>
                        </a:spcBef>
                      </a:pPr>
                      <a:r>
                        <a:rPr sz="1250" spc="70" dirty="0">
                          <a:latin typeface="Times New Roman"/>
                          <a:cs typeface="Times New Roman"/>
                        </a:rPr>
                        <a:t>Difficult </a:t>
                      </a:r>
                      <a:r>
                        <a:rPr sz="1250" spc="75" dirty="0">
                          <a:latin typeface="Times New Roman"/>
                          <a:cs typeface="Times New Roman"/>
                        </a:rPr>
                        <a:t>to</a:t>
                      </a:r>
                      <a:r>
                        <a:rPr sz="1250" spc="5" dirty="0">
                          <a:latin typeface="Times New Roman"/>
                          <a:cs typeface="Times New Roman"/>
                        </a:rPr>
                        <a:t> </a:t>
                      </a:r>
                      <a:r>
                        <a:rPr sz="1250" spc="95" dirty="0">
                          <a:latin typeface="Times New Roman"/>
                          <a:cs typeface="Times New Roman"/>
                        </a:rPr>
                        <a:t>model</a:t>
                      </a:r>
                      <a:endParaRPr sz="1250">
                        <a:latin typeface="Times New Roman"/>
                        <a:cs typeface="Times New Roman"/>
                      </a:endParaRPr>
                    </a:p>
                  </a:txBody>
                  <a:tcPr marL="0" marR="0" marT="0" marB="0">
                    <a:lnL w="19050">
                      <a:solidFill>
                        <a:srgbClr val="94928C"/>
                      </a:solidFill>
                      <a:prstDash val="solid"/>
                    </a:lnL>
                    <a:lnR w="19050">
                      <a:solidFill>
                        <a:srgbClr val="94928C"/>
                      </a:solidFill>
                      <a:prstDash val="solid"/>
                    </a:lnR>
                    <a:lnT w="12700">
                      <a:solidFill>
                        <a:srgbClr val="94928C"/>
                      </a:solidFill>
                      <a:prstDash val="solid"/>
                    </a:lnT>
                    <a:lnB w="12700">
                      <a:solidFill>
                        <a:srgbClr val="F2F1EF"/>
                      </a:solidFill>
                      <a:prstDash val="solid"/>
                    </a:lnB>
                    <a:solidFill>
                      <a:srgbClr val="FFFED5"/>
                    </a:solidFill>
                  </a:tcPr>
                </a:tc>
                <a:tc>
                  <a:txBody>
                    <a:bodyPr/>
                    <a:lstStyle/>
                    <a:p>
                      <a:pPr marL="45085" marR="274320">
                        <a:lnSpc>
                          <a:spcPct val="103099"/>
                        </a:lnSpc>
                        <a:spcBef>
                          <a:spcPts val="85"/>
                        </a:spcBef>
                      </a:pPr>
                      <a:r>
                        <a:rPr sz="1250" spc="100" dirty="0">
                          <a:latin typeface="Times New Roman"/>
                          <a:cs typeface="Times New Roman"/>
                        </a:rPr>
                        <a:t>Can </a:t>
                      </a:r>
                      <a:r>
                        <a:rPr sz="1250" spc="85" dirty="0">
                          <a:latin typeface="Times New Roman"/>
                          <a:cs typeface="Times New Roman"/>
                        </a:rPr>
                        <a:t>handle </a:t>
                      </a:r>
                      <a:r>
                        <a:rPr sz="1250" spc="70" dirty="0">
                          <a:latin typeface="Times New Roman"/>
                          <a:cs typeface="Times New Roman"/>
                        </a:rPr>
                        <a:t>arbitrary  </a:t>
                      </a:r>
                      <a:r>
                        <a:rPr sz="1250" spc="80" dirty="0">
                          <a:latin typeface="Times New Roman"/>
                          <a:cs typeface="Times New Roman"/>
                        </a:rPr>
                        <a:t>complexity; users</a:t>
                      </a:r>
                      <a:r>
                        <a:rPr sz="1250" spc="-35" dirty="0">
                          <a:latin typeface="Times New Roman"/>
                          <a:cs typeface="Times New Roman"/>
                        </a:rPr>
                        <a:t> </a:t>
                      </a:r>
                      <a:r>
                        <a:rPr sz="1250" spc="90" dirty="0">
                          <a:latin typeface="Times New Roman"/>
                          <a:cs typeface="Times New Roman"/>
                        </a:rPr>
                        <a:t>can  </a:t>
                      </a:r>
                      <a:r>
                        <a:rPr sz="1250" spc="75" dirty="0">
                          <a:latin typeface="Times New Roman"/>
                          <a:cs typeface="Times New Roman"/>
                        </a:rPr>
                        <a:t>write </a:t>
                      </a:r>
                      <a:r>
                        <a:rPr sz="1250" spc="90" dirty="0">
                          <a:latin typeface="Times New Roman"/>
                          <a:cs typeface="Times New Roman"/>
                        </a:rPr>
                        <a:t>methods and</a:t>
                      </a:r>
                      <a:r>
                        <a:rPr sz="1250" spc="-70" dirty="0">
                          <a:latin typeface="Times New Roman"/>
                          <a:cs typeface="Times New Roman"/>
                        </a:rPr>
                        <a:t> </a:t>
                      </a:r>
                      <a:r>
                        <a:rPr sz="1250" spc="95" dirty="0">
                          <a:latin typeface="Times New Roman"/>
                          <a:cs typeface="Times New Roman"/>
                        </a:rPr>
                        <a:t>on  </a:t>
                      </a:r>
                      <a:r>
                        <a:rPr sz="1250" spc="90" dirty="0">
                          <a:latin typeface="Times New Roman"/>
                          <a:cs typeface="Times New Roman"/>
                        </a:rPr>
                        <a:t>any</a:t>
                      </a:r>
                      <a:r>
                        <a:rPr sz="1250" spc="35" dirty="0">
                          <a:latin typeface="Times New Roman"/>
                          <a:cs typeface="Times New Roman"/>
                        </a:rPr>
                        <a:t> </a:t>
                      </a:r>
                      <a:r>
                        <a:rPr sz="1250" spc="70" dirty="0">
                          <a:latin typeface="Times New Roman"/>
                          <a:cs typeface="Times New Roman"/>
                        </a:rPr>
                        <a:t>structure</a:t>
                      </a:r>
                      <a:endParaRPr sz="1250">
                        <a:latin typeface="Times New Roman"/>
                        <a:cs typeface="Times New Roman"/>
                      </a:endParaRPr>
                    </a:p>
                  </a:txBody>
                  <a:tcPr marL="0" marR="0" marT="10795" marB="0">
                    <a:lnL w="19050">
                      <a:solidFill>
                        <a:srgbClr val="94928C"/>
                      </a:solidFill>
                      <a:prstDash val="solid"/>
                    </a:lnL>
                    <a:lnR w="19050">
                      <a:solidFill>
                        <a:srgbClr val="F2F1EF"/>
                      </a:solidFill>
                      <a:prstDash val="solid"/>
                    </a:lnR>
                    <a:lnT w="12700">
                      <a:solidFill>
                        <a:srgbClr val="94928C"/>
                      </a:solidFill>
                      <a:prstDash val="solid"/>
                    </a:lnT>
                    <a:lnB w="12700">
                      <a:solidFill>
                        <a:srgbClr val="F2F1EF"/>
                      </a:solidFill>
                      <a:prstDash val="solid"/>
                    </a:lnB>
                    <a:solidFill>
                      <a:srgbClr val="FFFED5"/>
                    </a:solidFill>
                  </a:tcPr>
                </a:tc>
              </a:tr>
            </a:tbl>
          </a:graphicData>
        </a:graphic>
      </p:graphicFrame>
      <p:sp>
        <p:nvSpPr>
          <p:cNvPr id="13" name="object 13"/>
          <p:cNvSpPr txBox="1"/>
          <p:nvPr/>
        </p:nvSpPr>
        <p:spPr>
          <a:xfrm>
            <a:off x="8525001" y="6446579"/>
            <a:ext cx="237999" cy="198131"/>
          </a:xfrm>
          <a:prstGeom prst="rect">
            <a:avLst/>
          </a:prstGeom>
        </p:spPr>
        <p:txBody>
          <a:bodyPr vert="horz" wrap="square" lIns="0" tIns="13335" rIns="0" bIns="0" rtlCol="0">
            <a:spAutoFit/>
          </a:bodyPr>
          <a:lstStyle/>
          <a:p>
            <a:pPr marL="12700">
              <a:lnSpc>
                <a:spcPct val="100000"/>
              </a:lnSpc>
              <a:spcBef>
                <a:spcPts val="105"/>
              </a:spcBef>
            </a:pPr>
            <a:r>
              <a:rPr lang="en-US" sz="1200" dirty="0" smtClean="0">
                <a:latin typeface="Verdana"/>
                <a:cs typeface="Verdana"/>
              </a:rPr>
              <a:t>70</a:t>
            </a:r>
            <a:endParaRPr sz="120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1854200">
              <a:lnSpc>
                <a:spcPct val="100000"/>
              </a:lnSpc>
              <a:spcBef>
                <a:spcPts val="2265"/>
              </a:spcBef>
            </a:pPr>
            <a:r>
              <a:rPr spc="70" dirty="0"/>
              <a:t>RELATIONAL</a:t>
            </a:r>
            <a:r>
              <a:rPr spc="-135" dirty="0"/>
              <a:t> </a:t>
            </a:r>
            <a:r>
              <a:rPr spc="114" dirty="0"/>
              <a:t>MODEL</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09855">
              <a:lnSpc>
                <a:spcPct val="100000"/>
              </a:lnSpc>
              <a:spcBef>
                <a:spcPts val="105"/>
              </a:spcBef>
            </a:pPr>
            <a:fld id="{81D60167-4931-47E6-BA6A-407CBD079E47}" type="slidenum">
              <a:rPr spc="-100" dirty="0"/>
              <a:pPr marL="109855">
                <a:lnSpc>
                  <a:spcPct val="100000"/>
                </a:lnSpc>
                <a:spcBef>
                  <a:spcPts val="105"/>
                </a:spcBef>
              </a:pPr>
              <a:t>7</a:t>
            </a:fld>
            <a:endParaRPr spc="-100" dirty="0"/>
          </a:p>
        </p:txBody>
      </p:sp>
      <p:sp>
        <p:nvSpPr>
          <p:cNvPr id="5" name="object 5"/>
          <p:cNvSpPr txBox="1"/>
          <p:nvPr/>
        </p:nvSpPr>
        <p:spPr>
          <a:xfrm>
            <a:off x="650240" y="1757679"/>
            <a:ext cx="7828280" cy="4229362"/>
          </a:xfrm>
          <a:prstGeom prst="rect">
            <a:avLst/>
          </a:prstGeom>
        </p:spPr>
        <p:txBody>
          <a:bodyPr vert="horz" wrap="square" lIns="0" tIns="58419" rIns="0" bIns="0" rtlCol="0">
            <a:spAutoFit/>
          </a:bodyPr>
          <a:lstStyle/>
          <a:p>
            <a:pPr marL="241300" marR="5080" indent="-228600">
              <a:lnSpc>
                <a:spcPts val="2300"/>
              </a:lnSpc>
              <a:spcBef>
                <a:spcPts val="459"/>
              </a:spcBef>
              <a:buClr>
                <a:srgbClr val="93A299"/>
              </a:buClr>
              <a:buFont typeface="Arial"/>
              <a:buChar char="•"/>
              <a:tabLst>
                <a:tab pos="240665" algn="l"/>
                <a:tab pos="241300" algn="l"/>
              </a:tabLst>
            </a:pPr>
            <a:r>
              <a:rPr sz="2200" spc="-65" dirty="0">
                <a:solidFill>
                  <a:srgbClr val="564B3C"/>
                </a:solidFill>
                <a:latin typeface="Verdana"/>
                <a:cs typeface="Verdana"/>
              </a:rPr>
              <a:t>Relations</a:t>
            </a:r>
            <a:r>
              <a:rPr sz="2200" spc="-170" dirty="0">
                <a:solidFill>
                  <a:srgbClr val="564B3C"/>
                </a:solidFill>
                <a:latin typeface="Verdana"/>
                <a:cs typeface="Verdana"/>
              </a:rPr>
              <a:t> </a:t>
            </a:r>
            <a:r>
              <a:rPr sz="2200" dirty="0">
                <a:solidFill>
                  <a:srgbClr val="564B3C"/>
                </a:solidFill>
                <a:latin typeface="Verdana"/>
                <a:cs typeface="Verdana"/>
              </a:rPr>
              <a:t>are</a:t>
            </a:r>
            <a:r>
              <a:rPr sz="2200" spc="-170" dirty="0">
                <a:solidFill>
                  <a:srgbClr val="564B3C"/>
                </a:solidFill>
                <a:latin typeface="Verdana"/>
                <a:cs typeface="Verdana"/>
              </a:rPr>
              <a:t> </a:t>
            </a:r>
            <a:r>
              <a:rPr sz="2200" spc="-20" dirty="0">
                <a:solidFill>
                  <a:srgbClr val="564B3C"/>
                </a:solidFill>
                <a:latin typeface="Verdana"/>
                <a:cs typeface="Verdana"/>
              </a:rPr>
              <a:t>the</a:t>
            </a:r>
            <a:r>
              <a:rPr sz="2200" spc="-170" dirty="0">
                <a:solidFill>
                  <a:srgbClr val="564B3C"/>
                </a:solidFill>
                <a:latin typeface="Verdana"/>
                <a:cs typeface="Verdana"/>
              </a:rPr>
              <a:t> </a:t>
            </a:r>
            <a:r>
              <a:rPr sz="2200" spc="-70" dirty="0">
                <a:solidFill>
                  <a:srgbClr val="564B3C"/>
                </a:solidFill>
                <a:latin typeface="Verdana"/>
                <a:cs typeface="Verdana"/>
              </a:rPr>
              <a:t>key</a:t>
            </a:r>
            <a:r>
              <a:rPr sz="2200" spc="-165" dirty="0">
                <a:solidFill>
                  <a:srgbClr val="564B3C"/>
                </a:solidFill>
                <a:latin typeface="Verdana"/>
                <a:cs typeface="Verdana"/>
              </a:rPr>
              <a:t> </a:t>
            </a:r>
            <a:r>
              <a:rPr sz="2200" spc="65" dirty="0">
                <a:solidFill>
                  <a:srgbClr val="564B3C"/>
                </a:solidFill>
                <a:latin typeface="Verdana"/>
                <a:cs typeface="Verdana"/>
              </a:rPr>
              <a:t>concept,</a:t>
            </a:r>
            <a:r>
              <a:rPr sz="2200" spc="-170" dirty="0">
                <a:solidFill>
                  <a:srgbClr val="564B3C"/>
                </a:solidFill>
                <a:latin typeface="Verdana"/>
                <a:cs typeface="Verdana"/>
              </a:rPr>
              <a:t> </a:t>
            </a:r>
            <a:r>
              <a:rPr sz="2200" spc="-55" dirty="0">
                <a:solidFill>
                  <a:srgbClr val="564B3C"/>
                </a:solidFill>
                <a:latin typeface="Verdana"/>
                <a:cs typeface="Verdana"/>
              </a:rPr>
              <a:t>everything</a:t>
            </a:r>
            <a:r>
              <a:rPr sz="2200" spc="-170" dirty="0">
                <a:solidFill>
                  <a:srgbClr val="564B3C"/>
                </a:solidFill>
                <a:latin typeface="Verdana"/>
                <a:cs typeface="Verdana"/>
              </a:rPr>
              <a:t> </a:t>
            </a:r>
            <a:r>
              <a:rPr sz="2200" spc="-55" dirty="0">
                <a:solidFill>
                  <a:srgbClr val="564B3C"/>
                </a:solidFill>
                <a:latin typeface="Verdana"/>
                <a:cs typeface="Verdana"/>
              </a:rPr>
              <a:t>else</a:t>
            </a:r>
            <a:r>
              <a:rPr sz="2200" spc="-170" dirty="0">
                <a:solidFill>
                  <a:srgbClr val="564B3C"/>
                </a:solidFill>
                <a:latin typeface="Verdana"/>
                <a:cs typeface="Verdana"/>
              </a:rPr>
              <a:t> </a:t>
            </a:r>
            <a:r>
              <a:rPr sz="2200" spc="-229" dirty="0">
                <a:solidFill>
                  <a:srgbClr val="564B3C"/>
                </a:solidFill>
                <a:latin typeface="Verdana"/>
                <a:cs typeface="Verdana"/>
              </a:rPr>
              <a:t>is</a:t>
            </a:r>
            <a:r>
              <a:rPr sz="2200" spc="-165" dirty="0">
                <a:solidFill>
                  <a:srgbClr val="564B3C"/>
                </a:solidFill>
                <a:latin typeface="Verdana"/>
                <a:cs typeface="Verdana"/>
              </a:rPr>
              <a:t> </a:t>
            </a:r>
            <a:r>
              <a:rPr sz="2200" spc="5" dirty="0">
                <a:solidFill>
                  <a:srgbClr val="564B3C"/>
                </a:solidFill>
                <a:latin typeface="Verdana"/>
                <a:cs typeface="Verdana"/>
              </a:rPr>
              <a:t>around  </a:t>
            </a:r>
            <a:r>
              <a:rPr sz="2200" spc="-80" dirty="0">
                <a:solidFill>
                  <a:srgbClr val="564B3C"/>
                </a:solidFill>
                <a:latin typeface="Verdana"/>
                <a:cs typeface="Verdana"/>
              </a:rPr>
              <a:t>relations</a:t>
            </a:r>
            <a:endParaRPr sz="2200" dirty="0">
              <a:latin typeface="Verdana"/>
              <a:cs typeface="Verdana"/>
            </a:endParaRPr>
          </a:p>
          <a:p>
            <a:pPr>
              <a:lnSpc>
                <a:spcPct val="100000"/>
              </a:lnSpc>
              <a:spcBef>
                <a:spcPts val="5"/>
              </a:spcBef>
              <a:buClr>
                <a:srgbClr val="93A299"/>
              </a:buClr>
              <a:buFont typeface="Arial"/>
              <a:buChar char="•"/>
            </a:pPr>
            <a:endParaRPr sz="2750" dirty="0">
              <a:latin typeface="Times New Roman"/>
              <a:cs typeface="Times New Roman"/>
            </a:endParaRPr>
          </a:p>
          <a:p>
            <a:pPr marL="241300" indent="-228600">
              <a:lnSpc>
                <a:spcPct val="100000"/>
              </a:lnSpc>
              <a:buClr>
                <a:srgbClr val="93A299"/>
              </a:buClr>
              <a:buFont typeface="Arial"/>
              <a:buChar char="•"/>
              <a:tabLst>
                <a:tab pos="240665" algn="l"/>
                <a:tab pos="241300" algn="l"/>
              </a:tabLst>
            </a:pPr>
            <a:r>
              <a:rPr sz="2200" spc="-110" dirty="0">
                <a:solidFill>
                  <a:srgbClr val="564B3C"/>
                </a:solidFill>
                <a:latin typeface="Verdana"/>
                <a:cs typeface="Verdana"/>
              </a:rPr>
              <a:t>Primitive</a:t>
            </a:r>
            <a:r>
              <a:rPr sz="2200" spc="-165" dirty="0">
                <a:solidFill>
                  <a:srgbClr val="564B3C"/>
                </a:solidFill>
                <a:latin typeface="Verdana"/>
                <a:cs typeface="Verdana"/>
              </a:rPr>
              <a:t> </a:t>
            </a:r>
            <a:r>
              <a:rPr sz="2200" spc="90" dirty="0">
                <a:solidFill>
                  <a:srgbClr val="564B3C"/>
                </a:solidFill>
                <a:latin typeface="Verdana"/>
                <a:cs typeface="Verdana"/>
              </a:rPr>
              <a:t>data</a:t>
            </a:r>
            <a:r>
              <a:rPr sz="2200" spc="-160" dirty="0">
                <a:solidFill>
                  <a:srgbClr val="564B3C"/>
                </a:solidFill>
                <a:latin typeface="Verdana"/>
                <a:cs typeface="Verdana"/>
              </a:rPr>
              <a:t> </a:t>
            </a:r>
            <a:r>
              <a:rPr sz="2200" spc="-85" dirty="0">
                <a:solidFill>
                  <a:srgbClr val="564B3C"/>
                </a:solidFill>
                <a:latin typeface="Verdana"/>
                <a:cs typeface="Verdana"/>
              </a:rPr>
              <a:t>types,</a:t>
            </a:r>
            <a:r>
              <a:rPr sz="2200" spc="-165" dirty="0">
                <a:solidFill>
                  <a:srgbClr val="564B3C"/>
                </a:solidFill>
                <a:latin typeface="Verdana"/>
                <a:cs typeface="Verdana"/>
              </a:rPr>
              <a:t> </a:t>
            </a:r>
            <a:r>
              <a:rPr sz="2200" spc="-70" dirty="0">
                <a:solidFill>
                  <a:srgbClr val="564B3C"/>
                </a:solidFill>
                <a:latin typeface="Verdana"/>
                <a:cs typeface="Verdana"/>
              </a:rPr>
              <a:t>e.g.,</a:t>
            </a:r>
            <a:r>
              <a:rPr sz="2200" spc="-160" dirty="0">
                <a:solidFill>
                  <a:srgbClr val="564B3C"/>
                </a:solidFill>
                <a:latin typeface="Verdana"/>
                <a:cs typeface="Verdana"/>
              </a:rPr>
              <a:t> strings,</a:t>
            </a:r>
            <a:r>
              <a:rPr sz="2200" spc="-165" dirty="0">
                <a:solidFill>
                  <a:srgbClr val="564B3C"/>
                </a:solidFill>
                <a:latin typeface="Verdana"/>
                <a:cs typeface="Verdana"/>
              </a:rPr>
              <a:t> </a:t>
            </a:r>
            <a:r>
              <a:rPr sz="2200" spc="-90" dirty="0">
                <a:solidFill>
                  <a:srgbClr val="564B3C"/>
                </a:solidFill>
                <a:latin typeface="Verdana"/>
                <a:cs typeface="Verdana"/>
              </a:rPr>
              <a:t>integer,</a:t>
            </a:r>
            <a:r>
              <a:rPr sz="2200" spc="-160" dirty="0">
                <a:solidFill>
                  <a:srgbClr val="564B3C"/>
                </a:solidFill>
                <a:latin typeface="Verdana"/>
                <a:cs typeface="Verdana"/>
              </a:rPr>
              <a:t> </a:t>
            </a:r>
            <a:r>
              <a:rPr sz="2200" spc="20" dirty="0">
                <a:solidFill>
                  <a:srgbClr val="564B3C"/>
                </a:solidFill>
                <a:latin typeface="Verdana"/>
                <a:cs typeface="Verdana"/>
              </a:rPr>
              <a:t>date,</a:t>
            </a:r>
            <a:r>
              <a:rPr sz="2200" spc="-165" dirty="0">
                <a:solidFill>
                  <a:srgbClr val="564B3C"/>
                </a:solidFill>
                <a:latin typeface="Verdana"/>
                <a:cs typeface="Verdana"/>
              </a:rPr>
              <a:t> </a:t>
            </a:r>
            <a:r>
              <a:rPr sz="2200" spc="20" dirty="0">
                <a:solidFill>
                  <a:srgbClr val="564B3C"/>
                </a:solidFill>
                <a:latin typeface="Verdana"/>
                <a:cs typeface="Verdana"/>
              </a:rPr>
              <a:t>etc.</a:t>
            </a:r>
            <a:endParaRPr sz="2200" dirty="0">
              <a:latin typeface="Verdana"/>
              <a:cs typeface="Verdana"/>
            </a:endParaRPr>
          </a:p>
          <a:p>
            <a:pPr>
              <a:lnSpc>
                <a:spcPct val="100000"/>
              </a:lnSpc>
              <a:spcBef>
                <a:spcPts val="55"/>
              </a:spcBef>
              <a:buClr>
                <a:srgbClr val="93A299"/>
              </a:buClr>
              <a:buFont typeface="Arial"/>
              <a:buChar char="•"/>
            </a:pPr>
            <a:endParaRPr sz="2700" dirty="0">
              <a:latin typeface="Times New Roman"/>
              <a:cs typeface="Times New Roman"/>
            </a:endParaRPr>
          </a:p>
          <a:p>
            <a:pPr marL="241300" indent="-228600">
              <a:lnSpc>
                <a:spcPct val="100000"/>
              </a:lnSpc>
              <a:buClr>
                <a:srgbClr val="93A299"/>
              </a:buClr>
              <a:buFont typeface="Arial"/>
              <a:buChar char="•"/>
              <a:tabLst>
                <a:tab pos="240665" algn="l"/>
                <a:tab pos="241300" algn="l"/>
              </a:tabLst>
            </a:pPr>
            <a:r>
              <a:rPr sz="2200" spc="20" dirty="0">
                <a:solidFill>
                  <a:srgbClr val="564B3C"/>
                </a:solidFill>
                <a:latin typeface="Verdana"/>
                <a:cs typeface="Verdana"/>
              </a:rPr>
              <a:t>Great</a:t>
            </a:r>
            <a:r>
              <a:rPr sz="2200" spc="-165" dirty="0">
                <a:solidFill>
                  <a:srgbClr val="564B3C"/>
                </a:solidFill>
                <a:latin typeface="Verdana"/>
                <a:cs typeface="Verdana"/>
              </a:rPr>
              <a:t> </a:t>
            </a:r>
            <a:r>
              <a:rPr sz="2200" spc="-65" dirty="0">
                <a:solidFill>
                  <a:srgbClr val="564B3C"/>
                </a:solidFill>
                <a:latin typeface="Verdana"/>
                <a:cs typeface="Verdana"/>
              </a:rPr>
              <a:t>normalization,</a:t>
            </a:r>
            <a:r>
              <a:rPr sz="2200" spc="-160" dirty="0">
                <a:solidFill>
                  <a:srgbClr val="564B3C"/>
                </a:solidFill>
                <a:latin typeface="Verdana"/>
                <a:cs typeface="Verdana"/>
              </a:rPr>
              <a:t> </a:t>
            </a:r>
            <a:r>
              <a:rPr sz="2200" spc="-45" dirty="0">
                <a:solidFill>
                  <a:srgbClr val="564B3C"/>
                </a:solidFill>
                <a:latin typeface="Verdana"/>
                <a:cs typeface="Verdana"/>
              </a:rPr>
              <a:t>query</a:t>
            </a:r>
            <a:r>
              <a:rPr sz="2200" spc="-165" dirty="0">
                <a:solidFill>
                  <a:srgbClr val="564B3C"/>
                </a:solidFill>
                <a:latin typeface="Verdana"/>
                <a:cs typeface="Verdana"/>
              </a:rPr>
              <a:t> </a:t>
            </a:r>
            <a:r>
              <a:rPr sz="2200" spc="-60" dirty="0">
                <a:solidFill>
                  <a:srgbClr val="564B3C"/>
                </a:solidFill>
                <a:latin typeface="Verdana"/>
                <a:cs typeface="Verdana"/>
              </a:rPr>
              <a:t>optimization,</a:t>
            </a:r>
            <a:r>
              <a:rPr sz="2200" spc="-160" dirty="0">
                <a:solidFill>
                  <a:srgbClr val="564B3C"/>
                </a:solidFill>
                <a:latin typeface="Verdana"/>
                <a:cs typeface="Verdana"/>
              </a:rPr>
              <a:t> </a:t>
            </a:r>
            <a:r>
              <a:rPr sz="2200" spc="85" dirty="0">
                <a:solidFill>
                  <a:srgbClr val="564B3C"/>
                </a:solidFill>
                <a:latin typeface="Verdana"/>
                <a:cs typeface="Verdana"/>
              </a:rPr>
              <a:t>and</a:t>
            </a:r>
            <a:r>
              <a:rPr sz="2200" spc="-165" dirty="0">
                <a:solidFill>
                  <a:srgbClr val="564B3C"/>
                </a:solidFill>
                <a:latin typeface="Verdana"/>
                <a:cs typeface="Verdana"/>
              </a:rPr>
              <a:t> </a:t>
            </a:r>
            <a:r>
              <a:rPr sz="2200" spc="-60" dirty="0">
                <a:solidFill>
                  <a:srgbClr val="564B3C"/>
                </a:solidFill>
                <a:latin typeface="Verdana"/>
                <a:cs typeface="Verdana"/>
              </a:rPr>
              <a:t>theory</a:t>
            </a:r>
            <a:endParaRPr sz="2200" dirty="0">
              <a:latin typeface="Verdana"/>
              <a:cs typeface="Verdana"/>
            </a:endParaRPr>
          </a:p>
          <a:p>
            <a:pPr>
              <a:lnSpc>
                <a:spcPct val="100000"/>
              </a:lnSpc>
              <a:spcBef>
                <a:spcPts val="55"/>
              </a:spcBef>
              <a:buClr>
                <a:srgbClr val="93A299"/>
              </a:buClr>
              <a:buFont typeface="Arial"/>
              <a:buChar char="•"/>
            </a:pPr>
            <a:endParaRPr sz="2700" dirty="0">
              <a:latin typeface="Times New Roman"/>
              <a:cs typeface="Times New Roman"/>
            </a:endParaRPr>
          </a:p>
          <a:p>
            <a:pPr marL="241300" indent="-228600">
              <a:lnSpc>
                <a:spcPct val="100000"/>
              </a:lnSpc>
              <a:buClr>
                <a:srgbClr val="93A299"/>
              </a:buClr>
              <a:buFont typeface="Arial"/>
              <a:buChar char="•"/>
              <a:tabLst>
                <a:tab pos="240665" algn="l"/>
                <a:tab pos="241300" algn="l"/>
              </a:tabLst>
            </a:pPr>
            <a:r>
              <a:rPr sz="2200" b="1" spc="-280" dirty="0">
                <a:solidFill>
                  <a:srgbClr val="564B3C"/>
                </a:solidFill>
                <a:latin typeface="Verdana"/>
                <a:cs typeface="Verdana"/>
              </a:rPr>
              <a:t>What </a:t>
            </a:r>
            <a:r>
              <a:rPr sz="2200" b="1" spc="-285" dirty="0">
                <a:solidFill>
                  <a:srgbClr val="564B3C"/>
                </a:solidFill>
                <a:latin typeface="Verdana"/>
                <a:cs typeface="Verdana"/>
              </a:rPr>
              <a:t>is</a:t>
            </a:r>
            <a:r>
              <a:rPr sz="2200" b="1" spc="-5" dirty="0">
                <a:solidFill>
                  <a:srgbClr val="564B3C"/>
                </a:solidFill>
                <a:latin typeface="Verdana"/>
                <a:cs typeface="Verdana"/>
              </a:rPr>
              <a:t> </a:t>
            </a:r>
            <a:r>
              <a:rPr sz="2200" b="1" spc="-220" dirty="0">
                <a:solidFill>
                  <a:srgbClr val="564B3C"/>
                </a:solidFill>
                <a:latin typeface="Verdana"/>
                <a:cs typeface="Verdana"/>
              </a:rPr>
              <a:t>missing??</a:t>
            </a:r>
            <a:endParaRPr sz="2200" dirty="0">
              <a:latin typeface="Verdana"/>
              <a:cs typeface="Verdana"/>
            </a:endParaRPr>
          </a:p>
          <a:p>
            <a:pPr marL="533400" lvl="1" indent="-228600">
              <a:lnSpc>
                <a:spcPct val="100000"/>
              </a:lnSpc>
              <a:spcBef>
                <a:spcPts val="219"/>
              </a:spcBef>
              <a:buClr>
                <a:srgbClr val="CF543F"/>
              </a:buClr>
              <a:buFont typeface="Arial"/>
              <a:buChar char="•"/>
              <a:tabLst>
                <a:tab pos="532765" algn="l"/>
                <a:tab pos="533400" algn="l"/>
              </a:tabLst>
            </a:pPr>
            <a:r>
              <a:rPr sz="1900" spc="-20" dirty="0">
                <a:solidFill>
                  <a:srgbClr val="564B3C"/>
                </a:solidFill>
                <a:latin typeface="Verdana"/>
                <a:cs typeface="Verdana"/>
              </a:rPr>
              <a:t>Handling </a:t>
            </a:r>
            <a:r>
              <a:rPr sz="1900" spc="5" dirty="0">
                <a:solidFill>
                  <a:srgbClr val="564B3C"/>
                </a:solidFill>
                <a:latin typeface="Verdana"/>
                <a:cs typeface="Verdana"/>
              </a:rPr>
              <a:t>of </a:t>
            </a:r>
            <a:r>
              <a:rPr sz="1900" spc="15" dirty="0">
                <a:solidFill>
                  <a:srgbClr val="564B3C"/>
                </a:solidFill>
                <a:latin typeface="Verdana"/>
                <a:cs typeface="Verdana"/>
              </a:rPr>
              <a:t>complex</a:t>
            </a:r>
            <a:r>
              <a:rPr sz="1900" spc="-425" dirty="0">
                <a:solidFill>
                  <a:srgbClr val="564B3C"/>
                </a:solidFill>
                <a:latin typeface="Verdana"/>
                <a:cs typeface="Verdana"/>
              </a:rPr>
              <a:t> </a:t>
            </a:r>
            <a:r>
              <a:rPr sz="1900" spc="-15" dirty="0">
                <a:solidFill>
                  <a:srgbClr val="564B3C"/>
                </a:solidFill>
                <a:latin typeface="Verdana"/>
                <a:cs typeface="Verdana"/>
              </a:rPr>
              <a:t>objects</a:t>
            </a:r>
            <a:endParaRPr sz="1900" dirty="0">
              <a:latin typeface="Verdana"/>
              <a:cs typeface="Verdana"/>
            </a:endParaRPr>
          </a:p>
          <a:p>
            <a:pPr marL="533400" lvl="1" indent="-228600">
              <a:lnSpc>
                <a:spcPct val="100000"/>
              </a:lnSpc>
              <a:spcBef>
                <a:spcPts val="219"/>
              </a:spcBef>
              <a:buClr>
                <a:srgbClr val="CF543F"/>
              </a:buClr>
              <a:buFont typeface="Arial"/>
              <a:buChar char="•"/>
              <a:tabLst>
                <a:tab pos="532765" algn="l"/>
                <a:tab pos="533400" algn="l"/>
              </a:tabLst>
            </a:pPr>
            <a:r>
              <a:rPr sz="1900" spc="-20" dirty="0">
                <a:solidFill>
                  <a:srgbClr val="564B3C"/>
                </a:solidFill>
                <a:latin typeface="Verdana"/>
                <a:cs typeface="Verdana"/>
              </a:rPr>
              <a:t>Handling</a:t>
            </a:r>
            <a:r>
              <a:rPr sz="1900" spc="-150" dirty="0">
                <a:solidFill>
                  <a:srgbClr val="564B3C"/>
                </a:solidFill>
                <a:latin typeface="Verdana"/>
                <a:cs typeface="Verdana"/>
              </a:rPr>
              <a:t> </a:t>
            </a:r>
            <a:r>
              <a:rPr sz="1900" spc="5" dirty="0">
                <a:solidFill>
                  <a:srgbClr val="564B3C"/>
                </a:solidFill>
                <a:latin typeface="Verdana"/>
                <a:cs typeface="Verdana"/>
              </a:rPr>
              <a:t>of</a:t>
            </a:r>
            <a:r>
              <a:rPr sz="1900" spc="-145" dirty="0">
                <a:solidFill>
                  <a:srgbClr val="564B3C"/>
                </a:solidFill>
                <a:latin typeface="Verdana"/>
                <a:cs typeface="Verdana"/>
              </a:rPr>
              <a:t> </a:t>
            </a:r>
            <a:r>
              <a:rPr sz="1900" spc="15" dirty="0">
                <a:solidFill>
                  <a:srgbClr val="564B3C"/>
                </a:solidFill>
                <a:latin typeface="Verdana"/>
                <a:cs typeface="Verdana"/>
              </a:rPr>
              <a:t>complex</a:t>
            </a:r>
            <a:r>
              <a:rPr sz="1900" spc="-145" dirty="0">
                <a:solidFill>
                  <a:srgbClr val="564B3C"/>
                </a:solidFill>
                <a:latin typeface="Verdana"/>
                <a:cs typeface="Verdana"/>
              </a:rPr>
              <a:t> </a:t>
            </a:r>
            <a:r>
              <a:rPr sz="1900" spc="80" dirty="0">
                <a:solidFill>
                  <a:srgbClr val="564B3C"/>
                </a:solidFill>
                <a:latin typeface="Verdana"/>
                <a:cs typeface="Verdana"/>
              </a:rPr>
              <a:t>data</a:t>
            </a:r>
            <a:r>
              <a:rPr sz="1900" spc="-145" dirty="0">
                <a:solidFill>
                  <a:srgbClr val="564B3C"/>
                </a:solidFill>
                <a:latin typeface="Verdana"/>
                <a:cs typeface="Verdana"/>
              </a:rPr>
              <a:t> </a:t>
            </a:r>
            <a:r>
              <a:rPr sz="1900" spc="-55" dirty="0">
                <a:solidFill>
                  <a:srgbClr val="564B3C"/>
                </a:solidFill>
                <a:latin typeface="Verdana"/>
                <a:cs typeface="Verdana"/>
              </a:rPr>
              <a:t>types</a:t>
            </a:r>
            <a:endParaRPr sz="1900" dirty="0">
              <a:latin typeface="Verdana"/>
              <a:cs typeface="Verdana"/>
            </a:endParaRPr>
          </a:p>
          <a:p>
            <a:pPr marL="533400" lvl="1" indent="-228600">
              <a:lnSpc>
                <a:spcPct val="100000"/>
              </a:lnSpc>
              <a:spcBef>
                <a:spcPts val="219"/>
              </a:spcBef>
              <a:buClr>
                <a:srgbClr val="CF543F"/>
              </a:buClr>
              <a:buFont typeface="Arial"/>
              <a:buChar char="•"/>
              <a:tabLst>
                <a:tab pos="532765" algn="l"/>
                <a:tab pos="533400" algn="l"/>
              </a:tabLst>
            </a:pPr>
            <a:r>
              <a:rPr sz="1900" spc="130" dirty="0">
                <a:solidFill>
                  <a:srgbClr val="564B3C"/>
                </a:solidFill>
                <a:latin typeface="Verdana"/>
                <a:cs typeface="Verdana"/>
              </a:rPr>
              <a:t>Code</a:t>
            </a:r>
            <a:r>
              <a:rPr sz="1900" spc="-505" dirty="0">
                <a:solidFill>
                  <a:srgbClr val="564B3C"/>
                </a:solidFill>
                <a:latin typeface="Verdana"/>
                <a:cs typeface="Verdana"/>
              </a:rPr>
              <a:t> </a:t>
            </a:r>
            <a:r>
              <a:rPr sz="1900" spc="-200" dirty="0">
                <a:solidFill>
                  <a:srgbClr val="564B3C"/>
                </a:solidFill>
                <a:latin typeface="Verdana"/>
                <a:cs typeface="Verdana"/>
              </a:rPr>
              <a:t>is </a:t>
            </a:r>
            <a:r>
              <a:rPr sz="1900" spc="-20" dirty="0">
                <a:solidFill>
                  <a:srgbClr val="564B3C"/>
                </a:solidFill>
                <a:latin typeface="Verdana"/>
                <a:cs typeface="Verdana"/>
              </a:rPr>
              <a:t>not </a:t>
            </a:r>
            <a:r>
              <a:rPr sz="1900" spc="65" dirty="0">
                <a:solidFill>
                  <a:srgbClr val="564B3C"/>
                </a:solidFill>
                <a:latin typeface="Verdana"/>
                <a:cs typeface="Verdana"/>
              </a:rPr>
              <a:t>coupled </a:t>
            </a:r>
            <a:r>
              <a:rPr sz="1900" spc="-70" dirty="0">
                <a:solidFill>
                  <a:srgbClr val="564B3C"/>
                </a:solidFill>
                <a:latin typeface="Verdana"/>
                <a:cs typeface="Verdana"/>
              </a:rPr>
              <a:t>with </a:t>
            </a:r>
            <a:r>
              <a:rPr sz="1900" spc="80" dirty="0">
                <a:solidFill>
                  <a:srgbClr val="564B3C"/>
                </a:solidFill>
                <a:latin typeface="Verdana"/>
                <a:cs typeface="Verdana"/>
              </a:rPr>
              <a:t>data</a:t>
            </a:r>
            <a:endParaRPr sz="1900" dirty="0">
              <a:latin typeface="Verdana"/>
              <a:cs typeface="Verdana"/>
            </a:endParaRPr>
          </a:p>
          <a:p>
            <a:pPr marL="533400" lvl="1" indent="-228600">
              <a:lnSpc>
                <a:spcPct val="100000"/>
              </a:lnSpc>
              <a:spcBef>
                <a:spcPts val="320"/>
              </a:spcBef>
              <a:buClr>
                <a:srgbClr val="CF543F"/>
              </a:buClr>
              <a:buFont typeface="Arial"/>
              <a:buChar char="•"/>
              <a:tabLst>
                <a:tab pos="532765" algn="l"/>
                <a:tab pos="533400" algn="l"/>
              </a:tabLst>
            </a:pPr>
            <a:r>
              <a:rPr sz="1900" spc="35" dirty="0">
                <a:solidFill>
                  <a:srgbClr val="564B3C"/>
                </a:solidFill>
                <a:latin typeface="Verdana"/>
                <a:cs typeface="Verdana"/>
              </a:rPr>
              <a:t>No </a:t>
            </a:r>
            <a:r>
              <a:rPr sz="1900" spc="-15" dirty="0" err="1" smtClean="0">
                <a:solidFill>
                  <a:srgbClr val="564B3C"/>
                </a:solidFill>
                <a:latin typeface="Verdana"/>
                <a:cs typeface="Verdana"/>
              </a:rPr>
              <a:t>inher</a:t>
            </a:r>
            <a:r>
              <a:rPr lang="en-IN" sz="1900" spc="-15" dirty="0" err="1" smtClean="0">
                <a:solidFill>
                  <a:srgbClr val="564B3C"/>
                </a:solidFill>
                <a:latin typeface="Verdana"/>
                <a:cs typeface="Verdana"/>
              </a:rPr>
              <a:t>ita</a:t>
            </a:r>
            <a:r>
              <a:rPr sz="1900" spc="-15" dirty="0" err="1" smtClean="0">
                <a:solidFill>
                  <a:srgbClr val="564B3C"/>
                </a:solidFill>
                <a:latin typeface="Verdana"/>
                <a:cs typeface="Verdana"/>
              </a:rPr>
              <a:t>nce</a:t>
            </a:r>
            <a:r>
              <a:rPr sz="1900" spc="-15" dirty="0">
                <a:solidFill>
                  <a:srgbClr val="564B3C"/>
                </a:solidFill>
                <a:latin typeface="Verdana"/>
                <a:cs typeface="Verdana"/>
              </a:rPr>
              <a:t>, </a:t>
            </a:r>
            <a:r>
              <a:rPr sz="1900" spc="-10" dirty="0">
                <a:solidFill>
                  <a:srgbClr val="564B3C"/>
                </a:solidFill>
                <a:latin typeface="Verdana"/>
                <a:cs typeface="Verdana"/>
              </a:rPr>
              <a:t>encapsulation,</a:t>
            </a:r>
            <a:r>
              <a:rPr sz="1900" spc="-459" dirty="0">
                <a:solidFill>
                  <a:srgbClr val="564B3C"/>
                </a:solidFill>
                <a:latin typeface="Verdana"/>
                <a:cs typeface="Verdana"/>
              </a:rPr>
              <a:t> </a:t>
            </a:r>
            <a:r>
              <a:rPr sz="1900" spc="15" dirty="0">
                <a:solidFill>
                  <a:srgbClr val="564B3C"/>
                </a:solidFill>
                <a:latin typeface="Verdana"/>
                <a:cs typeface="Verdana"/>
              </a:rPr>
              <a:t>etc.</a:t>
            </a:r>
            <a:endParaRPr sz="190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075" y="101600"/>
            <a:ext cx="8959850" cy="6664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0163" y="274307"/>
            <a:ext cx="8603665" cy="133419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2072639">
              <a:lnSpc>
                <a:spcPct val="100000"/>
              </a:lnSpc>
              <a:spcBef>
                <a:spcPts val="2265"/>
              </a:spcBef>
            </a:pPr>
            <a:r>
              <a:rPr spc="140" dirty="0"/>
              <a:t>TWO</a:t>
            </a:r>
            <a:r>
              <a:rPr spc="-135" dirty="0"/>
              <a:t> </a:t>
            </a:r>
            <a:r>
              <a:rPr spc="135" dirty="0"/>
              <a:t>APPROACHES</a:t>
            </a:r>
          </a:p>
        </p:txBody>
      </p:sp>
      <p:sp>
        <p:nvSpPr>
          <p:cNvPr id="6" name="object 6"/>
          <p:cNvSpPr txBox="1">
            <a:spLocks noGrp="1"/>
          </p:cNvSpPr>
          <p:nvPr>
            <p:ph type="sldNum" sz="quarter" idx="7"/>
          </p:nvPr>
        </p:nvSpPr>
        <p:spPr>
          <a:xfrm>
            <a:off x="8406117" y="6400801"/>
            <a:ext cx="347675" cy="198131"/>
          </a:xfrm>
          <a:prstGeom prst="rect">
            <a:avLst/>
          </a:prstGeom>
        </p:spPr>
        <p:txBody>
          <a:bodyPr vert="horz" wrap="square" lIns="0" tIns="13335" rIns="0" bIns="0" rtlCol="0">
            <a:spAutoFit/>
          </a:bodyPr>
          <a:lstStyle/>
          <a:p>
            <a:pPr marL="109855">
              <a:lnSpc>
                <a:spcPct val="100000"/>
              </a:lnSpc>
              <a:spcBef>
                <a:spcPts val="105"/>
              </a:spcBef>
            </a:pPr>
            <a:fld id="{81D60167-4931-47E6-BA6A-407CBD079E47}" type="slidenum">
              <a:rPr spc="-100" dirty="0"/>
              <a:pPr marL="109855">
                <a:lnSpc>
                  <a:spcPct val="100000"/>
                </a:lnSpc>
                <a:spcBef>
                  <a:spcPts val="105"/>
                </a:spcBef>
              </a:pPr>
              <a:t>8</a:t>
            </a:fld>
            <a:endParaRPr spc="-100" dirty="0"/>
          </a:p>
        </p:txBody>
      </p:sp>
      <p:sp>
        <p:nvSpPr>
          <p:cNvPr id="5" name="object 5"/>
          <p:cNvSpPr txBox="1"/>
          <p:nvPr/>
        </p:nvSpPr>
        <p:spPr>
          <a:xfrm>
            <a:off x="650240" y="2594254"/>
            <a:ext cx="6134735" cy="2059305"/>
          </a:xfrm>
          <a:prstGeom prst="rect">
            <a:avLst/>
          </a:prstGeom>
        </p:spPr>
        <p:txBody>
          <a:bodyPr vert="horz" wrap="square" lIns="0" tIns="76835" rIns="0" bIns="0" rtlCol="0">
            <a:spAutoFit/>
          </a:bodyPr>
          <a:lstStyle/>
          <a:p>
            <a:pPr marL="241300" indent="-228600">
              <a:lnSpc>
                <a:spcPct val="100000"/>
              </a:lnSpc>
              <a:spcBef>
                <a:spcPts val="605"/>
              </a:spcBef>
              <a:buClr>
                <a:srgbClr val="93A299"/>
              </a:buClr>
              <a:buFont typeface="Arial"/>
              <a:buChar char="•"/>
              <a:tabLst>
                <a:tab pos="241300" algn="l"/>
              </a:tabLst>
            </a:pPr>
            <a:r>
              <a:rPr sz="2400" b="1" spc="-170" dirty="0">
                <a:solidFill>
                  <a:srgbClr val="564B3C"/>
                </a:solidFill>
                <a:latin typeface="Verdana"/>
                <a:cs typeface="Verdana"/>
              </a:rPr>
              <a:t>Object-Oriented </a:t>
            </a:r>
            <a:r>
              <a:rPr sz="2400" b="1" spc="-130" dirty="0">
                <a:solidFill>
                  <a:srgbClr val="564B3C"/>
                </a:solidFill>
                <a:latin typeface="Verdana"/>
                <a:cs typeface="Verdana"/>
              </a:rPr>
              <a:t>Model</a:t>
            </a:r>
            <a:r>
              <a:rPr sz="2400" b="1" spc="-135" dirty="0">
                <a:solidFill>
                  <a:srgbClr val="564B3C"/>
                </a:solidFill>
                <a:latin typeface="Verdana"/>
                <a:cs typeface="Verdana"/>
              </a:rPr>
              <a:t> </a:t>
            </a:r>
            <a:r>
              <a:rPr sz="2400" b="1" spc="-275" dirty="0">
                <a:solidFill>
                  <a:srgbClr val="564B3C"/>
                </a:solidFill>
                <a:latin typeface="Verdana"/>
                <a:cs typeface="Verdana"/>
              </a:rPr>
              <a:t>(OODBMS)</a:t>
            </a:r>
            <a:endParaRPr sz="2400">
              <a:latin typeface="Verdana"/>
              <a:cs typeface="Verdana"/>
            </a:endParaRPr>
          </a:p>
          <a:p>
            <a:pPr marL="533400" lvl="1" indent="-228600">
              <a:lnSpc>
                <a:spcPct val="100000"/>
              </a:lnSpc>
              <a:spcBef>
                <a:spcPts val="425"/>
              </a:spcBef>
              <a:buClr>
                <a:srgbClr val="CF543F"/>
              </a:buClr>
              <a:buFont typeface="Arial"/>
              <a:buChar char="•"/>
              <a:tabLst>
                <a:tab pos="532765" algn="l"/>
                <a:tab pos="533400" algn="l"/>
              </a:tabLst>
            </a:pPr>
            <a:r>
              <a:rPr sz="2000" spc="-60" dirty="0">
                <a:solidFill>
                  <a:srgbClr val="564B3C"/>
                </a:solidFill>
                <a:latin typeface="Verdana"/>
                <a:cs typeface="Verdana"/>
              </a:rPr>
              <a:t>Pure </a:t>
            </a:r>
            <a:r>
              <a:rPr sz="2000" spc="160" dirty="0">
                <a:solidFill>
                  <a:srgbClr val="564B3C"/>
                </a:solidFill>
                <a:latin typeface="Verdana"/>
                <a:cs typeface="Verdana"/>
              </a:rPr>
              <a:t>OO</a:t>
            </a:r>
            <a:r>
              <a:rPr sz="2000" spc="-245" dirty="0">
                <a:solidFill>
                  <a:srgbClr val="564B3C"/>
                </a:solidFill>
                <a:latin typeface="Verdana"/>
                <a:cs typeface="Verdana"/>
              </a:rPr>
              <a:t> </a:t>
            </a:r>
            <a:r>
              <a:rPr sz="2000" spc="45" dirty="0">
                <a:solidFill>
                  <a:srgbClr val="564B3C"/>
                </a:solidFill>
                <a:latin typeface="Verdana"/>
                <a:cs typeface="Verdana"/>
              </a:rPr>
              <a:t>concepts</a:t>
            </a:r>
            <a:endParaRPr sz="2000">
              <a:latin typeface="Verdana"/>
              <a:cs typeface="Verdana"/>
            </a:endParaRPr>
          </a:p>
          <a:p>
            <a:pPr lvl="1">
              <a:lnSpc>
                <a:spcPct val="100000"/>
              </a:lnSpc>
              <a:spcBef>
                <a:spcPts val="15"/>
              </a:spcBef>
              <a:buClr>
                <a:srgbClr val="CF543F"/>
              </a:buClr>
              <a:buFont typeface="Arial"/>
              <a:buChar char="•"/>
            </a:pPr>
            <a:endParaRPr sz="3550">
              <a:latin typeface="Times New Roman"/>
              <a:cs typeface="Times New Roman"/>
            </a:endParaRPr>
          </a:p>
          <a:p>
            <a:pPr marL="241300" indent="-228600">
              <a:lnSpc>
                <a:spcPct val="100000"/>
              </a:lnSpc>
              <a:buClr>
                <a:srgbClr val="93A299"/>
              </a:buClr>
              <a:buFont typeface="Arial"/>
              <a:buChar char="•"/>
              <a:tabLst>
                <a:tab pos="241300" algn="l"/>
              </a:tabLst>
            </a:pPr>
            <a:r>
              <a:rPr sz="2400" b="1" spc="-180" dirty="0">
                <a:solidFill>
                  <a:srgbClr val="564B3C"/>
                </a:solidFill>
                <a:latin typeface="Verdana"/>
                <a:cs typeface="Verdana"/>
              </a:rPr>
              <a:t>Object-Relational </a:t>
            </a:r>
            <a:r>
              <a:rPr sz="2400" b="1" spc="-130" dirty="0">
                <a:solidFill>
                  <a:srgbClr val="564B3C"/>
                </a:solidFill>
                <a:latin typeface="Verdana"/>
                <a:cs typeface="Verdana"/>
              </a:rPr>
              <a:t>Model</a:t>
            </a:r>
            <a:r>
              <a:rPr sz="2400" b="1" spc="-125" dirty="0">
                <a:solidFill>
                  <a:srgbClr val="564B3C"/>
                </a:solidFill>
                <a:latin typeface="Verdana"/>
                <a:cs typeface="Verdana"/>
              </a:rPr>
              <a:t> </a:t>
            </a:r>
            <a:r>
              <a:rPr sz="2400" b="1" spc="-330" dirty="0">
                <a:solidFill>
                  <a:srgbClr val="564B3C"/>
                </a:solidFill>
                <a:latin typeface="Verdana"/>
                <a:cs typeface="Verdana"/>
              </a:rPr>
              <a:t>(ORDBMS)</a:t>
            </a:r>
            <a:endParaRPr sz="2400">
              <a:latin typeface="Verdana"/>
              <a:cs typeface="Verdana"/>
            </a:endParaRPr>
          </a:p>
          <a:p>
            <a:pPr marL="533400" lvl="1" indent="-228600">
              <a:lnSpc>
                <a:spcPct val="100000"/>
              </a:lnSpc>
              <a:spcBef>
                <a:spcPts val="425"/>
              </a:spcBef>
              <a:buClr>
                <a:srgbClr val="CF543F"/>
              </a:buClr>
              <a:buFont typeface="Arial"/>
              <a:buChar char="•"/>
              <a:tabLst>
                <a:tab pos="532765" algn="l"/>
                <a:tab pos="533400" algn="l"/>
              </a:tabLst>
            </a:pPr>
            <a:r>
              <a:rPr sz="2000" spc="-15" dirty="0">
                <a:solidFill>
                  <a:srgbClr val="564B3C"/>
                </a:solidFill>
                <a:latin typeface="Verdana"/>
                <a:cs typeface="Verdana"/>
              </a:rPr>
              <a:t>Extended</a:t>
            </a:r>
            <a:r>
              <a:rPr sz="2000" spc="-160" dirty="0">
                <a:solidFill>
                  <a:srgbClr val="564B3C"/>
                </a:solidFill>
                <a:latin typeface="Verdana"/>
                <a:cs typeface="Verdana"/>
              </a:rPr>
              <a:t> </a:t>
            </a:r>
            <a:r>
              <a:rPr sz="2000" spc="-35" dirty="0">
                <a:solidFill>
                  <a:srgbClr val="564B3C"/>
                </a:solidFill>
                <a:latin typeface="Verdana"/>
                <a:cs typeface="Verdana"/>
              </a:rPr>
              <a:t>relational</a:t>
            </a:r>
            <a:r>
              <a:rPr sz="2000" spc="-155" dirty="0">
                <a:solidFill>
                  <a:srgbClr val="564B3C"/>
                </a:solidFill>
                <a:latin typeface="Verdana"/>
                <a:cs typeface="Verdana"/>
              </a:rPr>
              <a:t> </a:t>
            </a:r>
            <a:r>
              <a:rPr sz="2000" spc="20" dirty="0">
                <a:solidFill>
                  <a:srgbClr val="564B3C"/>
                </a:solidFill>
                <a:latin typeface="Verdana"/>
                <a:cs typeface="Verdana"/>
              </a:rPr>
              <a:t>model</a:t>
            </a:r>
            <a:r>
              <a:rPr sz="2000" spc="-160" dirty="0">
                <a:solidFill>
                  <a:srgbClr val="564B3C"/>
                </a:solidFill>
                <a:latin typeface="Verdana"/>
                <a:cs typeface="Verdana"/>
              </a:rPr>
              <a:t> </a:t>
            </a:r>
            <a:r>
              <a:rPr sz="2000" spc="-70" dirty="0">
                <a:solidFill>
                  <a:srgbClr val="564B3C"/>
                </a:solidFill>
                <a:latin typeface="Verdana"/>
                <a:cs typeface="Verdana"/>
              </a:rPr>
              <a:t>with</a:t>
            </a:r>
            <a:r>
              <a:rPr sz="2000" spc="-155" dirty="0">
                <a:solidFill>
                  <a:srgbClr val="564B3C"/>
                </a:solidFill>
                <a:latin typeface="Verdana"/>
                <a:cs typeface="Verdana"/>
              </a:rPr>
              <a:t> </a:t>
            </a:r>
            <a:r>
              <a:rPr sz="2000" spc="160" dirty="0">
                <a:solidFill>
                  <a:srgbClr val="564B3C"/>
                </a:solidFill>
                <a:latin typeface="Verdana"/>
                <a:cs typeface="Verdana"/>
              </a:rPr>
              <a:t>OO</a:t>
            </a:r>
            <a:r>
              <a:rPr sz="2000" spc="-160" dirty="0">
                <a:solidFill>
                  <a:srgbClr val="564B3C"/>
                </a:solidFill>
                <a:latin typeface="Verdana"/>
                <a:cs typeface="Verdana"/>
              </a:rPr>
              <a:t> </a:t>
            </a:r>
            <a:r>
              <a:rPr sz="2000" spc="45" dirty="0">
                <a:solidFill>
                  <a:srgbClr val="564B3C"/>
                </a:solidFill>
                <a:latin typeface="Verdana"/>
                <a:cs typeface="Verdana"/>
              </a:rPr>
              <a:t>concepts</a:t>
            </a:r>
            <a:endParaRPr sz="200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4" name="object 4"/>
          <p:cNvSpPr/>
          <p:nvPr/>
        </p:nvSpPr>
        <p:spPr>
          <a:xfrm>
            <a:off x="92075" y="101600"/>
            <a:ext cx="8959850" cy="66643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163" y="274307"/>
            <a:ext cx="8603665" cy="1334198"/>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3062" y="373062"/>
            <a:ext cx="8380730" cy="1117600"/>
          </a:xfrm>
          <a:prstGeom prst="rect">
            <a:avLst/>
          </a:prstGeom>
          <a:solidFill>
            <a:srgbClr val="FFFFFF"/>
          </a:solidFill>
        </p:spPr>
        <p:txBody>
          <a:bodyPr vert="horz" wrap="square" lIns="0" tIns="287655" rIns="0" bIns="0" rtlCol="0">
            <a:spAutoFit/>
          </a:bodyPr>
          <a:lstStyle/>
          <a:p>
            <a:pPr marL="882650">
              <a:lnSpc>
                <a:spcPct val="100000"/>
              </a:lnSpc>
              <a:spcBef>
                <a:spcPts val="2265"/>
              </a:spcBef>
            </a:pPr>
            <a:r>
              <a:rPr spc="100" dirty="0"/>
              <a:t>LOGICAL </a:t>
            </a:r>
            <a:r>
              <a:rPr dirty="0"/>
              <a:t>&amp; </a:t>
            </a:r>
            <a:r>
              <a:rPr spc="70" dirty="0"/>
              <a:t>PHYSICAL</a:t>
            </a:r>
            <a:r>
              <a:rPr spc="-380" dirty="0"/>
              <a:t> </a:t>
            </a:r>
            <a:r>
              <a:rPr spc="-85" dirty="0"/>
              <a:t>LAYERS</a:t>
            </a:r>
          </a:p>
        </p:txBody>
      </p:sp>
      <p:sp>
        <p:nvSpPr>
          <p:cNvPr id="7" name="object 7"/>
          <p:cNvSpPr/>
          <p:nvPr/>
        </p:nvSpPr>
        <p:spPr>
          <a:xfrm>
            <a:off x="241638" y="1915715"/>
            <a:ext cx="8664457" cy="4394469"/>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491919" y="3759546"/>
            <a:ext cx="854710" cy="520700"/>
          </a:xfrm>
          <a:prstGeom prst="rect">
            <a:avLst/>
          </a:prstGeom>
        </p:spPr>
        <p:txBody>
          <a:bodyPr vert="horz" wrap="square" lIns="0" tIns="10795" rIns="0" bIns="0" rtlCol="0">
            <a:spAutoFit/>
          </a:bodyPr>
          <a:lstStyle/>
          <a:p>
            <a:pPr marL="107314" marR="5080" indent="-95250">
              <a:lnSpc>
                <a:spcPct val="101699"/>
              </a:lnSpc>
              <a:spcBef>
                <a:spcPts val="85"/>
              </a:spcBef>
            </a:pPr>
            <a:r>
              <a:rPr sz="1600" spc="-150" dirty="0">
                <a:latin typeface="Arial"/>
                <a:cs typeface="Arial"/>
              </a:rPr>
              <a:t>UML </a:t>
            </a:r>
            <a:r>
              <a:rPr sz="1600" spc="-95" dirty="0">
                <a:latin typeface="Arial"/>
                <a:cs typeface="Arial"/>
              </a:rPr>
              <a:t>class  </a:t>
            </a:r>
            <a:r>
              <a:rPr sz="1600" spc="-114" dirty="0">
                <a:latin typeface="Arial"/>
                <a:cs typeface="Arial"/>
              </a:rPr>
              <a:t>diagram</a:t>
            </a:r>
            <a:endParaRPr sz="1600">
              <a:latin typeface="Arial"/>
              <a:cs typeface="Arial"/>
            </a:endParaRPr>
          </a:p>
        </p:txBody>
      </p:sp>
      <p:sp>
        <p:nvSpPr>
          <p:cNvPr id="9" name="object 9"/>
          <p:cNvSpPr txBox="1"/>
          <p:nvPr/>
        </p:nvSpPr>
        <p:spPr>
          <a:xfrm>
            <a:off x="3281034" y="3759546"/>
            <a:ext cx="1386840" cy="520700"/>
          </a:xfrm>
          <a:prstGeom prst="rect">
            <a:avLst/>
          </a:prstGeom>
        </p:spPr>
        <p:txBody>
          <a:bodyPr vert="horz" wrap="square" lIns="0" tIns="10795" rIns="0" bIns="0" rtlCol="0">
            <a:spAutoFit/>
          </a:bodyPr>
          <a:lstStyle/>
          <a:p>
            <a:pPr marL="41910" marR="5080" indent="-29845">
              <a:lnSpc>
                <a:spcPct val="101699"/>
              </a:lnSpc>
              <a:spcBef>
                <a:spcPts val="85"/>
              </a:spcBef>
            </a:pPr>
            <a:r>
              <a:rPr sz="1600" spc="-100" dirty="0">
                <a:latin typeface="Arial"/>
                <a:cs typeface="Arial"/>
              </a:rPr>
              <a:t>Object-Rel</a:t>
            </a:r>
            <a:r>
              <a:rPr sz="1600" spc="-95" dirty="0">
                <a:latin typeface="Arial"/>
                <a:cs typeface="Arial"/>
              </a:rPr>
              <a:t>at</a:t>
            </a:r>
            <a:r>
              <a:rPr sz="1600" spc="-45" dirty="0">
                <a:latin typeface="Arial"/>
                <a:cs typeface="Arial"/>
              </a:rPr>
              <a:t>i</a:t>
            </a:r>
            <a:r>
              <a:rPr sz="1600" spc="-90" dirty="0">
                <a:latin typeface="Arial"/>
                <a:cs typeface="Arial"/>
              </a:rPr>
              <a:t>onal  </a:t>
            </a:r>
            <a:r>
              <a:rPr sz="1600" spc="-110" dirty="0">
                <a:latin typeface="Arial"/>
                <a:cs typeface="Arial"/>
              </a:rPr>
              <a:t>database</a:t>
            </a:r>
            <a:r>
              <a:rPr sz="1600" spc="-105" dirty="0">
                <a:latin typeface="Arial"/>
                <a:cs typeface="Arial"/>
              </a:rPr>
              <a:t> design</a:t>
            </a:r>
            <a:endParaRPr sz="1600">
              <a:latin typeface="Arial"/>
              <a:cs typeface="Arial"/>
            </a:endParaRPr>
          </a:p>
        </p:txBody>
      </p:sp>
      <p:sp>
        <p:nvSpPr>
          <p:cNvPr id="10" name="object 10"/>
          <p:cNvSpPr txBox="1"/>
          <p:nvPr/>
        </p:nvSpPr>
        <p:spPr>
          <a:xfrm>
            <a:off x="3277150" y="5447493"/>
            <a:ext cx="1426210" cy="768350"/>
          </a:xfrm>
          <a:prstGeom prst="rect">
            <a:avLst/>
          </a:prstGeom>
        </p:spPr>
        <p:txBody>
          <a:bodyPr vert="horz" wrap="square" lIns="0" tIns="11430" rIns="0" bIns="0" rtlCol="0">
            <a:spAutoFit/>
          </a:bodyPr>
          <a:lstStyle/>
          <a:p>
            <a:pPr marL="12700" marR="5080" indent="-635" algn="ctr">
              <a:lnSpc>
                <a:spcPct val="101600"/>
              </a:lnSpc>
              <a:spcBef>
                <a:spcPts val="90"/>
              </a:spcBef>
            </a:pPr>
            <a:r>
              <a:rPr sz="1600" spc="-100" dirty="0">
                <a:latin typeface="Arial"/>
                <a:cs typeface="Arial"/>
              </a:rPr>
              <a:t>Object-Oriented  </a:t>
            </a:r>
            <a:r>
              <a:rPr sz="1600" spc="-110" dirty="0">
                <a:latin typeface="Arial"/>
                <a:cs typeface="Arial"/>
              </a:rPr>
              <a:t>database </a:t>
            </a:r>
            <a:r>
              <a:rPr sz="1600" spc="-125" dirty="0">
                <a:latin typeface="Arial"/>
                <a:cs typeface="Arial"/>
              </a:rPr>
              <a:t>schema  </a:t>
            </a:r>
            <a:r>
              <a:rPr sz="1600" spc="-80" dirty="0">
                <a:latin typeface="Arial"/>
                <a:cs typeface="Arial"/>
              </a:rPr>
              <a:t>in</a:t>
            </a:r>
            <a:r>
              <a:rPr sz="1600" spc="-70" dirty="0">
                <a:latin typeface="Arial"/>
                <a:cs typeface="Arial"/>
              </a:rPr>
              <a:t> </a:t>
            </a:r>
            <a:r>
              <a:rPr sz="1600" spc="-145" dirty="0">
                <a:latin typeface="Arial"/>
                <a:cs typeface="Arial"/>
              </a:rPr>
              <a:t>ODL</a:t>
            </a:r>
            <a:endParaRPr sz="1600">
              <a:latin typeface="Arial"/>
              <a:cs typeface="Arial"/>
            </a:endParaRPr>
          </a:p>
        </p:txBody>
      </p:sp>
      <p:sp>
        <p:nvSpPr>
          <p:cNvPr id="11" name="object 11"/>
          <p:cNvSpPr txBox="1"/>
          <p:nvPr/>
        </p:nvSpPr>
        <p:spPr>
          <a:xfrm>
            <a:off x="3310551" y="2002187"/>
            <a:ext cx="1327785" cy="520700"/>
          </a:xfrm>
          <a:prstGeom prst="rect">
            <a:avLst/>
          </a:prstGeom>
        </p:spPr>
        <p:txBody>
          <a:bodyPr vert="horz" wrap="square" lIns="0" tIns="10795" rIns="0" bIns="0" rtlCol="0">
            <a:spAutoFit/>
          </a:bodyPr>
          <a:lstStyle/>
          <a:p>
            <a:pPr marL="12700" marR="5080" indent="255270">
              <a:lnSpc>
                <a:spcPct val="101699"/>
              </a:lnSpc>
              <a:spcBef>
                <a:spcPts val="85"/>
              </a:spcBef>
            </a:pPr>
            <a:r>
              <a:rPr sz="1600" spc="-95" dirty="0">
                <a:latin typeface="Arial"/>
                <a:cs typeface="Arial"/>
              </a:rPr>
              <a:t>Relational  </a:t>
            </a:r>
            <a:r>
              <a:rPr sz="1600" spc="-110" dirty="0">
                <a:latin typeface="Arial"/>
                <a:cs typeface="Arial"/>
              </a:rPr>
              <a:t>database</a:t>
            </a:r>
            <a:r>
              <a:rPr sz="1600" spc="-125" dirty="0">
                <a:latin typeface="Arial"/>
                <a:cs typeface="Arial"/>
              </a:rPr>
              <a:t> </a:t>
            </a:r>
            <a:r>
              <a:rPr sz="1600" spc="-105" dirty="0">
                <a:latin typeface="Arial"/>
                <a:cs typeface="Arial"/>
              </a:rPr>
              <a:t>design</a:t>
            </a:r>
            <a:endParaRPr sz="1600">
              <a:latin typeface="Arial"/>
              <a:cs typeface="Arial"/>
            </a:endParaRPr>
          </a:p>
        </p:txBody>
      </p:sp>
      <p:sp>
        <p:nvSpPr>
          <p:cNvPr id="12" name="object 12"/>
          <p:cNvSpPr txBox="1"/>
          <p:nvPr/>
        </p:nvSpPr>
        <p:spPr>
          <a:xfrm>
            <a:off x="2313289" y="2636815"/>
            <a:ext cx="835660" cy="583565"/>
          </a:xfrm>
          <a:prstGeom prst="rect">
            <a:avLst/>
          </a:prstGeom>
        </p:spPr>
        <p:txBody>
          <a:bodyPr vert="horz" wrap="square" lIns="0" tIns="12065" rIns="0" bIns="0" rtlCol="0">
            <a:spAutoFit/>
          </a:bodyPr>
          <a:lstStyle/>
          <a:p>
            <a:pPr marL="165735" marR="34925" indent="-124460">
              <a:lnSpc>
                <a:spcPct val="101699"/>
              </a:lnSpc>
              <a:spcBef>
                <a:spcPts val="95"/>
              </a:spcBef>
            </a:pPr>
            <a:r>
              <a:rPr sz="1200" spc="-85" dirty="0">
                <a:solidFill>
                  <a:srgbClr val="0000FF"/>
                </a:solidFill>
                <a:latin typeface="Times New Roman"/>
                <a:cs typeface="Times New Roman"/>
              </a:rPr>
              <a:t>Mapping </a:t>
            </a:r>
            <a:r>
              <a:rPr sz="1200" spc="-70" dirty="0">
                <a:solidFill>
                  <a:srgbClr val="0000FF"/>
                </a:solidFill>
                <a:latin typeface="Times New Roman"/>
                <a:cs typeface="Times New Roman"/>
              </a:rPr>
              <a:t>onto  </a:t>
            </a:r>
            <a:r>
              <a:rPr sz="1200" spc="-65" dirty="0">
                <a:solidFill>
                  <a:srgbClr val="0000FF"/>
                </a:solidFill>
                <a:latin typeface="Times New Roman"/>
                <a:cs typeface="Times New Roman"/>
              </a:rPr>
              <a:t>Relations</a:t>
            </a:r>
            <a:endParaRPr sz="1200">
              <a:latin typeface="Times New Roman"/>
              <a:cs typeface="Times New Roman"/>
            </a:endParaRPr>
          </a:p>
          <a:p>
            <a:pPr marL="12700">
              <a:lnSpc>
                <a:spcPct val="100000"/>
              </a:lnSpc>
              <a:spcBef>
                <a:spcPts val="20"/>
              </a:spcBef>
            </a:pPr>
            <a:r>
              <a:rPr sz="1200" spc="-70" dirty="0">
                <a:solidFill>
                  <a:srgbClr val="0000FF"/>
                </a:solidFill>
                <a:latin typeface="Times New Roman"/>
                <a:cs typeface="Times New Roman"/>
              </a:rPr>
              <a:t>(no</a:t>
            </a:r>
            <a:r>
              <a:rPr sz="1200" spc="-90" dirty="0">
                <a:solidFill>
                  <a:srgbClr val="0000FF"/>
                </a:solidFill>
                <a:latin typeface="Times New Roman"/>
                <a:cs typeface="Times New Roman"/>
              </a:rPr>
              <a:t> </a:t>
            </a:r>
            <a:r>
              <a:rPr sz="1200" spc="-65" dirty="0">
                <a:solidFill>
                  <a:srgbClr val="0000FF"/>
                </a:solidFill>
                <a:latin typeface="Times New Roman"/>
                <a:cs typeface="Times New Roman"/>
              </a:rPr>
              <a:t>operations)</a:t>
            </a:r>
            <a:endParaRPr sz="1200">
              <a:latin typeface="Times New Roman"/>
              <a:cs typeface="Times New Roman"/>
            </a:endParaRPr>
          </a:p>
        </p:txBody>
      </p:sp>
      <p:sp>
        <p:nvSpPr>
          <p:cNvPr id="13" name="object 13"/>
          <p:cNvSpPr txBox="1"/>
          <p:nvPr/>
        </p:nvSpPr>
        <p:spPr>
          <a:xfrm>
            <a:off x="1875857" y="3733327"/>
            <a:ext cx="1143000" cy="582930"/>
          </a:xfrm>
          <a:prstGeom prst="rect">
            <a:avLst/>
          </a:prstGeom>
        </p:spPr>
        <p:txBody>
          <a:bodyPr vert="horz" wrap="square" lIns="0" tIns="12065" rIns="0" bIns="0" rtlCol="0">
            <a:spAutoFit/>
          </a:bodyPr>
          <a:lstStyle/>
          <a:p>
            <a:pPr marL="12700" marR="5080" indent="635" algn="ctr">
              <a:lnSpc>
                <a:spcPct val="101600"/>
              </a:lnSpc>
              <a:spcBef>
                <a:spcPts val="95"/>
              </a:spcBef>
            </a:pPr>
            <a:r>
              <a:rPr sz="1200" spc="-85" dirty="0">
                <a:solidFill>
                  <a:srgbClr val="0000FF"/>
                </a:solidFill>
                <a:latin typeface="Times New Roman"/>
                <a:cs typeface="Times New Roman"/>
              </a:rPr>
              <a:t>Mapping </a:t>
            </a:r>
            <a:r>
              <a:rPr sz="1200" spc="-70" dirty="0">
                <a:solidFill>
                  <a:srgbClr val="0000FF"/>
                </a:solidFill>
                <a:latin typeface="Times New Roman"/>
                <a:cs typeface="Times New Roman"/>
              </a:rPr>
              <a:t>onto  </a:t>
            </a:r>
            <a:r>
              <a:rPr sz="1200" spc="-65" dirty="0">
                <a:solidFill>
                  <a:srgbClr val="0000FF"/>
                </a:solidFill>
                <a:latin typeface="Times New Roman"/>
                <a:cs typeface="Times New Roman"/>
              </a:rPr>
              <a:t>Relations </a:t>
            </a:r>
            <a:r>
              <a:rPr sz="1200" spc="-75" dirty="0">
                <a:solidFill>
                  <a:srgbClr val="0000FF"/>
                </a:solidFill>
                <a:latin typeface="Times New Roman"/>
                <a:cs typeface="Times New Roman"/>
              </a:rPr>
              <a:t>and Object  types</a:t>
            </a:r>
            <a:endParaRPr sz="1200">
              <a:latin typeface="Times New Roman"/>
              <a:cs typeface="Times New Roman"/>
            </a:endParaRPr>
          </a:p>
        </p:txBody>
      </p:sp>
      <p:sp>
        <p:nvSpPr>
          <p:cNvPr id="14" name="object 14"/>
          <p:cNvSpPr txBox="1"/>
          <p:nvPr/>
        </p:nvSpPr>
        <p:spPr>
          <a:xfrm>
            <a:off x="2081146" y="4741235"/>
            <a:ext cx="970280" cy="397510"/>
          </a:xfrm>
          <a:prstGeom prst="rect">
            <a:avLst/>
          </a:prstGeom>
        </p:spPr>
        <p:txBody>
          <a:bodyPr vert="horz" wrap="square" lIns="0" tIns="12065" rIns="0" bIns="0" rtlCol="0">
            <a:spAutoFit/>
          </a:bodyPr>
          <a:lstStyle/>
          <a:p>
            <a:pPr marL="12700" marR="5080" indent="13335">
              <a:lnSpc>
                <a:spcPct val="101499"/>
              </a:lnSpc>
              <a:spcBef>
                <a:spcPts val="95"/>
              </a:spcBef>
            </a:pPr>
            <a:r>
              <a:rPr sz="1200" spc="-85" dirty="0">
                <a:solidFill>
                  <a:srgbClr val="0000FF"/>
                </a:solidFill>
                <a:latin typeface="Times New Roman"/>
                <a:cs typeface="Times New Roman"/>
              </a:rPr>
              <a:t>Mapping </a:t>
            </a:r>
            <a:r>
              <a:rPr sz="1200" spc="-60" dirty="0">
                <a:solidFill>
                  <a:srgbClr val="0000FF"/>
                </a:solidFill>
                <a:latin typeface="Times New Roman"/>
                <a:cs typeface="Times New Roman"/>
              </a:rPr>
              <a:t>directly  </a:t>
            </a:r>
            <a:r>
              <a:rPr sz="1200" spc="-70" dirty="0">
                <a:solidFill>
                  <a:srgbClr val="0000FF"/>
                </a:solidFill>
                <a:latin typeface="Times New Roman"/>
                <a:cs typeface="Times New Roman"/>
              </a:rPr>
              <a:t>onto </a:t>
            </a:r>
            <a:r>
              <a:rPr sz="1200" spc="-110" dirty="0">
                <a:solidFill>
                  <a:srgbClr val="0000FF"/>
                </a:solidFill>
                <a:latin typeface="Times New Roman"/>
                <a:cs typeface="Times New Roman"/>
              </a:rPr>
              <a:t>ODL</a:t>
            </a:r>
            <a:r>
              <a:rPr sz="1200" spc="-80" dirty="0">
                <a:solidFill>
                  <a:srgbClr val="0000FF"/>
                </a:solidFill>
                <a:latin typeface="Times New Roman"/>
                <a:cs typeface="Times New Roman"/>
              </a:rPr>
              <a:t> </a:t>
            </a:r>
            <a:r>
              <a:rPr sz="1200" spc="-65" dirty="0">
                <a:solidFill>
                  <a:srgbClr val="0000FF"/>
                </a:solidFill>
                <a:latin typeface="Times New Roman"/>
                <a:cs typeface="Times New Roman"/>
              </a:rPr>
              <a:t>classes</a:t>
            </a:r>
            <a:endParaRPr sz="1200">
              <a:latin typeface="Times New Roman"/>
              <a:cs typeface="Times New Roman"/>
            </a:endParaRPr>
          </a:p>
        </p:txBody>
      </p:sp>
      <p:sp>
        <p:nvSpPr>
          <p:cNvPr id="15" name="object 15"/>
          <p:cNvSpPr txBox="1"/>
          <p:nvPr/>
        </p:nvSpPr>
        <p:spPr>
          <a:xfrm>
            <a:off x="4911807" y="2099521"/>
            <a:ext cx="933450" cy="397510"/>
          </a:xfrm>
          <a:prstGeom prst="rect">
            <a:avLst/>
          </a:prstGeom>
        </p:spPr>
        <p:txBody>
          <a:bodyPr vert="horz" wrap="square" lIns="0" tIns="12065" rIns="0" bIns="0" rtlCol="0">
            <a:spAutoFit/>
          </a:bodyPr>
          <a:lstStyle/>
          <a:p>
            <a:pPr marL="52069" marR="5080" indent="-40005">
              <a:lnSpc>
                <a:spcPct val="101699"/>
              </a:lnSpc>
              <a:spcBef>
                <a:spcPts val="95"/>
              </a:spcBef>
            </a:pPr>
            <a:r>
              <a:rPr sz="1200" spc="-70" dirty="0">
                <a:solidFill>
                  <a:srgbClr val="0000FF"/>
                </a:solidFill>
                <a:latin typeface="Times New Roman"/>
                <a:cs typeface="Times New Roman"/>
              </a:rPr>
              <a:t>Normalization</a:t>
            </a:r>
            <a:r>
              <a:rPr sz="1200" spc="-100" dirty="0">
                <a:solidFill>
                  <a:srgbClr val="0000FF"/>
                </a:solidFill>
                <a:latin typeface="Times New Roman"/>
                <a:cs typeface="Times New Roman"/>
              </a:rPr>
              <a:t> </a:t>
            </a:r>
            <a:r>
              <a:rPr sz="1200" spc="-120" dirty="0">
                <a:solidFill>
                  <a:srgbClr val="0000FF"/>
                </a:solidFill>
                <a:latin typeface="Times New Roman"/>
                <a:cs typeface="Times New Roman"/>
              </a:rPr>
              <a:t>&amp;  </a:t>
            </a:r>
            <a:r>
              <a:rPr sz="1200" spc="-70" dirty="0">
                <a:solidFill>
                  <a:srgbClr val="0000FF"/>
                </a:solidFill>
                <a:latin typeface="Times New Roman"/>
                <a:cs typeface="Times New Roman"/>
              </a:rPr>
              <a:t>Physical</a:t>
            </a:r>
            <a:r>
              <a:rPr sz="1200" spc="-80" dirty="0">
                <a:solidFill>
                  <a:srgbClr val="0000FF"/>
                </a:solidFill>
                <a:latin typeface="Times New Roman"/>
                <a:cs typeface="Times New Roman"/>
              </a:rPr>
              <a:t> </a:t>
            </a:r>
            <a:r>
              <a:rPr sz="1200" spc="-70" dirty="0">
                <a:solidFill>
                  <a:srgbClr val="0000FF"/>
                </a:solidFill>
                <a:latin typeface="Times New Roman"/>
                <a:cs typeface="Times New Roman"/>
              </a:rPr>
              <a:t>design</a:t>
            </a:r>
            <a:endParaRPr sz="1200">
              <a:latin typeface="Times New Roman"/>
              <a:cs typeface="Times New Roman"/>
            </a:endParaRPr>
          </a:p>
        </p:txBody>
      </p:sp>
      <p:sp>
        <p:nvSpPr>
          <p:cNvPr id="16" name="object 16"/>
          <p:cNvSpPr txBox="1"/>
          <p:nvPr/>
        </p:nvSpPr>
        <p:spPr>
          <a:xfrm>
            <a:off x="6163849" y="2005411"/>
            <a:ext cx="1259205" cy="520700"/>
          </a:xfrm>
          <a:prstGeom prst="rect">
            <a:avLst/>
          </a:prstGeom>
        </p:spPr>
        <p:txBody>
          <a:bodyPr vert="horz" wrap="square" lIns="0" tIns="15240" rIns="0" bIns="0" rtlCol="0">
            <a:spAutoFit/>
          </a:bodyPr>
          <a:lstStyle/>
          <a:p>
            <a:pPr marL="3810" algn="ctr">
              <a:lnSpc>
                <a:spcPct val="100000"/>
              </a:lnSpc>
              <a:spcBef>
                <a:spcPts val="120"/>
              </a:spcBef>
            </a:pPr>
            <a:r>
              <a:rPr sz="1600" spc="-140" dirty="0">
                <a:latin typeface="Arial"/>
                <a:cs typeface="Arial"/>
              </a:rPr>
              <a:t>SQL</a:t>
            </a:r>
            <a:endParaRPr sz="1600">
              <a:latin typeface="Arial"/>
              <a:cs typeface="Arial"/>
            </a:endParaRPr>
          </a:p>
          <a:p>
            <a:pPr algn="ctr">
              <a:lnSpc>
                <a:spcPct val="100000"/>
              </a:lnSpc>
              <a:spcBef>
                <a:spcPts val="30"/>
              </a:spcBef>
            </a:pPr>
            <a:r>
              <a:rPr sz="1600" spc="-90" dirty="0">
                <a:latin typeface="Arial"/>
                <a:cs typeface="Arial"/>
              </a:rPr>
              <a:t>table</a:t>
            </a:r>
            <a:r>
              <a:rPr sz="1600" spc="-105" dirty="0">
                <a:latin typeface="Arial"/>
                <a:cs typeface="Arial"/>
              </a:rPr>
              <a:t> </a:t>
            </a:r>
            <a:r>
              <a:rPr sz="1600" spc="-90" dirty="0">
                <a:latin typeface="Arial"/>
                <a:cs typeface="Arial"/>
              </a:rPr>
              <a:t>definitions</a:t>
            </a:r>
            <a:endParaRPr sz="1600">
              <a:latin typeface="Arial"/>
              <a:cs typeface="Arial"/>
            </a:endParaRPr>
          </a:p>
        </p:txBody>
      </p:sp>
      <p:sp>
        <p:nvSpPr>
          <p:cNvPr id="17" name="object 17"/>
          <p:cNvSpPr txBox="1"/>
          <p:nvPr/>
        </p:nvSpPr>
        <p:spPr>
          <a:xfrm>
            <a:off x="4895828" y="3822961"/>
            <a:ext cx="933450" cy="397510"/>
          </a:xfrm>
          <a:prstGeom prst="rect">
            <a:avLst/>
          </a:prstGeom>
        </p:spPr>
        <p:txBody>
          <a:bodyPr vert="horz" wrap="square" lIns="0" tIns="12065" rIns="0" bIns="0" rtlCol="0">
            <a:spAutoFit/>
          </a:bodyPr>
          <a:lstStyle/>
          <a:p>
            <a:pPr marL="52069" marR="5080" indent="-40005">
              <a:lnSpc>
                <a:spcPct val="101600"/>
              </a:lnSpc>
              <a:spcBef>
                <a:spcPts val="95"/>
              </a:spcBef>
            </a:pPr>
            <a:r>
              <a:rPr sz="1200" spc="-70" dirty="0">
                <a:solidFill>
                  <a:srgbClr val="0000FF"/>
                </a:solidFill>
                <a:latin typeface="Times New Roman"/>
                <a:cs typeface="Times New Roman"/>
              </a:rPr>
              <a:t>Normalization</a:t>
            </a:r>
            <a:r>
              <a:rPr sz="1200" spc="-100" dirty="0">
                <a:solidFill>
                  <a:srgbClr val="0000FF"/>
                </a:solidFill>
                <a:latin typeface="Times New Roman"/>
                <a:cs typeface="Times New Roman"/>
              </a:rPr>
              <a:t> </a:t>
            </a:r>
            <a:r>
              <a:rPr sz="1200" spc="-120" dirty="0">
                <a:solidFill>
                  <a:srgbClr val="0000FF"/>
                </a:solidFill>
                <a:latin typeface="Times New Roman"/>
                <a:cs typeface="Times New Roman"/>
              </a:rPr>
              <a:t>&amp;  </a:t>
            </a:r>
            <a:r>
              <a:rPr sz="1200" spc="-70" dirty="0">
                <a:solidFill>
                  <a:srgbClr val="0000FF"/>
                </a:solidFill>
                <a:latin typeface="Times New Roman"/>
                <a:cs typeface="Times New Roman"/>
              </a:rPr>
              <a:t>Physical</a:t>
            </a:r>
            <a:r>
              <a:rPr sz="1200" spc="-80" dirty="0">
                <a:solidFill>
                  <a:srgbClr val="0000FF"/>
                </a:solidFill>
                <a:latin typeface="Times New Roman"/>
                <a:cs typeface="Times New Roman"/>
              </a:rPr>
              <a:t> </a:t>
            </a:r>
            <a:r>
              <a:rPr sz="1200" spc="-70" dirty="0">
                <a:solidFill>
                  <a:srgbClr val="0000FF"/>
                </a:solidFill>
                <a:latin typeface="Times New Roman"/>
                <a:cs typeface="Times New Roman"/>
              </a:rPr>
              <a:t>design</a:t>
            </a:r>
            <a:endParaRPr sz="1200">
              <a:latin typeface="Times New Roman"/>
              <a:cs typeface="Times New Roman"/>
            </a:endParaRPr>
          </a:p>
        </p:txBody>
      </p:sp>
      <p:sp>
        <p:nvSpPr>
          <p:cNvPr id="18" name="object 18"/>
          <p:cNvSpPr txBox="1"/>
          <p:nvPr/>
        </p:nvSpPr>
        <p:spPr>
          <a:xfrm>
            <a:off x="6163849" y="3759546"/>
            <a:ext cx="1259205" cy="520700"/>
          </a:xfrm>
          <a:prstGeom prst="rect">
            <a:avLst/>
          </a:prstGeom>
        </p:spPr>
        <p:txBody>
          <a:bodyPr vert="horz" wrap="square" lIns="0" tIns="10795" rIns="0" bIns="0" rtlCol="0">
            <a:spAutoFit/>
          </a:bodyPr>
          <a:lstStyle/>
          <a:p>
            <a:pPr marL="12700" marR="5080" indent="36830">
              <a:lnSpc>
                <a:spcPct val="101699"/>
              </a:lnSpc>
              <a:spcBef>
                <a:spcPts val="85"/>
              </a:spcBef>
            </a:pPr>
            <a:r>
              <a:rPr sz="1600" spc="-120" dirty="0">
                <a:latin typeface="Arial"/>
                <a:cs typeface="Arial"/>
              </a:rPr>
              <a:t>Extended-SQL  </a:t>
            </a:r>
            <a:r>
              <a:rPr sz="1600" spc="-90" dirty="0">
                <a:latin typeface="Arial"/>
                <a:cs typeface="Arial"/>
              </a:rPr>
              <a:t>table</a:t>
            </a:r>
            <a:r>
              <a:rPr sz="1600" spc="-110" dirty="0">
                <a:latin typeface="Arial"/>
                <a:cs typeface="Arial"/>
              </a:rPr>
              <a:t> </a:t>
            </a:r>
            <a:r>
              <a:rPr sz="1600" spc="-90" dirty="0">
                <a:latin typeface="Arial"/>
                <a:cs typeface="Arial"/>
              </a:rPr>
              <a:t>definitions</a:t>
            </a:r>
            <a:endParaRPr sz="1600">
              <a:latin typeface="Arial"/>
              <a:cs typeface="Arial"/>
            </a:endParaRPr>
          </a:p>
        </p:txBody>
      </p:sp>
      <p:sp>
        <p:nvSpPr>
          <p:cNvPr id="19" name="object 19"/>
          <p:cNvSpPr txBox="1"/>
          <p:nvPr/>
        </p:nvSpPr>
        <p:spPr>
          <a:xfrm>
            <a:off x="6451698" y="5695311"/>
            <a:ext cx="812800" cy="273050"/>
          </a:xfrm>
          <a:prstGeom prst="rect">
            <a:avLst/>
          </a:prstGeom>
        </p:spPr>
        <p:txBody>
          <a:bodyPr vert="horz" wrap="square" lIns="0" tIns="15240" rIns="0" bIns="0" rtlCol="0">
            <a:spAutoFit/>
          </a:bodyPr>
          <a:lstStyle/>
          <a:p>
            <a:pPr marL="12700">
              <a:lnSpc>
                <a:spcPct val="100000"/>
              </a:lnSpc>
              <a:spcBef>
                <a:spcPts val="120"/>
              </a:spcBef>
            </a:pPr>
            <a:r>
              <a:rPr sz="1600" spc="-160" dirty="0">
                <a:latin typeface="Arial"/>
                <a:cs typeface="Arial"/>
              </a:rPr>
              <a:t>O</a:t>
            </a:r>
            <a:r>
              <a:rPr sz="1600" spc="-170" dirty="0">
                <a:latin typeface="Arial"/>
                <a:cs typeface="Arial"/>
              </a:rPr>
              <a:t>O</a:t>
            </a:r>
            <a:r>
              <a:rPr sz="1600" spc="-155" dirty="0">
                <a:latin typeface="Arial"/>
                <a:cs typeface="Arial"/>
              </a:rPr>
              <a:t>D</a:t>
            </a:r>
            <a:r>
              <a:rPr sz="1600" spc="-150" dirty="0">
                <a:latin typeface="Arial"/>
                <a:cs typeface="Arial"/>
              </a:rPr>
              <a:t>BMS</a:t>
            </a:r>
            <a:endParaRPr sz="1600">
              <a:latin typeface="Arial"/>
              <a:cs typeface="Arial"/>
            </a:endParaRPr>
          </a:p>
        </p:txBody>
      </p:sp>
      <p:sp>
        <p:nvSpPr>
          <p:cNvPr id="20" name="object 20"/>
          <p:cNvSpPr txBox="1"/>
          <p:nvPr/>
        </p:nvSpPr>
        <p:spPr>
          <a:xfrm>
            <a:off x="8038417" y="3883488"/>
            <a:ext cx="803910" cy="273050"/>
          </a:xfrm>
          <a:prstGeom prst="rect">
            <a:avLst/>
          </a:prstGeom>
        </p:spPr>
        <p:txBody>
          <a:bodyPr vert="horz" wrap="square" lIns="0" tIns="15240" rIns="0" bIns="0" rtlCol="0">
            <a:spAutoFit/>
          </a:bodyPr>
          <a:lstStyle/>
          <a:p>
            <a:pPr marL="12700">
              <a:lnSpc>
                <a:spcPct val="100000"/>
              </a:lnSpc>
              <a:spcBef>
                <a:spcPts val="120"/>
              </a:spcBef>
            </a:pPr>
            <a:r>
              <a:rPr sz="1600" spc="-155" dirty="0">
                <a:latin typeface="Arial"/>
                <a:cs typeface="Arial"/>
              </a:rPr>
              <a:t>ORDBMS</a:t>
            </a:r>
            <a:endParaRPr sz="1600">
              <a:latin typeface="Arial"/>
              <a:cs typeface="Arial"/>
            </a:endParaRPr>
          </a:p>
        </p:txBody>
      </p:sp>
      <p:sp>
        <p:nvSpPr>
          <p:cNvPr id="21" name="object 21"/>
          <p:cNvSpPr txBox="1"/>
          <p:nvPr/>
        </p:nvSpPr>
        <p:spPr>
          <a:xfrm>
            <a:off x="8075924" y="2126128"/>
            <a:ext cx="666115" cy="273050"/>
          </a:xfrm>
          <a:prstGeom prst="rect">
            <a:avLst/>
          </a:prstGeom>
        </p:spPr>
        <p:txBody>
          <a:bodyPr vert="horz" wrap="square" lIns="0" tIns="15240" rIns="0" bIns="0" rtlCol="0">
            <a:spAutoFit/>
          </a:bodyPr>
          <a:lstStyle/>
          <a:p>
            <a:pPr marL="12700">
              <a:lnSpc>
                <a:spcPct val="100000"/>
              </a:lnSpc>
              <a:spcBef>
                <a:spcPts val="120"/>
              </a:spcBef>
            </a:pPr>
            <a:r>
              <a:rPr sz="1600" spc="-155" dirty="0">
                <a:latin typeface="Arial"/>
                <a:cs typeface="Arial"/>
              </a:rPr>
              <a:t>RD</a:t>
            </a:r>
            <a:r>
              <a:rPr sz="1600" spc="-135" dirty="0">
                <a:latin typeface="Arial"/>
                <a:cs typeface="Arial"/>
              </a:rPr>
              <a:t>B</a:t>
            </a:r>
            <a:r>
              <a:rPr sz="1600" spc="-155" dirty="0">
                <a:latin typeface="Arial"/>
                <a:cs typeface="Arial"/>
              </a:rPr>
              <a:t>MS</a:t>
            </a:r>
            <a:endParaRPr sz="1600">
              <a:latin typeface="Arial"/>
              <a:cs typeface="Arial"/>
            </a:endParaRPr>
          </a:p>
        </p:txBody>
      </p:sp>
      <p:sp>
        <p:nvSpPr>
          <p:cNvPr id="22" name="object 22"/>
          <p:cNvSpPr txBox="1"/>
          <p:nvPr/>
        </p:nvSpPr>
        <p:spPr>
          <a:xfrm>
            <a:off x="4981272" y="5730520"/>
            <a:ext cx="730885" cy="211454"/>
          </a:xfrm>
          <a:prstGeom prst="rect">
            <a:avLst/>
          </a:prstGeom>
        </p:spPr>
        <p:txBody>
          <a:bodyPr vert="horz" wrap="square" lIns="0" tIns="15240" rIns="0" bIns="0" rtlCol="0">
            <a:spAutoFit/>
          </a:bodyPr>
          <a:lstStyle/>
          <a:p>
            <a:pPr marL="12700">
              <a:lnSpc>
                <a:spcPct val="100000"/>
              </a:lnSpc>
              <a:spcBef>
                <a:spcPts val="120"/>
              </a:spcBef>
            </a:pPr>
            <a:r>
              <a:rPr sz="1200" spc="-70" dirty="0">
                <a:solidFill>
                  <a:srgbClr val="0000FF"/>
                </a:solidFill>
                <a:latin typeface="Times New Roman"/>
                <a:cs typeface="Times New Roman"/>
              </a:rPr>
              <a:t>Optimization</a:t>
            </a:r>
            <a:endParaRPr sz="1200">
              <a:latin typeface="Times New Roman"/>
              <a:cs typeface="Times New Roman"/>
            </a:endParaRPr>
          </a:p>
        </p:txBody>
      </p:sp>
      <p:sp>
        <p:nvSpPr>
          <p:cNvPr id="23" name="object 23"/>
          <p:cNvSpPr/>
          <p:nvPr/>
        </p:nvSpPr>
        <p:spPr>
          <a:xfrm>
            <a:off x="282632" y="1953488"/>
            <a:ext cx="1409001" cy="594360"/>
          </a:xfrm>
          <a:prstGeom prst="rect">
            <a:avLst/>
          </a:prstGeom>
          <a:blipFill>
            <a:blip r:embed="rId6" cstate="print"/>
            <a:stretch>
              <a:fillRect/>
            </a:stretch>
          </a:blipFill>
        </p:spPr>
        <p:txBody>
          <a:bodyPr wrap="square" lIns="0" tIns="0" rIns="0" bIns="0" rtlCol="0"/>
          <a:lstStyle/>
          <a:p>
            <a:endParaRPr/>
          </a:p>
        </p:txBody>
      </p:sp>
      <p:sp>
        <p:nvSpPr>
          <p:cNvPr id="24" name="object 24"/>
          <p:cNvSpPr txBox="1"/>
          <p:nvPr/>
        </p:nvSpPr>
        <p:spPr>
          <a:xfrm>
            <a:off x="507561" y="2131123"/>
            <a:ext cx="96456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ER</a:t>
            </a:r>
            <a:r>
              <a:rPr sz="1400" spc="-80" dirty="0">
                <a:latin typeface="Arial"/>
                <a:cs typeface="Arial"/>
              </a:rPr>
              <a:t> </a:t>
            </a:r>
            <a:r>
              <a:rPr sz="1400" dirty="0">
                <a:latin typeface="Arial"/>
                <a:cs typeface="Arial"/>
              </a:rPr>
              <a:t>diagram</a:t>
            </a:r>
            <a:endParaRPr sz="1400">
              <a:latin typeface="Arial"/>
              <a:cs typeface="Arial"/>
            </a:endParaRPr>
          </a:p>
        </p:txBody>
      </p:sp>
      <p:sp>
        <p:nvSpPr>
          <p:cNvPr id="25" name="object 25"/>
          <p:cNvSpPr/>
          <p:nvPr/>
        </p:nvSpPr>
        <p:spPr>
          <a:xfrm>
            <a:off x="1670050" y="2237014"/>
            <a:ext cx="1562735" cy="14604"/>
          </a:xfrm>
          <a:custGeom>
            <a:avLst/>
            <a:gdLst/>
            <a:ahLst/>
            <a:cxnLst/>
            <a:rect l="l" t="t" r="r" b="b"/>
            <a:pathLst>
              <a:path w="1562735" h="14605">
                <a:moveTo>
                  <a:pt x="0" y="14060"/>
                </a:moveTo>
                <a:lnTo>
                  <a:pt x="1562298" y="0"/>
                </a:lnTo>
              </a:path>
            </a:pathLst>
          </a:custGeom>
          <a:ln w="8312">
            <a:solidFill>
              <a:srgbClr val="919191"/>
            </a:solidFill>
          </a:ln>
        </p:spPr>
        <p:txBody>
          <a:bodyPr wrap="square" lIns="0" tIns="0" rIns="0" bIns="0" rtlCol="0"/>
          <a:lstStyle/>
          <a:p>
            <a:endParaRPr/>
          </a:p>
        </p:txBody>
      </p:sp>
      <p:sp>
        <p:nvSpPr>
          <p:cNvPr id="26" name="object 26"/>
          <p:cNvSpPr/>
          <p:nvPr/>
        </p:nvSpPr>
        <p:spPr>
          <a:xfrm>
            <a:off x="3141243" y="2178748"/>
            <a:ext cx="116306" cy="117906"/>
          </a:xfrm>
          <a:prstGeom prst="rect">
            <a:avLst/>
          </a:prstGeom>
          <a:blipFill>
            <a:blip r:embed="rId7" cstate="print"/>
            <a:stretch>
              <a:fillRect/>
            </a:stretch>
          </a:blipFill>
        </p:spPr>
        <p:txBody>
          <a:bodyPr wrap="square" lIns="0" tIns="0" rIns="0" bIns="0" rtlCol="0"/>
          <a:lstStyle/>
          <a:p>
            <a:endParaRPr/>
          </a:p>
        </p:txBody>
      </p:sp>
      <p:sp>
        <p:nvSpPr>
          <p:cNvPr id="27" name="object 27"/>
          <p:cNvSpPr txBox="1">
            <a:spLocks noGrp="1"/>
          </p:cNvSpPr>
          <p:nvPr>
            <p:ph type="sldNum" sz="quarter" idx="7"/>
          </p:nvPr>
        </p:nvSpPr>
        <p:spPr>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pc="-100" dirty="0"/>
              <a:pPr marL="25400">
                <a:lnSpc>
                  <a:spcPct val="100000"/>
                </a:lnSpc>
                <a:spcBef>
                  <a:spcPts val="105"/>
                </a:spcBef>
              </a:pPr>
              <a:t>9</a:t>
            </a:fld>
            <a:endParaRPr spc="-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3293</Words>
  <Application>Microsoft Office PowerPoint</Application>
  <PresentationFormat>On-screen Show (4:3)</PresentationFormat>
  <Paragraphs>644</Paragraphs>
  <Slides>64</Slides>
  <Notes>0</Notes>
  <HiddenSlides>0</HiddenSlides>
  <MMClips>0</MMClips>
  <ScaleCrop>false</ScaleCrop>
  <HeadingPairs>
    <vt:vector size="4" baseType="variant">
      <vt:variant>
        <vt:lpstr>Theme</vt:lpstr>
      </vt:variant>
      <vt:variant>
        <vt:i4>2</vt:i4>
      </vt:variant>
      <vt:variant>
        <vt:lpstr>Slide Titles</vt:lpstr>
      </vt:variant>
      <vt:variant>
        <vt:i4>64</vt:i4>
      </vt:variant>
    </vt:vector>
  </HeadingPairs>
  <TitlesOfParts>
    <vt:vector size="66" baseType="lpstr">
      <vt:lpstr>Office Theme</vt:lpstr>
      <vt:lpstr>1_Office Theme</vt:lpstr>
      <vt:lpstr>Slide 1</vt:lpstr>
      <vt:lpstr>      CLASS AND OBJECT</vt:lpstr>
      <vt:lpstr>        OBJECT IDENTITY</vt:lpstr>
      <vt:lpstr>OBJECT IDENTITY (CONT’D)</vt:lpstr>
      <vt:lpstr>OBJECT IDENTITY (CONT’D)</vt:lpstr>
      <vt:lpstr>STONEBRAKER’S APPLICATION MATRIX</vt:lpstr>
      <vt:lpstr>RELATIONAL MODEL</vt:lpstr>
      <vt:lpstr>TWO APPROACHES</vt:lpstr>
      <vt:lpstr>LOGICAL &amp; PHYSICAL LAYERS</vt:lpstr>
      <vt:lpstr>EXAMPLE OF UML CLASSES</vt:lpstr>
      <vt:lpstr>FIRST APPROACH: OBJECT-ORIENTED  MODEL</vt:lpstr>
      <vt:lpstr>FEATURE 1: POWERFUL TYPE SYSTEM</vt:lpstr>
      <vt:lpstr>FEATURE 2: CLASSES</vt:lpstr>
      <vt:lpstr>FEATURE 3: OBJECT IDENTITY</vt:lpstr>
      <vt:lpstr>FEATURE 4: INHERITANCE</vt:lpstr>
      <vt:lpstr>STANDARDS FOR OBJECT-ORIENTED  MODEL</vt:lpstr>
      <vt:lpstr>ODL: CLASSES &amp; ATTRIBUTES</vt:lpstr>
      <vt:lpstr>ODL: RELATIONSHIPS</vt:lpstr>
      <vt:lpstr>ODL: RELATIONSHIPS &amp; INVERSE  RELATIONSHIPS</vt:lpstr>
      <vt:lpstr>ODL: MULTIPLICITY OF RELATIONSHIPS</vt:lpstr>
      <vt:lpstr>ODL: METHODS</vt:lpstr>
      <vt:lpstr>ODL: INHERITANCE</vt:lpstr>
      <vt:lpstr>ODL: INSTANCES &amp; KEYS</vt:lpstr>
      <vt:lpstr>OQL: OBJECT-ORIENTED QUERY  LANGUAGE</vt:lpstr>
      <vt:lpstr>OQL: EXAMPLE QUERIES I</vt:lpstr>
      <vt:lpstr>OQL: EXAMPLE QUERIES II</vt:lpstr>
      <vt:lpstr>OQL OUTPUT</vt:lpstr>
      <vt:lpstr>OQL: AGGREGATION</vt:lpstr>
      <vt:lpstr>OQL: COLLECTION OPERATORS</vt:lpstr>
      <vt:lpstr>SECOND APPROACH: OBJECT-  RELATIONAL MODEL</vt:lpstr>
      <vt:lpstr>CONCEPTUAL VIEW OF OBJECT-  RELATIONAL MODEL</vt:lpstr>
      <vt:lpstr>CONCEPTUAL VIEW OF OBJECT-  RELATIONAL MODEL</vt:lpstr>
      <vt:lpstr>SQL-99: QUERY LANGUAGE FOR OBJECT-  RELATIONAL MODEL</vt:lpstr>
      <vt:lpstr>CREATING UDT</vt:lpstr>
      <vt:lpstr>CREATING RELATIONS</vt:lpstr>
      <vt:lpstr>CREATING RELATIONS</vt:lpstr>
      <vt:lpstr>DEFINING RELATIONSHIPS</vt:lpstr>
      <vt:lpstr>EXAMPLES I</vt:lpstr>
      <vt:lpstr>EXAMPLES II: DE-REFERENCING</vt:lpstr>
      <vt:lpstr>ORDERING RELATIONSHIPS</vt:lpstr>
      <vt:lpstr>ORDERING FUNCTION</vt:lpstr>
      <vt:lpstr>EXAMPLES IV: COMPARISON</vt:lpstr>
      <vt:lpstr>GENERATORS AND MUTATORS</vt:lpstr>
      <vt:lpstr>CREATING RECORDS OF COMPLEX  TYPES</vt:lpstr>
      <vt:lpstr>KEY BENEFITS OF ODBMS</vt:lpstr>
      <vt:lpstr>KEY BENEFITS OF ODBMS (CONT’D)</vt:lpstr>
      <vt:lpstr>KEY BENEFITS OF ODBMS (CONT’D)</vt:lpstr>
      <vt:lpstr>MODIFICATIONS TO RDBMS</vt:lpstr>
      <vt:lpstr>MODIFICATIONS TO RDBMS (CONT’D)</vt:lpstr>
      <vt:lpstr>Associations</vt:lpstr>
      <vt:lpstr>Types of Association</vt:lpstr>
      <vt:lpstr>Associations</vt:lpstr>
      <vt:lpstr>Associations (Conti..)</vt:lpstr>
      <vt:lpstr>Associations (Conti..)</vt:lpstr>
      <vt:lpstr>Association Class</vt:lpstr>
      <vt:lpstr>Aggregation</vt:lpstr>
      <vt:lpstr>Aggregation (Conti..)</vt:lpstr>
      <vt:lpstr>Aggregation (Conti..)</vt:lpstr>
      <vt:lpstr>Properties of Aggregation</vt:lpstr>
      <vt:lpstr>Slide 60</vt:lpstr>
      <vt:lpstr>Slide 61</vt:lpstr>
      <vt:lpstr>Slide 62</vt:lpstr>
      <vt:lpstr>Slide 63</vt:lpstr>
      <vt:lpstr>COMPARISON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wahid</dc:creator>
  <cp:lastModifiedBy>Admin</cp:lastModifiedBy>
  <cp:revision>32</cp:revision>
  <dcterms:created xsi:type="dcterms:W3CDTF">2019-01-17T17:44:19Z</dcterms:created>
  <dcterms:modified xsi:type="dcterms:W3CDTF">2019-02-15T09:22:12Z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2019-01-17T00:00:00Z</vt:filetime>
  </property>
</Properties>
</file>