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58" r:id="rId6"/>
    <p:sldId id="260" r:id="rId7"/>
    <p:sldId id="259" r:id="rId8"/>
    <p:sldId id="268" r:id="rId9"/>
    <p:sldId id="261" r:id="rId10"/>
    <p:sldId id="262" r:id="rId11"/>
    <p:sldId id="263" r:id="rId12"/>
    <p:sldId id="256" r:id="rId13"/>
    <p:sldId id="264" r:id="rId14"/>
    <p:sldId id="267" r:id="rId15"/>
    <p:sldId id="265" r:id="rId16"/>
    <p:sldId id="266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2E17"/>
    <a:srgbClr val="5C3D1E"/>
    <a:srgbClr val="7B5229"/>
    <a:srgbClr val="AD7339"/>
    <a:srgbClr val="ECD9C6"/>
    <a:srgbClr val="DFBE9D"/>
    <a:srgbClr val="F6ECE2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6" d="100"/>
          <a:sy n="96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6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8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87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75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1EEC5-AF45-805A-8415-B1F1EFEC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17E80F-ECB2-05AA-64B6-1B5062B1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457875"/>
          </a:xfrm>
          <a:solidFill>
            <a:schemeClr val="tx1">
              <a:alpha val="69000"/>
            </a:schemeClr>
          </a:solidFill>
          <a:effectLst/>
        </p:spPr>
        <p:txBody>
          <a:bodyPr>
            <a:normAutofit/>
          </a:bodyPr>
          <a:lstStyle/>
          <a:p>
            <a:pPr algn="ctr"/>
            <a:r>
              <a:rPr lang="en-US" sz="4500" b="1" dirty="0" err="1">
                <a:solidFill>
                  <a:srgbClr val="ECD9C6"/>
                </a:solidFill>
                <a:latin typeface="Sitka Text" pitchFamily="2" charset="0"/>
              </a:rPr>
              <a:t>AtliQ</a:t>
            </a:r>
            <a:r>
              <a:rPr lang="en-US" sz="4500" b="1" dirty="0">
                <a:solidFill>
                  <a:srgbClr val="ECD9C6"/>
                </a:solidFill>
                <a:latin typeface="Sitka Text" pitchFamily="2" charset="0"/>
              </a:rPr>
              <a:t> Grands’</a:t>
            </a:r>
            <a:br>
              <a:rPr lang="en-US" sz="4500" b="1" dirty="0">
                <a:solidFill>
                  <a:srgbClr val="ECD9C6"/>
                </a:solidFill>
                <a:latin typeface="Sitka Text" pitchFamily="2" charset="0"/>
              </a:rPr>
            </a:br>
            <a:r>
              <a:rPr lang="en-US" sz="4500" b="1" dirty="0">
                <a:solidFill>
                  <a:srgbClr val="ECD9C6"/>
                </a:solidFill>
                <a:latin typeface="Sitka Text" pitchFamily="2" charset="0"/>
              </a:rPr>
              <a:t>Hospitality Analysis</a:t>
            </a:r>
            <a:endParaRPr lang="en-IN" sz="4500" dirty="0">
              <a:solidFill>
                <a:srgbClr val="DFBE9D"/>
              </a:solidFill>
              <a:effectLst>
                <a:glow rad="127000">
                  <a:schemeClr val="accent1">
                    <a:lumMod val="60000"/>
                    <a:lumOff val="40000"/>
                  </a:schemeClr>
                </a:glow>
              </a:effectLst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29F68-328C-C038-FA5A-DF8E30FBEBD2}"/>
              </a:ext>
            </a:extLst>
          </p:cNvPr>
          <p:cNvSpPr txBox="1">
            <a:spLocks/>
          </p:cNvSpPr>
          <p:nvPr/>
        </p:nvSpPr>
        <p:spPr>
          <a:xfrm>
            <a:off x="0" y="6478772"/>
            <a:ext cx="3033823" cy="379227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500" dirty="0">
                <a:solidFill>
                  <a:srgbClr val="ECD9C6"/>
                </a:solidFill>
                <a:effectLst/>
                <a:latin typeface="Segoe UI Bold" panose="020B0802040204020203" pitchFamily="34" charset="0"/>
                <a:cs typeface="Segoe UI Bold" panose="020B0802040204020203" pitchFamily="34" charset="0"/>
              </a:rPr>
              <a:t>By:- Anupam Anand Singh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53981C-62CC-3108-5E1D-21243561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536" y="1"/>
            <a:ext cx="1240464" cy="12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26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0A00-5AF0-4726-70DD-FC99C61B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9AB57-F828-ED5E-2207-EEF01AD85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1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53060-2033-A79E-F54D-D2A447AFF5B7}"/>
              </a:ext>
            </a:extLst>
          </p:cNvPr>
          <p:cNvSpPr/>
          <p:nvPr/>
        </p:nvSpPr>
        <p:spPr>
          <a:xfrm>
            <a:off x="-8334" y="-2"/>
            <a:ext cx="12191999" cy="861773"/>
          </a:xfrm>
          <a:prstGeom prst="rect">
            <a:avLst/>
          </a:prstGeom>
          <a:solidFill>
            <a:srgbClr val="7B52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E8086-C334-8A1D-CD04-A1E7D84B268F}"/>
              </a:ext>
            </a:extLst>
          </p:cNvPr>
          <p:cNvSpPr txBox="1"/>
          <p:nvPr/>
        </p:nvSpPr>
        <p:spPr>
          <a:xfrm>
            <a:off x="-8332" y="-2"/>
            <a:ext cx="28862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Insights</a:t>
            </a:r>
            <a:endParaRPr lang="en-IN" sz="5000" b="1" dirty="0">
              <a:solidFill>
                <a:srgbClr val="ECD9C6"/>
              </a:solidFill>
              <a:latin typeface="Sitka Tex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11EB9-4352-092F-6AD3-86A6F349893C}"/>
              </a:ext>
            </a:extLst>
          </p:cNvPr>
          <p:cNvSpPr/>
          <p:nvPr/>
        </p:nvSpPr>
        <p:spPr>
          <a:xfrm>
            <a:off x="8333" y="861773"/>
            <a:ext cx="12191999" cy="5996228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Sitka Heading Semibold" pitchFamily="2" charset="0"/>
                <a:cs typeface="Segoe UI Bold" panose="020B0802040204020203" pitchFamily="34" charset="0"/>
              </a:rPr>
              <a:t>Revenue Performance: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Sitka Subheading Semibold" pitchFamily="2" charset="0"/>
                <a:cs typeface="Segoe UI Semibold" panose="020B0702040204020203" pitchFamily="34" charset="0"/>
              </a:rPr>
              <a:t>Mumbai stands as the best performer in regards to revenue generation grossing $660.04M followed by Bangalore with $415.03M, Hyderabad with $321.17M and Delhi with $290.2M.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Sitka Subheading Semibold" pitchFamily="2" charset="0"/>
                <a:cs typeface="Segoe UI Semibold" panose="020B0702040204020203" pitchFamily="34" charset="0"/>
              </a:rPr>
              <a:t>The group raked in a total revenue of $1.69 billion, with the luxury segment shining at 61.62% and the business segment bolstering 38.82%.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9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Sitka Heading Semibold" pitchFamily="2" charset="0"/>
              </a:rPr>
              <a:t>Overall Occupancy Rate: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Sitka Subheading Semibold" pitchFamily="2" charset="0"/>
              </a:rPr>
              <a:t>The group's properties saw the highest occupancy rate of 60.44% in Delhi, while Bangalore recorded the lowest at 55.68%.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9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Sitka Heading Semibold" pitchFamily="2" charset="0"/>
              </a:rPr>
              <a:t>Property Performance: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600" dirty="0" err="1">
                <a:latin typeface="Sitka Subheading Semibold" pitchFamily="2" charset="0"/>
              </a:rPr>
              <a:t>AtliQ</a:t>
            </a:r>
            <a:r>
              <a:rPr lang="en-US" sz="1600" dirty="0">
                <a:latin typeface="Sitka Subheading Semibold" pitchFamily="2" charset="0"/>
              </a:rPr>
              <a:t> Exotica emerged as the top performer, generating $316M in revenue, boasting an average rating of 3.62, and maintaining a cancellation rate of 24.39%.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1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Sitka Heading Semibold" pitchFamily="2" charset="0"/>
              </a:rPr>
              <a:t>Weekend Highlights: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Weekend occupancy peaked at 62.64%, surpassing weekday rates by 7%, and featured a lower Profit/Loss due to cancellation (PDC/LDC).</a:t>
            </a:r>
          </a:p>
          <a:p>
            <a:pPr lvl="1"/>
            <a:endParaRPr lang="en-US" sz="9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latin typeface="Sitka Heading Semibold" pitchFamily="2" charset="0"/>
              </a:rPr>
              <a:t>Monthly Overview: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The month of May dazzled with the highest revenue at $581.93M, closely trailed by June at $553.93M and July at $551.90M.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1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latin typeface="Sitka Heading Semibold" pitchFamily="2" charset="0"/>
              </a:rPr>
              <a:t>Room Class Insights: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Sitka Subheading Semibold" pitchFamily="2" charset="0"/>
              </a:rPr>
              <a:t>The Elite room class soared to the top with a revenue of $553.74M and an occupancy rate of 55.75%, whereas the Standard room class trailed with a revenue of $305.64M and an occupancy rate of 57.78%.</a:t>
            </a:r>
          </a:p>
        </p:txBody>
      </p:sp>
    </p:spTree>
    <p:extLst>
      <p:ext uri="{BB962C8B-B14F-4D97-AF65-F5344CB8AC3E}">
        <p14:creationId xmlns:p14="http://schemas.microsoft.com/office/powerpoint/2010/main" val="28528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0A00-5AF0-4726-70DD-FC99C61B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9AB57-F828-ED5E-2207-EEF01AD85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1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53060-2033-A79E-F54D-D2A447AFF5B7}"/>
              </a:ext>
            </a:extLst>
          </p:cNvPr>
          <p:cNvSpPr/>
          <p:nvPr/>
        </p:nvSpPr>
        <p:spPr>
          <a:xfrm>
            <a:off x="-8334" y="-2"/>
            <a:ext cx="12191999" cy="861773"/>
          </a:xfrm>
          <a:prstGeom prst="rect">
            <a:avLst/>
          </a:prstGeom>
          <a:solidFill>
            <a:srgbClr val="7B52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E8086-C334-8A1D-CD04-A1E7D84B268F}"/>
              </a:ext>
            </a:extLst>
          </p:cNvPr>
          <p:cNvSpPr txBox="1"/>
          <p:nvPr/>
        </p:nvSpPr>
        <p:spPr>
          <a:xfrm>
            <a:off x="-8332" y="-2"/>
            <a:ext cx="28862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Insights</a:t>
            </a:r>
            <a:endParaRPr lang="en-IN" sz="5000" b="1" dirty="0">
              <a:solidFill>
                <a:srgbClr val="ECD9C6"/>
              </a:solidFill>
              <a:latin typeface="Sitka Tex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11EB9-4352-092F-6AD3-86A6F349893C}"/>
              </a:ext>
            </a:extLst>
          </p:cNvPr>
          <p:cNvSpPr/>
          <p:nvPr/>
        </p:nvSpPr>
        <p:spPr>
          <a:xfrm>
            <a:off x="8333" y="861771"/>
            <a:ext cx="12191999" cy="6005329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latin typeface="Sitka Heading Semibold" pitchFamily="2" charset="0"/>
              </a:rPr>
              <a:t>Booking Platform Performance Overview: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Customers flocked to Other sources for bookings, totaling 54.36K (Avg. 19K bookings per month), while direct offline bookings lagged behind with 6.67K total bookings (Avg. 2.2K bookings per month).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1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latin typeface="Sitka Heading Semibold" pitchFamily="2" charset="0"/>
              </a:rPr>
              <a:t>Overall Performance Analysis: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1600" b="1" dirty="0">
                <a:latin typeface="Sitka Subheading Semibold" pitchFamily="2" charset="0"/>
              </a:rPr>
              <a:t>Revenue: $1.69 billion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1600" b="1" dirty="0">
                <a:latin typeface="Sitka Subheading Semibold" pitchFamily="2" charset="0"/>
              </a:rPr>
              <a:t>Occupancy Rate: 57.79%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1600" b="1" dirty="0">
                <a:latin typeface="Sitka Subheading Semibold" pitchFamily="2" charset="0"/>
              </a:rPr>
              <a:t>Cancellation Rate: 24.8%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1600" b="1" dirty="0">
                <a:latin typeface="Sitka Subheading Semibold" pitchFamily="2" charset="0"/>
              </a:rPr>
              <a:t>Average Rating: 3.62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1600" b="1" dirty="0">
                <a:latin typeface="Sitka Subheading Semibold" pitchFamily="2" charset="0"/>
              </a:rPr>
              <a:t>Profit/Loss due to Cancellation: $295.23M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8869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F598-FE1F-D916-C031-FA39A3C6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D48E2-5DDD-B9B5-E308-C23D663E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556FAB-88BC-4B9E-28BC-009567801754}"/>
              </a:ext>
            </a:extLst>
          </p:cNvPr>
          <p:cNvSpPr/>
          <p:nvPr/>
        </p:nvSpPr>
        <p:spPr>
          <a:xfrm>
            <a:off x="-8336" y="0"/>
            <a:ext cx="12191999" cy="861773"/>
          </a:xfrm>
          <a:prstGeom prst="rect">
            <a:avLst/>
          </a:prstGeom>
          <a:solidFill>
            <a:srgbClr val="452E1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3733-79DE-1717-2773-61CD9143EFCD}"/>
              </a:ext>
            </a:extLst>
          </p:cNvPr>
          <p:cNvSpPr txBox="1"/>
          <p:nvPr/>
        </p:nvSpPr>
        <p:spPr>
          <a:xfrm>
            <a:off x="5635256" y="0"/>
            <a:ext cx="61527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Recommendations</a:t>
            </a:r>
            <a:endParaRPr lang="en-IN" sz="5000" b="1" dirty="0">
              <a:solidFill>
                <a:srgbClr val="ECD9C6"/>
              </a:solidFill>
              <a:latin typeface="Sitka Tex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054AF-DB91-3B21-0560-6749B905E170}"/>
              </a:ext>
            </a:extLst>
          </p:cNvPr>
          <p:cNvSpPr/>
          <p:nvPr/>
        </p:nvSpPr>
        <p:spPr>
          <a:xfrm>
            <a:off x="8333" y="861771"/>
            <a:ext cx="12191999" cy="6005329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Sitka Heading Semibold" pitchFamily="2" charset="0"/>
              </a:rPr>
              <a:t>Enhancing Customer Satisfaction Ratings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Thorough attention to improving service quality, food taste and quality, and hygiene standards.	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Offering supplementary amenities such as airport and in-city transportation options enhances the customer journey, resulting in heightened satisfaction, increased bookings, revenue, and improved overall ratings.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900" b="1" dirty="0"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Sitka Heading Semibold" pitchFamily="2" charset="0"/>
              </a:rPr>
              <a:t>Optimize pricing strategies through dynamic adjustments.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Enhance revenue potential by introducing dynamic pricing strategies across all properties and platforms, ensuring optimal rates reflect varying demand patterns, including weekdays and weekends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Provide seasonal and festive promotions to enhance customer engagement and satisfaction, offering special discounts during peak periods to enrich their experience and drive sales.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900" b="1" dirty="0"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Sitka Heading Semibold" pitchFamily="2" charset="0"/>
              </a:rPr>
              <a:t>Managing Cancellation Challenges: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Despite securing the second-highest number of bookings, </a:t>
            </a:r>
            <a:r>
              <a:rPr lang="en-US" sz="1600" b="1" dirty="0" err="1">
                <a:latin typeface="Sitka Subheading Semibold" pitchFamily="2" charset="0"/>
              </a:rPr>
              <a:t>MakeyourTrip</a:t>
            </a:r>
            <a:r>
              <a:rPr lang="en-US" sz="1600" b="1" dirty="0">
                <a:latin typeface="Sitka Subheading Semibold" pitchFamily="2" charset="0"/>
              </a:rPr>
              <a:t> also holds the record for the highest cancellation rate at 25.03%.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Management should investigate the factors contributing to the elevated cancellation rates for deeper insights and potential improvements</a:t>
            </a:r>
            <a:r>
              <a:rPr lang="en-US" b="1" dirty="0">
                <a:latin typeface="Sitka Heading Semibold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900" b="1" dirty="0">
              <a:latin typeface="Sitka 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Sitka Heading Semibold" pitchFamily="2" charset="0"/>
              </a:rPr>
              <a:t>Enhancing Occupancy Rates: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At 57.79% overall occupancy, there's room to elevate the performance.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itka Subheading Semibold" pitchFamily="2" charset="0"/>
              </a:rPr>
              <a:t>The Management should implement pricing strategies in properties and room classes with low occupancy rates to attract more guests.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Sitka Subheading Semibold" pitchFamily="2" charset="0"/>
            </a:endParaRPr>
          </a:p>
          <a:p>
            <a:r>
              <a:rPr lang="en-US" b="1" dirty="0">
                <a:latin typeface="Sitka Heading Semibold" pitchFamily="2" charset="0"/>
              </a:rPr>
              <a:t>By adopting the above recommendations, </a:t>
            </a:r>
            <a:r>
              <a:rPr lang="en-US" b="1" dirty="0" err="1">
                <a:latin typeface="Sitka Heading Semibold" pitchFamily="2" charset="0"/>
              </a:rPr>
              <a:t>AtliQ</a:t>
            </a:r>
            <a:r>
              <a:rPr lang="en-US" b="1" dirty="0">
                <a:latin typeface="Sitka Heading Semibold" pitchFamily="2" charset="0"/>
              </a:rPr>
              <a:t> Grands can anticipate a surge in customer satisfaction, occupancy rates, and bookings, consequently boosting revenue.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839-F641-C9C8-A35D-78C128F7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01E30-272B-E2D3-F568-F9688B2CC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6739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6B5AA4-B3AC-C814-EF14-BE70E7F3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53981C-62CC-3108-5E1D-21243561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536" y="1"/>
            <a:ext cx="1240464" cy="12345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BE9F67-C6BC-4CEF-10AA-B8190A207764}"/>
              </a:ext>
            </a:extLst>
          </p:cNvPr>
          <p:cNvSpPr/>
          <p:nvPr/>
        </p:nvSpPr>
        <p:spPr>
          <a:xfrm>
            <a:off x="0" y="0"/>
            <a:ext cx="3607981" cy="6857999"/>
          </a:xfrm>
          <a:prstGeom prst="rect">
            <a:avLst/>
          </a:prstGeom>
          <a:solidFill>
            <a:srgbClr val="7B52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B7CF0-2C5D-BAB7-A5E1-77FC4AAC23AB}"/>
              </a:ext>
            </a:extLst>
          </p:cNvPr>
          <p:cNvSpPr txBox="1"/>
          <p:nvPr/>
        </p:nvSpPr>
        <p:spPr>
          <a:xfrm>
            <a:off x="0" y="1"/>
            <a:ext cx="36079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About </a:t>
            </a:r>
            <a:r>
              <a:rPr lang="en-US" sz="5000" b="1" dirty="0" err="1">
                <a:solidFill>
                  <a:srgbClr val="ECD9C6"/>
                </a:solidFill>
                <a:latin typeface="Sitka Text" pitchFamily="2" charset="0"/>
              </a:rPr>
              <a:t>AtliQ</a:t>
            </a:r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  Grands</a:t>
            </a:r>
            <a:endParaRPr lang="en-IN" sz="5000" b="1" dirty="0">
              <a:solidFill>
                <a:srgbClr val="ECD9C6"/>
              </a:solidFill>
              <a:latin typeface="Sitka Tex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A4DA9-4376-7C97-E0FA-13698DB5E7DF}"/>
              </a:ext>
            </a:extLst>
          </p:cNvPr>
          <p:cNvSpPr txBox="1"/>
          <p:nvPr/>
        </p:nvSpPr>
        <p:spPr>
          <a:xfrm>
            <a:off x="0" y="2776500"/>
            <a:ext cx="3607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6ECE2"/>
                </a:solidFill>
                <a:latin typeface="Sitka Text" pitchFamily="2" charset="0"/>
              </a:rPr>
              <a:t>AtliQ</a:t>
            </a:r>
            <a:r>
              <a:rPr lang="en-US" sz="2000" dirty="0">
                <a:solidFill>
                  <a:srgbClr val="F6ECE2"/>
                </a:solidFill>
                <a:latin typeface="Sitka Text" pitchFamily="2" charset="0"/>
              </a:rPr>
              <a:t> Grands is a chain of hotels harboring multiple five-star hotels and have been operating in hospitality domain for more than 20 years in the cities of Bangalore, Delhi, Hyderabad and Mumbai</a:t>
            </a:r>
            <a:endParaRPr lang="en-IN" sz="2000" dirty="0">
              <a:solidFill>
                <a:srgbClr val="F6ECE2"/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06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EE07F-BCC3-A1E3-81A1-0FE37944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D04327-A457-7E3B-EADD-FADD08434B4F}"/>
              </a:ext>
            </a:extLst>
          </p:cNvPr>
          <p:cNvSpPr/>
          <p:nvPr/>
        </p:nvSpPr>
        <p:spPr>
          <a:xfrm>
            <a:off x="8764" y="13252"/>
            <a:ext cx="12245009" cy="6857999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A7EA3-845C-9AAA-F9FB-84C62422F335}"/>
              </a:ext>
            </a:extLst>
          </p:cNvPr>
          <p:cNvSpPr txBox="1"/>
          <p:nvPr/>
        </p:nvSpPr>
        <p:spPr>
          <a:xfrm>
            <a:off x="5025891" y="136557"/>
            <a:ext cx="214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itka Text" pitchFamily="2" charset="0"/>
              </a:rPr>
              <a:t>Categories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604BA0-6CCB-C8CB-7F47-641DEC425B27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1808922" y="424069"/>
            <a:ext cx="3223595" cy="1663745"/>
          </a:xfrm>
          <a:prstGeom prst="bentConnector2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88FED-EF75-D5D2-3B1F-1C739A2315CA}"/>
              </a:ext>
            </a:extLst>
          </p:cNvPr>
          <p:cNvSpPr txBox="1"/>
          <p:nvPr/>
        </p:nvSpPr>
        <p:spPr>
          <a:xfrm>
            <a:off x="1196008" y="2087815"/>
            <a:ext cx="1225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itka Text" pitchFamily="2" charset="0"/>
              </a:rPr>
              <a:t>Luxury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EA5B6B9-C58E-7E8D-0BC8-8E2583464B9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159486" y="424070"/>
            <a:ext cx="3223592" cy="1719412"/>
          </a:xfrm>
          <a:prstGeom prst="bentConnector2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91965A-368E-2DF3-6216-721DAE0AE7AA}"/>
              </a:ext>
            </a:extLst>
          </p:cNvPr>
          <p:cNvSpPr txBox="1"/>
          <p:nvPr/>
        </p:nvSpPr>
        <p:spPr>
          <a:xfrm>
            <a:off x="9654209" y="2143482"/>
            <a:ext cx="1457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itka Text" pitchFamily="2" charset="0"/>
              </a:rPr>
              <a:t>Business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2F0535-4EFD-858B-2D77-2513F39B341A}"/>
              </a:ext>
            </a:extLst>
          </p:cNvPr>
          <p:cNvSpPr txBox="1"/>
          <p:nvPr/>
        </p:nvSpPr>
        <p:spPr>
          <a:xfrm>
            <a:off x="3429417" y="1496149"/>
            <a:ext cx="171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Sitka Text" pitchFamily="2" charset="0"/>
              </a:rPr>
              <a:t>AtliQ</a:t>
            </a:r>
            <a:r>
              <a:rPr lang="en-US" b="1" dirty="0">
                <a:solidFill>
                  <a:schemeClr val="bg1"/>
                </a:solidFill>
                <a:latin typeface="Sitka Text" pitchFamily="2" charset="0"/>
              </a:rPr>
              <a:t> Grand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100ED5-ABF3-453E-64FF-FD1D45F16B4F}"/>
              </a:ext>
            </a:extLst>
          </p:cNvPr>
          <p:cNvSpPr txBox="1"/>
          <p:nvPr/>
        </p:nvSpPr>
        <p:spPr>
          <a:xfrm>
            <a:off x="3282817" y="1941128"/>
            <a:ext cx="196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Sitka Text" pitchFamily="2" charset="0"/>
              </a:rPr>
              <a:t>AtliQ</a:t>
            </a:r>
            <a:r>
              <a:rPr lang="en-US" b="1" dirty="0">
                <a:solidFill>
                  <a:schemeClr val="bg1"/>
                </a:solidFill>
                <a:latin typeface="Sitka Text" pitchFamily="2" charset="0"/>
              </a:rPr>
              <a:t> Exotica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58DE55-BA35-FFC7-C25A-F5C642E1AFC5}"/>
              </a:ext>
            </a:extLst>
          </p:cNvPr>
          <p:cNvSpPr txBox="1"/>
          <p:nvPr/>
        </p:nvSpPr>
        <p:spPr>
          <a:xfrm>
            <a:off x="3566909" y="2421783"/>
            <a:ext cx="139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Sitka Text" pitchFamily="2" charset="0"/>
              </a:rPr>
              <a:t>AtliQ</a:t>
            </a:r>
            <a:r>
              <a:rPr lang="en-US" b="1" dirty="0">
                <a:solidFill>
                  <a:schemeClr val="bg1"/>
                </a:solidFill>
                <a:latin typeface="Sitka Text" pitchFamily="2" charset="0"/>
              </a:rPr>
              <a:t> Blu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5D4276-5D87-2E1D-D34F-FAF4824D05CB}"/>
              </a:ext>
            </a:extLst>
          </p:cNvPr>
          <p:cNvSpPr txBox="1"/>
          <p:nvPr/>
        </p:nvSpPr>
        <p:spPr>
          <a:xfrm>
            <a:off x="3566908" y="2857431"/>
            <a:ext cx="139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Sitka Text" pitchFamily="2" charset="0"/>
              </a:rPr>
              <a:t>AtliQ</a:t>
            </a:r>
            <a:r>
              <a:rPr lang="en-US" b="1" dirty="0">
                <a:solidFill>
                  <a:schemeClr val="bg1"/>
                </a:solidFill>
                <a:latin typeface="Sitka Text" pitchFamily="2" charset="0"/>
              </a:rPr>
              <a:t> Bay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6B40A2-9AA0-9AE7-B23C-147DADEB7F66}"/>
              </a:ext>
            </a:extLst>
          </p:cNvPr>
          <p:cNvCxnSpPr>
            <a:cxnSpLocks/>
          </p:cNvCxnSpPr>
          <p:nvPr/>
        </p:nvCxnSpPr>
        <p:spPr>
          <a:xfrm flipV="1">
            <a:off x="2421834" y="1836024"/>
            <a:ext cx="1071771" cy="39696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3FBFEC-A984-EE80-D72E-835BFEA0B32B}"/>
              </a:ext>
            </a:extLst>
          </p:cNvPr>
          <p:cNvCxnSpPr>
            <a:cxnSpLocks/>
          </p:cNvCxnSpPr>
          <p:nvPr/>
        </p:nvCxnSpPr>
        <p:spPr>
          <a:xfrm flipV="1">
            <a:off x="2435914" y="2199138"/>
            <a:ext cx="1002611" cy="11132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DABA8-50A1-70FF-6924-2B345601FFC4}"/>
              </a:ext>
            </a:extLst>
          </p:cNvPr>
          <p:cNvCxnSpPr>
            <a:cxnSpLocks/>
          </p:cNvCxnSpPr>
          <p:nvPr/>
        </p:nvCxnSpPr>
        <p:spPr>
          <a:xfrm>
            <a:off x="2421210" y="2427690"/>
            <a:ext cx="1019805" cy="22105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A49B28-5723-7061-D911-3BB23A15C051}"/>
              </a:ext>
            </a:extLst>
          </p:cNvPr>
          <p:cNvCxnSpPr>
            <a:cxnSpLocks/>
          </p:cNvCxnSpPr>
          <p:nvPr/>
        </p:nvCxnSpPr>
        <p:spPr>
          <a:xfrm>
            <a:off x="2421834" y="2538219"/>
            <a:ext cx="1007583" cy="50387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8E74F9E-CE19-A8CC-4FA5-4A0364A2BE86}"/>
              </a:ext>
            </a:extLst>
          </p:cNvPr>
          <p:cNvSpPr txBox="1"/>
          <p:nvPr/>
        </p:nvSpPr>
        <p:spPr>
          <a:xfrm>
            <a:off x="7055952" y="1665175"/>
            <a:ext cx="166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Sitka Text" pitchFamily="2" charset="0"/>
              </a:rPr>
              <a:t>AtliQ</a:t>
            </a:r>
            <a:r>
              <a:rPr lang="en-US" b="1" dirty="0">
                <a:solidFill>
                  <a:schemeClr val="bg1"/>
                </a:solidFill>
                <a:latin typeface="Sitka Text" pitchFamily="2" charset="0"/>
              </a:rPr>
              <a:t> City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765514-FB83-5FA3-75A3-97E23002C1B2}"/>
              </a:ext>
            </a:extLst>
          </p:cNvPr>
          <p:cNvCxnSpPr>
            <a:cxnSpLocks/>
          </p:cNvCxnSpPr>
          <p:nvPr/>
        </p:nvCxnSpPr>
        <p:spPr>
          <a:xfrm>
            <a:off x="8753477" y="1933645"/>
            <a:ext cx="810037" cy="29934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0AF9983-532B-9F3F-9A2E-8112B51B7D13}"/>
              </a:ext>
            </a:extLst>
          </p:cNvPr>
          <p:cNvSpPr txBox="1"/>
          <p:nvPr/>
        </p:nvSpPr>
        <p:spPr>
          <a:xfrm>
            <a:off x="7112687" y="2135553"/>
            <a:ext cx="155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Sitka Text" pitchFamily="2" charset="0"/>
              </a:rPr>
              <a:t>AtliQ</a:t>
            </a:r>
            <a:r>
              <a:rPr lang="en-US" b="1" dirty="0">
                <a:solidFill>
                  <a:schemeClr val="bg1"/>
                </a:solidFill>
                <a:latin typeface="Sitka Text" pitchFamily="2" charset="0"/>
              </a:rPr>
              <a:t> Palace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1074F6-9E6F-B9C1-E718-ECD7E83CD277}"/>
              </a:ext>
            </a:extLst>
          </p:cNvPr>
          <p:cNvSpPr txBox="1"/>
          <p:nvPr/>
        </p:nvSpPr>
        <p:spPr>
          <a:xfrm>
            <a:off x="6905417" y="2662055"/>
            <a:ext cx="196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Sitka Text" pitchFamily="2" charset="0"/>
              </a:rPr>
              <a:t>AtliQ</a:t>
            </a:r>
            <a:r>
              <a:rPr lang="en-US" b="1" dirty="0">
                <a:solidFill>
                  <a:schemeClr val="bg1"/>
                </a:solidFill>
                <a:latin typeface="Sitka Text" pitchFamily="2" charset="0"/>
              </a:rPr>
              <a:t> Seasons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ABF52A-954D-3E3D-0443-09F16F563469}"/>
              </a:ext>
            </a:extLst>
          </p:cNvPr>
          <p:cNvCxnSpPr>
            <a:cxnSpLocks/>
          </p:cNvCxnSpPr>
          <p:nvPr/>
        </p:nvCxnSpPr>
        <p:spPr>
          <a:xfrm>
            <a:off x="8689288" y="2358925"/>
            <a:ext cx="874226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04DA53-A04D-E079-F7B4-7E116849226B}"/>
              </a:ext>
            </a:extLst>
          </p:cNvPr>
          <p:cNvCxnSpPr>
            <a:cxnSpLocks/>
          </p:cNvCxnSpPr>
          <p:nvPr/>
        </p:nvCxnSpPr>
        <p:spPr>
          <a:xfrm flipV="1">
            <a:off x="8771282" y="2538715"/>
            <a:ext cx="792232" cy="24667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466495-9A71-E2B4-40F7-19350422B09F}"/>
              </a:ext>
            </a:extLst>
          </p:cNvPr>
          <p:cNvSpPr txBox="1"/>
          <p:nvPr/>
        </p:nvSpPr>
        <p:spPr>
          <a:xfrm>
            <a:off x="4844787" y="3867759"/>
            <a:ext cx="250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itka Text" pitchFamily="2" charset="0"/>
              </a:rPr>
              <a:t>Room Class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287F-CD02-6CA0-E865-74C166A1A31E}"/>
              </a:ext>
            </a:extLst>
          </p:cNvPr>
          <p:cNvSpPr txBox="1"/>
          <p:nvPr/>
        </p:nvSpPr>
        <p:spPr>
          <a:xfrm>
            <a:off x="1528972" y="5133895"/>
            <a:ext cx="196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itka Text" pitchFamily="2" charset="0"/>
              </a:rPr>
              <a:t>Standard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34FCDB-CB04-84D3-8B38-909CDD27EF65}"/>
              </a:ext>
            </a:extLst>
          </p:cNvPr>
          <p:cNvSpPr txBox="1"/>
          <p:nvPr/>
        </p:nvSpPr>
        <p:spPr>
          <a:xfrm>
            <a:off x="4031495" y="5153743"/>
            <a:ext cx="196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itka Text" pitchFamily="2" charset="0"/>
              </a:rPr>
              <a:t>Elite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ACDADB-AE50-80FB-F76E-46CA2863E016}"/>
              </a:ext>
            </a:extLst>
          </p:cNvPr>
          <p:cNvSpPr txBox="1"/>
          <p:nvPr/>
        </p:nvSpPr>
        <p:spPr>
          <a:xfrm>
            <a:off x="6195873" y="5153744"/>
            <a:ext cx="196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itka Text" pitchFamily="2" charset="0"/>
              </a:rPr>
              <a:t>Premium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549DEA-7A76-2AD4-9643-ACE695803334}"/>
              </a:ext>
            </a:extLst>
          </p:cNvPr>
          <p:cNvSpPr txBox="1"/>
          <p:nvPr/>
        </p:nvSpPr>
        <p:spPr>
          <a:xfrm>
            <a:off x="8486164" y="5153742"/>
            <a:ext cx="215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itka Text" pitchFamily="2" charset="0"/>
              </a:rPr>
              <a:t>Presidential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8958EEE-15C9-9B0F-16F5-7D7BB195A575}"/>
              </a:ext>
            </a:extLst>
          </p:cNvPr>
          <p:cNvCxnSpPr>
            <a:cxnSpLocks/>
          </p:cNvCxnSpPr>
          <p:nvPr/>
        </p:nvCxnSpPr>
        <p:spPr>
          <a:xfrm flipH="1">
            <a:off x="2925625" y="4390979"/>
            <a:ext cx="2674189" cy="77631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D2FD8B4-5B33-DE42-18BF-84BBEC9A60AD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5013812" y="4467179"/>
            <a:ext cx="911660" cy="68656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BDC0B3-501F-82CC-E780-0B1920DC00C3}"/>
              </a:ext>
            </a:extLst>
          </p:cNvPr>
          <p:cNvCxnSpPr>
            <a:cxnSpLocks/>
          </p:cNvCxnSpPr>
          <p:nvPr/>
        </p:nvCxnSpPr>
        <p:spPr>
          <a:xfrm>
            <a:off x="6321786" y="4453631"/>
            <a:ext cx="1123893" cy="8002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F8E6EC1-4004-8617-4967-A54B7B17BEF6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741042" y="4422306"/>
            <a:ext cx="2822472" cy="73143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67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8EE206-2AF0-A4FD-08F0-41D9CAA8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0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23167-6953-F4DE-7870-AACCFFE3F38A}"/>
              </a:ext>
            </a:extLst>
          </p:cNvPr>
          <p:cNvSpPr/>
          <p:nvPr/>
        </p:nvSpPr>
        <p:spPr>
          <a:xfrm>
            <a:off x="7506585" y="-2"/>
            <a:ext cx="4685413" cy="6858001"/>
          </a:xfrm>
          <a:prstGeom prst="rect">
            <a:avLst/>
          </a:prstGeom>
          <a:solidFill>
            <a:srgbClr val="7B5229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DE48A-5D33-DADE-758D-B787FEBB6F0E}"/>
              </a:ext>
            </a:extLst>
          </p:cNvPr>
          <p:cNvSpPr txBox="1"/>
          <p:nvPr/>
        </p:nvSpPr>
        <p:spPr>
          <a:xfrm>
            <a:off x="8293393" y="178119"/>
            <a:ext cx="38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Challenges</a:t>
            </a:r>
            <a:endParaRPr lang="en-IN" sz="5000" b="1" dirty="0">
              <a:solidFill>
                <a:srgbClr val="ECD9C6"/>
              </a:solidFill>
              <a:latin typeface="Sitka Tex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36F22-A295-FC24-256F-2702D028599E}"/>
              </a:ext>
            </a:extLst>
          </p:cNvPr>
          <p:cNvSpPr txBox="1"/>
          <p:nvPr/>
        </p:nvSpPr>
        <p:spPr>
          <a:xfrm>
            <a:off x="8293393" y="1218010"/>
            <a:ext cx="38986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ECE2"/>
                </a:solidFill>
                <a:latin typeface="Sitka Text" pitchFamily="2" charset="0"/>
              </a:rPr>
              <a:t>Facing a decline in market share and revenue due to strategic moves by competitors and ineffective management decisions, </a:t>
            </a:r>
            <a:r>
              <a:rPr lang="en-US" dirty="0" err="1">
                <a:solidFill>
                  <a:srgbClr val="F6ECE2"/>
                </a:solidFill>
                <a:latin typeface="Sitka Text" pitchFamily="2" charset="0"/>
              </a:rPr>
              <a:t>AtliQ</a:t>
            </a:r>
            <a:r>
              <a:rPr lang="en-US" dirty="0">
                <a:solidFill>
                  <a:srgbClr val="F6ECE2"/>
                </a:solidFill>
                <a:latin typeface="Sitka Text" pitchFamily="2" charset="0"/>
              </a:rPr>
              <a:t> Grands is struggling in the luxury/business hotel sector. To counter this, the managing director aims to leverage "Business and Data Intelligence" to reclaim their market position. However, they lack an in-house data analytics team to deliver these crucial insights.</a:t>
            </a:r>
          </a:p>
          <a:p>
            <a:endParaRPr lang="en-US" dirty="0">
              <a:solidFill>
                <a:srgbClr val="F6ECE2"/>
              </a:solidFill>
              <a:latin typeface="Sitka Text" pitchFamily="2" charset="0"/>
            </a:endParaRPr>
          </a:p>
          <a:p>
            <a:r>
              <a:rPr lang="en-US" dirty="0">
                <a:solidFill>
                  <a:srgbClr val="F6ECE2"/>
                </a:solidFill>
                <a:latin typeface="Sitka Text" pitchFamily="2" charset="0"/>
              </a:rPr>
              <a:t>The revenue management team decided to engage a third-party service provider to analyze their historical data and deliver valuable insights.</a:t>
            </a:r>
          </a:p>
          <a:p>
            <a:endParaRPr lang="en-US" dirty="0">
              <a:solidFill>
                <a:srgbClr val="F6ECE2"/>
              </a:solidFill>
              <a:latin typeface="Segoe UI Variable Display Semi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CC47-D69D-C941-FBE6-0BB1099F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5D287-1572-3690-95F3-89F4A7B0A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6" y="0"/>
            <a:ext cx="12184104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F56D7-DC4B-7713-E7F3-4742EEB38FB9}"/>
              </a:ext>
            </a:extLst>
          </p:cNvPr>
          <p:cNvSpPr/>
          <p:nvPr/>
        </p:nvSpPr>
        <p:spPr>
          <a:xfrm>
            <a:off x="0" y="-1"/>
            <a:ext cx="12191999" cy="999461"/>
          </a:xfrm>
          <a:prstGeom prst="rect">
            <a:avLst/>
          </a:prstGeom>
          <a:solidFill>
            <a:srgbClr val="7B522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228BF-5314-A59C-CDF5-3C0286D26B85}"/>
              </a:ext>
            </a:extLst>
          </p:cNvPr>
          <p:cNvSpPr txBox="1"/>
          <p:nvPr/>
        </p:nvSpPr>
        <p:spPr>
          <a:xfrm>
            <a:off x="-7896" y="35993"/>
            <a:ext cx="11958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Objectives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65E69-A17F-837C-D7A7-D1CD8DBC2770}"/>
              </a:ext>
            </a:extLst>
          </p:cNvPr>
          <p:cNvSpPr/>
          <p:nvPr/>
        </p:nvSpPr>
        <p:spPr>
          <a:xfrm>
            <a:off x="0" y="979832"/>
            <a:ext cx="12192000" cy="587816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Sitka Text" pitchFamily="2" charset="0"/>
              </a:rPr>
              <a:t>Leverage Business and Data Intelligence solutions to enhance decision-making processes and strategic planning at </a:t>
            </a:r>
            <a:r>
              <a:rPr lang="en-US" sz="2000" dirty="0" err="1">
                <a:latin typeface="Sitka Text" pitchFamily="2" charset="0"/>
              </a:rPr>
              <a:t>AtliQ</a:t>
            </a:r>
            <a:r>
              <a:rPr lang="en-US" sz="2000" dirty="0">
                <a:latin typeface="Sitka Text" pitchFamily="2" charset="0"/>
              </a:rPr>
              <a:t> Grands. This initiative aims to identify and capitalize on market opportunities, optimize operational efficiencies, and develop data-driven strategies to regain market share and increase revenue in the luxury and business hotels category across India. By integrating advanced analytics and intelligence tools, </a:t>
            </a:r>
            <a:r>
              <a:rPr lang="en-US" sz="2000" dirty="0" err="1">
                <a:latin typeface="Sitka Text" pitchFamily="2" charset="0"/>
              </a:rPr>
              <a:t>AtliQ</a:t>
            </a:r>
            <a:r>
              <a:rPr lang="en-US" sz="2000" dirty="0">
                <a:latin typeface="Sitka Text" pitchFamily="2" charset="0"/>
              </a:rPr>
              <a:t> Grands seeks to improve customer satisfaction, drive competitive advantage, and ensure sustainable growth in a highly competitive hospitality industry.</a:t>
            </a:r>
            <a:endParaRPr lang="en-IN" sz="2000" b="1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B875-B633-6AB6-EC9B-8836A5BF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DB3CF-2EC2-8985-8E4E-A76A7C83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334" y="0"/>
            <a:ext cx="12200334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374FAF-4BA7-F8A7-7D36-997B8DCBF359}"/>
              </a:ext>
            </a:extLst>
          </p:cNvPr>
          <p:cNvSpPr/>
          <p:nvPr/>
        </p:nvSpPr>
        <p:spPr>
          <a:xfrm>
            <a:off x="-8333" y="-2"/>
            <a:ext cx="3509990" cy="6858001"/>
          </a:xfrm>
          <a:prstGeom prst="rect">
            <a:avLst/>
          </a:prstGeom>
          <a:solidFill>
            <a:srgbClr val="7B5229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AB464-FD01-9F11-D0A3-C81260248D42}"/>
              </a:ext>
            </a:extLst>
          </p:cNvPr>
          <p:cNvSpPr txBox="1"/>
          <p:nvPr/>
        </p:nvSpPr>
        <p:spPr>
          <a:xfrm>
            <a:off x="1" y="2026597"/>
            <a:ext cx="35099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Data Model</a:t>
            </a:r>
            <a:endParaRPr lang="en-IN" sz="5000" b="1" dirty="0">
              <a:solidFill>
                <a:srgbClr val="ECD9C6"/>
              </a:solidFill>
              <a:latin typeface="Sitka Tex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D144B2-786A-F998-2213-96E735F1AADF}"/>
              </a:ext>
            </a:extLst>
          </p:cNvPr>
          <p:cNvSpPr/>
          <p:nvPr/>
        </p:nvSpPr>
        <p:spPr>
          <a:xfrm>
            <a:off x="3518325" y="-3"/>
            <a:ext cx="8669457" cy="6858001"/>
          </a:xfrm>
          <a:prstGeom prst="rect">
            <a:avLst/>
          </a:prstGeom>
          <a:solidFill>
            <a:srgbClr val="7B522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B98339-B342-40A1-65FF-4939EDB8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57" y="0"/>
            <a:ext cx="8690342" cy="6858000"/>
          </a:xfrm>
          <a:prstGeom prst="rect">
            <a:avLst/>
          </a:prstGeom>
          <a:noFill/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4DB22D6-0D26-6218-43F9-3E418040C5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6902" y="3823251"/>
            <a:ext cx="2407356" cy="656600"/>
          </a:xfrm>
          <a:prstGeom prst="bentConnector3">
            <a:avLst>
              <a:gd name="adj1" fmla="val 100056"/>
            </a:avLst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0C6244-5949-C861-5637-B575314BDA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68398" y="3295882"/>
            <a:ext cx="2488020" cy="1722898"/>
          </a:xfrm>
          <a:prstGeom prst="bentConnector3">
            <a:avLst>
              <a:gd name="adj1" fmla="val 50000"/>
            </a:avLst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E1F252F-E21F-FDC1-E88D-C00CC6941712}"/>
              </a:ext>
            </a:extLst>
          </p:cNvPr>
          <p:cNvCxnSpPr>
            <a:cxnSpLocks/>
          </p:cNvCxnSpPr>
          <p:nvPr/>
        </p:nvCxnSpPr>
        <p:spPr>
          <a:xfrm rot="10800000">
            <a:off x="6570921" y="5389782"/>
            <a:ext cx="559982" cy="202948"/>
          </a:xfrm>
          <a:prstGeom prst="bentConnector3">
            <a:avLst>
              <a:gd name="adj1" fmla="val 50000"/>
            </a:avLst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6C004D-CB3D-63C8-9A86-7C613419F90F}"/>
              </a:ext>
            </a:extLst>
          </p:cNvPr>
          <p:cNvCxnSpPr>
            <a:cxnSpLocks/>
          </p:cNvCxnSpPr>
          <p:nvPr/>
        </p:nvCxnSpPr>
        <p:spPr>
          <a:xfrm rot="10800000">
            <a:off x="9172357" y="2026598"/>
            <a:ext cx="1545262" cy="629515"/>
          </a:xfrm>
          <a:prstGeom prst="bentConnector3">
            <a:avLst>
              <a:gd name="adj1" fmla="val -459"/>
            </a:avLst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05975F1-DA99-99CC-5A60-ED6973070EA8}"/>
              </a:ext>
            </a:extLst>
          </p:cNvPr>
          <p:cNvCxnSpPr>
            <a:cxnSpLocks/>
          </p:cNvCxnSpPr>
          <p:nvPr/>
        </p:nvCxnSpPr>
        <p:spPr>
          <a:xfrm rot="5400000">
            <a:off x="9192480" y="3989619"/>
            <a:ext cx="1539108" cy="1511172"/>
          </a:xfrm>
          <a:prstGeom prst="bentConnector3">
            <a:avLst>
              <a:gd name="adj1" fmla="val 100200"/>
            </a:avLst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26186F0-4CF7-9EB0-B9E3-2C7DDD098646}"/>
              </a:ext>
            </a:extLst>
          </p:cNvPr>
          <p:cNvCxnSpPr>
            <a:cxnSpLocks/>
          </p:cNvCxnSpPr>
          <p:nvPr/>
        </p:nvCxnSpPr>
        <p:spPr>
          <a:xfrm rot="10800000">
            <a:off x="6513546" y="2067019"/>
            <a:ext cx="523106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570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9213-D21A-65A1-0462-D3E22390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FF5CA5B-AFEB-98BD-42EB-78F7BEB75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533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219BF4-FEF8-EFA1-9C9C-7E55723781B5}"/>
              </a:ext>
            </a:extLst>
          </p:cNvPr>
          <p:cNvSpPr/>
          <p:nvPr/>
        </p:nvSpPr>
        <p:spPr>
          <a:xfrm>
            <a:off x="9477154" y="-2"/>
            <a:ext cx="2714846" cy="6925341"/>
          </a:xfrm>
          <a:prstGeom prst="rect">
            <a:avLst/>
          </a:prstGeom>
          <a:solidFill>
            <a:srgbClr val="7B5229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D9058E-CCF2-9ECB-87BA-325D23FB7ADD}"/>
              </a:ext>
            </a:extLst>
          </p:cNvPr>
          <p:cNvSpPr txBox="1"/>
          <p:nvPr/>
        </p:nvSpPr>
        <p:spPr>
          <a:xfrm>
            <a:off x="9477154" y="2225283"/>
            <a:ext cx="271484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Domain KPIs</a:t>
            </a:r>
            <a:endParaRPr lang="en-IN" sz="5000" b="1" dirty="0">
              <a:solidFill>
                <a:srgbClr val="ECD9C6"/>
              </a:solidFill>
              <a:latin typeface="Sitka Tex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0FE957-0CC5-89AB-6086-FF262D13061E}"/>
              </a:ext>
            </a:extLst>
          </p:cNvPr>
          <p:cNvSpPr/>
          <p:nvPr/>
        </p:nvSpPr>
        <p:spPr>
          <a:xfrm>
            <a:off x="0" y="464808"/>
            <a:ext cx="9370828" cy="5663089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EC246-7419-C52E-8C0E-9177201A5ADC}"/>
              </a:ext>
            </a:extLst>
          </p:cNvPr>
          <p:cNvSpPr txBox="1"/>
          <p:nvPr/>
        </p:nvSpPr>
        <p:spPr>
          <a:xfrm>
            <a:off x="0" y="464808"/>
            <a:ext cx="93708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ADR(Average Daily Rate): </a:t>
            </a:r>
            <a:r>
              <a:rPr lang="en-US" sz="1600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Average revenue per room sold during a specific time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DBRN(Daily Booking Room Nights): </a:t>
            </a:r>
            <a:r>
              <a:rPr lang="en-US" sz="1600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Average daily room bookings over a specific time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DSRN(Daily Sellable Room Nights): </a:t>
            </a:r>
            <a:r>
              <a:rPr lang="en-US" sz="1600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Average daily room availability over a specific time period.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DURN(Daily Utilized Room nights): </a:t>
            </a:r>
            <a:r>
              <a:rPr lang="en-US" sz="1600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Average daily successful room utilization over a specific time period</a:t>
            </a:r>
          </a:p>
          <a:p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RevPAR(Revenue Per Available Room): </a:t>
            </a:r>
            <a:r>
              <a:rPr lang="en-US" sz="1600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Indicates the revenue generated per available room, regardless of whether or not they are occupied. </a:t>
            </a:r>
          </a:p>
          <a:p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PDC/LDC(Profit/Loss Due to Cancellation): </a:t>
            </a:r>
            <a:r>
              <a:rPr lang="en-US" sz="1600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Measures the financial impact of booking cancellations, indicating profit gained or loss incurred.</a:t>
            </a:r>
          </a:p>
          <a:p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Realisation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 %: </a:t>
            </a:r>
            <a:r>
              <a:rPr lang="en-US" sz="1600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Percentage of successful check-outs compared to total bookings.</a:t>
            </a:r>
          </a:p>
          <a:p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Occupancy %: </a:t>
            </a:r>
            <a:r>
              <a:rPr lang="en-US" sz="1600" dirty="0">
                <a:solidFill>
                  <a:schemeClr val="bg1"/>
                </a:solidFill>
                <a:latin typeface="Sitka Heading Semibold" pitchFamily="2" charset="0"/>
                <a:cs typeface="Segoe UI Semibold" panose="020B0702040204020203" pitchFamily="34" charset="0"/>
              </a:rPr>
              <a:t>The ratio of total successful bookings to total available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133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FBF1-F7AB-4FAF-B77B-260688FD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29B27-C6C7-4963-1459-A4971A6A1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83D87-6027-22E3-3EA6-A27252B70858}"/>
              </a:ext>
            </a:extLst>
          </p:cNvPr>
          <p:cNvSpPr/>
          <p:nvPr/>
        </p:nvSpPr>
        <p:spPr>
          <a:xfrm>
            <a:off x="-8334" y="-1"/>
            <a:ext cx="8925506" cy="861773"/>
          </a:xfrm>
          <a:prstGeom prst="rect">
            <a:avLst/>
          </a:prstGeom>
          <a:solidFill>
            <a:srgbClr val="7B52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EBE58-21B5-49EE-79B6-41F17EDAEB60}"/>
              </a:ext>
            </a:extLst>
          </p:cNvPr>
          <p:cNvSpPr txBox="1"/>
          <p:nvPr/>
        </p:nvSpPr>
        <p:spPr>
          <a:xfrm>
            <a:off x="-8333" y="-2"/>
            <a:ext cx="87482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rgbClr val="ECD9C6"/>
                </a:solidFill>
                <a:latin typeface="Sitka Text" pitchFamily="2" charset="0"/>
              </a:rPr>
              <a:t>Mockup Dashboard</a:t>
            </a:r>
            <a:endParaRPr lang="en-IN" sz="5000" b="1" dirty="0">
              <a:solidFill>
                <a:srgbClr val="ECD9C6"/>
              </a:solidFill>
              <a:latin typeface="Sitka Text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BDEBA-8A94-D1E1-40F4-D84D540C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34" y="861772"/>
            <a:ext cx="8464762" cy="59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8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710559"/>
                  </p:ext>
                </p:extLst>
              </p:nvPr>
            </p:nvGraphicFramePr>
            <p:xfrm>
              <a:off x="0" y="1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webextensions/webextension1.xml><?xml version="1.0" encoding="utf-8"?>
<we:webextension xmlns:we="http://schemas.microsoft.com/office/webextensions/webextension/2010/11" id="{2e0f123a-03c6-472a-9f2a-1227b4cb7819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6WUTW/bMAyG/8qgczBQ33KP3XUYCnTopeiBkpjOq2MbtlKkC/LfRzkFesiwAO7Fkij6eV/RMo8it/PY4dsP3JG4EbfD8LLD6eVLIzaiP8eCRZkDaEvblCSSDVLx7jCWduhncXMUBadnKg/tvMeugjj4+LQR2HV3+FxXW+xm2oiRpnnosWv/0DmZt8q0p9NG0GHshgkr8r5goYp95XReswX5VbMiptK+0j2lco4q1I62KFPSPlitnYVqez4nLM7+mVLRi/y3oS/Y9ixTYwkDRtIkvSZQ6F3wS+7c9s/du+GPd3++jbU48y/kkasRf7Ns5ZxOfJxgYjZy64whgOQbq3K8yip0KHE4XNJIe2UNEGXjFSUk3eBVWrvj2l+ywFO2DfmgjMlAseGSXGXhUtHbfSlc+Auk1lYmLy1ZAqsNJA1h/WGNCRgSSiutQ0taN/L6Yf9v0EmgoCEabZXKTnqb/HqDlj+EkiZqkxvSJkIC80mDnv8s7TApowx4sA3f2/UGHRqFKii+JglCBtPY1Rc5+wjeShkDRO8xRMppLavJ0RmZAnjpvApRopbrWAvuIyJ2xA2oToZ9mUdMdIc9rx+PYpwG7jqlpSWPuwz2mfL7fKrj97bQdBZ+wG5fNZd2JRaZp/r4C66/AlQmBQAA&quot;"/>
    <we:property name="creatorSessionId" value="&quot;2987bcc9-24ee-417e-8ca7-a4fd97ec31df&quot;"/>
    <we:property name="creatorTenantId" value="&quot;0ed51ad7-52cc-4234-b54a-76b82d40b5c3&quot;"/>
    <we:property name="creatorUserId" value="&quot;100320027B9E82AB&quot;"/>
    <we:property name="datasetId" value="&quot;cc50c430-b148-48e6-85ad-0a974feea6de&quot;"/>
    <we:property name="embedUrl" value="&quot;/reportEmbed?reportId=ecd6d1f7-c5c6-4471-be79-bfca769bec30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6VUy27bMBD8lYJno+BTpHJLip7SPNAUuQRBsSTXLhtZEiQ6cGr437uUDeTgoi7Ui0iuRjPD0WJ3LKaxb+DtFtbILthV172sYXj5ULMFa4+1u7vrm8uv199vL28+U7nrc+rakV3sWIZhhfkxjRtoCgMVn54XDJrmHlbltIRmxAXrcRi7Fpr0Cw9gepWHDe4XDLd90w1QKB8yZCy0rwSnM2mLj4oUIeT0ig8Y8qEqQVW4BBGCss4oVRle/I4HwOTsj5BCPcl/6toMqSWZUgvgwKNCYRVyCbZydsKOqV01R8Pv335760sq4w+gldLwP0m28Oz3dB2nfdRiWWmNnAdbGxn9Wa6M2+y77SkbKiuN5ohRW4kBUNVwli2tKftTLm4xmhqtk1pHjr6mSM5ywZTo1SZnCv6EUikjghUGDXKjNA+Ku/mX1dqBCyCMMBUYVKoW5y/7d4OV4OgU91oZKWMlrAl2vkFDP0IK7ZWONSrteeD6Pw3aJTVoBUFqqbnlpqa+nW+wAi1BOkltEriLXNdmdiNH67k1QnjHvbXgPMYwl6uOvtIiOG5FZaXzApSYxzXRvVfYGmkAlU23yWMPAe+hpfPTjvVDR1MnJ5xwNGWgjRiP+6GsX1LG4SD8CM1mSpZmEps0yEryDf4jfr9/Lo/floG6Vk4FAAA=&quot;"/>
    <we:property name="isFiltersActionButtonVisible" value="true"/>
    <we:property name="isFooterCollapsed" value="true"/>
    <we:property name="isVisualContainerHeaderHidden" value="false"/>
    <we:property name="pageDisplayName" value="&quot;Home&quot;"/>
    <we:property name="pageName" value="&quot;2a36efa1cc3785336509&quot;"/>
    <we:property name="reportEmbeddedTime" value="&quot;2024-06-09T13:53:17.011Z&quot;"/>
    <we:property name="reportName" value="&quot;Revenue Insights in Hospitality Domain_My_Solution&quot;"/>
    <we:property name="reportState" value="&quot;CONNECTED&quot;"/>
    <we:property name="reportUrl" value="&quot;/groups/me/reports/ecd6d1f7-c5c6-4471-be79-bfca769bec30/2a36efa1cc3785336509?bookmarkGuid=824b1bf6-e02a-4299-b069-e8a3e1ef2115&amp;bookmarkUsage=1&amp;ctid=0ed51ad7-52cc-4234-b54a-76b82d40b5c3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2211</TotalTime>
  <Words>908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Century Gothic</vt:lpstr>
      <vt:lpstr>Garamond</vt:lpstr>
      <vt:lpstr>Segoe UI Bold</vt:lpstr>
      <vt:lpstr>Segoe UI Semibold</vt:lpstr>
      <vt:lpstr>Segoe UI Variable Display Semib</vt:lpstr>
      <vt:lpstr>Sitka Heading Semibold</vt:lpstr>
      <vt:lpstr>Sitka Subheading Semibold</vt:lpstr>
      <vt:lpstr>Sitka Text</vt:lpstr>
      <vt:lpstr>Wingdings</vt:lpstr>
      <vt:lpstr>Savon</vt:lpstr>
      <vt:lpstr>AtliQ Grands’ Hospitality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Anupam Singh</cp:lastModifiedBy>
  <cp:revision>16</cp:revision>
  <dcterms:created xsi:type="dcterms:W3CDTF">2018-06-07T21:39:02Z</dcterms:created>
  <dcterms:modified xsi:type="dcterms:W3CDTF">2024-06-11T13:26:11Z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