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9144000" cy="5143500"/>
  <p:embeddedFontLst>
    <p:embeddedFont>
      <p:font typeface="EB Garamond"/>
      <p:regular r:id="rId16"/>
      <p:bold r:id="rId17"/>
      <p:italic r:id="rId18"/>
      <p:boldItalic r:id="rId19"/>
    </p:embeddedFont>
    <p:embeddedFont>
      <p:font typeface="Public Sans"/>
      <p:regular r:id="rId20"/>
      <p:bold r:id="rId21"/>
      <p:italic r:id="rId22"/>
      <p:boldItalic r:id="rId23"/>
    </p:embeddedFont>
    <p:embeddedFont>
      <p:font typeface="Carl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4B6C32-39C6-49FD-8D76-AF277B10B1BA}">
  <a:tblStyle styleId="{CF4B6C32-39C6-49FD-8D76-AF277B10B1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regular.fntdata"/><Relationship Id="rId22" Type="http://schemas.openxmlformats.org/officeDocument/2006/relationships/font" Target="fonts/PublicSans-italic.fntdata"/><Relationship Id="rId21" Type="http://schemas.openxmlformats.org/officeDocument/2006/relationships/font" Target="fonts/PublicSans-bold.fntdata"/><Relationship Id="rId24" Type="http://schemas.openxmlformats.org/officeDocument/2006/relationships/font" Target="fonts/Carlito-regular.fntdata"/><Relationship Id="rId23" Type="http://schemas.openxmlformats.org/officeDocument/2006/relationships/font" Target="fonts/Public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rlito-italic.fntdata"/><Relationship Id="rId25" Type="http://schemas.openxmlformats.org/officeDocument/2006/relationships/font" Target="fonts/Carlito-bold.fntdata"/><Relationship Id="rId27" Type="http://schemas.openxmlformats.org/officeDocument/2006/relationships/font" Target="fonts/Carl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BGaramond-bold.fntdata"/><Relationship Id="rId16" Type="http://schemas.openxmlformats.org/officeDocument/2006/relationships/font" Target="fonts/EBGaramond-regular.fntdata"/><Relationship Id="rId19" Type="http://schemas.openxmlformats.org/officeDocument/2006/relationships/font" Target="fonts/EBGaramond-boldItalic.fntdata"/><Relationship Id="rId18" Type="http://schemas.openxmlformats.org/officeDocument/2006/relationships/font" Target="fonts/EBGaramon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03015b0e3_0_1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603015b0e3_0_1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3015b0e3_0_3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603015b0e3_0_3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hyperlink" Target="https://github.com/AnupamKris/NMFullStackWithJav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52679" y="2692810"/>
            <a:ext cx="3534959" cy="1078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“ECommerce Website”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" marR="0" rtl="0" algn="l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-2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234709" y="825129"/>
            <a:ext cx="2026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C88C32"/>
                </a:solidFill>
                <a:latin typeface="Carlito"/>
                <a:ea typeface="Carlito"/>
                <a:cs typeface="Carlito"/>
                <a:sym typeface="Carlito"/>
              </a:rPr>
              <a:t>Your Project Name</a:t>
            </a:r>
            <a:endParaRPr b="0" i="0" sz="1800" u="none" cap="none" strike="noStrike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236135" y="1345038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528217" y="1330150"/>
            <a:ext cx="38892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>
                <a:solidFill>
                  <a:schemeClr val="lt2"/>
                </a:solidFill>
                <a:latin typeface="Carlito"/>
                <a:ea typeface="Carlito"/>
                <a:cs typeface="Carlito"/>
                <a:sym typeface="Carlito"/>
              </a:rPr>
              <a:t>We're starting an ecommerce project to enhance online shopping with a user-centric design, secure transactions, and a visually appealing platform. Our goal is to redefine the online commerce experience.</a:t>
            </a:r>
            <a:endParaRPr sz="1300">
              <a:solidFill>
                <a:schemeClr val="lt2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36;p4"/>
          <p:cNvGraphicFramePr/>
          <p:nvPr/>
        </p:nvGraphicFramePr>
        <p:xfrm>
          <a:off x="153700" y="27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{CF4B6C32-39C6-49FD-8D76-AF277B10B1BA}</a:tableStyleId>
              </a:tblPr>
              <a:tblGrid>
                <a:gridCol w="1728775"/>
                <a:gridCol w="1739375"/>
                <a:gridCol w="795525"/>
              </a:tblGrid>
              <a:tr h="3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au111420243002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Arsath Khan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au111420243006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Dhanesh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au111420243010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J</a:t>
                      </a: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itin Andrew Roy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au111420243013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Anupam Krishna K 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537203" y="264755"/>
            <a:ext cx="3466784" cy="298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37508" y="3252930"/>
            <a:ext cx="3366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our task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775607" y="651508"/>
            <a:ext cx="8203657" cy="24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b="1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 b="0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Provide a brief overview of the Ecommerce Site and its purpose in helping users sell their products easily.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b="1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Functional Requirements:</a:t>
            </a:r>
            <a:endParaRPr b="0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Detail the core features of the Ecommerce Site, including Authentication, Admin Page, Cart/Wishlist, Payments, and User Profiles.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b="1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Non-Functional Requirements:</a:t>
            </a:r>
            <a:endParaRPr b="0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Specify performance, security, scalability, and user interface expectations for the ECommerce app.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Calibri"/>
              <a:buAutoNum type="arabicPeriod"/>
            </a:pPr>
            <a:r>
              <a:rPr b="1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   Describe common user interactions, such as account creation, carting, checkout, and search functionality.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724200" y="3530125"/>
            <a:ext cx="78264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88C32"/>
                </a:solidFill>
                <a:latin typeface="Calibri"/>
                <a:ea typeface="Calibri"/>
                <a:cs typeface="Calibri"/>
                <a:sym typeface="Calibri"/>
              </a:rPr>
              <a:t>The Ecommerce Site serves as a user-friendly platform for easy product sales. Its functional requirements include user authentication, an admin page for product and order management, a cart/wishlist feature, secure payment processing, and user profiles. Non-functional requirements encompass performance, security, scalability, and an intuitive user interface. Common use cases involve account creation, adding items to the cart, seamless checkout, and efficient product search functionality.</a:t>
            </a:r>
            <a:endParaRPr b="0" i="0" sz="1400" u="none" cap="none" strike="noStrike">
              <a:solidFill>
                <a:srgbClr val="C88C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0" y="-2286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537202" y="264755"/>
            <a:ext cx="2998319" cy="357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Creation of Github account</a:t>
            </a:r>
            <a:endParaRPr b="1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638227" y="2954755"/>
            <a:ext cx="2997959" cy="357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Summary of your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66063" y="666407"/>
            <a:ext cx="6356099" cy="109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GitHub Account Creation:</a:t>
            </a:r>
            <a:endParaRPr b="0" i="0" sz="16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Visiting the GitHub website at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Clicking the "Sign up" button and following the on-screen instructions to create account.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Verifying email address.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700735" y="3233837"/>
            <a:ext cx="8193599" cy="834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you to host, collaborate on, and manage software projects using Git, a distributed version control system. You can use GitHub to create repositories, collaborate with others, track changes, and manage your project's codebase.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537204" y="264756"/>
            <a:ext cx="2666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Git commands</a:t>
            </a:r>
            <a:endParaRPr b="1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638228" y="2954756"/>
            <a:ext cx="2997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Summary of your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700735" y="3233837"/>
            <a:ext cx="8192880" cy="556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commands are just the basics. we can explore more Git commands and workflows as we become more familiar with version control and collaboration using Git and GitHub.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666063" y="666407"/>
            <a:ext cx="8405616" cy="1099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: Initialize a new Git repository.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clone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 &lt;repository URL&gt; : Clone a remote repository to your local machine.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add &lt;file&gt; 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: Stage changes for commit.</a:t>
            </a:r>
            <a:endParaRPr b="0" i="0" sz="14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remote add origin &lt;link&gt; 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: Choose the the remote url for repo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Consolas"/>
                <a:ea typeface="Consolas"/>
                <a:cs typeface="Consolas"/>
                <a:sym typeface="Consolas"/>
              </a:rPr>
              <a:t>git commit -m "Message" </a:t>
            </a:r>
            <a:r>
              <a:rPr b="0" i="0" lang="en-US" sz="14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: Commit changes with a descriptive message.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99592" y="195486"/>
            <a:ext cx="713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37199" y="264750"/>
            <a:ext cx="3700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SRS FOR E-Commerce Website</a:t>
            </a:r>
            <a:endParaRPr b="1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537203" y="629672"/>
            <a:ext cx="8199719" cy="362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Requirement Specification (SRS): E-Commerce Website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In the digital age, we're embarking on an ecommerce website project aimed at crafting a seamless online shopping experience. Our goal is to create an intuitive, secure, and visually engaging platform that connects buyers and sellers. Focusing on user-centric design, efficient transactions, and a robust interface, this project seeks to redefine the art of online commerce.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This SRS outlines functional and non-functional requirements for the E-Commerce Website to ensure it meets user expectations.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Requirements: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Operating System Compatibility: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Windows, macOS, Linux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Browser Support: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Chrome, Firefox, Edge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 Requirements:</a:t>
            </a:r>
            <a:endParaRPr b="0" i="0" sz="1400" u="none" cap="none" strike="noStrike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Mobile Application: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2GB RAM, 50MB storage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23C"/>
              </a:buClr>
              <a:buSzPts val="18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Web Application:</a:t>
            </a:r>
            <a:r>
              <a:rPr b="0" i="0" lang="en-US" sz="1400" u="none" cap="none" strike="noStrike">
                <a:solidFill>
                  <a:srgbClr val="CB923C"/>
                </a:solidFill>
                <a:latin typeface="Arial"/>
                <a:ea typeface="Arial"/>
                <a:cs typeface="Arial"/>
                <a:sym typeface="Arial"/>
              </a:rPr>
              <a:t> Standard hardware for web access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899592" y="195486"/>
            <a:ext cx="713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537203" y="264755"/>
            <a:ext cx="4251983" cy="357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Arial"/>
                <a:ea typeface="Arial"/>
                <a:cs typeface="Arial"/>
                <a:sym typeface="Arial"/>
              </a:rPr>
              <a:t>SRS FOR E-Commerce Website</a:t>
            </a:r>
            <a:endParaRPr b="1" i="0" sz="1800" u="none" cap="none" strike="noStrike">
              <a:solidFill>
                <a:srgbClr val="223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83568" y="564817"/>
            <a:ext cx="8209079" cy="3871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Requirements: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Registration and Login:</a:t>
            </a:r>
            <a:r>
              <a:rPr b="0" i="0" lang="en-US" sz="12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Users should be able to create accounts, log in, and manage their profiles.</a:t>
            </a:r>
            <a:endParaRPr b="0" i="0" sz="14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Browsing:</a:t>
            </a: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Allow users to search, filter, and browse products with categories, keywords, and sorting options.</a:t>
            </a:r>
            <a:endParaRPr b="0" i="0" sz="14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Pages:</a:t>
            </a: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Detailed product pages with images, descriptions, pricing, reviews, and related items.</a:t>
            </a:r>
            <a:endParaRPr b="0" i="0" sz="12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Shopping Cart:</a:t>
            </a:r>
            <a:endParaRPr b="0" i="0" sz="12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Enable users to add, remove, and manage items in their cart. Show total costs and allow for editing 	quantities.</a:t>
            </a:r>
            <a:endParaRPr b="0" i="0" sz="1400" u="none" cap="none" strike="noStrike">
              <a:solidFill>
                <a:srgbClr val="C88C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Non-Functional Requirements:</a:t>
            </a:r>
            <a:endParaRPr b="1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The website should load quickly, with response times that meet user expectations, even during high traffic periods. For instance, pages should load within 3 seconds.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The system should be able to handle increased loads, both in terms of user traffic and data, without significant performance degradation.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793" lvl="0" marL="2177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Implement measures to ensure the security of user data, including encryption of sensitive information, secure payment gateways, and compliance with industry standards (such as GDPR, PCI DSS).</a:t>
            </a:r>
            <a:endParaRPr b="0" i="0" sz="12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3629445" y="894406"/>
            <a:ext cx="2183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/>
          </a:p>
        </p:txBody>
      </p:sp>
      <p:sp>
        <p:nvSpPr>
          <p:cNvPr id="87" name="Google Shape;87;p10"/>
          <p:cNvSpPr txBox="1"/>
          <p:nvPr/>
        </p:nvSpPr>
        <p:spPr>
          <a:xfrm>
            <a:off x="4067944" y="2283718"/>
            <a:ext cx="2890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u="sng">
                <a:solidFill>
                  <a:srgbClr val="CB923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https://github.com/AnupamKris/NMFullStackWithJava</a:t>
            </a:r>
            <a:endParaRPr b="1" sz="800">
              <a:solidFill>
                <a:srgbClr val="CB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