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1594485"/>
            <a:ext cx="7772400" cy="108013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2880360"/>
            <a:ext cx="6400800" cy="12858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457200" y="1183005"/>
            <a:ext cx="3977641" cy="339471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386224" y="145124"/>
            <a:ext cx="8757898" cy="533999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9250" y="186192"/>
            <a:ext cx="8049895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41735" y="906162"/>
            <a:ext cx="6010278" cy="321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19828" y="4783454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DFF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2"/>
          <p:cNvSpPr/>
          <p:nvPr/>
        </p:nvSpPr>
        <p:spPr>
          <a:xfrm>
            <a:off x="135212" y="680912"/>
            <a:ext cx="9008737" cy="3430365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" name="object 3"/>
          <p:cNvSpPr txBox="1"/>
          <p:nvPr>
            <p:ph type="title"/>
          </p:nvPr>
        </p:nvSpPr>
        <p:spPr>
          <a:xfrm>
            <a:off x="1549003" y="1731834"/>
            <a:ext cx="6040124" cy="1038863"/>
          </a:xfrm>
          <a:prstGeom prst="rect">
            <a:avLst/>
          </a:prstGeom>
        </p:spPr>
        <p:txBody>
          <a:bodyPr/>
          <a:lstStyle/>
          <a:p>
            <a:pPr algn="ctr" defTabSz="786383">
              <a:defRPr spc="-100" sz="3700"/>
            </a:pPr>
            <a:r>
              <a:t>Sentiment</a:t>
            </a:r>
            <a:r>
              <a:rPr spc="-299"/>
              <a:t> </a:t>
            </a:r>
            <a:r>
              <a:rPr spc="0"/>
              <a:t>Analysis</a:t>
            </a:r>
            <a:r>
              <a:rPr spc="-299"/>
              <a:t> </a:t>
            </a:r>
            <a:r>
              <a:t>Project</a:t>
            </a:r>
            <a:endParaRPr spc="-86"/>
          </a:p>
          <a:p>
            <a:pPr indent="2730" algn="ctr" defTabSz="786383">
              <a:defRPr sz="3700"/>
            </a:pPr>
            <a:r>
              <a:t>By Anupama</a:t>
            </a:r>
          </a:p>
        </p:txBody>
      </p:sp>
      <p:sp>
        <p:nvSpPr>
          <p:cNvPr id="75" name="object 4"/>
          <p:cNvSpPr/>
          <p:nvPr/>
        </p:nvSpPr>
        <p:spPr>
          <a:xfrm>
            <a:off x="-51" y="1693047"/>
            <a:ext cx="384603" cy="1147803"/>
          </a:xfrm>
          <a:prstGeom prst="rect">
            <a:avLst/>
          </a:prstGeom>
          <a:solidFill>
            <a:srgbClr val="FCE14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2"/>
          <p:cNvSpPr txBox="1"/>
          <p:nvPr/>
        </p:nvSpPr>
        <p:spPr>
          <a:xfrm>
            <a:off x="514279" y="875501"/>
            <a:ext cx="7595869" cy="2829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14655" marR="5080" indent="-402590">
              <a:lnSpc>
                <a:spcPct val="149300"/>
              </a:lnSpc>
              <a:spcBef>
                <a:spcPts val="100"/>
              </a:spcBef>
              <a:buSzPct val="100000"/>
              <a:buAutoNum type="arabicPeriod" startAt="1"/>
              <a:tabLst>
                <a:tab pos="406400" algn="l"/>
              </a:tabLst>
              <a:defRPr spc="-30">
                <a:latin typeface="Calibri"/>
                <a:ea typeface="Calibri"/>
                <a:cs typeface="Calibri"/>
                <a:sym typeface="Calibri"/>
              </a:defRPr>
            </a:pPr>
            <a:r>
              <a:t>Sentiment-</a:t>
            </a:r>
            <a:r>
              <a:rPr spc="0"/>
              <a:t>based</a:t>
            </a:r>
            <a:r>
              <a:rPr spc="-40"/>
              <a:t> </a:t>
            </a:r>
            <a:r>
              <a:rPr spc="0"/>
              <a:t>binary</a:t>
            </a:r>
            <a:r>
              <a:rPr spc="-34"/>
              <a:t> </a:t>
            </a:r>
            <a:r>
              <a:rPr spc="-10"/>
              <a:t>classification</a:t>
            </a:r>
            <a:r>
              <a:rPr spc="-40"/>
              <a:t> </a:t>
            </a:r>
            <a:r>
              <a:rPr spc="0"/>
              <a:t>model</a:t>
            </a:r>
            <a:r>
              <a:rPr spc="-34"/>
              <a:t> </a:t>
            </a:r>
            <a:r>
              <a:rPr spc="-10"/>
              <a:t>(positive/</a:t>
            </a:r>
            <a:r>
              <a:rPr spc="-40"/>
              <a:t> </a:t>
            </a:r>
            <a:r>
              <a:rPr spc="-10"/>
              <a:t>negative)</a:t>
            </a:r>
            <a:r>
              <a:rPr spc="-34"/>
              <a:t> </a:t>
            </a:r>
            <a:r>
              <a:rPr spc="0"/>
              <a:t>for</a:t>
            </a:r>
            <a:r>
              <a:rPr spc="-40"/>
              <a:t> </a:t>
            </a:r>
            <a:r>
              <a:rPr spc="-10"/>
              <a:t>customer reviews</a:t>
            </a:r>
            <a:r>
              <a:rPr spc="-45"/>
              <a:t> </a:t>
            </a:r>
            <a:r>
              <a:rPr spc="-10"/>
              <a:t>received</a:t>
            </a:r>
            <a:r>
              <a:rPr spc="-45"/>
              <a:t> </a:t>
            </a:r>
            <a:r>
              <a:rPr spc="0"/>
              <a:t>on</a:t>
            </a:r>
            <a:r>
              <a:rPr spc="-40"/>
              <a:t> </a:t>
            </a:r>
            <a:r>
              <a:rPr spc="-10"/>
              <a:t>business’</a:t>
            </a:r>
            <a:r>
              <a:rPr spc="-45"/>
              <a:t> </a:t>
            </a:r>
            <a:r>
              <a:rPr spc="-10"/>
              <a:t>facebook</a:t>
            </a:r>
            <a:r>
              <a:rPr spc="-40"/>
              <a:t> </a:t>
            </a:r>
            <a:r>
              <a:rPr spc="-10"/>
              <a:t>page:</a:t>
            </a:r>
            <a:endParaRPr spc="-10"/>
          </a:p>
          <a:p>
            <a:pPr lvl="1" marL="871855" indent="-386715">
              <a:spcBef>
                <a:spcPts val="2000"/>
              </a:spcBef>
              <a:buSzPct val="100000"/>
              <a:buAutoNum type="alphaLcPeriod" startAt="1"/>
              <a:tabLst>
                <a:tab pos="863600" algn="l"/>
              </a:tabLst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Idea</a:t>
            </a:r>
            <a:r>
              <a:rPr spc="-25"/>
              <a:t> </a:t>
            </a:r>
            <a:r>
              <a:t>is</a:t>
            </a:r>
            <a:r>
              <a:rPr spc="-25"/>
              <a:t> </a:t>
            </a:r>
            <a:r>
              <a:t>to</a:t>
            </a:r>
            <a:r>
              <a:rPr spc="-25"/>
              <a:t> </a:t>
            </a:r>
            <a:r>
              <a:t>build</a:t>
            </a:r>
            <a:r>
              <a:rPr spc="-25"/>
              <a:t> </a:t>
            </a:r>
            <a:r>
              <a:t>an</a:t>
            </a:r>
            <a:r>
              <a:rPr spc="-25"/>
              <a:t> </a:t>
            </a:r>
            <a:r>
              <a:t>inhouse</a:t>
            </a:r>
            <a:r>
              <a:rPr spc="-20"/>
              <a:t> </a:t>
            </a:r>
            <a:r>
              <a:rPr spc="-10"/>
              <a:t>customer</a:t>
            </a:r>
            <a:r>
              <a:rPr spc="-25"/>
              <a:t> </a:t>
            </a:r>
            <a:r>
              <a:t>support</a:t>
            </a:r>
            <a:r>
              <a:rPr spc="-25"/>
              <a:t> </a:t>
            </a:r>
            <a:r>
              <a:rPr spc="-10"/>
              <a:t>team,</a:t>
            </a:r>
          </a:p>
          <a:p>
            <a:pPr lvl="1" marL="871855" indent="-396875">
              <a:spcBef>
                <a:spcPts val="1000"/>
              </a:spcBef>
              <a:buSzPct val="100000"/>
              <a:buAutoNum type="alphaLcPeriod" startAt="1"/>
              <a:tabLst>
                <a:tab pos="863600" algn="l"/>
              </a:tabLst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to</a:t>
            </a:r>
            <a:r>
              <a:rPr spc="-45"/>
              <a:t> </a:t>
            </a:r>
            <a:r>
              <a:t>resolve</a:t>
            </a:r>
            <a:r>
              <a:rPr spc="-45"/>
              <a:t> </a:t>
            </a:r>
            <a:r>
              <a:rPr spc="-10"/>
              <a:t>customer</a:t>
            </a:r>
            <a:r>
              <a:rPr spc="-45"/>
              <a:t> </a:t>
            </a:r>
            <a:r>
              <a:t>issues</a:t>
            </a:r>
            <a:r>
              <a:rPr spc="-45"/>
              <a:t> </a:t>
            </a:r>
            <a:r>
              <a:t>through</a:t>
            </a:r>
            <a:r>
              <a:rPr spc="-45"/>
              <a:t> </a:t>
            </a:r>
            <a:r>
              <a:t>phone</a:t>
            </a:r>
            <a:r>
              <a:rPr spc="-45"/>
              <a:t> </a:t>
            </a:r>
            <a:r>
              <a:rPr spc="-10"/>
              <a:t>call,</a:t>
            </a:r>
          </a:p>
          <a:p>
            <a:pPr lvl="1" marL="871855" indent="-374650">
              <a:spcBef>
                <a:spcPts val="1000"/>
              </a:spcBef>
              <a:buSzPct val="100000"/>
              <a:buAutoNum type="alphaLcPeriod" startAt="1"/>
              <a:tabLst>
                <a:tab pos="863600" algn="l"/>
              </a:tabLst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ensuring</a:t>
            </a:r>
            <a:r>
              <a:rPr spc="-55"/>
              <a:t> </a:t>
            </a:r>
            <a:r>
              <a:t>they</a:t>
            </a:r>
            <a:r>
              <a:rPr spc="-50"/>
              <a:t> </a:t>
            </a:r>
            <a:r>
              <a:rPr spc="-10"/>
              <a:t>revisit.</a:t>
            </a:r>
          </a:p>
          <a:p>
            <a:pPr lvl="1">
              <a:spcBef>
                <a:spcPts val="1500"/>
              </a:spcBef>
              <a:buSzPct val="100000"/>
              <a:buAutoNum type="alphaLcPeriod" startAt="1"/>
              <a:defRPr sz="17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14655" indent="-401954">
              <a:buSzPct val="100000"/>
              <a:buAutoNum type="arabicPeriod" startAt="1"/>
              <a:tabLst>
                <a:tab pos="406400" algn="l"/>
              </a:tabLst>
              <a:defRPr spc="-10">
                <a:latin typeface="Calibri"/>
                <a:ea typeface="Calibri"/>
                <a:cs typeface="Calibri"/>
                <a:sym typeface="Calibri"/>
              </a:defRPr>
            </a:pPr>
            <a:r>
              <a:t>Sentiment</a:t>
            </a:r>
            <a:r>
              <a:rPr spc="-55"/>
              <a:t> </a:t>
            </a:r>
            <a:r>
              <a:t>prediction</a:t>
            </a:r>
            <a:r>
              <a:rPr spc="-50"/>
              <a:t> </a:t>
            </a:r>
            <a:r>
              <a:rPr spc="0"/>
              <a:t>for</a:t>
            </a:r>
            <a:r>
              <a:rPr spc="-55"/>
              <a:t> </a:t>
            </a:r>
            <a:r>
              <a:rPr spc="0"/>
              <a:t>Fresh</a:t>
            </a:r>
            <a:r>
              <a:rPr spc="-50"/>
              <a:t> </a:t>
            </a:r>
            <a:r>
              <a:t>Reviews</a:t>
            </a:r>
            <a:r>
              <a:rPr spc="-55"/>
              <a:t> </a:t>
            </a:r>
            <a:r>
              <a:t>dataset</a:t>
            </a:r>
            <a:r>
              <a:rPr spc="-50"/>
              <a:t> </a:t>
            </a:r>
            <a:r>
              <a:rPr spc="0"/>
              <a:t>(of</a:t>
            </a:r>
            <a:r>
              <a:rPr spc="-55"/>
              <a:t> </a:t>
            </a:r>
            <a:r>
              <a:rPr spc="-20"/>
              <a:t>100)</a:t>
            </a:r>
          </a:p>
        </p:txBody>
      </p:sp>
      <p:sp>
        <p:nvSpPr>
          <p:cNvPr id="78" name="object 3"/>
          <p:cNvSpPr/>
          <p:nvPr/>
        </p:nvSpPr>
        <p:spPr>
          <a:xfrm>
            <a:off x="386224" y="145124"/>
            <a:ext cx="8757898" cy="533999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" name="object 4"/>
          <p:cNvSpPr txBox="1"/>
          <p:nvPr>
            <p:ph type="title"/>
          </p:nvPr>
        </p:nvSpPr>
        <p:spPr>
          <a:xfrm>
            <a:off x="459250" y="186191"/>
            <a:ext cx="8049894" cy="42164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</a:pPr>
            <a:r>
              <a:t>Our</a:t>
            </a:r>
            <a:r>
              <a:rPr spc="-100"/>
              <a:t> </a:t>
            </a:r>
            <a:r>
              <a:t>deliverables</a:t>
            </a:r>
            <a:r>
              <a:rPr spc="-100"/>
              <a:t> </a:t>
            </a:r>
            <a:r>
              <a:t>to</a:t>
            </a:r>
            <a:r>
              <a:rPr spc="-100"/>
              <a:t> </a:t>
            </a:r>
            <a:r>
              <a:t>ABC</a:t>
            </a:r>
            <a:r>
              <a:rPr spc="-100"/>
              <a:t> Restaurant</a:t>
            </a:r>
          </a:p>
        </p:txBody>
      </p:sp>
      <p:sp>
        <p:nvSpPr>
          <p:cNvPr id="80" name="object 5"/>
          <p:cNvSpPr/>
          <p:nvPr/>
        </p:nvSpPr>
        <p:spPr>
          <a:xfrm>
            <a:off x="-2" y="145124"/>
            <a:ext cx="384603" cy="533999"/>
          </a:xfrm>
          <a:prstGeom prst="rect">
            <a:avLst/>
          </a:prstGeom>
          <a:solidFill>
            <a:schemeClr val="accent3">
              <a:satOff val="-6373"/>
              <a:lumOff val="-10823"/>
            </a:schemeClr>
          </a:soli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bject 2"/>
          <p:cNvSpPr txBox="1"/>
          <p:nvPr>
            <p:ph type="title"/>
          </p:nvPr>
        </p:nvSpPr>
        <p:spPr>
          <a:xfrm>
            <a:off x="459250" y="186191"/>
            <a:ext cx="8049894" cy="421642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 sz="1800"/>
            </a:pPr>
            <a:r>
              <a:t>Our</a:t>
            </a:r>
            <a:r>
              <a:rPr spc="-100"/>
              <a:t> approach</a:t>
            </a:r>
          </a:p>
        </p:txBody>
      </p:sp>
      <p:sp>
        <p:nvSpPr>
          <p:cNvPr id="83" name="object 3"/>
          <p:cNvSpPr/>
          <p:nvPr/>
        </p:nvSpPr>
        <p:spPr>
          <a:xfrm>
            <a:off x="-2" y="145124"/>
            <a:ext cx="384603" cy="533999"/>
          </a:xfrm>
          <a:prstGeom prst="rect">
            <a:avLst/>
          </a:prstGeom>
          <a:solidFill>
            <a:schemeClr val="accent3">
              <a:satOff val="-6373"/>
              <a:lumOff val="-10823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" name="object 5"/>
          <p:cNvSpPr txBox="1"/>
          <p:nvPr/>
        </p:nvSpPr>
        <p:spPr>
          <a:xfrm>
            <a:off x="2904331" y="1010044"/>
            <a:ext cx="4476753" cy="2708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6715" indent="-374015">
              <a:spcBef>
                <a:spcPts val="1400"/>
              </a:spcBef>
              <a:buSzPct val="100000"/>
              <a:buFont typeface="Arial"/>
              <a:buChar char="●"/>
              <a:tabLst>
                <a:tab pos="381000" algn="l"/>
              </a:tabLst>
              <a:defRPr b="1" spc="-10" sz="1900">
                <a:latin typeface="Calibri"/>
                <a:ea typeface="Calibri"/>
                <a:cs typeface="Calibri"/>
                <a:sym typeface="Calibri"/>
              </a:defRPr>
            </a:pPr>
            <a:r>
              <a:t>Assumptions</a:t>
            </a:r>
          </a:p>
          <a:p>
            <a:pPr lvl="1" marL="843913" indent="-358775">
              <a:spcBef>
                <a:spcPts val="1100"/>
              </a:spcBef>
              <a:buSzPct val="100000"/>
              <a:buFont typeface="Arial"/>
              <a:buChar char="○"/>
              <a:tabLst>
                <a:tab pos="838200" algn="l"/>
              </a:tabLst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all</a:t>
            </a:r>
            <a:r>
              <a:rPr spc="-34"/>
              <a:t> </a:t>
            </a:r>
            <a:r>
              <a:t>numbers</a:t>
            </a:r>
            <a:r>
              <a:rPr spc="-34"/>
              <a:t> </a:t>
            </a:r>
            <a:r>
              <a:t>&amp;</a:t>
            </a:r>
            <a:r>
              <a:rPr spc="-34"/>
              <a:t> </a:t>
            </a:r>
            <a:r>
              <a:t>special</a:t>
            </a:r>
            <a:r>
              <a:rPr spc="-34"/>
              <a:t> </a:t>
            </a:r>
            <a:r>
              <a:rPr spc="-10"/>
              <a:t>characters</a:t>
            </a:r>
            <a:r>
              <a:rPr spc="-34"/>
              <a:t> </a:t>
            </a:r>
            <a:r>
              <a:rPr spc="-10"/>
              <a:t>dropped</a:t>
            </a:r>
          </a:p>
          <a:p>
            <a:pPr lvl="1" marL="843913" indent="-358775">
              <a:spcBef>
                <a:spcPts val="1000"/>
              </a:spcBef>
              <a:buSzPct val="100000"/>
              <a:buFont typeface="Arial"/>
              <a:buChar char="○"/>
              <a:tabLst>
                <a:tab pos="838200" algn="l"/>
              </a:tabLst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review</a:t>
            </a:r>
            <a:r>
              <a:rPr spc="-50"/>
              <a:t> </a:t>
            </a:r>
            <a:r>
              <a:t>language</a:t>
            </a:r>
            <a:r>
              <a:rPr spc="-45"/>
              <a:t> </a:t>
            </a:r>
            <a:r>
              <a:t>is</a:t>
            </a:r>
            <a:r>
              <a:rPr spc="-45"/>
              <a:t> </a:t>
            </a:r>
            <a:r>
              <a:rPr spc="-10"/>
              <a:t>english</a:t>
            </a:r>
          </a:p>
          <a:p>
            <a:pPr lvl="1">
              <a:buSzPct val="100000"/>
              <a:buFont typeface="Arial"/>
              <a:buChar char="○"/>
              <a:defRPr sz="17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>
              <a:spcBef>
                <a:spcPts val="300"/>
              </a:spcBef>
              <a:buSzPct val="100000"/>
              <a:buFont typeface="Arial"/>
              <a:buChar char="○"/>
              <a:defRPr sz="17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386715" indent="-374015">
              <a:buSzPct val="100000"/>
              <a:buFont typeface="Arial"/>
              <a:buChar char="●"/>
              <a:tabLst>
                <a:tab pos="381000" algn="l"/>
              </a:tabLst>
              <a:defRPr b="1" spc="-25" sz="1900">
                <a:latin typeface="Calibri"/>
                <a:ea typeface="Calibri"/>
                <a:cs typeface="Calibri"/>
                <a:sym typeface="Calibri"/>
              </a:defRPr>
            </a:pPr>
            <a:r>
              <a:t>Trained</a:t>
            </a:r>
            <a:r>
              <a:rPr spc="-45"/>
              <a:t> </a:t>
            </a:r>
            <a:r>
              <a:rPr spc="0"/>
              <a:t>a</a:t>
            </a:r>
            <a:r>
              <a:rPr spc="-45"/>
              <a:t> </a:t>
            </a:r>
            <a:r>
              <a:rPr spc="-10"/>
              <a:t>classification</a:t>
            </a:r>
            <a:r>
              <a:rPr spc="-45"/>
              <a:t> </a:t>
            </a:r>
            <a:r>
              <a:rPr spc="0"/>
              <a:t>model,</a:t>
            </a:r>
            <a:r>
              <a:rPr spc="-45"/>
              <a:t> </a:t>
            </a:r>
            <a:r>
              <a:t>for</a:t>
            </a:r>
          </a:p>
          <a:p>
            <a:pPr lvl="1" marL="843913" indent="-358775">
              <a:spcBef>
                <a:spcPts val="1100"/>
              </a:spcBef>
              <a:buSzPct val="100000"/>
              <a:buFont typeface="Arial"/>
              <a:buChar char="○"/>
              <a:tabLst>
                <a:tab pos="838200" algn="l"/>
              </a:tabLst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predicting</a:t>
            </a:r>
            <a:r>
              <a:rPr spc="-50"/>
              <a:t> </a:t>
            </a:r>
            <a:r>
              <a:rPr spc="-10"/>
              <a:t>customer</a:t>
            </a:r>
            <a:r>
              <a:rPr spc="-45"/>
              <a:t> </a:t>
            </a:r>
            <a:r>
              <a:t>review</a:t>
            </a:r>
            <a:r>
              <a:rPr spc="-45"/>
              <a:t> </a:t>
            </a:r>
            <a:r>
              <a:t>as</a:t>
            </a:r>
            <a:r>
              <a:rPr spc="-45"/>
              <a:t> </a:t>
            </a:r>
            <a:r>
              <a:rPr spc="-10"/>
              <a:t>good/bad</a:t>
            </a:r>
          </a:p>
          <a:p>
            <a:pPr lvl="1" marL="843913" indent="-358775">
              <a:spcBef>
                <a:spcPts val="1000"/>
              </a:spcBef>
              <a:buSzPct val="100000"/>
              <a:buFont typeface="Arial"/>
              <a:buChar char="○"/>
              <a:tabLst>
                <a:tab pos="838200" algn="l"/>
              </a:tabLst>
              <a:defRPr sz="1700">
                <a:latin typeface="Calibri"/>
                <a:ea typeface="Calibri"/>
                <a:cs typeface="Calibri"/>
                <a:sym typeface="Calibri"/>
              </a:defRPr>
            </a:pPr>
            <a:r>
              <a:t>using</a:t>
            </a:r>
            <a:r>
              <a:rPr spc="-60"/>
              <a:t> </a:t>
            </a:r>
            <a:r>
              <a:t>Naive</a:t>
            </a:r>
            <a:r>
              <a:rPr spc="-55"/>
              <a:t> </a:t>
            </a:r>
            <a:r>
              <a:t>Bayes</a:t>
            </a:r>
            <a:r>
              <a:rPr spc="-55"/>
              <a:t> </a:t>
            </a:r>
            <a:r>
              <a:rPr spc="-10"/>
              <a:t>classifier</a:t>
            </a:r>
          </a:p>
        </p:txBody>
      </p:sp>
      <p:pic>
        <p:nvPicPr>
          <p:cNvPr id="85" name="object 6" descr="objec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3949" y="976749"/>
            <a:ext cx="12192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object 7" descr="object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3949" y="2618525"/>
            <a:ext cx="12192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2"/>
          <p:cNvSpPr txBox="1"/>
          <p:nvPr/>
        </p:nvSpPr>
        <p:spPr>
          <a:xfrm>
            <a:off x="3195636" y="2696138"/>
            <a:ext cx="2752727" cy="75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" algn="ctr">
              <a:spcBef>
                <a:spcPts val="700"/>
              </a:spcBef>
              <a:defRPr b="1" spc="-10" sz="2800">
                <a:latin typeface="Calibri"/>
                <a:ea typeface="Calibri"/>
                <a:cs typeface="Calibri"/>
                <a:sym typeface="Calibri"/>
              </a:defRPr>
            </a:pPr>
            <a:r>
              <a:t>72.8%</a:t>
            </a:r>
          </a:p>
          <a:p>
            <a:pPr algn="ctr">
              <a:spcBef>
                <a:spcPts val="400"/>
              </a:spcBef>
              <a:defRPr sz="2100">
                <a:latin typeface="Calibri"/>
                <a:ea typeface="Calibri"/>
                <a:cs typeface="Calibri"/>
                <a:sym typeface="Calibri"/>
              </a:defRPr>
            </a:pPr>
            <a:r>
              <a:t>Model</a:t>
            </a:r>
            <a:r>
              <a:rPr spc="-85"/>
              <a:t> </a:t>
            </a:r>
            <a:r>
              <a:t>accuracy</a:t>
            </a:r>
            <a:r>
              <a:rPr spc="-80"/>
              <a:t> </a:t>
            </a:r>
            <a:r>
              <a:rPr spc="-10"/>
              <a:t>achieved</a:t>
            </a:r>
          </a:p>
        </p:txBody>
      </p:sp>
      <p:sp>
        <p:nvSpPr>
          <p:cNvPr id="89" name="object 3"/>
          <p:cNvSpPr/>
          <p:nvPr/>
        </p:nvSpPr>
        <p:spPr>
          <a:xfrm>
            <a:off x="386224" y="145124"/>
            <a:ext cx="8757898" cy="533999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" name="object 4"/>
          <p:cNvSpPr txBox="1"/>
          <p:nvPr>
            <p:ph type="title"/>
          </p:nvPr>
        </p:nvSpPr>
        <p:spPr>
          <a:xfrm>
            <a:off x="459250" y="186191"/>
            <a:ext cx="8049894" cy="42164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Deliverable </a:t>
            </a:r>
            <a:r>
              <a:rPr spc="0"/>
              <a:t>#1:</a:t>
            </a:r>
            <a:r>
              <a:t> Sentiment-</a:t>
            </a:r>
            <a:r>
              <a:rPr spc="0"/>
              <a:t>based</a:t>
            </a:r>
            <a:r>
              <a:t> </a:t>
            </a:r>
            <a:r>
              <a:rPr spc="0"/>
              <a:t>review</a:t>
            </a:r>
            <a:r>
              <a:t> classification model</a:t>
            </a:r>
          </a:p>
        </p:txBody>
      </p:sp>
      <p:sp>
        <p:nvSpPr>
          <p:cNvPr id="91" name="object 5"/>
          <p:cNvSpPr/>
          <p:nvPr/>
        </p:nvSpPr>
        <p:spPr>
          <a:xfrm>
            <a:off x="-2" y="145124"/>
            <a:ext cx="384603" cy="533999"/>
          </a:xfrm>
          <a:prstGeom prst="rect">
            <a:avLst/>
          </a:prstGeom>
          <a:solidFill>
            <a:schemeClr val="accent3">
              <a:satOff val="-6373"/>
              <a:lumOff val="-10823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92" name="object 7" descr="object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3425" y="1370371"/>
            <a:ext cx="12192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bject 2"/>
          <p:cNvSpPr txBox="1"/>
          <p:nvPr>
            <p:ph type="title"/>
          </p:nvPr>
        </p:nvSpPr>
        <p:spPr>
          <a:xfrm>
            <a:off x="459250" y="186191"/>
            <a:ext cx="8049894" cy="421642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 sz="1800"/>
            </a:lvl1pPr>
          </a:lstStyle>
          <a:p>
            <a:pPr/>
            <a:r>
              <a:t>Deliverable #2: Predicted sentiment labels for fresh dataset</a:t>
            </a:r>
          </a:p>
        </p:txBody>
      </p:sp>
      <p:sp>
        <p:nvSpPr>
          <p:cNvPr id="95" name="object 3"/>
          <p:cNvSpPr/>
          <p:nvPr/>
        </p:nvSpPr>
        <p:spPr>
          <a:xfrm>
            <a:off x="-2" y="145124"/>
            <a:ext cx="384603" cy="533999"/>
          </a:xfrm>
          <a:prstGeom prst="rect">
            <a:avLst/>
          </a:prstGeom>
          <a:solidFill>
            <a:srgbClr val="AAE6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aphicFrame>
        <p:nvGraphicFramePr>
          <p:cNvPr id="96" name="object 5"/>
          <p:cNvGraphicFramePr/>
          <p:nvPr/>
        </p:nvGraphicFramePr>
        <p:xfrm>
          <a:off x="379835" y="906162"/>
          <a:ext cx="5923919" cy="32162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360545"/>
                <a:gridCol w="1563370"/>
              </a:tblGrid>
              <a:tr h="582295">
                <a:tc>
                  <a:txBody>
                    <a:bodyPr/>
                    <a:lstStyle/>
                    <a:p>
                      <a:pPr indent="85725" algn="l">
                        <a:spcBef>
                          <a:spcPts val="1400"/>
                        </a:spcBef>
                        <a:defRPr b="1" spc="-10" sz="13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Customer</a:t>
                      </a:r>
                      <a:r>
                        <a:rPr spc="-25"/>
                        <a:t> </a:t>
                      </a:r>
                      <a:r>
                        <a:t>Review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AAE6FF"/>
                    </a:solidFill>
                  </a:tcPr>
                </a:tc>
                <a:tc>
                  <a:txBody>
                    <a:bodyPr/>
                    <a:lstStyle/>
                    <a:p>
                      <a:pPr marR="374650" indent="22225" algn="l">
                        <a:lnSpc>
                          <a:spcPct val="101000"/>
                        </a:lnSpc>
                        <a:spcBef>
                          <a:spcPts val="600"/>
                        </a:spcBef>
                      </a:pPr>
                      <a:r>
                        <a:rPr b="1" spc="-10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Predicted Sentiment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AAE6FF"/>
                    </a:solidFill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indent="85725" algn="l">
                        <a:spcBef>
                          <a:spcPts val="700"/>
                        </a:spcBef>
                        <a:defRPr sz="11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Spend</a:t>
                      </a:r>
                      <a:r>
                        <a:rPr spc="-25"/>
                        <a:t> </a:t>
                      </a:r>
                      <a:r>
                        <a:t>your</a:t>
                      </a:r>
                      <a:r>
                        <a:rPr spc="-19"/>
                        <a:t> </a:t>
                      </a:r>
                      <a:r>
                        <a:t>money</a:t>
                      </a:r>
                      <a:r>
                        <a:rPr spc="-25"/>
                        <a:t> </a:t>
                      </a:r>
                      <a:r>
                        <a:rPr spc="-9"/>
                        <a:t>elsewhere.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spc="-50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525145">
                <a:tc>
                  <a:txBody>
                    <a:bodyPr/>
                    <a:lstStyle/>
                    <a:p>
                      <a:pPr marR="673100" indent="85725" algn="l">
                        <a:lnSpc>
                          <a:spcPct val="102298"/>
                        </a:lnSpc>
                        <a:spcBef>
                          <a:spcPts val="600"/>
                        </a:spcBef>
                        <a:defRPr sz="11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Their</a:t>
                      </a:r>
                      <a:r>
                        <a:rPr spc="-30"/>
                        <a:t> </a:t>
                      </a:r>
                      <a:r>
                        <a:t>regular</a:t>
                      </a:r>
                      <a:r>
                        <a:rPr spc="-30"/>
                        <a:t> </a:t>
                      </a:r>
                      <a:r>
                        <a:t>toasted</a:t>
                      </a:r>
                      <a:r>
                        <a:rPr spc="-30"/>
                        <a:t> </a:t>
                      </a:r>
                      <a:r>
                        <a:t>bread</a:t>
                      </a:r>
                      <a:r>
                        <a:rPr spc="-25"/>
                        <a:t> </a:t>
                      </a:r>
                      <a:r>
                        <a:t>was</a:t>
                      </a:r>
                      <a:r>
                        <a:rPr spc="-30"/>
                        <a:t> </a:t>
                      </a:r>
                      <a:r>
                        <a:t>equally</a:t>
                      </a:r>
                      <a:r>
                        <a:rPr spc="-30"/>
                        <a:t> </a:t>
                      </a:r>
                      <a:r>
                        <a:rPr spc="-9"/>
                        <a:t>satisfying</a:t>
                      </a:r>
                      <a:r>
                        <a:rPr spc="-30"/>
                        <a:t> </a:t>
                      </a:r>
                      <a:r>
                        <a:t>with</a:t>
                      </a:r>
                      <a:r>
                        <a:rPr spc="-25"/>
                        <a:t> the </a:t>
                      </a:r>
                      <a:r>
                        <a:rPr spc="-9"/>
                        <a:t>occasional</a:t>
                      </a:r>
                      <a:r>
                        <a:rPr spc="-25"/>
                        <a:t> </a:t>
                      </a:r>
                      <a:r>
                        <a:t>pats</a:t>
                      </a:r>
                      <a:r>
                        <a:rPr spc="-19"/>
                        <a:t> </a:t>
                      </a:r>
                      <a:r>
                        <a:t>of</a:t>
                      </a:r>
                      <a:r>
                        <a:rPr spc="-25"/>
                        <a:t> </a:t>
                      </a:r>
                      <a:r>
                        <a:t>butter...</a:t>
                      </a:r>
                      <a:r>
                        <a:rPr spc="-19"/>
                        <a:t> </a:t>
                      </a:r>
                      <a:r>
                        <a:rPr spc="-9"/>
                        <a:t>Mmmm...!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algn="ctr">
                        <a:defRPr spc="-50" sz="11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indent="85725" algn="l">
                        <a:spcBef>
                          <a:spcPts val="700"/>
                        </a:spcBef>
                        <a:defRPr sz="11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The</a:t>
                      </a:r>
                      <a:r>
                        <a:rPr spc="-19"/>
                        <a:t> </a:t>
                      </a:r>
                      <a:r>
                        <a:t>Buffet</a:t>
                      </a:r>
                      <a:r>
                        <a:rPr spc="-19"/>
                        <a:t> </a:t>
                      </a:r>
                      <a:r>
                        <a:t>at</a:t>
                      </a:r>
                      <a:r>
                        <a:rPr spc="-19"/>
                        <a:t> </a:t>
                      </a:r>
                      <a:r>
                        <a:rPr spc="-9"/>
                        <a:t>Bellagio</a:t>
                      </a:r>
                      <a:r>
                        <a:rPr spc="-19"/>
                        <a:t> </a:t>
                      </a:r>
                      <a:r>
                        <a:t>was</a:t>
                      </a:r>
                      <a:r>
                        <a:rPr spc="-19"/>
                        <a:t> </a:t>
                      </a:r>
                      <a:r>
                        <a:t>far</a:t>
                      </a:r>
                      <a:r>
                        <a:rPr spc="-19"/>
                        <a:t> </a:t>
                      </a:r>
                      <a:r>
                        <a:t>from</a:t>
                      </a:r>
                      <a:r>
                        <a:rPr spc="-15"/>
                        <a:t> </a:t>
                      </a:r>
                      <a:r>
                        <a:t>what</a:t>
                      </a:r>
                      <a:r>
                        <a:rPr spc="-19"/>
                        <a:t> </a:t>
                      </a:r>
                      <a:r>
                        <a:t>I</a:t>
                      </a:r>
                      <a:r>
                        <a:rPr spc="-19"/>
                        <a:t> </a:t>
                      </a:r>
                      <a:r>
                        <a:rPr spc="-9"/>
                        <a:t>anticipated.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spc="-50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85725" algn="l">
                        <a:spcBef>
                          <a:spcPts val="1100"/>
                        </a:spcBef>
                        <a:defRPr sz="11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And</a:t>
                      </a:r>
                      <a:r>
                        <a:rPr spc="-35"/>
                        <a:t> </a:t>
                      </a:r>
                      <a:r>
                        <a:t>the</a:t>
                      </a:r>
                      <a:r>
                        <a:rPr spc="-30"/>
                        <a:t> </a:t>
                      </a:r>
                      <a:r>
                        <a:t>drinks</a:t>
                      </a:r>
                      <a:r>
                        <a:rPr spc="-35"/>
                        <a:t> </a:t>
                      </a:r>
                      <a:r>
                        <a:t>are</a:t>
                      </a:r>
                      <a:r>
                        <a:rPr spc="-30"/>
                        <a:t> </a:t>
                      </a:r>
                      <a:r>
                        <a:t>WEAK,</a:t>
                      </a:r>
                      <a:r>
                        <a:rPr spc="-30"/>
                        <a:t> </a:t>
                      </a:r>
                      <a:r>
                        <a:rPr spc="-9"/>
                        <a:t>people!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</a:pPr>
                      <a:r>
                        <a:rPr spc="-50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indent="85725" algn="l">
                        <a:spcBef>
                          <a:spcPts val="900"/>
                        </a:spcBef>
                        <a:defRPr sz="11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-My</a:t>
                      </a:r>
                      <a:r>
                        <a:rPr spc="-15"/>
                        <a:t> </a:t>
                      </a:r>
                      <a:r>
                        <a:t>order</a:t>
                      </a:r>
                      <a:r>
                        <a:rPr spc="-9"/>
                        <a:t> </a:t>
                      </a:r>
                      <a:r>
                        <a:t>was</a:t>
                      </a:r>
                      <a:r>
                        <a:rPr spc="-15"/>
                        <a:t> </a:t>
                      </a:r>
                      <a:r>
                        <a:t>not</a:t>
                      </a:r>
                      <a:r>
                        <a:rPr spc="-9"/>
                        <a:t> correct.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800"/>
                        </a:spcBef>
                      </a:pPr>
                      <a:r>
                        <a:rPr spc="-50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474980">
                <a:tc>
                  <a:txBody>
                    <a:bodyPr/>
                    <a:lstStyle/>
                    <a:p>
                      <a:pPr indent="85725" algn="l">
                        <a:spcBef>
                          <a:spcPts val="1100"/>
                        </a:spcBef>
                        <a:defRPr sz="11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Also,</a:t>
                      </a:r>
                      <a:r>
                        <a:rPr spc="-25"/>
                        <a:t> </a:t>
                      </a:r>
                      <a:r>
                        <a:t>I</a:t>
                      </a:r>
                      <a:r>
                        <a:rPr spc="-25"/>
                        <a:t> </a:t>
                      </a:r>
                      <a:r>
                        <a:t>feel</a:t>
                      </a:r>
                      <a:r>
                        <a:rPr spc="-30"/>
                        <a:t> </a:t>
                      </a:r>
                      <a:r>
                        <a:t>like</a:t>
                      </a:r>
                      <a:r>
                        <a:rPr spc="-25"/>
                        <a:t> </a:t>
                      </a:r>
                      <a:r>
                        <a:t>the</a:t>
                      </a:r>
                      <a:r>
                        <a:rPr spc="-25"/>
                        <a:t> </a:t>
                      </a:r>
                      <a:r>
                        <a:t>chips</a:t>
                      </a:r>
                      <a:r>
                        <a:rPr spc="-25"/>
                        <a:t> </a:t>
                      </a:r>
                      <a:r>
                        <a:t>are</a:t>
                      </a:r>
                      <a:r>
                        <a:rPr spc="-25"/>
                        <a:t> </a:t>
                      </a:r>
                      <a:r>
                        <a:t>bought,</a:t>
                      </a:r>
                      <a:r>
                        <a:rPr spc="-25"/>
                        <a:t> </a:t>
                      </a:r>
                      <a:r>
                        <a:t>not</a:t>
                      </a:r>
                      <a:r>
                        <a:rPr spc="-25"/>
                        <a:t> </a:t>
                      </a:r>
                      <a:r>
                        <a:t>made</a:t>
                      </a:r>
                      <a:r>
                        <a:rPr spc="-25"/>
                        <a:t> </a:t>
                      </a:r>
                      <a:r>
                        <a:t>in</a:t>
                      </a:r>
                      <a:r>
                        <a:rPr spc="-25"/>
                        <a:t> </a:t>
                      </a:r>
                      <a:r>
                        <a:rPr spc="-9"/>
                        <a:t>house.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</a:pPr>
                      <a:r>
                        <a:rPr spc="-50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97" name="object 6" descr="objec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2836" y="1941583"/>
            <a:ext cx="384386" cy="384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object 7" descr="object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2827" y="1493825"/>
            <a:ext cx="384385" cy="384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object 8" descr="object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2827" y="2823423"/>
            <a:ext cx="384385" cy="384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object 9" descr="object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2827" y="3258237"/>
            <a:ext cx="384385" cy="384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object 10" descr="object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2836" y="2382508"/>
            <a:ext cx="384386" cy="384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object 11" descr="object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2836" y="3693057"/>
            <a:ext cx="384386" cy="384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bject 2"/>
          <p:cNvSpPr/>
          <p:nvPr/>
        </p:nvSpPr>
        <p:spPr>
          <a:xfrm>
            <a:off x="386224" y="145124"/>
            <a:ext cx="8757898" cy="533999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" name="object 3"/>
          <p:cNvSpPr txBox="1"/>
          <p:nvPr>
            <p:ph type="title"/>
          </p:nvPr>
        </p:nvSpPr>
        <p:spPr>
          <a:xfrm>
            <a:off x="459250" y="186191"/>
            <a:ext cx="8049894" cy="421642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 sz="1800"/>
            </a:pPr>
            <a:r>
              <a:t>Insight:</a:t>
            </a:r>
            <a:r>
              <a:rPr spc="-100"/>
              <a:t> </a:t>
            </a:r>
            <a:r>
              <a:t>Majority</a:t>
            </a:r>
            <a:r>
              <a:rPr spc="-100"/>
              <a:t> </a:t>
            </a:r>
            <a:r>
              <a:t>of</a:t>
            </a:r>
            <a:r>
              <a:rPr spc="-100"/>
              <a:t> customers </a:t>
            </a:r>
            <a:r>
              <a:t>not</a:t>
            </a:r>
            <a:r>
              <a:rPr spc="-100"/>
              <a:t> happy</a:t>
            </a:r>
          </a:p>
        </p:txBody>
      </p:sp>
      <p:sp>
        <p:nvSpPr>
          <p:cNvPr id="106" name="object 4"/>
          <p:cNvSpPr/>
          <p:nvPr/>
        </p:nvSpPr>
        <p:spPr>
          <a:xfrm>
            <a:off x="-2" y="145124"/>
            <a:ext cx="384603" cy="533999"/>
          </a:xfrm>
          <a:prstGeom prst="rect">
            <a:avLst/>
          </a:prstGeom>
          <a:solidFill>
            <a:srgbClr val="AAE6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07" name="object 6" descr="objec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8408" y="1186773"/>
            <a:ext cx="5107180" cy="3107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