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5" r:id="rId5"/>
    <p:sldId id="273" r:id="rId6"/>
    <p:sldId id="261" r:id="rId7"/>
    <p:sldId id="274" r:id="rId8"/>
    <p:sldId id="262" r:id="rId9"/>
    <p:sldId id="259" r:id="rId10"/>
    <p:sldId id="267" r:id="rId11"/>
    <p:sldId id="268" r:id="rId12"/>
    <p:sldId id="271" r:id="rId13"/>
    <p:sldId id="258" r:id="rId14"/>
    <p:sldId id="264" r:id="rId15"/>
    <p:sldId id="265" r:id="rId16"/>
    <p:sldId id="269" r:id="rId17"/>
    <p:sldId id="284" r:id="rId18"/>
    <p:sldId id="278" r:id="rId19"/>
    <p:sldId id="281" r:id="rId20"/>
    <p:sldId id="279" r:id="rId21"/>
    <p:sldId id="277" r:id="rId22"/>
    <p:sldId id="282" r:id="rId23"/>
    <p:sldId id="266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Drug abusers analysis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75600" y="3543300"/>
            <a:ext cx="3599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Submitted By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Anupama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Regi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MCA S4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TVE20MCA-2017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400" y="3581400"/>
            <a:ext cx="3599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Guide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Dr. </a:t>
            </a:r>
            <a:r>
              <a:rPr lang="en-US" sz="2800" b="1" dirty="0" smtClean="0">
                <a:solidFill>
                  <a:schemeClr val="bg1"/>
                </a:solidFill>
              </a:rPr>
              <a:t>Abdul </a:t>
            </a:r>
            <a:r>
              <a:rPr lang="en-US" sz="2800" b="1" dirty="0" err="1" smtClean="0">
                <a:solidFill>
                  <a:schemeClr val="bg1"/>
                </a:solidFill>
              </a:rPr>
              <a:t>Nizar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UG Dean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5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19812" y="1993890"/>
            <a:ext cx="4497084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needed data from the original dataset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9811" y="3062810"/>
            <a:ext cx="4497085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model using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19811" y="4167001"/>
            <a:ext cx="4497085" cy="48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trained models to predict users last consumption time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48169" y="5191125"/>
            <a:ext cx="1248578" cy="113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Never Used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38525" y="5200650"/>
            <a:ext cx="1265677" cy="113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Last Month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207536" y="5200650"/>
            <a:ext cx="1325467" cy="1124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Last Week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36337" y="5200650"/>
            <a:ext cx="1121425" cy="1134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Used Last Year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868354" y="2382510"/>
            <a:ext cx="0" cy="68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65415" y="3451430"/>
            <a:ext cx="0" cy="68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4071364" y="4652326"/>
            <a:ext cx="810208" cy="5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7"/>
          </p:cNvCxnSpPr>
          <p:nvPr/>
        </p:nvCxnSpPr>
        <p:spPr>
          <a:xfrm flipH="1">
            <a:off x="2713897" y="4652326"/>
            <a:ext cx="1086578" cy="70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82066" y="4652326"/>
            <a:ext cx="888203" cy="52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>
            <a:off x="6035752" y="4661501"/>
            <a:ext cx="1164814" cy="70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DFD-Level0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2200" y="3352800"/>
            <a:ext cx="22225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14850" y="2921000"/>
            <a:ext cx="3162300" cy="172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DRUG ABUSERS ANALYSIS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77300" y="3352800"/>
            <a:ext cx="22225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4700" y="3632200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77150" y="3632200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629525" y="40005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14700" y="400050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42442" y="3286323"/>
            <a:ext cx="143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FFM Scores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9642" y="3305373"/>
            <a:ext cx="143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FFM Scores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597275" y="4016573"/>
            <a:ext cx="63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800975" y="4008735"/>
            <a:ext cx="63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941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38584" y="1863725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38584" y="3530600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DATASET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38584" y="5346700"/>
            <a:ext cx="2419016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THE DATASET FOR TRAINING AND TESTING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94692" y="1863725"/>
            <a:ext cx="2035008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994692" y="3530600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COMPARISON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94692" y="5361119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650080" y="3530600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UCI REPOSITORY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44100" y="1863725"/>
            <a:ext cx="17780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VARIOUS ALGORITHM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02184" y="2711450"/>
            <a:ext cx="2540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1"/>
            <a:endCxn id="8" idx="3"/>
          </p:cNvCxnSpPr>
          <p:nvPr/>
        </p:nvCxnSpPr>
        <p:spPr>
          <a:xfrm flipH="1">
            <a:off x="3016584" y="3968750"/>
            <a:ext cx="63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27584" y="4438650"/>
            <a:ext cx="0" cy="90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1"/>
          </p:cNvCxnSpPr>
          <p:nvPr/>
        </p:nvCxnSpPr>
        <p:spPr>
          <a:xfrm>
            <a:off x="5765800" y="2301875"/>
            <a:ext cx="122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2909028" y="3050447"/>
            <a:ext cx="3605344" cy="2108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  <a:endCxn id="10" idx="3"/>
          </p:cNvCxnSpPr>
          <p:nvPr/>
        </p:nvCxnSpPr>
        <p:spPr>
          <a:xfrm flipH="1">
            <a:off x="9029700" y="230187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16850" y="2740025"/>
            <a:ext cx="2540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2" idx="0"/>
          </p:cNvCxnSpPr>
          <p:nvPr/>
        </p:nvCxnSpPr>
        <p:spPr>
          <a:xfrm>
            <a:off x="7883692" y="4406900"/>
            <a:ext cx="0" cy="95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36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 to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Support Vector Machine(SVM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K-Nearest </a:t>
            </a:r>
            <a:r>
              <a:rPr lang="en-US" sz="2000" dirty="0" smtClean="0"/>
              <a:t>Neighbors </a:t>
            </a:r>
            <a:r>
              <a:rPr lang="en-US" sz="2000" dirty="0" smtClean="0"/>
              <a:t>(</a:t>
            </a:r>
            <a:r>
              <a:rPr lang="en-US" sz="2000" dirty="0"/>
              <a:t>K</a:t>
            </a:r>
            <a:r>
              <a:rPr lang="en-US" sz="2000" dirty="0" smtClean="0"/>
              <a:t>NN)</a:t>
            </a:r>
          </a:p>
          <a:p>
            <a:r>
              <a:rPr lang="en-US" sz="2000" dirty="0"/>
              <a:t>Decision Tree (DT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678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: </a:t>
            </a:r>
            <a:r>
              <a:rPr lang="en-US" dirty="0" smtClean="0"/>
              <a:t>Windows/Linux</a:t>
            </a:r>
            <a:endParaRPr lang="en-US" dirty="0"/>
          </a:p>
          <a:p>
            <a:r>
              <a:rPr lang="en-US" dirty="0"/>
              <a:t>Front end : </a:t>
            </a:r>
            <a:r>
              <a:rPr lang="en-US" dirty="0" smtClean="0"/>
              <a:t>PHP,HTML</a:t>
            </a:r>
          </a:p>
          <a:p>
            <a:r>
              <a:rPr lang="en-US" dirty="0" smtClean="0"/>
              <a:t>Back end : Python</a:t>
            </a:r>
            <a:endParaRPr lang="en-US" dirty="0"/>
          </a:p>
          <a:p>
            <a:r>
              <a:rPr lang="en-US" dirty="0"/>
              <a:t>Platform 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52705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https://archive.ics.uci.edu/ml/datasets/Drug+consumption</a:t>
            </a:r>
            <a:r>
              <a:rPr lang="en-US" sz="2000" dirty="0" smtClean="0"/>
              <a:t>+%</a:t>
            </a:r>
            <a:r>
              <a:rPr lang="en-US" sz="2000" dirty="0"/>
              <a:t>28quantied%29</a:t>
            </a:r>
          </a:p>
          <a:p>
            <a:r>
              <a:rPr lang="en-US" sz="2000" dirty="0"/>
              <a:t>Database contains records for 1885 respondents.</a:t>
            </a:r>
          </a:p>
          <a:p>
            <a:r>
              <a:rPr lang="en-US" sz="2000" dirty="0"/>
              <a:t>For each respondent 12 attributes are known: </a:t>
            </a:r>
            <a:r>
              <a:rPr lang="en-US" sz="2000" dirty="0" smtClean="0"/>
              <a:t>Personality measurements </a:t>
            </a:r>
            <a:r>
              <a:rPr lang="en-US" sz="2000" dirty="0"/>
              <a:t>which include NEO-FFI-R (neuroticism, </a:t>
            </a:r>
            <a:r>
              <a:rPr lang="en-US" sz="2000" dirty="0" smtClean="0"/>
              <a:t>extraversion, openness </a:t>
            </a:r>
            <a:r>
              <a:rPr lang="en-US" sz="2000" dirty="0"/>
              <a:t>to experience, agreeableness, and conscientiousness), </a:t>
            </a:r>
            <a:r>
              <a:rPr lang="en-US" sz="2000" dirty="0" smtClean="0"/>
              <a:t>BIS-11 (impulsivity</a:t>
            </a:r>
            <a:r>
              <a:rPr lang="en-US" sz="2000" dirty="0"/>
              <a:t>), and </a:t>
            </a:r>
            <a:r>
              <a:rPr lang="en-US" sz="2000" dirty="0" err="1"/>
              <a:t>ImpSS</a:t>
            </a:r>
            <a:r>
              <a:rPr lang="en-US" sz="2000" dirty="0"/>
              <a:t> (sensation seeking), level of education, </a:t>
            </a:r>
            <a:r>
              <a:rPr lang="en-US" sz="2000" dirty="0" smtClean="0"/>
              <a:t>age, gender.</a:t>
            </a:r>
          </a:p>
          <a:p>
            <a:r>
              <a:rPr lang="en-US" sz="2000" dirty="0"/>
              <a:t>Alcohol, </a:t>
            </a:r>
            <a:r>
              <a:rPr lang="en-US" sz="2000" dirty="0" smtClean="0"/>
              <a:t> </a:t>
            </a:r>
            <a:r>
              <a:rPr lang="en-US" sz="2000" dirty="0" err="1" smtClean="0"/>
              <a:t>Amphet</a:t>
            </a:r>
            <a:r>
              <a:rPr lang="en-US" sz="2000" dirty="0"/>
              <a:t>, </a:t>
            </a:r>
            <a:r>
              <a:rPr lang="en-US" sz="2000" dirty="0" smtClean="0"/>
              <a:t> Amyl</a:t>
            </a:r>
            <a:r>
              <a:rPr lang="en-US" sz="2000" dirty="0"/>
              <a:t>, </a:t>
            </a:r>
            <a:r>
              <a:rPr lang="en-US" sz="2000" dirty="0" err="1"/>
              <a:t>Benzos</a:t>
            </a:r>
            <a:r>
              <a:rPr lang="en-US" sz="2000" dirty="0"/>
              <a:t>, </a:t>
            </a:r>
            <a:r>
              <a:rPr lang="en-US" sz="2000" dirty="0" err="1"/>
              <a:t>Caff</a:t>
            </a:r>
            <a:r>
              <a:rPr lang="en-US" sz="2000" dirty="0" smtClean="0"/>
              <a:t>, </a:t>
            </a:r>
            <a:r>
              <a:rPr lang="en-US" sz="2000" dirty="0"/>
              <a:t>Cannabis, Choc, Coke, Crack, Ecstasy, </a:t>
            </a:r>
            <a:r>
              <a:rPr lang="en-US" sz="2000" dirty="0" smtClean="0"/>
              <a:t>Heroin, Ketamine</a:t>
            </a:r>
            <a:r>
              <a:rPr lang="en-US" sz="2000" dirty="0"/>
              <a:t>, </a:t>
            </a:r>
            <a:r>
              <a:rPr lang="en-US" sz="2000" dirty="0" err="1"/>
              <a:t>Legalh</a:t>
            </a:r>
            <a:r>
              <a:rPr lang="en-US" sz="2000" dirty="0"/>
              <a:t>, </a:t>
            </a:r>
            <a:r>
              <a:rPr lang="en-US" sz="2000" dirty="0" smtClean="0"/>
              <a:t>LSD(</a:t>
            </a:r>
            <a:r>
              <a:rPr lang="en-US" sz="2000" dirty="0"/>
              <a:t>Lysergic acid diethylamide</a:t>
            </a:r>
            <a:r>
              <a:rPr lang="en-US" sz="2000" dirty="0" smtClean="0"/>
              <a:t>), </a:t>
            </a:r>
            <a:r>
              <a:rPr lang="en-US" sz="2000" dirty="0"/>
              <a:t>Meth, Mushrooms, Nicotine, </a:t>
            </a:r>
            <a:r>
              <a:rPr lang="en-US" sz="2000" dirty="0" err="1"/>
              <a:t>Semer</a:t>
            </a:r>
            <a:r>
              <a:rPr lang="en-US" sz="2000" dirty="0"/>
              <a:t>, </a:t>
            </a:r>
            <a:r>
              <a:rPr lang="en-US" sz="2000" dirty="0" smtClean="0"/>
              <a:t>VSA(</a:t>
            </a:r>
            <a:r>
              <a:rPr lang="en-US" sz="2000" dirty="0"/>
              <a:t>Volatile substance abuse</a:t>
            </a:r>
            <a:r>
              <a:rPr lang="en-US" sz="2000" dirty="0" smtClean="0"/>
              <a:t>) </a:t>
            </a:r>
            <a:r>
              <a:rPr lang="en-US" sz="2000" dirty="0"/>
              <a:t>are the classes of </a:t>
            </a:r>
            <a:r>
              <a:rPr lang="en-US" sz="2000" dirty="0" smtClean="0"/>
              <a:t>drugs consumption.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743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Zhaoying</a:t>
            </a:r>
            <a:r>
              <a:rPr lang="en-US" dirty="0"/>
              <a:t> </a:t>
            </a:r>
            <a:r>
              <a:rPr lang="en-US" dirty="0" err="1"/>
              <a:t>Qiao</a:t>
            </a:r>
            <a:r>
              <a:rPr lang="en-US" dirty="0"/>
              <a:t>, </a:t>
            </a:r>
            <a:r>
              <a:rPr lang="en-US" dirty="0" err="1"/>
              <a:t>Tianrui</a:t>
            </a:r>
            <a:r>
              <a:rPr lang="en-US" dirty="0"/>
              <a:t> </a:t>
            </a:r>
            <a:r>
              <a:rPr lang="en-US" dirty="0" err="1"/>
              <a:t>Chai,Qinjing</a:t>
            </a:r>
            <a:r>
              <a:rPr lang="en-US" dirty="0"/>
              <a:t> </a:t>
            </a:r>
            <a:r>
              <a:rPr lang="en-US" dirty="0" err="1"/>
              <a:t>Zhang,Xinyi</a:t>
            </a:r>
            <a:r>
              <a:rPr lang="en-US" dirty="0"/>
              <a:t> </a:t>
            </a:r>
            <a:r>
              <a:rPr lang="en-US" dirty="0" err="1"/>
              <a:t>Zhou,Zhuoling</a:t>
            </a:r>
            <a:r>
              <a:rPr lang="en-US" dirty="0"/>
              <a:t> </a:t>
            </a:r>
            <a:r>
              <a:rPr lang="en-US" dirty="0" err="1"/>
              <a:t>Chu,‘Predicting</a:t>
            </a:r>
            <a:r>
              <a:rPr lang="en-US" dirty="0"/>
              <a:t> potential drug abusers using machine learning techniques’, IEEE, 13 February 2020</a:t>
            </a:r>
            <a:endParaRPr lang="en-US" b="1" dirty="0"/>
          </a:p>
          <a:p>
            <a:pPr lvl="0"/>
            <a:r>
              <a:rPr lang="en-US" dirty="0"/>
              <a:t>E. </a:t>
            </a:r>
            <a:r>
              <a:rPr lang="en-US" dirty="0" err="1"/>
              <a:t>Fehrman</a:t>
            </a:r>
            <a:r>
              <a:rPr lang="en-US" dirty="0"/>
              <a:t>, A. K. Muhammad, E. M. </a:t>
            </a:r>
            <a:r>
              <a:rPr lang="en-US" dirty="0" err="1"/>
              <a:t>Mirkes</a:t>
            </a:r>
            <a:r>
              <a:rPr lang="en-US" dirty="0"/>
              <a:t>, V. Egan and A. N. </a:t>
            </a:r>
            <a:r>
              <a:rPr lang="en-US" dirty="0" err="1"/>
              <a:t>Gorban</a:t>
            </a:r>
            <a:r>
              <a:rPr lang="en-US" dirty="0"/>
              <a:t>, "The Five Factor Model of personality and evaluation of drug consumption risk", IEEE, 2015.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1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94" y="3460158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screenshots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9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901700"/>
            <a:ext cx="9563100" cy="55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3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76373"/>
            <a:ext cx="9283700" cy="54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9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OF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510696"/>
            <a:ext cx="11029615" cy="353450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Drug abuse is a noteworthy public health problem in the world. </a:t>
            </a:r>
            <a:r>
              <a:rPr lang="en-US" sz="2000" dirty="0" smtClean="0"/>
              <a:t>It's use </a:t>
            </a:r>
            <a:r>
              <a:rPr lang="en-US" sz="2000" dirty="0"/>
              <a:t>can result in drug addiction, serious impairment, illness </a:t>
            </a:r>
            <a:r>
              <a:rPr lang="en-US" sz="2000" dirty="0" smtClean="0"/>
              <a:t>and death</a:t>
            </a:r>
            <a:r>
              <a:rPr lang="en-US" sz="2000" dirty="0"/>
              <a:t>. So it is really very important to detect those troubles as </a:t>
            </a:r>
            <a:r>
              <a:rPr lang="en-US" sz="2000" dirty="0" smtClean="0"/>
              <a:t>early as </a:t>
            </a:r>
            <a:r>
              <a:rPr lang="en-US" sz="2000" dirty="0"/>
              <a:t>possible.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There is large drugs misuse </a:t>
            </a:r>
            <a:r>
              <a:rPr lang="en-US" sz="2000" dirty="0" smtClean="0"/>
              <a:t>among </a:t>
            </a:r>
            <a:r>
              <a:rPr lang="en-US" sz="2000" dirty="0"/>
              <a:t>students and it leads </a:t>
            </a:r>
            <a:r>
              <a:rPr lang="en-US" sz="2000" dirty="0" smtClean="0"/>
              <a:t>to addiction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This personality disorder is drastically </a:t>
            </a:r>
            <a:r>
              <a:rPr lang="en-US" sz="2000" dirty="0" smtClean="0"/>
              <a:t>affecting </a:t>
            </a:r>
            <a:r>
              <a:rPr lang="en-US" sz="2000" dirty="0"/>
              <a:t>human behavior.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Globally, the use has reached all time high. So it is very </a:t>
            </a:r>
            <a:r>
              <a:rPr lang="en-US" sz="2000" dirty="0" smtClean="0"/>
              <a:t>much important </a:t>
            </a:r>
            <a:r>
              <a:rPr lang="en-US" sz="2000" dirty="0"/>
              <a:t>to overcome this pathetic situation.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this purpose ,</a:t>
            </a:r>
            <a:r>
              <a:rPr lang="en-US" sz="2000" dirty="0" smtClean="0"/>
              <a:t>the Drug </a:t>
            </a:r>
            <a:r>
              <a:rPr lang="en-US" sz="2000" dirty="0"/>
              <a:t>A</a:t>
            </a:r>
            <a:r>
              <a:rPr lang="en-US" sz="2000" dirty="0" smtClean="0"/>
              <a:t>busers </a:t>
            </a:r>
            <a:r>
              <a:rPr lang="en-US" sz="2000" dirty="0"/>
              <a:t>A</a:t>
            </a:r>
            <a:r>
              <a:rPr lang="en-US" sz="2000" dirty="0" smtClean="0"/>
              <a:t>nalysis </a:t>
            </a:r>
            <a:r>
              <a:rPr lang="en-US" sz="2000" dirty="0"/>
              <a:t>S</a:t>
            </a:r>
            <a:r>
              <a:rPr lang="en-US" sz="2000" dirty="0" smtClean="0"/>
              <a:t>ystem </a:t>
            </a:r>
            <a:r>
              <a:rPr lang="en-US" sz="2000" dirty="0"/>
              <a:t>will be of greater </a:t>
            </a:r>
            <a:r>
              <a:rPr lang="en-US" sz="2000" dirty="0" smtClean="0"/>
              <a:t>benefit </a:t>
            </a:r>
            <a:r>
              <a:rPr lang="en-US" sz="2000" dirty="0"/>
              <a:t>to </a:t>
            </a:r>
            <a:r>
              <a:rPr lang="en-US" sz="2000" dirty="0" smtClean="0"/>
              <a:t>the society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85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030373"/>
            <a:ext cx="9525000" cy="52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177" y="2024559"/>
            <a:ext cx="5715000" cy="1962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24559"/>
            <a:ext cx="5454985" cy="1607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3632200"/>
            <a:ext cx="8270708" cy="28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0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2" y="1244323"/>
            <a:ext cx="6251408" cy="45468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5800" y="1244323"/>
            <a:ext cx="350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CL0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Never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CL1 Used in last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year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CL2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Used in last 6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months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CL3 Used within last 2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Months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CL4 Used in Last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Month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CL5 Used in Last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Week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CL6 Used in Last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8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Zhaoying</a:t>
            </a:r>
            <a:r>
              <a:rPr lang="en-US" sz="2000" dirty="0"/>
              <a:t> </a:t>
            </a:r>
            <a:r>
              <a:rPr lang="en-US" sz="2000" dirty="0" err="1"/>
              <a:t>Qiao</a:t>
            </a:r>
            <a:r>
              <a:rPr lang="en-US" sz="2000" dirty="0"/>
              <a:t>, </a:t>
            </a:r>
            <a:r>
              <a:rPr lang="en-US" sz="2000" dirty="0" err="1"/>
              <a:t>Tianrui</a:t>
            </a:r>
            <a:r>
              <a:rPr lang="en-US" sz="2000" dirty="0"/>
              <a:t> </a:t>
            </a:r>
            <a:r>
              <a:rPr lang="en-US" sz="2000" dirty="0" err="1"/>
              <a:t>Chai,Qinjing</a:t>
            </a:r>
            <a:r>
              <a:rPr lang="en-US" sz="2000" dirty="0"/>
              <a:t> </a:t>
            </a:r>
            <a:r>
              <a:rPr lang="en-US" sz="2000" dirty="0" err="1"/>
              <a:t>Zhang,Xinyi</a:t>
            </a:r>
            <a:r>
              <a:rPr lang="en-US" sz="2000" dirty="0"/>
              <a:t> </a:t>
            </a:r>
            <a:r>
              <a:rPr lang="en-US" sz="2000" dirty="0" err="1"/>
              <a:t>Zhou,Zhuoling</a:t>
            </a:r>
            <a:r>
              <a:rPr lang="en-US" sz="2000" dirty="0"/>
              <a:t> Chu,‘ Predicting potential drug abusers using machine learning </a:t>
            </a:r>
            <a:r>
              <a:rPr lang="en-US" sz="2000" dirty="0" err="1"/>
              <a:t>techniques’,IEEE</a:t>
            </a:r>
            <a:r>
              <a:rPr lang="en-US" sz="2000" dirty="0"/>
              <a:t>, 13 February 2020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Antonio </a:t>
            </a:r>
            <a:r>
              <a:rPr lang="en-US" sz="2000" dirty="0" err="1"/>
              <a:t>Terracciano</a:t>
            </a:r>
            <a:r>
              <a:rPr lang="en-US" sz="2000" dirty="0"/>
              <a:t>, </a:t>
            </a:r>
            <a:r>
              <a:rPr lang="en-US" sz="2000" dirty="0" err="1"/>
              <a:t>Corinna</a:t>
            </a:r>
            <a:r>
              <a:rPr lang="en-US" sz="2000" dirty="0"/>
              <a:t> E </a:t>
            </a:r>
            <a:r>
              <a:rPr lang="en-US" sz="2000" dirty="0" err="1"/>
              <a:t>Lockenhoff,Rosa</a:t>
            </a:r>
            <a:r>
              <a:rPr lang="en-US" sz="2000" dirty="0"/>
              <a:t> M </a:t>
            </a:r>
            <a:r>
              <a:rPr lang="en-US" sz="2000" dirty="0" err="1"/>
              <a:t>Crum,O</a:t>
            </a:r>
            <a:r>
              <a:rPr lang="en-US" sz="2000" dirty="0"/>
              <a:t> Joseph </a:t>
            </a:r>
            <a:r>
              <a:rPr lang="en-US" sz="2000" dirty="0" err="1"/>
              <a:t>Bienvenu</a:t>
            </a:r>
            <a:r>
              <a:rPr lang="en-US" sz="2000" dirty="0"/>
              <a:t> and Paul T </a:t>
            </a:r>
            <a:r>
              <a:rPr lang="en-US" sz="2000" dirty="0" err="1"/>
              <a:t>Coasta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‘Five-Factor Model personality profiles of drug users’,</a:t>
            </a:r>
            <a:r>
              <a:rPr lang="en-US" sz="2000" dirty="0"/>
              <a:t>11 April 2008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https://archive.ics.uci.edu/ml/machine-learning-databases/00373/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https://www.lalpathlabs.com/blog/screening-tests-for-drug-abuse</a:t>
            </a:r>
          </a:p>
        </p:txBody>
      </p:sp>
    </p:spTree>
    <p:extLst>
      <p:ext uri="{BB962C8B-B14F-4D97-AF65-F5344CB8AC3E}">
        <p14:creationId xmlns:p14="http://schemas.microsoft.com/office/powerpoint/2010/main" val="246046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992" y="3343756"/>
            <a:ext cx="2200108" cy="10138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2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2330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Drug use constitutes an important factor for increasing risk of </a:t>
            </a:r>
            <a:r>
              <a:rPr lang="en-US" dirty="0" smtClean="0"/>
              <a:t>poor health</a:t>
            </a:r>
            <a:r>
              <a:rPr lang="en-US" dirty="0"/>
              <a:t>, along with earlier mortality and morbidity, and has </a:t>
            </a:r>
            <a:r>
              <a:rPr lang="en-US" dirty="0" smtClean="0"/>
              <a:t>significant consequences </a:t>
            </a:r>
            <a:r>
              <a:rPr lang="en-US" dirty="0"/>
              <a:t>for society.</a:t>
            </a:r>
          </a:p>
          <a:p>
            <a:pPr>
              <a:lnSpc>
                <a:spcPct val="150000"/>
              </a:lnSpc>
            </a:pPr>
            <a:r>
              <a:rPr lang="en-US" dirty="0"/>
              <a:t>Drug consumption and addiction constitutes a serious </a:t>
            </a:r>
            <a:r>
              <a:rPr lang="en-US" dirty="0" smtClean="0"/>
              <a:t>problem globally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 number of factors are correlated with initial drug use </a:t>
            </a:r>
            <a:r>
              <a:rPr lang="en-US" dirty="0" smtClean="0"/>
              <a:t>including psychological</a:t>
            </a:r>
            <a:r>
              <a:rPr lang="en-US" dirty="0"/>
              <a:t>, social, individual, environmental, and economic </a:t>
            </a:r>
            <a:r>
              <a:rPr lang="en-US" dirty="0" smtClean="0"/>
              <a:t>factors. These </a:t>
            </a:r>
            <a:r>
              <a:rPr lang="en-US" dirty="0"/>
              <a:t>factors are likewise associated with a number of </a:t>
            </a:r>
            <a:r>
              <a:rPr lang="en-US" dirty="0" smtClean="0"/>
              <a:t>personality traits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Psychologists have largely agreed that the personality traits of </a:t>
            </a:r>
            <a:r>
              <a:rPr lang="en-US" dirty="0" smtClean="0"/>
              <a:t>the Five </a:t>
            </a:r>
            <a:r>
              <a:rPr lang="en-US" dirty="0"/>
              <a:t>Factor Model (FFM) are the most comprehensive and </a:t>
            </a:r>
            <a:r>
              <a:rPr lang="en-US" dirty="0" smtClean="0"/>
              <a:t>adaptable system </a:t>
            </a:r>
            <a:r>
              <a:rPr lang="en-US" dirty="0"/>
              <a:t>for understanding human individual </a:t>
            </a:r>
            <a:r>
              <a:rPr lang="en-US" dirty="0" smtClean="0"/>
              <a:t>differences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54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22" y="1951896"/>
            <a:ext cx="11379200" cy="4677504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</a:rPr>
              <a:t>The present study adopts the well-validated </a:t>
            </a:r>
            <a:r>
              <a:rPr lang="en-US" b="1" dirty="0">
                <a:solidFill>
                  <a:srgbClr val="212121"/>
                </a:solidFill>
              </a:rPr>
              <a:t>Five-Factor Model of personality </a:t>
            </a:r>
            <a:r>
              <a:rPr lang="en-US" dirty="0">
                <a:solidFill>
                  <a:srgbClr val="212121"/>
                </a:solidFill>
              </a:rPr>
              <a:t>which comprehensively covers the five major traits that define human personality across cultures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</a:rPr>
              <a:t>Neuroticism</a:t>
            </a:r>
            <a:r>
              <a:rPr lang="en-US" dirty="0">
                <a:solidFill>
                  <a:srgbClr val="212121"/>
                </a:solidFill>
              </a:rPr>
              <a:t> (N), the tendency to experience negative emotions such as anxiety and depression;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</a:rPr>
              <a:t>Extraversion</a:t>
            </a:r>
            <a:r>
              <a:rPr lang="en-US" dirty="0">
                <a:solidFill>
                  <a:srgbClr val="212121"/>
                </a:solidFill>
              </a:rPr>
              <a:t> (E), the tendency to be sociable, warm, active, assertive, cheerful, and in search of stimulation;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</a:rPr>
              <a:t>Openness to Experience</a:t>
            </a:r>
            <a:r>
              <a:rPr lang="en-US" dirty="0">
                <a:solidFill>
                  <a:srgbClr val="212121"/>
                </a:solidFill>
              </a:rPr>
              <a:t> (O), the tendency to be imaginative, creative, unconventional, emotionally and artistically sensitive;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</a:rPr>
              <a:t>Agreeableness</a:t>
            </a:r>
            <a:r>
              <a:rPr lang="en-US" dirty="0">
                <a:solidFill>
                  <a:srgbClr val="212121"/>
                </a:solidFill>
              </a:rPr>
              <a:t> (A), the dimension of interpersonal relations, characterized </a:t>
            </a:r>
            <a:r>
              <a:rPr lang="en-US" dirty="0" smtClean="0">
                <a:solidFill>
                  <a:srgbClr val="212121"/>
                </a:solidFill>
              </a:rPr>
              <a:t>by </a:t>
            </a:r>
            <a:r>
              <a:rPr lang="en-US" dirty="0">
                <a:solidFill>
                  <a:srgbClr val="212121"/>
                </a:solidFill>
              </a:rPr>
              <a:t>trust, modesty, and cooperativeness; and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121"/>
                </a:solidFill>
              </a:rPr>
              <a:t>Conscientiousness</a:t>
            </a:r>
            <a:r>
              <a:rPr lang="en-US" dirty="0">
                <a:solidFill>
                  <a:srgbClr val="212121"/>
                </a:solidFill>
              </a:rPr>
              <a:t> (C), a tendency to be organized, strong-willed, persistent, reliable, and a follower of rules and ethical principles.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12121"/>
                </a:solidFill>
              </a:rPr>
              <a:t>Eg</a:t>
            </a:r>
            <a:r>
              <a:rPr lang="en-US" dirty="0">
                <a:solidFill>
                  <a:srgbClr val="212121"/>
                </a:solidFill>
              </a:rPr>
              <a:t>; </a:t>
            </a:r>
            <a:r>
              <a:rPr lang="en-US" dirty="0"/>
              <a:t>Compared to never users, current cocaine/heroin users scored higher on Neuroticism and lower on Conscientiousness.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7344" y="1136134"/>
            <a:ext cx="10543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FIVE – FACTOR MODEL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3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 five personality 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63" y="810726"/>
            <a:ext cx="8700337" cy="58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54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existing system, medical tests are performed with </a:t>
            </a:r>
            <a:r>
              <a:rPr lang="en-US" dirty="0" smtClean="0"/>
              <a:t>the permission </a:t>
            </a:r>
            <a:r>
              <a:rPr lang="en-US" dirty="0"/>
              <a:t>of the medical </a:t>
            </a:r>
            <a:r>
              <a:rPr lang="en-US" dirty="0" smtClean="0"/>
              <a:t>officers </a:t>
            </a:r>
            <a:r>
              <a:rPr lang="en-US" dirty="0"/>
              <a:t>in order to detect the drug </a:t>
            </a:r>
            <a:r>
              <a:rPr lang="en-US" dirty="0" smtClean="0"/>
              <a:t>usage among </a:t>
            </a:r>
            <a:r>
              <a:rPr lang="en-US" dirty="0"/>
              <a:t>the individuals. Blood samples are collected for achieving </a:t>
            </a:r>
            <a:r>
              <a:rPr lang="en-US" dirty="0" smtClean="0"/>
              <a:t>this task</a:t>
            </a:r>
            <a:r>
              <a:rPr lang="en-US" dirty="0"/>
              <a:t>, and only from the test results , we could conclude that </a:t>
            </a:r>
            <a:r>
              <a:rPr lang="en-US" dirty="0" smtClean="0"/>
              <a:t>whether the </a:t>
            </a:r>
            <a:r>
              <a:rPr lang="en-US" dirty="0"/>
              <a:t>individual has taken drugs or not</a:t>
            </a:r>
            <a:r>
              <a:rPr lang="en-US" dirty="0" smtClean="0"/>
              <a:t>. In </a:t>
            </a:r>
            <a:r>
              <a:rPr lang="en-US" dirty="0"/>
              <a:t>this system,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not able to identify how many students are using drugs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type of drugs are used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</a:t>
            </a:r>
            <a:r>
              <a:rPr lang="en-US" dirty="0"/>
              <a:t>category are heavily addicted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elation </a:t>
            </a:r>
            <a:r>
              <a:rPr lang="en-US" dirty="0"/>
              <a:t>between Education and usage of drugs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lalpathlabs.com/blog/wp-content/uploads/2016/01/dr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143000"/>
            <a:ext cx="95885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58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</a:t>
            </a:r>
            <a:r>
              <a:rPr lang="en-US" dirty="0" smtClean="0"/>
              <a:t>rug </a:t>
            </a:r>
            <a:r>
              <a:rPr lang="en-US" dirty="0"/>
              <a:t>A</a:t>
            </a:r>
            <a:r>
              <a:rPr lang="en-US" dirty="0" smtClean="0"/>
              <a:t>busers </a:t>
            </a:r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is a machine </a:t>
            </a:r>
            <a:r>
              <a:rPr lang="en-US" dirty="0" smtClean="0"/>
              <a:t>learning project </a:t>
            </a:r>
            <a:r>
              <a:rPr lang="en-US" dirty="0"/>
              <a:t>which we are developing for predicting whether a student </a:t>
            </a:r>
            <a:r>
              <a:rPr lang="en-US" dirty="0" smtClean="0"/>
              <a:t>has taken </a:t>
            </a:r>
            <a:r>
              <a:rPr lang="en-US" dirty="0"/>
              <a:t>any drug or not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Each set of data can tell us a story. Our mission is to extract </a:t>
            </a:r>
            <a:r>
              <a:rPr lang="en-US" dirty="0" smtClean="0"/>
              <a:t>this story </a:t>
            </a:r>
            <a:r>
              <a:rPr lang="en-US" dirty="0"/>
              <a:t>from the data and translate it into more readily </a:t>
            </a:r>
            <a:r>
              <a:rPr lang="en-US" dirty="0" smtClean="0"/>
              <a:t>accessible human </a:t>
            </a:r>
            <a:r>
              <a:rPr lang="en-US" dirty="0"/>
              <a:t>language.</a:t>
            </a:r>
          </a:p>
          <a:p>
            <a:r>
              <a:rPr lang="en-US" dirty="0"/>
              <a:t>Problem which can be solved:</a:t>
            </a:r>
          </a:p>
          <a:p>
            <a:pPr lvl="1"/>
            <a:r>
              <a:rPr lang="en-US" dirty="0" smtClean="0"/>
              <a:t>Drawbacks </a:t>
            </a:r>
            <a:r>
              <a:rPr lang="en-US" dirty="0"/>
              <a:t>of existing system can be solved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Seven class classifications for each drug separately.</a:t>
            </a:r>
          </a:p>
          <a:p>
            <a:pPr lvl="1"/>
            <a:r>
              <a:rPr lang="en-US" dirty="0" smtClean="0"/>
              <a:t>Evaluation </a:t>
            </a:r>
            <a:r>
              <a:rPr lang="en-US" dirty="0"/>
              <a:t>of risk to be drug consumer for each drug.</a:t>
            </a:r>
          </a:p>
        </p:txBody>
      </p:sp>
    </p:spTree>
    <p:extLst>
      <p:ext uri="{BB962C8B-B14F-4D97-AF65-F5344CB8AC3E}">
        <p14:creationId xmlns:p14="http://schemas.microsoft.com/office/powerpoint/2010/main" val="156485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project contribute to the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identify how many students are addicted to drug.</a:t>
            </a:r>
          </a:p>
          <a:p>
            <a:r>
              <a:rPr lang="en-US" dirty="0"/>
              <a:t>Which type of drugs are used more.</a:t>
            </a:r>
          </a:p>
          <a:p>
            <a:r>
              <a:rPr lang="en-US" dirty="0"/>
              <a:t>Helpful for Educational institutions, local bodies etc.</a:t>
            </a:r>
          </a:p>
          <a:p>
            <a:r>
              <a:rPr lang="en-US" dirty="0"/>
              <a:t>Find which type of character(personality) of an individual is </a:t>
            </a:r>
            <a:r>
              <a:rPr lang="en-US" dirty="0" smtClean="0"/>
              <a:t>involved among </a:t>
            </a:r>
            <a:r>
              <a:rPr lang="en-US" dirty="0"/>
              <a:t>the abused ones.</a:t>
            </a:r>
          </a:p>
          <a:p>
            <a:r>
              <a:rPr lang="en-US" dirty="0"/>
              <a:t>Is Education a key factor in determining it.</a:t>
            </a:r>
          </a:p>
        </p:txBody>
      </p:sp>
    </p:spTree>
    <p:extLst>
      <p:ext uri="{BB962C8B-B14F-4D97-AF65-F5344CB8AC3E}">
        <p14:creationId xmlns:p14="http://schemas.microsoft.com/office/powerpoint/2010/main" val="29289650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473</TotalTime>
  <Words>976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 2</vt:lpstr>
      <vt:lpstr>Dividend</vt:lpstr>
      <vt:lpstr>Drug abusers analysis</vt:lpstr>
      <vt:lpstr>RELEVANCE OF THE TOPIC</vt:lpstr>
      <vt:lpstr>introduction</vt:lpstr>
      <vt:lpstr>PowerPoint Presentation</vt:lpstr>
      <vt:lpstr>PowerPoint Presentation</vt:lpstr>
      <vt:lpstr>EXISTING SYSTEM</vt:lpstr>
      <vt:lpstr>PowerPoint Presentation</vt:lpstr>
      <vt:lpstr>PROPOSED SYSTEM</vt:lpstr>
      <vt:lpstr>How our project contribute to the society</vt:lpstr>
      <vt:lpstr>Design</vt:lpstr>
      <vt:lpstr>DFD-Level0</vt:lpstr>
      <vt:lpstr>Process Flow</vt:lpstr>
      <vt:lpstr>Algorithms to be used</vt:lpstr>
      <vt:lpstr>TOOLS</vt:lpstr>
      <vt:lpstr>About Dataset</vt:lpstr>
      <vt:lpstr>Literature review</vt:lpstr>
      <vt:lpstr>screenshots</vt:lpstr>
      <vt:lpstr>PowerPoint Presentation</vt:lpstr>
      <vt:lpstr>PowerPoint Presentation</vt:lpstr>
      <vt:lpstr>PowerPoint Presentation</vt:lpstr>
      <vt:lpstr>screenshots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abusers analysis</dc:title>
  <dc:creator>User</dc:creator>
  <cp:lastModifiedBy>User</cp:lastModifiedBy>
  <cp:revision>56</cp:revision>
  <dcterms:created xsi:type="dcterms:W3CDTF">2022-06-08T03:58:58Z</dcterms:created>
  <dcterms:modified xsi:type="dcterms:W3CDTF">2022-06-15T07:59:22Z</dcterms:modified>
</cp:coreProperties>
</file>