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6" r:id="rId4"/>
    <p:sldId id="260" r:id="rId5"/>
    <p:sldId id="303" r:id="rId6"/>
    <p:sldId id="275" r:id="rId7"/>
    <p:sldId id="273" r:id="rId8"/>
    <p:sldId id="261" r:id="rId9"/>
    <p:sldId id="274" r:id="rId10"/>
    <p:sldId id="262" r:id="rId11"/>
    <p:sldId id="294" r:id="rId12"/>
    <p:sldId id="297" r:id="rId13"/>
    <p:sldId id="259" r:id="rId14"/>
    <p:sldId id="267" r:id="rId15"/>
    <p:sldId id="306" r:id="rId16"/>
    <p:sldId id="268" r:id="rId17"/>
    <p:sldId id="295" r:id="rId18"/>
    <p:sldId id="271" r:id="rId19"/>
    <p:sldId id="289" r:id="rId20"/>
    <p:sldId id="264" r:id="rId21"/>
    <p:sldId id="285" r:id="rId22"/>
    <p:sldId id="305" r:id="rId23"/>
    <p:sldId id="291" r:id="rId24"/>
    <p:sldId id="292" r:id="rId25"/>
    <p:sldId id="293" r:id="rId26"/>
    <p:sldId id="302" r:id="rId27"/>
    <p:sldId id="284" r:id="rId28"/>
    <p:sldId id="299" r:id="rId29"/>
    <p:sldId id="300" r:id="rId30"/>
    <p:sldId id="301" r:id="rId31"/>
    <p:sldId id="266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96D85-ACFF-4659-BE4F-30F9D777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A98E88-DDF7-4E9A-A8AB-8BBDC9ADF59E}">
      <dgm:prSet phldrT="[Text]" custT="1"/>
      <dgm:spPr/>
      <dgm:t>
        <a:bodyPr/>
        <a:lstStyle/>
        <a:p>
          <a:r>
            <a:rPr lang="en-US" sz="1800" dirty="0" smtClean="0"/>
            <a:t>Predicting potential drug abusers using machine learning techniques</a:t>
          </a:r>
          <a:endParaRPr lang="en-US" sz="1800" dirty="0"/>
        </a:p>
      </dgm:t>
    </dgm:pt>
    <dgm:pt modelId="{516D7AD2-C675-4161-8BD2-E684D96D54AE}" type="parTrans" cxnId="{ACBF7FAF-2716-4E75-AA04-69FEB14A190F}">
      <dgm:prSet/>
      <dgm:spPr/>
      <dgm:t>
        <a:bodyPr/>
        <a:lstStyle/>
        <a:p>
          <a:endParaRPr lang="en-US"/>
        </a:p>
      </dgm:t>
    </dgm:pt>
    <dgm:pt modelId="{6B79D1E1-B2AD-40FC-9EF9-3E3C4D0828A7}" type="sibTrans" cxnId="{ACBF7FAF-2716-4E75-AA04-69FEB14A190F}">
      <dgm:prSet/>
      <dgm:spPr/>
      <dgm:t>
        <a:bodyPr/>
        <a:lstStyle/>
        <a:p>
          <a:endParaRPr lang="en-US"/>
        </a:p>
      </dgm:t>
    </dgm:pt>
    <dgm:pt modelId="{DBF31F4D-E4DE-4486-BD2A-3350E6272A1A}">
      <dgm:prSet phldrT="[Text]" custT="1"/>
      <dgm:spPr/>
      <dgm:t>
        <a:bodyPr/>
        <a:lstStyle/>
        <a:p>
          <a:r>
            <a:rPr lang="en-US" sz="1800" b="0" i="0" dirty="0" smtClean="0"/>
            <a:t>Drug Use and Personality Profiles</a:t>
          </a:r>
          <a:endParaRPr lang="en-US" sz="1800" dirty="0"/>
        </a:p>
      </dgm:t>
    </dgm:pt>
    <dgm:pt modelId="{F7319B41-EBD1-434B-987D-FC4517479656}" type="parTrans" cxnId="{6D27604C-35A9-4C55-B870-EA70891D7E64}">
      <dgm:prSet/>
      <dgm:spPr/>
      <dgm:t>
        <a:bodyPr/>
        <a:lstStyle/>
        <a:p>
          <a:endParaRPr lang="en-US"/>
        </a:p>
      </dgm:t>
    </dgm:pt>
    <dgm:pt modelId="{BC0D9E39-A295-494E-B628-BA87B1FFD9AF}" type="sibTrans" cxnId="{6D27604C-35A9-4C55-B870-EA70891D7E64}">
      <dgm:prSet/>
      <dgm:spPr/>
      <dgm:t>
        <a:bodyPr/>
        <a:lstStyle/>
        <a:p>
          <a:endParaRPr lang="en-US"/>
        </a:p>
      </dgm:t>
    </dgm:pt>
    <dgm:pt modelId="{58A3BFCE-A426-43C2-A57C-031CCB67EDFA}">
      <dgm:prSet phldrT="[Text]" custT="1"/>
      <dgm:spPr/>
      <dgm:t>
        <a:bodyPr/>
        <a:lstStyle/>
        <a:p>
          <a:r>
            <a:rPr lang="en-US" sz="1800" dirty="0" smtClean="0"/>
            <a:t>IEEE, 13 February 2020</a:t>
          </a:r>
          <a:endParaRPr lang="en-US" sz="1800" dirty="0"/>
        </a:p>
      </dgm:t>
    </dgm:pt>
    <dgm:pt modelId="{044E09F6-5521-4B9E-8F73-B2173834BA6F}" type="parTrans" cxnId="{9C824917-B69F-43D1-AF10-3620946711B3}">
      <dgm:prSet/>
      <dgm:spPr/>
      <dgm:t>
        <a:bodyPr/>
        <a:lstStyle/>
        <a:p>
          <a:endParaRPr lang="en-US"/>
        </a:p>
      </dgm:t>
    </dgm:pt>
    <dgm:pt modelId="{25007186-E75A-47C5-B418-6E0F15425BB4}" type="sibTrans" cxnId="{9C824917-B69F-43D1-AF10-3620946711B3}">
      <dgm:prSet/>
      <dgm:spPr/>
      <dgm:t>
        <a:bodyPr/>
        <a:lstStyle/>
        <a:p>
          <a:endParaRPr lang="en-US"/>
        </a:p>
      </dgm:t>
    </dgm:pt>
    <dgm:pt modelId="{343EBD6A-A6D3-4279-BB3B-8265540CC5B4}">
      <dgm:prSet phldrT="[Text]" custT="1"/>
      <dgm:spPr/>
      <dgm:t>
        <a:bodyPr/>
        <a:lstStyle/>
        <a:p>
          <a:r>
            <a:rPr lang="en-US" sz="1800" dirty="0" smtClean="0"/>
            <a:t>IEEE, 27 April 2019</a:t>
          </a:r>
          <a:endParaRPr lang="en-US" sz="1800" dirty="0"/>
        </a:p>
      </dgm:t>
    </dgm:pt>
    <dgm:pt modelId="{6C8B4900-9C98-4F3F-943D-F6186D80E64F}" type="parTrans" cxnId="{6ED05C13-D159-45ED-8731-CBC0652B52DC}">
      <dgm:prSet/>
      <dgm:spPr/>
      <dgm:t>
        <a:bodyPr/>
        <a:lstStyle/>
        <a:p>
          <a:endParaRPr lang="en-US"/>
        </a:p>
      </dgm:t>
    </dgm:pt>
    <dgm:pt modelId="{EBA1C056-416C-4BE8-8732-D7B28D0D5DFD}" type="sibTrans" cxnId="{6ED05C13-D159-45ED-8731-CBC0652B52DC}">
      <dgm:prSet/>
      <dgm:spPr/>
      <dgm:t>
        <a:bodyPr/>
        <a:lstStyle/>
        <a:p>
          <a:endParaRPr lang="en-US"/>
        </a:p>
      </dgm:t>
    </dgm:pt>
    <dgm:pt modelId="{ADF9CE6F-8F43-48DA-963C-580E56479BF2}">
      <dgm:prSet phldrT="[Text]" custT="1"/>
      <dgm:spPr/>
      <dgm:t>
        <a:bodyPr/>
        <a:lstStyle/>
        <a:p>
          <a:r>
            <a:rPr lang="en-US" sz="1800" b="0" i="0" dirty="0" smtClean="0"/>
            <a:t>The Five Factor Model of personality and evaluation of drug consumption risk</a:t>
          </a:r>
        </a:p>
      </dgm:t>
    </dgm:pt>
    <dgm:pt modelId="{F6DADE7F-5EF2-462C-AA2C-F28A09A60BDD}" type="parTrans" cxnId="{925B548A-BD5D-4E65-A01E-77E12F66B232}">
      <dgm:prSet/>
      <dgm:spPr/>
      <dgm:t>
        <a:bodyPr/>
        <a:lstStyle/>
        <a:p>
          <a:endParaRPr lang="en-US"/>
        </a:p>
      </dgm:t>
    </dgm:pt>
    <dgm:pt modelId="{90B7ECE9-17E0-45D2-A738-627DEF848F0E}" type="sibTrans" cxnId="{925B548A-BD5D-4E65-A01E-77E12F66B232}">
      <dgm:prSet/>
      <dgm:spPr/>
      <dgm:t>
        <a:bodyPr/>
        <a:lstStyle/>
        <a:p>
          <a:endParaRPr lang="en-US"/>
        </a:p>
      </dgm:t>
    </dgm:pt>
    <dgm:pt modelId="{ECD57BF5-BB99-4FB2-B223-9147197BEE5C}">
      <dgm:prSet phldrT="[Text]" custT="1"/>
      <dgm:spPr/>
      <dgm:t>
        <a:bodyPr/>
        <a:lstStyle/>
        <a:p>
          <a:r>
            <a:rPr lang="en-US" sz="1800" dirty="0" smtClean="0"/>
            <a:t>Elaine </a:t>
          </a:r>
          <a:r>
            <a:rPr lang="en-US" sz="1800" dirty="0" err="1" smtClean="0"/>
            <a:t>Fehrman</a:t>
          </a:r>
          <a:r>
            <a:rPr lang="en-US" sz="1800" dirty="0" smtClean="0"/>
            <a:t>, Vincent Egan, Alexander </a:t>
          </a:r>
          <a:r>
            <a:rPr lang="en-US" sz="1800" dirty="0" err="1" smtClean="0"/>
            <a:t>N.Gordan</a:t>
          </a:r>
          <a:r>
            <a:rPr lang="en-US" sz="1800" dirty="0" smtClean="0"/>
            <a:t>, Jeremy </a:t>
          </a:r>
          <a:r>
            <a:rPr lang="en-US" sz="1800" dirty="0" err="1" smtClean="0"/>
            <a:t>Levesley</a:t>
          </a:r>
          <a:r>
            <a:rPr lang="en-US" sz="1800" dirty="0" smtClean="0"/>
            <a:t>, </a:t>
          </a:r>
          <a:r>
            <a:rPr lang="en-US" sz="1800" dirty="0" err="1" smtClean="0"/>
            <a:t>Evgeny</a:t>
          </a:r>
          <a:r>
            <a:rPr lang="en-US" sz="1800" dirty="0" smtClean="0"/>
            <a:t> </a:t>
          </a:r>
          <a:r>
            <a:rPr lang="en-US" sz="1800" dirty="0" err="1" smtClean="0"/>
            <a:t>M.Mirkes</a:t>
          </a:r>
          <a:r>
            <a:rPr lang="en-US" sz="1800" dirty="0" smtClean="0"/>
            <a:t>, </a:t>
          </a:r>
          <a:r>
            <a:rPr lang="en-US" sz="1800" dirty="0" err="1" smtClean="0"/>
            <a:t>Awas</a:t>
          </a:r>
          <a:r>
            <a:rPr lang="en-US" sz="1800" dirty="0" smtClean="0"/>
            <a:t> </a:t>
          </a:r>
          <a:r>
            <a:rPr lang="en-US" sz="1800" dirty="0" err="1" smtClean="0"/>
            <a:t>K.Muhammed</a:t>
          </a:r>
          <a:endParaRPr lang="en-US" sz="1800" dirty="0"/>
        </a:p>
      </dgm:t>
    </dgm:pt>
    <dgm:pt modelId="{CF3C58E2-0932-4FCB-B45A-7CA9C7302C4E}" type="parTrans" cxnId="{95170136-E842-4370-B599-8A3B8161295E}">
      <dgm:prSet/>
      <dgm:spPr/>
      <dgm:t>
        <a:bodyPr/>
        <a:lstStyle/>
        <a:p>
          <a:endParaRPr lang="en-US"/>
        </a:p>
      </dgm:t>
    </dgm:pt>
    <dgm:pt modelId="{7E868981-AF2C-4535-AC70-DC8B5332AF1E}" type="sibTrans" cxnId="{95170136-E842-4370-B599-8A3B8161295E}">
      <dgm:prSet/>
      <dgm:spPr/>
      <dgm:t>
        <a:bodyPr/>
        <a:lstStyle/>
        <a:p>
          <a:endParaRPr lang="en-US"/>
        </a:p>
      </dgm:t>
    </dgm:pt>
    <dgm:pt modelId="{AA70A4FB-B7DF-49FD-852B-A0E44FA6C09E}">
      <dgm:prSet phldrT="[Text]" custT="1"/>
      <dgm:spPr/>
      <dgm:t>
        <a:bodyPr/>
        <a:lstStyle/>
        <a:p>
          <a:r>
            <a:rPr lang="en-US" sz="1800" dirty="0" err="1" smtClean="0"/>
            <a:t>Zhaoying</a:t>
          </a:r>
          <a:r>
            <a:rPr lang="en-US" sz="1800" dirty="0" smtClean="0"/>
            <a:t> </a:t>
          </a:r>
          <a:r>
            <a:rPr lang="en-US" sz="1800" dirty="0" err="1" smtClean="0"/>
            <a:t>Qiao</a:t>
          </a:r>
          <a:r>
            <a:rPr lang="en-US" sz="1800" dirty="0" smtClean="0"/>
            <a:t>, </a:t>
          </a:r>
          <a:r>
            <a:rPr lang="en-US" sz="1800" dirty="0" err="1" smtClean="0"/>
            <a:t>Tianrui</a:t>
          </a:r>
          <a:r>
            <a:rPr lang="en-US" sz="1800" dirty="0" smtClean="0"/>
            <a:t> </a:t>
          </a:r>
          <a:r>
            <a:rPr lang="en-US" sz="1800" dirty="0" err="1" smtClean="0"/>
            <a:t>Chai,Qinjing</a:t>
          </a:r>
          <a:r>
            <a:rPr lang="en-US" sz="1800" dirty="0" smtClean="0"/>
            <a:t> </a:t>
          </a:r>
          <a:r>
            <a:rPr lang="en-US" sz="1800" dirty="0" err="1" smtClean="0"/>
            <a:t>Zhang,Xinyi</a:t>
          </a:r>
          <a:r>
            <a:rPr lang="en-US" sz="1800" dirty="0" smtClean="0"/>
            <a:t> </a:t>
          </a:r>
          <a:r>
            <a:rPr lang="en-US" sz="1800" dirty="0" err="1" smtClean="0"/>
            <a:t>Zhou,Zhuoling</a:t>
          </a:r>
          <a:r>
            <a:rPr lang="en-US" sz="1800" dirty="0" smtClean="0"/>
            <a:t> Chu</a:t>
          </a:r>
          <a:endParaRPr lang="en-US" sz="1800" dirty="0"/>
        </a:p>
      </dgm:t>
    </dgm:pt>
    <dgm:pt modelId="{75AFAD07-C094-4D2C-92D8-1217E6B2C0BF}" type="parTrans" cxnId="{0ACA63B1-3BE5-477E-B374-4FEC42BB86BA}">
      <dgm:prSet/>
      <dgm:spPr/>
      <dgm:t>
        <a:bodyPr/>
        <a:lstStyle/>
        <a:p>
          <a:endParaRPr lang="en-US"/>
        </a:p>
      </dgm:t>
    </dgm:pt>
    <dgm:pt modelId="{9EFCB28D-8FC4-493A-ABC1-E5E8C2FBE653}" type="sibTrans" cxnId="{0ACA63B1-3BE5-477E-B374-4FEC42BB86BA}">
      <dgm:prSet/>
      <dgm:spPr/>
      <dgm:t>
        <a:bodyPr/>
        <a:lstStyle/>
        <a:p>
          <a:endParaRPr lang="en-US"/>
        </a:p>
      </dgm:t>
    </dgm:pt>
    <dgm:pt modelId="{7D37DA07-8F53-4A43-A081-A4DF5B05DAED}" type="pres">
      <dgm:prSet presAssocID="{6E196D85-ACFF-4659-BE4F-30F9D7771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842A2C-A78F-4ACD-8E86-4E8D6E8E8F14}" type="pres">
      <dgm:prSet presAssocID="{D2A98E88-DDF7-4E9A-A8AB-8BBDC9ADF59E}" presName="parentText" presStyleLbl="node1" presStyleIdx="0" presStyleCnt="3" custLinFactNeighborX="-108" custLinFactNeighborY="-2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311B4-46EA-4297-8D96-265AE38671E1}" type="pres">
      <dgm:prSet presAssocID="{D2A98E88-DDF7-4E9A-A8AB-8BBDC9ADF59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E074D-662A-42D6-853D-88D916DB1BC7}" type="pres">
      <dgm:prSet presAssocID="{DBF31F4D-E4DE-4486-BD2A-3350E6272A1A}" presName="parentText" presStyleLbl="node1" presStyleIdx="1" presStyleCnt="3" custLinFactNeighborX="-2" custLinFactNeighborY="36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A3839-82B3-47A7-8DE8-247B0DCF93C5}" type="pres">
      <dgm:prSet presAssocID="{DBF31F4D-E4DE-4486-BD2A-3350E6272A1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CD7EF-B2C9-4839-8340-E991111718BB}" type="pres">
      <dgm:prSet presAssocID="{ADF9CE6F-8F43-48DA-963C-580E56479BF2}" presName="parentText" presStyleLbl="node1" presStyleIdx="2" presStyleCnt="3" custLinFactNeighborX="-2" custLinFactNeighborY="36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C47B9F-6B9F-4E27-946C-20B8EB7EE8A5}" type="presOf" srcId="{343EBD6A-A6D3-4279-BB3B-8265540CC5B4}" destId="{8CCA3839-82B3-47A7-8DE8-247B0DCF93C5}" srcOrd="0" destOrd="1" presId="urn:microsoft.com/office/officeart/2005/8/layout/vList2"/>
    <dgm:cxn modelId="{974F3EC8-C7E3-4443-B4D7-7E18830131C0}" type="presOf" srcId="{D2A98E88-DDF7-4E9A-A8AB-8BBDC9ADF59E}" destId="{2B842A2C-A78F-4ACD-8E86-4E8D6E8E8F14}" srcOrd="0" destOrd="0" presId="urn:microsoft.com/office/officeart/2005/8/layout/vList2"/>
    <dgm:cxn modelId="{15AA4131-8A4C-4F29-973B-80A395D48881}" type="presOf" srcId="{58A3BFCE-A426-43C2-A57C-031CCB67EDFA}" destId="{A19311B4-46EA-4297-8D96-265AE38671E1}" srcOrd="0" destOrd="1" presId="urn:microsoft.com/office/officeart/2005/8/layout/vList2"/>
    <dgm:cxn modelId="{6ED05C13-D159-45ED-8731-CBC0652B52DC}" srcId="{DBF31F4D-E4DE-4486-BD2A-3350E6272A1A}" destId="{343EBD6A-A6D3-4279-BB3B-8265540CC5B4}" srcOrd="1" destOrd="0" parTransId="{6C8B4900-9C98-4F3F-943D-F6186D80E64F}" sibTransId="{EBA1C056-416C-4BE8-8732-D7B28D0D5DFD}"/>
    <dgm:cxn modelId="{9C824917-B69F-43D1-AF10-3620946711B3}" srcId="{D2A98E88-DDF7-4E9A-A8AB-8BBDC9ADF59E}" destId="{58A3BFCE-A426-43C2-A57C-031CCB67EDFA}" srcOrd="1" destOrd="0" parTransId="{044E09F6-5521-4B9E-8F73-B2173834BA6F}" sibTransId="{25007186-E75A-47C5-B418-6E0F15425BB4}"/>
    <dgm:cxn modelId="{7790CB3F-D537-4A13-B718-F65DE65927E0}" type="presOf" srcId="{AA70A4FB-B7DF-49FD-852B-A0E44FA6C09E}" destId="{A19311B4-46EA-4297-8D96-265AE38671E1}" srcOrd="0" destOrd="0" presId="urn:microsoft.com/office/officeart/2005/8/layout/vList2"/>
    <dgm:cxn modelId="{3FDACB8E-201A-4C49-8A18-C8362883161E}" type="presOf" srcId="{ECD57BF5-BB99-4FB2-B223-9147197BEE5C}" destId="{8CCA3839-82B3-47A7-8DE8-247B0DCF93C5}" srcOrd="0" destOrd="0" presId="urn:microsoft.com/office/officeart/2005/8/layout/vList2"/>
    <dgm:cxn modelId="{0ACA63B1-3BE5-477E-B374-4FEC42BB86BA}" srcId="{D2A98E88-DDF7-4E9A-A8AB-8BBDC9ADF59E}" destId="{AA70A4FB-B7DF-49FD-852B-A0E44FA6C09E}" srcOrd="0" destOrd="0" parTransId="{75AFAD07-C094-4D2C-92D8-1217E6B2C0BF}" sibTransId="{9EFCB28D-8FC4-493A-ABC1-E5E8C2FBE653}"/>
    <dgm:cxn modelId="{FC076C22-9684-40D3-8218-679E438B9323}" type="presOf" srcId="{6E196D85-ACFF-4659-BE4F-30F9D7771BCD}" destId="{7D37DA07-8F53-4A43-A081-A4DF5B05DAED}" srcOrd="0" destOrd="0" presId="urn:microsoft.com/office/officeart/2005/8/layout/vList2"/>
    <dgm:cxn modelId="{925B548A-BD5D-4E65-A01E-77E12F66B232}" srcId="{6E196D85-ACFF-4659-BE4F-30F9D7771BCD}" destId="{ADF9CE6F-8F43-48DA-963C-580E56479BF2}" srcOrd="2" destOrd="0" parTransId="{F6DADE7F-5EF2-462C-AA2C-F28A09A60BDD}" sibTransId="{90B7ECE9-17E0-45D2-A738-627DEF848F0E}"/>
    <dgm:cxn modelId="{95170136-E842-4370-B599-8A3B8161295E}" srcId="{DBF31F4D-E4DE-4486-BD2A-3350E6272A1A}" destId="{ECD57BF5-BB99-4FB2-B223-9147197BEE5C}" srcOrd="0" destOrd="0" parTransId="{CF3C58E2-0932-4FCB-B45A-7CA9C7302C4E}" sibTransId="{7E868981-AF2C-4535-AC70-DC8B5332AF1E}"/>
    <dgm:cxn modelId="{6D27604C-35A9-4C55-B870-EA70891D7E64}" srcId="{6E196D85-ACFF-4659-BE4F-30F9D7771BCD}" destId="{DBF31F4D-E4DE-4486-BD2A-3350E6272A1A}" srcOrd="1" destOrd="0" parTransId="{F7319B41-EBD1-434B-987D-FC4517479656}" sibTransId="{BC0D9E39-A295-494E-B628-BA87B1FFD9AF}"/>
    <dgm:cxn modelId="{F4882F71-4F8A-4653-86CC-0454C8E2C3EF}" type="presOf" srcId="{DBF31F4D-E4DE-4486-BD2A-3350E6272A1A}" destId="{503E074D-662A-42D6-853D-88D916DB1BC7}" srcOrd="0" destOrd="0" presId="urn:microsoft.com/office/officeart/2005/8/layout/vList2"/>
    <dgm:cxn modelId="{27EAE830-B39C-4435-8214-C39483157676}" type="presOf" srcId="{ADF9CE6F-8F43-48DA-963C-580E56479BF2}" destId="{81ECD7EF-B2C9-4839-8340-E991111718BB}" srcOrd="0" destOrd="0" presId="urn:microsoft.com/office/officeart/2005/8/layout/vList2"/>
    <dgm:cxn modelId="{ACBF7FAF-2716-4E75-AA04-69FEB14A190F}" srcId="{6E196D85-ACFF-4659-BE4F-30F9D7771BCD}" destId="{D2A98E88-DDF7-4E9A-A8AB-8BBDC9ADF59E}" srcOrd="0" destOrd="0" parTransId="{516D7AD2-C675-4161-8BD2-E684D96D54AE}" sibTransId="{6B79D1E1-B2AD-40FC-9EF9-3E3C4D0828A7}"/>
    <dgm:cxn modelId="{26010D2B-D4FD-4583-9BF8-C5CD8B2A85A4}" type="presParOf" srcId="{7D37DA07-8F53-4A43-A081-A4DF5B05DAED}" destId="{2B842A2C-A78F-4ACD-8E86-4E8D6E8E8F14}" srcOrd="0" destOrd="0" presId="urn:microsoft.com/office/officeart/2005/8/layout/vList2"/>
    <dgm:cxn modelId="{2B6A96EF-6467-4296-AE4E-7D2CA35B13C9}" type="presParOf" srcId="{7D37DA07-8F53-4A43-A081-A4DF5B05DAED}" destId="{A19311B4-46EA-4297-8D96-265AE38671E1}" srcOrd="1" destOrd="0" presId="urn:microsoft.com/office/officeart/2005/8/layout/vList2"/>
    <dgm:cxn modelId="{B3F7CC22-3076-4573-8D98-43D4E501ED6F}" type="presParOf" srcId="{7D37DA07-8F53-4A43-A081-A4DF5B05DAED}" destId="{503E074D-662A-42D6-853D-88D916DB1BC7}" srcOrd="2" destOrd="0" presId="urn:microsoft.com/office/officeart/2005/8/layout/vList2"/>
    <dgm:cxn modelId="{855EE3C5-E532-4A4E-958A-8F6C34F7D32D}" type="presParOf" srcId="{7D37DA07-8F53-4A43-A081-A4DF5B05DAED}" destId="{8CCA3839-82B3-47A7-8DE8-247B0DCF93C5}" srcOrd="3" destOrd="0" presId="urn:microsoft.com/office/officeart/2005/8/layout/vList2"/>
    <dgm:cxn modelId="{0FE4F8DD-BCB8-4720-AC29-0660D24950EC}" type="presParOf" srcId="{7D37DA07-8F53-4A43-A081-A4DF5B05DAED}" destId="{81ECD7EF-B2C9-4839-8340-E991111718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0333D-90EB-49E2-9FFE-22E5891B2E6B}" type="datetimeFigureOut">
              <a:rPr lang="en-US" smtClean="0"/>
              <a:t>09-Jul-22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83055-845C-44B5-A8EA-2AA2AEB0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83055-845C-44B5-A8EA-2AA2AEB07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83055-845C-44B5-A8EA-2AA2AEB07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83055-845C-44B5-A8EA-2AA2AEB07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EFFE2D-920D-4FBF-99A6-CAC06D399C29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DA95-5B55-4C04-B587-E49EC745EEF2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97AE2-8839-4512-AA0F-F916278A5F3A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08C-FF23-4397-A4AB-4C628C2DFBA4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FBE761-882B-49EA-9286-980AA874A5CA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2638-8E21-4255-9DA7-B3687755727D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8C29-F0C3-41D9-9591-6CE56355F59F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3355-1CC8-4590-BE75-48008DDCA08D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9359-474E-BD4B-51A8466F2016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7FA7F2-7B9F-487B-8057-CB6349871FAC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ED83-30C7-4DBA-8FCB-977C8EC25EDC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5F4126-78D6-48B9-8D1E-9F75EE913496}" type="datetime1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Drug abusers analysis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75600" y="3543300"/>
            <a:ext cx="3599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Submitted By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Anupama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Regi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MCA S4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TVE20MCA-2017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3581400"/>
            <a:ext cx="3599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Guide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Dr. Abdul </a:t>
            </a:r>
            <a:r>
              <a:rPr lang="en-US" sz="2400" b="1" dirty="0" err="1" smtClean="0">
                <a:solidFill>
                  <a:schemeClr val="bg1"/>
                </a:solidFill>
              </a:rPr>
              <a:t>Nizar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UG Dean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08" y="2072212"/>
            <a:ext cx="11222121" cy="418420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Drug </a:t>
            </a:r>
            <a:r>
              <a:rPr lang="en-US" dirty="0"/>
              <a:t>A</a:t>
            </a:r>
            <a:r>
              <a:rPr lang="en-US" dirty="0" smtClean="0"/>
              <a:t>busers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is a machine </a:t>
            </a:r>
            <a:r>
              <a:rPr lang="en-US" dirty="0" smtClean="0"/>
              <a:t>learning project to </a:t>
            </a:r>
            <a:r>
              <a:rPr lang="en-US" dirty="0"/>
              <a:t>detect drug users and estimate users’ last consumption time using Random Forest (RF) based on personal features, including personality traits and demographic information.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Each </a:t>
            </a:r>
            <a:r>
              <a:rPr lang="en-US" dirty="0"/>
              <a:t>set of data can tell us </a:t>
            </a:r>
            <a:r>
              <a:rPr lang="en-US" dirty="0" smtClean="0"/>
              <a:t>some </a:t>
            </a:r>
            <a:r>
              <a:rPr lang="en-US" dirty="0"/>
              <a:t>story. Our mission is to extract </a:t>
            </a:r>
            <a:r>
              <a:rPr lang="en-US" dirty="0" smtClean="0"/>
              <a:t>this story </a:t>
            </a:r>
            <a:r>
              <a:rPr lang="en-US" dirty="0"/>
              <a:t>from the data and translate it into more readily </a:t>
            </a:r>
            <a:r>
              <a:rPr lang="en-US" dirty="0" smtClean="0"/>
              <a:t>accessible human </a:t>
            </a:r>
            <a:r>
              <a:rPr lang="en-US" dirty="0"/>
              <a:t>language.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Problem which can be solved: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Drawbacks </a:t>
            </a:r>
            <a:r>
              <a:rPr lang="en-US" dirty="0"/>
              <a:t>of existing system can be solved</a:t>
            </a:r>
            <a:r>
              <a:rPr lang="en-US" dirty="0" smtClean="0"/>
              <a:t>.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Seven class classifications for each drug separately.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2521" y="64928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720123"/>
              </p:ext>
            </p:extLst>
          </p:nvPr>
        </p:nvGraphicFramePr>
        <p:xfrm>
          <a:off x="572837" y="1920586"/>
          <a:ext cx="11149597" cy="351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9450" y="5433808"/>
            <a:ext cx="10751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E. </a:t>
            </a:r>
            <a:r>
              <a:rPr lang="en-US" dirty="0" err="1"/>
              <a:t>Fehrman</a:t>
            </a:r>
            <a:r>
              <a:rPr lang="en-US" dirty="0"/>
              <a:t>, A. Muhammad, E. </a:t>
            </a:r>
            <a:r>
              <a:rPr lang="en-US" dirty="0" err="1"/>
              <a:t>Mirkes</a:t>
            </a:r>
            <a:r>
              <a:rPr lang="en-US" dirty="0"/>
              <a:t>, Vincent Egan, A. </a:t>
            </a:r>
            <a:r>
              <a:rPr lang="en-US" dirty="0" err="1"/>
              <a:t>Gorban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IEEE, 20 </a:t>
            </a:r>
            <a:r>
              <a:rPr lang="en-US" dirty="0"/>
              <a:t>June </a:t>
            </a:r>
            <a:r>
              <a:rPr lang="en-US" dirty="0" smtClean="0"/>
              <a:t>2015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592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Database </a:t>
            </a:r>
            <a:r>
              <a:rPr lang="en-US" sz="2000" dirty="0"/>
              <a:t>contains records for 1885 respondents.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For each respondent 12 attributes are known: </a:t>
            </a:r>
            <a:r>
              <a:rPr lang="en-US" sz="2000" dirty="0" smtClean="0"/>
              <a:t>Personality measurements </a:t>
            </a:r>
            <a:r>
              <a:rPr lang="en-US" sz="2000" dirty="0"/>
              <a:t>which include NEO-FFI-R (neuroticism, </a:t>
            </a:r>
            <a:r>
              <a:rPr lang="en-US" sz="2000" dirty="0" smtClean="0"/>
              <a:t>extraversion, openness </a:t>
            </a:r>
            <a:r>
              <a:rPr lang="en-US" sz="2000" dirty="0"/>
              <a:t>to experience, agreeableness, and conscientiousness), </a:t>
            </a:r>
            <a:r>
              <a:rPr lang="en-US" sz="2000" dirty="0" smtClean="0"/>
              <a:t>BIS-11 (impulsivity</a:t>
            </a:r>
            <a:r>
              <a:rPr lang="en-US" sz="2000" dirty="0"/>
              <a:t>), and </a:t>
            </a:r>
            <a:r>
              <a:rPr lang="en-US" sz="2000" dirty="0" err="1"/>
              <a:t>ImpSS</a:t>
            </a:r>
            <a:r>
              <a:rPr lang="en-US" sz="2000" dirty="0"/>
              <a:t> (sensation seeking), level of education, </a:t>
            </a:r>
            <a:r>
              <a:rPr lang="en-US" sz="2000" dirty="0" smtClean="0"/>
              <a:t>age, gender.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Alcohol, </a:t>
            </a:r>
            <a:r>
              <a:rPr lang="en-US" sz="2000" dirty="0" smtClean="0"/>
              <a:t> </a:t>
            </a:r>
            <a:r>
              <a:rPr lang="en-US" sz="2000" dirty="0" err="1" smtClean="0"/>
              <a:t>Amphet</a:t>
            </a:r>
            <a:r>
              <a:rPr lang="en-US" sz="2000" dirty="0"/>
              <a:t>, </a:t>
            </a:r>
            <a:r>
              <a:rPr lang="en-US" sz="2000" dirty="0" smtClean="0"/>
              <a:t> Amyl</a:t>
            </a:r>
            <a:r>
              <a:rPr lang="en-US" sz="2000" dirty="0"/>
              <a:t>, </a:t>
            </a:r>
            <a:r>
              <a:rPr lang="en-US" sz="2000" dirty="0" err="1"/>
              <a:t>Benzos</a:t>
            </a:r>
            <a:r>
              <a:rPr lang="en-US" sz="2000" dirty="0"/>
              <a:t>, </a:t>
            </a:r>
            <a:r>
              <a:rPr lang="en-US" sz="2000" dirty="0" err="1"/>
              <a:t>Caff</a:t>
            </a:r>
            <a:r>
              <a:rPr lang="en-US" sz="2000" dirty="0" smtClean="0"/>
              <a:t>, </a:t>
            </a:r>
            <a:r>
              <a:rPr lang="en-US" sz="2000" dirty="0"/>
              <a:t>Cannabis, Choc, Coke, Crack, Ecstasy, </a:t>
            </a:r>
            <a:r>
              <a:rPr lang="en-US" sz="2000" dirty="0" smtClean="0"/>
              <a:t>Heroin, Ketamine</a:t>
            </a:r>
            <a:r>
              <a:rPr lang="en-US" sz="2000" dirty="0"/>
              <a:t>, </a:t>
            </a:r>
            <a:r>
              <a:rPr lang="en-US" sz="2000" dirty="0" err="1"/>
              <a:t>Legalh</a:t>
            </a:r>
            <a:r>
              <a:rPr lang="en-US" sz="2000" dirty="0"/>
              <a:t>, </a:t>
            </a:r>
            <a:r>
              <a:rPr lang="en-US" sz="2000" dirty="0" smtClean="0"/>
              <a:t>LSD(</a:t>
            </a:r>
            <a:r>
              <a:rPr lang="en-US" sz="2000" dirty="0"/>
              <a:t>Lysergic acid diethylamide</a:t>
            </a:r>
            <a:r>
              <a:rPr lang="en-US" sz="2000" dirty="0" smtClean="0"/>
              <a:t>), </a:t>
            </a:r>
            <a:r>
              <a:rPr lang="en-US" sz="2000" dirty="0"/>
              <a:t>Meth, Mushrooms, Nicotine, </a:t>
            </a:r>
            <a:r>
              <a:rPr lang="en-US" sz="2000" dirty="0" err="1"/>
              <a:t>Semer</a:t>
            </a:r>
            <a:r>
              <a:rPr lang="en-US" sz="2000" dirty="0"/>
              <a:t>, </a:t>
            </a:r>
            <a:r>
              <a:rPr lang="en-US" sz="2000" dirty="0" smtClean="0"/>
              <a:t>VSA(</a:t>
            </a:r>
            <a:r>
              <a:rPr lang="en-US" sz="2000" dirty="0"/>
              <a:t>Volatile substance abuse</a:t>
            </a:r>
            <a:r>
              <a:rPr lang="en-US" sz="2000" dirty="0" smtClean="0"/>
              <a:t>) </a:t>
            </a:r>
            <a:r>
              <a:rPr lang="en-US" sz="2000" dirty="0"/>
              <a:t>are the classes of </a:t>
            </a:r>
            <a:r>
              <a:rPr lang="en-US" sz="2000" dirty="0" smtClean="0"/>
              <a:t>drugs consumption.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All categorical data were quantified.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https://archive.ics.uci.edu/ml/datasets/Drug+consumption+%28quantied%29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928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project contribute to the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Can identify </a:t>
            </a:r>
            <a:r>
              <a:rPr lang="en-US" dirty="0" smtClean="0"/>
              <a:t>people who are </a:t>
            </a:r>
            <a:r>
              <a:rPr lang="en-US" dirty="0"/>
              <a:t>addicted to drug.</a:t>
            </a:r>
          </a:p>
          <a:p>
            <a:pPr>
              <a:lnSpc>
                <a:spcPct val="150000"/>
              </a:lnSpc>
            </a:pPr>
            <a:r>
              <a:rPr lang="en-US" dirty="0"/>
              <a:t>Which type of drugs are used more.</a:t>
            </a:r>
          </a:p>
          <a:p>
            <a:pPr>
              <a:lnSpc>
                <a:spcPct val="150000"/>
              </a:lnSpc>
            </a:pPr>
            <a:r>
              <a:rPr lang="en-US" dirty="0"/>
              <a:t>Helpful for Educational institutions, local bodies etc.</a:t>
            </a:r>
          </a:p>
          <a:p>
            <a:pPr>
              <a:lnSpc>
                <a:spcPct val="150000"/>
              </a:lnSpc>
            </a:pPr>
            <a:r>
              <a:rPr lang="en-US" dirty="0"/>
              <a:t>Find which type of character(personality) of an individual is </a:t>
            </a:r>
            <a:r>
              <a:rPr lang="en-US" dirty="0" smtClean="0"/>
              <a:t>involved among </a:t>
            </a:r>
            <a:r>
              <a:rPr lang="en-US" dirty="0"/>
              <a:t>the abused ones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69317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18790" y="6469316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4686" y="1993267"/>
            <a:ext cx="449414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needed data from the original 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1746" y="2773011"/>
            <a:ext cx="449708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 using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1746" y="3580441"/>
            <a:ext cx="4497085" cy="48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trained models to predict users last consumption time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42955" y="5210424"/>
            <a:ext cx="1248578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ast </a:t>
            </a:r>
            <a:r>
              <a:rPr lang="en-US" dirty="0"/>
              <a:t>6 months</a:t>
            </a:r>
          </a:p>
        </p:txBody>
      </p:sp>
      <p:sp>
        <p:nvSpPr>
          <p:cNvPr id="8" name="Oval 7"/>
          <p:cNvSpPr/>
          <p:nvPr/>
        </p:nvSpPr>
        <p:spPr>
          <a:xfrm>
            <a:off x="5636719" y="5227052"/>
            <a:ext cx="1265677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ast </a:t>
            </a:r>
            <a:r>
              <a:rPr lang="en-US" dirty="0"/>
              <a:t>month</a:t>
            </a:r>
          </a:p>
        </p:txBody>
      </p:sp>
      <p:sp>
        <p:nvSpPr>
          <p:cNvPr id="9" name="Oval 8"/>
          <p:cNvSpPr/>
          <p:nvPr/>
        </p:nvSpPr>
        <p:spPr>
          <a:xfrm>
            <a:off x="7210474" y="5210424"/>
            <a:ext cx="1325467" cy="112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</a:t>
            </a:r>
            <a:r>
              <a:rPr lang="en-US" dirty="0"/>
              <a:t>week</a:t>
            </a:r>
          </a:p>
        </p:txBody>
      </p:sp>
      <p:sp>
        <p:nvSpPr>
          <p:cNvPr id="10" name="Oval 9"/>
          <p:cNvSpPr/>
          <p:nvPr/>
        </p:nvSpPr>
        <p:spPr>
          <a:xfrm>
            <a:off x="8906055" y="5227337"/>
            <a:ext cx="1121425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ast </a:t>
            </a:r>
            <a:r>
              <a:rPr lang="en-US" dirty="0"/>
              <a:t>day</a:t>
            </a:r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>
            <a:off x="5960291" y="2381887"/>
            <a:ext cx="1468" cy="38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52912" y="3198347"/>
            <a:ext cx="7376" cy="34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60288" y="4076001"/>
            <a:ext cx="0" cy="40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40803" y="5191125"/>
            <a:ext cx="1248578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ast </a:t>
            </a:r>
            <a:r>
              <a:rPr lang="en-US" dirty="0"/>
              <a:t>year</a:t>
            </a:r>
          </a:p>
        </p:txBody>
      </p:sp>
      <p:sp>
        <p:nvSpPr>
          <p:cNvPr id="19" name="Oval 18"/>
          <p:cNvSpPr/>
          <p:nvPr/>
        </p:nvSpPr>
        <p:spPr>
          <a:xfrm>
            <a:off x="3895400" y="5194671"/>
            <a:ext cx="1248578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Within </a:t>
            </a:r>
            <a:r>
              <a:rPr lang="en-US" dirty="0"/>
              <a:t>last 2 months</a:t>
            </a:r>
          </a:p>
        </p:txBody>
      </p:sp>
      <p:sp>
        <p:nvSpPr>
          <p:cNvPr id="21" name="Oval 20"/>
          <p:cNvSpPr/>
          <p:nvPr/>
        </p:nvSpPr>
        <p:spPr>
          <a:xfrm>
            <a:off x="10362230" y="5256179"/>
            <a:ext cx="1248578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Never Used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5433" y="6423974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239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71340" y="4455437"/>
            <a:ext cx="10415179" cy="4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0"/>
          </p:cNvCxnSpPr>
          <p:nvPr/>
        </p:nvCxnSpPr>
        <p:spPr>
          <a:xfrm>
            <a:off x="4519689" y="4478941"/>
            <a:ext cx="0" cy="7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986519" y="4455437"/>
            <a:ext cx="0" cy="7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348362" y="4475395"/>
            <a:ext cx="0" cy="7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44959" y="4475395"/>
            <a:ext cx="0" cy="7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69557" y="4502446"/>
            <a:ext cx="0" cy="7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55038" y="4475395"/>
            <a:ext cx="0" cy="7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1192" y="4502446"/>
            <a:ext cx="0" cy="7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06803" y="410167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Used in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3" y="2184056"/>
            <a:ext cx="1042357" cy="1042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31" y="2184678"/>
            <a:ext cx="998812" cy="99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51" y="2097764"/>
            <a:ext cx="1128649" cy="1128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59" y="3498520"/>
            <a:ext cx="1250357" cy="12503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68" y="5213160"/>
            <a:ext cx="1037743" cy="1037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43" y="5000546"/>
            <a:ext cx="1250357" cy="125035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985211" y="2684084"/>
            <a:ext cx="224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8926" y="2574758"/>
            <a:ext cx="263491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48927" y="3392904"/>
            <a:ext cx="3537285" cy="830179"/>
          </a:xfrm>
          <a:prstGeom prst="bentConnector3">
            <a:avLst>
              <a:gd name="adj1" fmla="val -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01326" y="5598820"/>
            <a:ext cx="263491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85211" y="5622042"/>
            <a:ext cx="263491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29010" y="4748877"/>
            <a:ext cx="2081798" cy="1512245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0048" y="3261085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Abusers 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20127" y="186141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Pre Processing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18624" y="1818993"/>
            <a:ext cx="16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Test Split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12421" y="36856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55887" y="6232236"/>
            <a:ext cx="302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Trained Random Forest Model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111" y="47865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DFD-Level0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847" y="3376574"/>
            <a:ext cx="1446463" cy="74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85126" y="2921000"/>
            <a:ext cx="2666230" cy="172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 ABUSERS 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6112" y="3237514"/>
            <a:ext cx="2045267" cy="8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 Abusers Classification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86310" y="3623906"/>
            <a:ext cx="165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26091" y="3557486"/>
            <a:ext cx="1760021" cy="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86310" y="3903424"/>
            <a:ext cx="1598817" cy="1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3972" y="3130908"/>
            <a:ext cx="19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Input FFM Scores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6947" y="3971049"/>
            <a:ext cx="108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Response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1252" y="3202340"/>
            <a:ext cx="81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Result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38192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928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2201780"/>
            <a:ext cx="2153653" cy="1552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74767" y="2135606"/>
            <a:ext cx="2037348" cy="160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Classification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1944845" y="2401354"/>
            <a:ext cx="1799550" cy="2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96802" y="200901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8974" y="237834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Preprocessed Data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8" idx="2"/>
          </p:cNvCxnSpPr>
          <p:nvPr/>
        </p:nvCxnSpPr>
        <p:spPr>
          <a:xfrm>
            <a:off x="5606933" y="2924524"/>
            <a:ext cx="1667834" cy="1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24" idx="0"/>
          </p:cNvCxnSpPr>
          <p:nvPr/>
        </p:nvCxnSpPr>
        <p:spPr>
          <a:xfrm>
            <a:off x="8293441" y="3739100"/>
            <a:ext cx="0" cy="80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21151" y="4545849"/>
            <a:ext cx="1744579" cy="5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Classification</a:t>
            </a:r>
            <a:endParaRPr lang="en-US" dirty="0"/>
          </a:p>
        </p:txBody>
      </p:sp>
      <p:cxnSp>
        <p:nvCxnSpPr>
          <p:cNvPr id="29" name="Elbow Connector 28"/>
          <p:cNvCxnSpPr>
            <a:stCxn id="38" idx="3"/>
            <a:endCxn id="7" idx="2"/>
          </p:cNvCxnSpPr>
          <p:nvPr/>
        </p:nvCxnSpPr>
        <p:spPr>
          <a:xfrm flipV="1">
            <a:off x="2046530" y="2977817"/>
            <a:ext cx="1382470" cy="1563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4520" y="2215499"/>
            <a:ext cx="135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  <a:p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08192" y="2135606"/>
            <a:ext cx="1187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8192" y="2661836"/>
            <a:ext cx="1187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0592" y="4772526"/>
            <a:ext cx="1187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0592" y="4142474"/>
            <a:ext cx="1187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192" y="4218423"/>
            <a:ext cx="146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55763" y="1951043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69898" y="1933166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DATASET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8520" y="1807786"/>
            <a:ext cx="2419016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THE DATASET FOR TRAINING AND TESTING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59506" y="3720599"/>
            <a:ext cx="2162593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98031" y="4631210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COMPARISON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6763" y="4631210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69898" y="3503388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UCI REPOSITORY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98402" y="5630256"/>
            <a:ext cx="4329894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VARIOUS ALGORITHM like RF, KNN,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LightGBM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 flipV="1">
            <a:off x="3433763" y="2371316"/>
            <a:ext cx="1036135" cy="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6247898" y="2366593"/>
            <a:ext cx="1300622" cy="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2" idx="3"/>
          </p:cNvCxnSpPr>
          <p:nvPr/>
        </p:nvCxnSpPr>
        <p:spPr>
          <a:xfrm flipH="1">
            <a:off x="2544763" y="5069360"/>
            <a:ext cx="753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3"/>
          </p:cNvCxnSpPr>
          <p:nvPr/>
        </p:nvCxnSpPr>
        <p:spPr>
          <a:xfrm rot="5400000">
            <a:off x="7622187" y="2050743"/>
            <a:ext cx="472461" cy="55647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2"/>
          </p:cNvCxnSpPr>
          <p:nvPr/>
        </p:nvCxnSpPr>
        <p:spPr>
          <a:xfrm flipV="1">
            <a:off x="5358898" y="2809466"/>
            <a:ext cx="0" cy="73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093116" y="4631210"/>
            <a:ext cx="12032" cy="99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81894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9592" y="649258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44" name="Elbow Connector 43"/>
          <p:cNvCxnSpPr>
            <a:stCxn id="10" idx="0"/>
            <a:endCxn id="9" idx="3"/>
          </p:cNvCxnSpPr>
          <p:nvPr/>
        </p:nvCxnSpPr>
        <p:spPr>
          <a:xfrm rot="16200000" flipV="1">
            <a:off x="9646214" y="2726009"/>
            <a:ext cx="1315913" cy="6732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05987" y="2961735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CSV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65264"/>
            <a:ext cx="11293976" cy="367830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STAGES;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New dataset were reconstructed by extracting relative input and output information from original dataset.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Splitting Ratio of training and testing set is 8:2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Training the model using different algorithms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Applying trained model to estimate users’ last consumption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908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96" y="2039781"/>
            <a:ext cx="11306008" cy="41442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Drug abuse is a </a:t>
            </a:r>
            <a:r>
              <a:rPr lang="en-US" dirty="0" smtClean="0">
                <a:cs typeface="Times New Roman" panose="02020603050405020304" pitchFamily="18" charset="0"/>
              </a:rPr>
              <a:t>striking </a:t>
            </a:r>
            <a:r>
              <a:rPr lang="en-US" dirty="0">
                <a:cs typeface="Times New Roman" panose="02020603050405020304" pitchFamily="18" charset="0"/>
              </a:rPr>
              <a:t>public health problem in the world. </a:t>
            </a:r>
            <a:r>
              <a:rPr lang="en-US" dirty="0" smtClean="0">
                <a:cs typeface="Times New Roman" panose="02020603050405020304" pitchFamily="18" charset="0"/>
              </a:rPr>
              <a:t>It's use </a:t>
            </a:r>
            <a:r>
              <a:rPr lang="en-US" dirty="0">
                <a:cs typeface="Times New Roman" panose="02020603050405020304" pitchFamily="18" charset="0"/>
              </a:rPr>
              <a:t>can </a:t>
            </a:r>
            <a:r>
              <a:rPr lang="en-US" dirty="0" smtClean="0">
                <a:cs typeface="Times New Roman" panose="02020603050405020304" pitchFamily="18" charset="0"/>
              </a:rPr>
              <a:t>results </a:t>
            </a:r>
            <a:r>
              <a:rPr lang="en-US" dirty="0">
                <a:cs typeface="Times New Roman" panose="02020603050405020304" pitchFamily="18" charset="0"/>
              </a:rPr>
              <a:t>in drug </a:t>
            </a:r>
            <a:r>
              <a:rPr lang="en-US" dirty="0" smtClean="0">
                <a:cs typeface="Times New Roman" panose="02020603050405020304" pitchFamily="18" charset="0"/>
              </a:rPr>
              <a:t>addiction, illness and death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Globally</a:t>
            </a:r>
            <a:r>
              <a:rPr lang="en-US" dirty="0">
                <a:cs typeface="Times New Roman" panose="02020603050405020304" pitchFamily="18" charset="0"/>
              </a:rPr>
              <a:t>, some 35 million people are estimated to suffer from drug use disorders and who require treatment </a:t>
            </a:r>
            <a:r>
              <a:rPr lang="en-US" dirty="0" smtClean="0">
                <a:cs typeface="Times New Roman" panose="02020603050405020304" pitchFamily="18" charset="0"/>
              </a:rPr>
              <a:t>services, </a:t>
            </a:r>
            <a:r>
              <a:rPr lang="en-US" dirty="0">
                <a:cs typeface="Times New Roman" panose="02020603050405020304" pitchFamily="18" charset="0"/>
              </a:rPr>
              <a:t>while only 1 in 7 people receive </a:t>
            </a:r>
            <a:r>
              <a:rPr lang="en-US" dirty="0" smtClean="0">
                <a:cs typeface="Times New Roman" panose="02020603050405020304" pitchFamily="18" charset="0"/>
              </a:rPr>
              <a:t>treatment ( according </a:t>
            </a:r>
            <a:r>
              <a:rPr lang="en-US" dirty="0">
                <a:cs typeface="Times New Roman" panose="02020603050405020304" pitchFamily="18" charset="0"/>
              </a:rPr>
              <a:t>to the </a:t>
            </a:r>
            <a:r>
              <a:rPr lang="en-US" dirty="0" smtClean="0">
                <a:cs typeface="Times New Roman" panose="02020603050405020304" pitchFamily="18" charset="0"/>
              </a:rPr>
              <a:t>World </a:t>
            </a:r>
            <a:r>
              <a:rPr lang="en-US" dirty="0">
                <a:cs typeface="Times New Roman" panose="02020603050405020304" pitchFamily="18" charset="0"/>
              </a:rPr>
              <a:t>Drug </a:t>
            </a:r>
            <a:r>
              <a:rPr lang="en-US" dirty="0" smtClean="0">
                <a:cs typeface="Times New Roman" panose="02020603050405020304" pitchFamily="18" charset="0"/>
              </a:rPr>
              <a:t>Report).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11 </a:t>
            </a:r>
            <a:r>
              <a:rPr lang="en-US" dirty="0"/>
              <a:t>million people injected </a:t>
            </a:r>
            <a:r>
              <a:rPr lang="en-US" dirty="0" smtClean="0"/>
              <a:t>drugs, </a:t>
            </a:r>
            <a:r>
              <a:rPr lang="en-US" dirty="0"/>
              <a:t>of whom 1.4 million live with HIV and 5.6 million with hepatitis C</a:t>
            </a:r>
            <a:r>
              <a:rPr lang="en-US" dirty="0" smtClean="0"/>
              <a:t>.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So it is really very important to detect those troubles as early as possible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For </a:t>
            </a:r>
            <a:r>
              <a:rPr lang="en-US" dirty="0">
                <a:cs typeface="Times New Roman" panose="02020603050405020304" pitchFamily="18" charset="0"/>
              </a:rPr>
              <a:t>this purpose </a:t>
            </a:r>
            <a:r>
              <a:rPr lang="en-US" dirty="0" smtClean="0">
                <a:cs typeface="Times New Roman" panose="02020603050405020304" pitchFamily="18" charset="0"/>
              </a:rPr>
              <a:t>,Drug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busers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nalysis 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US" dirty="0" smtClean="0">
                <a:cs typeface="Times New Roman" panose="02020603050405020304" pitchFamily="18" charset="0"/>
              </a:rPr>
              <a:t>ystem </a:t>
            </a:r>
            <a:r>
              <a:rPr lang="en-US" dirty="0">
                <a:cs typeface="Times New Roman" panose="02020603050405020304" pitchFamily="18" charset="0"/>
              </a:rPr>
              <a:t>will be of greater </a:t>
            </a:r>
            <a:r>
              <a:rPr lang="en-US" dirty="0" smtClean="0">
                <a:cs typeface="Times New Roman" panose="02020603050405020304" pitchFamily="18" charset="0"/>
              </a:rPr>
              <a:t>benefit </a:t>
            </a:r>
            <a:r>
              <a:rPr lang="en-US" dirty="0">
                <a:cs typeface="Times New Roman" panose="02020603050405020304" pitchFamily="18" charset="0"/>
              </a:rPr>
              <a:t>to </a:t>
            </a:r>
            <a:r>
              <a:rPr lang="en-US" dirty="0" smtClean="0">
                <a:cs typeface="Times New Roman" panose="02020603050405020304" pitchFamily="18" charset="0"/>
              </a:rPr>
              <a:t>the society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6813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90313" y="64928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82" y="2120339"/>
            <a:ext cx="11029615" cy="3678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Operating System : </a:t>
            </a:r>
            <a:r>
              <a:rPr lang="en-US" dirty="0" smtClean="0"/>
              <a:t>Windows/Linux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Platform </a:t>
            </a:r>
            <a:r>
              <a:rPr lang="en-US" dirty="0"/>
              <a:t>: </a:t>
            </a:r>
            <a:r>
              <a:rPr lang="en-US" dirty="0" smtClean="0"/>
              <a:t>Anaconda, Google Colab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 : VS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Browser: Chrome/Mozilla Firefox/Edge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Libraries Used : streamlit,</a:t>
            </a:r>
            <a:r>
              <a:rPr lang="en-US" dirty="0"/>
              <a:t> </a:t>
            </a:r>
            <a:r>
              <a:rPr lang="en-US" dirty="0" smtClean="0"/>
              <a:t>pickle,</a:t>
            </a:r>
            <a:r>
              <a:rPr lang="en-US" dirty="0"/>
              <a:t> </a:t>
            </a:r>
            <a:r>
              <a:rPr lang="en-US" dirty="0" smtClean="0"/>
              <a:t>sklearn, pandas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6813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928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3380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9338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192" y="2265516"/>
            <a:ext cx="11029615" cy="385855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Compared with SVM, KNN, Naive Bayes, Decision Tree, Logistic Regression,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LightGBM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For classifying users’,</a:t>
            </a:r>
            <a:r>
              <a:rPr lang="en-US" dirty="0"/>
              <a:t> </a:t>
            </a:r>
            <a:r>
              <a:rPr lang="en-US" dirty="0" smtClean="0"/>
              <a:t>Random Forest , </a:t>
            </a:r>
            <a:r>
              <a:rPr lang="en-US" dirty="0" err="1" smtClean="0"/>
              <a:t>XGBoost</a:t>
            </a:r>
            <a:r>
              <a:rPr lang="en-US" dirty="0" smtClean="0"/>
              <a:t>, SVM has excellent performance than other </a:t>
            </a:r>
            <a:r>
              <a:rPr lang="en-US" smtClean="0"/>
              <a:t>methods.</a:t>
            </a:r>
          </a:p>
          <a:p>
            <a:pPr algn="just">
              <a:lnSpc>
                <a:spcPct val="150000"/>
              </a:lnSpc>
            </a:pPr>
            <a:r>
              <a:rPr lang="en-US" smtClean="0"/>
              <a:t>Although </a:t>
            </a:r>
            <a:r>
              <a:rPr lang="en-US" dirty="0"/>
              <a:t>Random Forest </a:t>
            </a:r>
            <a:r>
              <a:rPr lang="en-US" dirty="0" smtClean="0"/>
              <a:t>and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smtClean="0"/>
              <a:t>had almost same accuracy in predicting potential users and estimating last usage time , the performance of Random Forest is more satisfactory (ability to control </a:t>
            </a:r>
            <a:r>
              <a:rPr lang="en-US" dirty="0" err="1" smtClean="0"/>
              <a:t>overfitting</a:t>
            </a:r>
            <a:r>
              <a:rPr lang="en-US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Age is an important factor in estimating last usage time.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Amyl, Crack, Heroin, Ketamine, Meth, </a:t>
            </a:r>
            <a:r>
              <a:rPr lang="en-US" dirty="0" err="1" smtClean="0"/>
              <a:t>Semer</a:t>
            </a:r>
            <a:r>
              <a:rPr lang="en-US" dirty="0" smtClean="0"/>
              <a:t> and VSA has good Accuracy level compared to other models.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335754"/>
              </p:ext>
            </p:extLst>
          </p:nvPr>
        </p:nvGraphicFramePr>
        <p:xfrm>
          <a:off x="629319" y="2288592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/>
                <a:gridCol w="1838325"/>
                <a:gridCol w="1838325"/>
                <a:gridCol w="1838325"/>
                <a:gridCol w="1838325"/>
                <a:gridCol w="1838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Amyl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Heroin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Ketamine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345831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06761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this work, machine learning algorithms are applied to predict potential user </a:t>
            </a:r>
            <a:r>
              <a:rPr lang="en-US" dirty="0" smtClean="0"/>
              <a:t>and estimate </a:t>
            </a:r>
            <a:r>
              <a:rPr lang="en-US" dirty="0"/>
              <a:t>users last consumption time for all </a:t>
            </a:r>
            <a:r>
              <a:rPr lang="en-US" dirty="0" smtClean="0"/>
              <a:t>19 </a:t>
            </a:r>
            <a:r>
              <a:rPr lang="en-US" dirty="0"/>
              <a:t>drugs.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all drugs </a:t>
            </a:r>
            <a:r>
              <a:rPr lang="en-US" dirty="0" smtClean="0"/>
              <a:t>RF has best performance </a:t>
            </a:r>
            <a:r>
              <a:rPr lang="en-US" dirty="0"/>
              <a:t>in predicting potential user as well as estimating usage time.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Therefore, </a:t>
            </a:r>
            <a:r>
              <a:rPr lang="en-US" dirty="0" smtClean="0"/>
              <a:t>RF is </a:t>
            </a:r>
            <a:r>
              <a:rPr lang="en-US" dirty="0"/>
              <a:t>a powerful tool to predict drug use risk when compared to </a:t>
            </a:r>
            <a:r>
              <a:rPr lang="en-US" dirty="0" smtClean="0"/>
              <a:t>other algorithms.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seems that </a:t>
            </a:r>
            <a:r>
              <a:rPr lang="en-US" dirty="0" smtClean="0"/>
              <a:t>demographic information </a:t>
            </a:r>
            <a:r>
              <a:rPr lang="en-US" dirty="0"/>
              <a:t>is less important. However, when we only use </a:t>
            </a:r>
            <a:r>
              <a:rPr lang="en-US" dirty="0" smtClean="0"/>
              <a:t>personality traits </a:t>
            </a:r>
            <a:r>
              <a:rPr lang="en-US" dirty="0"/>
              <a:t>as input features, accuracy of algorithms drops.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Thus, Demographic information also </a:t>
            </a:r>
            <a:r>
              <a:rPr lang="en-US" dirty="0"/>
              <a:t>does some part in predicting drug abuse.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8905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Add some </a:t>
            </a:r>
            <a:r>
              <a:rPr lang="en-US" dirty="0"/>
              <a:t>modules like how </a:t>
            </a:r>
            <a:r>
              <a:rPr lang="en-US" dirty="0" smtClean="0"/>
              <a:t>to cure </a:t>
            </a:r>
            <a:r>
              <a:rPr lang="en-US" dirty="0"/>
              <a:t>the </a:t>
            </a:r>
            <a:r>
              <a:rPr lang="en-US" dirty="0" smtClean="0"/>
              <a:t>users’ who </a:t>
            </a:r>
            <a:r>
              <a:rPr lang="en-US" dirty="0"/>
              <a:t>are too much addicted in drugs.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Predict </a:t>
            </a:r>
            <a:r>
              <a:rPr lang="en-US" dirty="0"/>
              <a:t>the reason </a:t>
            </a:r>
            <a:r>
              <a:rPr lang="en-US" dirty="0" smtClean="0"/>
              <a:t>for the </a:t>
            </a:r>
            <a:r>
              <a:rPr lang="en-US" dirty="0"/>
              <a:t>addiction from their background.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Also </a:t>
            </a:r>
            <a:r>
              <a:rPr lang="en-US" dirty="0"/>
              <a:t>helps the organization to </a:t>
            </a:r>
            <a:r>
              <a:rPr lang="en-US" dirty="0" smtClean="0"/>
              <a:t>finds the </a:t>
            </a:r>
            <a:r>
              <a:rPr lang="en-US" dirty="0"/>
              <a:t>behavior of </a:t>
            </a:r>
            <a:r>
              <a:rPr lang="en-US" dirty="0" smtClean="0"/>
              <a:t>users’ by </a:t>
            </a:r>
            <a:r>
              <a:rPr lang="en-US" dirty="0"/>
              <a:t>analyzing them.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By </a:t>
            </a:r>
            <a:r>
              <a:rPr lang="en-US" dirty="0"/>
              <a:t>using this as a </a:t>
            </a:r>
            <a:r>
              <a:rPr lang="en-US" dirty="0" smtClean="0"/>
              <a:t>campaign in </a:t>
            </a:r>
            <a:r>
              <a:rPr lang="en-US" dirty="0"/>
              <a:t>local bodies can find the problems of </a:t>
            </a:r>
            <a:r>
              <a:rPr lang="en-US" dirty="0" smtClean="0"/>
              <a:t>users’ who are using the </a:t>
            </a:r>
            <a:r>
              <a:rPr lang="en-US" dirty="0"/>
              <a:t>drugs </a:t>
            </a:r>
            <a:r>
              <a:rPr lang="en-US" dirty="0" smtClean="0"/>
              <a:t>and collect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69317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928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29" y="1844261"/>
            <a:ext cx="8268237" cy="46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0876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8300" y="6492874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65" y="671791"/>
            <a:ext cx="929694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5894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3000" y="6492874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0" y="1971625"/>
            <a:ext cx="8337883" cy="42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900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70332" y="6492874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091686"/>
            <a:ext cx="10058400" cy="50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21034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8300" y="6469723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5" y="1026460"/>
            <a:ext cx="10058400" cy="50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To develop a Machine Learning System called “</a:t>
            </a:r>
            <a:r>
              <a:rPr lang="en-US" b="1" dirty="0" smtClean="0"/>
              <a:t>Drug Abusers Analysis</a:t>
            </a:r>
            <a:r>
              <a:rPr lang="en-US" dirty="0" smtClean="0"/>
              <a:t>” to detect drug users and estimate users’ last consumption time using Random Forest (RF) based on personal features, including personality traits and demographic information.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321262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32126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3066" y="6440928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22206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9" y="1048554"/>
            <a:ext cx="10058400" cy="50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37738"/>
            <a:ext cx="11029615" cy="3678303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Zhaoying</a:t>
            </a:r>
            <a:r>
              <a:rPr lang="en-US" sz="2000" dirty="0"/>
              <a:t> </a:t>
            </a:r>
            <a:r>
              <a:rPr lang="en-US" sz="2000" dirty="0" err="1"/>
              <a:t>Qiao</a:t>
            </a:r>
            <a:r>
              <a:rPr lang="en-US" sz="2000" dirty="0"/>
              <a:t>, </a:t>
            </a:r>
            <a:r>
              <a:rPr lang="en-US" sz="2000" dirty="0" err="1"/>
              <a:t>Tianrui</a:t>
            </a:r>
            <a:r>
              <a:rPr lang="en-US" sz="2000" dirty="0"/>
              <a:t> </a:t>
            </a:r>
            <a:r>
              <a:rPr lang="en-US" sz="2000" dirty="0" err="1"/>
              <a:t>Chai,Qinjing</a:t>
            </a:r>
            <a:r>
              <a:rPr lang="en-US" sz="2000" dirty="0"/>
              <a:t> </a:t>
            </a:r>
            <a:r>
              <a:rPr lang="en-US" sz="2000" dirty="0" err="1"/>
              <a:t>Zhang,Xinyi</a:t>
            </a:r>
            <a:r>
              <a:rPr lang="en-US" sz="2000" dirty="0"/>
              <a:t> </a:t>
            </a:r>
            <a:r>
              <a:rPr lang="en-US" sz="2000" dirty="0" err="1"/>
              <a:t>Zhou,Zhuoling</a:t>
            </a:r>
            <a:r>
              <a:rPr lang="en-US" sz="2000" dirty="0"/>
              <a:t> Chu,‘ Predicting potential drug abusers using machine learning </a:t>
            </a:r>
            <a:r>
              <a:rPr lang="en-US" sz="2000" dirty="0" err="1"/>
              <a:t>techniques’,IEEE</a:t>
            </a:r>
            <a:r>
              <a:rPr lang="en-US" sz="2000" dirty="0"/>
              <a:t>, 13 February 2020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Antonio </a:t>
            </a:r>
            <a:r>
              <a:rPr lang="en-US" sz="2000" dirty="0" err="1"/>
              <a:t>Terracciano</a:t>
            </a:r>
            <a:r>
              <a:rPr lang="en-US" sz="2000" dirty="0"/>
              <a:t>, </a:t>
            </a:r>
            <a:r>
              <a:rPr lang="en-US" sz="2000" dirty="0" err="1"/>
              <a:t>Corinna</a:t>
            </a:r>
            <a:r>
              <a:rPr lang="en-US" sz="2000" dirty="0"/>
              <a:t> E </a:t>
            </a:r>
            <a:r>
              <a:rPr lang="en-US" sz="2000" dirty="0" err="1"/>
              <a:t>Lockenhoff,Rosa</a:t>
            </a:r>
            <a:r>
              <a:rPr lang="en-US" sz="2000" dirty="0"/>
              <a:t> M </a:t>
            </a:r>
            <a:r>
              <a:rPr lang="en-US" sz="2000" dirty="0" err="1"/>
              <a:t>Crum,O</a:t>
            </a:r>
            <a:r>
              <a:rPr lang="en-US" sz="2000" dirty="0"/>
              <a:t> Joseph </a:t>
            </a:r>
            <a:r>
              <a:rPr lang="en-US" sz="2000" dirty="0" err="1"/>
              <a:t>Bienvenu</a:t>
            </a:r>
            <a:r>
              <a:rPr lang="en-US" sz="2000" dirty="0"/>
              <a:t> and Paul T </a:t>
            </a:r>
            <a:r>
              <a:rPr lang="en-US" sz="2000" dirty="0" err="1"/>
              <a:t>Coasta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‘Five-Factor Model personality profiles of drug users’,</a:t>
            </a:r>
            <a:r>
              <a:rPr lang="en-US" sz="2000" dirty="0"/>
              <a:t>11 April </a:t>
            </a:r>
            <a:r>
              <a:rPr lang="en-US" sz="2000" dirty="0" smtClean="0"/>
              <a:t>2008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G. </a:t>
            </a:r>
            <a:r>
              <a:rPr lang="en-US" sz="2000" dirty="0" err="1"/>
              <a:t>Shobana</a:t>
            </a:r>
            <a:r>
              <a:rPr lang="en-US" sz="2000" dirty="0"/>
              <a:t>, S. </a:t>
            </a:r>
            <a:r>
              <a:rPr lang="en-US" sz="2000" dirty="0" err="1"/>
              <a:t>Nikkath</a:t>
            </a:r>
            <a:r>
              <a:rPr lang="en-US" sz="2000" dirty="0"/>
              <a:t> </a:t>
            </a:r>
            <a:r>
              <a:rPr lang="en-US" sz="2000" dirty="0" err="1"/>
              <a:t>Bushra</a:t>
            </a:r>
            <a:r>
              <a:rPr lang="en-US" sz="2000" dirty="0"/>
              <a:t>, "Drug Administration Route Classification using Machine Learning Models", 2020 3rd International Conference on Intelligent Sustainable Systems (ICISS), pp.654-659, 2020.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https://archive.ics.uci.edu/ml/machine-learning-databases/00373/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https://www.lalpathlabs.com/blog/screening-tests-for-drug-abuse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4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87913"/>
            <a:ext cx="11173660" cy="42330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Drug use constitutes an important factor for increasing risk of </a:t>
            </a:r>
            <a:r>
              <a:rPr lang="en-US" sz="1600" dirty="0" smtClean="0"/>
              <a:t>poor health</a:t>
            </a:r>
            <a:r>
              <a:rPr lang="en-US" sz="1600" dirty="0"/>
              <a:t>, </a:t>
            </a:r>
            <a:r>
              <a:rPr lang="en-US" sz="1600" dirty="0" smtClean="0"/>
              <a:t>earlier </a:t>
            </a:r>
            <a:r>
              <a:rPr lang="en-US" sz="1600" dirty="0"/>
              <a:t>mortality and </a:t>
            </a:r>
            <a:r>
              <a:rPr lang="en-US" sz="1600" dirty="0" smtClean="0"/>
              <a:t>morbidity.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 number of factors are correlated with initial drug usage ;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Psychological, social, individual, environmental, and economic factors.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Not only negatively affects mental health but also closely relates to public health problems.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Prevention and treatment continue to fall short in many parts of the world, with only </a:t>
            </a:r>
            <a:r>
              <a:rPr lang="en-US" sz="1600" dirty="0" smtClean="0"/>
              <a:t>1 of 7 people </a:t>
            </a:r>
            <a:r>
              <a:rPr lang="en-US" sz="1600" dirty="0"/>
              <a:t>with drug use disorders receiving treatment each year. </a:t>
            </a:r>
          </a:p>
          <a:p>
            <a:pPr algn="just"/>
            <a:r>
              <a:rPr lang="en-US" sz="1600" dirty="0" smtClean="0"/>
              <a:t>In </a:t>
            </a:r>
            <a:r>
              <a:rPr lang="en-US" sz="1600" dirty="0"/>
              <a:t>view of increasing use of drug and serious health consequences, drug abuse has been an important health issue </a:t>
            </a:r>
            <a:r>
              <a:rPr lang="en-US" sz="1600" dirty="0" smtClean="0"/>
              <a:t>globally.</a:t>
            </a:r>
          </a:p>
          <a:p>
            <a:pPr algn="just"/>
            <a:r>
              <a:rPr lang="en-US" sz="1600" dirty="0" smtClean="0"/>
              <a:t>Recently</a:t>
            </a:r>
            <a:r>
              <a:rPr lang="en-US" sz="1600" dirty="0"/>
              <a:t>, accumulating evidence has suggested that drug use is associated with personality traits. 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6813" y="6424493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344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OBJECTIVE : </a:t>
            </a:r>
          </a:p>
          <a:p>
            <a:pPr lvl="1" algn="just">
              <a:lnSpc>
                <a:spcPct val="200000"/>
              </a:lnSpc>
            </a:pPr>
            <a:r>
              <a:rPr lang="en-US" sz="1800" dirty="0" smtClean="0"/>
              <a:t>Drug Abusers Analysis aims to detect the drug users’ by RF based on personality features and demographic details.</a:t>
            </a:r>
          </a:p>
          <a:p>
            <a:pPr lvl="1" algn="just">
              <a:lnSpc>
                <a:spcPct val="200000"/>
              </a:lnSpc>
            </a:pPr>
            <a:r>
              <a:rPr lang="en-US" sz="1800" dirty="0" smtClean="0"/>
              <a:t>And also to estimate users’ last consumption time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928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75" y="1809551"/>
            <a:ext cx="11379200" cy="4677504"/>
          </a:xfrm>
        </p:spPr>
        <p:txBody>
          <a:bodyPr>
            <a:normAutofit fontScale="925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Psychologists have largely agreed that the personality traits of the </a:t>
            </a:r>
            <a:r>
              <a:rPr lang="en-US" b="1" dirty="0"/>
              <a:t>Five Factor Model (FFM)</a:t>
            </a:r>
            <a:r>
              <a:rPr lang="en-US" dirty="0"/>
              <a:t> are the most comprehensive and adaptable system for understanding human individual differences</a:t>
            </a:r>
            <a:r>
              <a:rPr lang="en-US" dirty="0" smtClean="0"/>
              <a:t>.</a:t>
            </a:r>
            <a:endParaRPr lang="en-US" dirty="0" smtClean="0">
              <a:solidFill>
                <a:srgbClr val="21212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12121"/>
                </a:solidFill>
              </a:rPr>
              <a:t>Neuroticism</a:t>
            </a:r>
            <a:r>
              <a:rPr lang="en-US" dirty="0" smtClean="0">
                <a:solidFill>
                  <a:srgbClr val="212121"/>
                </a:solidFill>
              </a:rPr>
              <a:t> </a:t>
            </a:r>
            <a:r>
              <a:rPr lang="en-US" dirty="0">
                <a:solidFill>
                  <a:srgbClr val="212121"/>
                </a:solidFill>
              </a:rPr>
              <a:t>(N), the tendency to experience negative emotions such as anxiety and depression;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Extraversion</a:t>
            </a:r>
            <a:r>
              <a:rPr lang="en-US" dirty="0">
                <a:solidFill>
                  <a:srgbClr val="212121"/>
                </a:solidFill>
              </a:rPr>
              <a:t> (E), the tendency to be sociable, warm, active, assertive, cheerful, and in search of stimulation;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Openness to Experience</a:t>
            </a:r>
            <a:r>
              <a:rPr lang="en-US" dirty="0">
                <a:solidFill>
                  <a:srgbClr val="212121"/>
                </a:solidFill>
              </a:rPr>
              <a:t> (O), the tendency to be imaginative, creative, unconventional, emotionally and artistically sensitive;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Agreeableness</a:t>
            </a:r>
            <a:r>
              <a:rPr lang="en-US" dirty="0">
                <a:solidFill>
                  <a:srgbClr val="212121"/>
                </a:solidFill>
              </a:rPr>
              <a:t> (A), the dimension of interpersonal relations, characterized </a:t>
            </a:r>
            <a:r>
              <a:rPr lang="en-US" dirty="0" smtClean="0">
                <a:solidFill>
                  <a:srgbClr val="212121"/>
                </a:solidFill>
              </a:rPr>
              <a:t>by </a:t>
            </a:r>
            <a:r>
              <a:rPr lang="en-US" dirty="0">
                <a:solidFill>
                  <a:srgbClr val="212121"/>
                </a:solidFill>
              </a:rPr>
              <a:t>trust, modesty, and cooperativeness; and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Conscientiousness</a:t>
            </a:r>
            <a:r>
              <a:rPr lang="en-US" dirty="0">
                <a:solidFill>
                  <a:srgbClr val="212121"/>
                </a:solidFill>
              </a:rPr>
              <a:t> (C), a tendency to be organized, strong-willed, persistent, reliable, and a follower of rules and ethical principles.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12121"/>
                </a:solidFill>
              </a:rPr>
              <a:t>Eg</a:t>
            </a:r>
            <a:r>
              <a:rPr lang="en-US" dirty="0">
                <a:solidFill>
                  <a:srgbClr val="212121"/>
                </a:solidFill>
              </a:rPr>
              <a:t>; </a:t>
            </a:r>
            <a:r>
              <a:rPr lang="en-US" dirty="0"/>
              <a:t>Compared to never users, current cocaine/heroin users scored higher on Neuroticism and lower on Conscientiousness.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344" y="1136134"/>
            <a:ext cx="10543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FIVE – FACTOR MODEL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75875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3967" y="645468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five personality 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52" y="878306"/>
            <a:ext cx="6805364" cy="51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84940" y="6488860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1503" y="648885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</a:t>
            </a:r>
            <a:r>
              <a:rPr lang="en-US" dirty="0" smtClean="0"/>
              <a:t>edical </a:t>
            </a:r>
            <a:r>
              <a:rPr lang="en-US" dirty="0"/>
              <a:t>tests are performed with </a:t>
            </a:r>
            <a:r>
              <a:rPr lang="en-US" dirty="0" smtClean="0"/>
              <a:t>the permission </a:t>
            </a:r>
            <a:r>
              <a:rPr lang="en-US" dirty="0"/>
              <a:t>of the medical </a:t>
            </a:r>
            <a:r>
              <a:rPr lang="en-US" dirty="0" smtClean="0"/>
              <a:t>officers </a:t>
            </a:r>
            <a:r>
              <a:rPr lang="en-US" dirty="0"/>
              <a:t>in order to detect the drug </a:t>
            </a:r>
            <a:r>
              <a:rPr lang="en-US" dirty="0" smtClean="0"/>
              <a:t>usage among </a:t>
            </a:r>
            <a:r>
              <a:rPr lang="en-US" dirty="0"/>
              <a:t>the individuals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Blood samples or urine samples </a:t>
            </a:r>
            <a:r>
              <a:rPr lang="en-US" dirty="0"/>
              <a:t>are collected for achieving </a:t>
            </a:r>
            <a:r>
              <a:rPr lang="en-US" dirty="0" smtClean="0"/>
              <a:t>this task</a:t>
            </a:r>
            <a:r>
              <a:rPr lang="en-US" dirty="0"/>
              <a:t>, and only from the test results , we could conclude that </a:t>
            </a:r>
            <a:r>
              <a:rPr lang="en-US" dirty="0" smtClean="0"/>
              <a:t>whether the </a:t>
            </a:r>
            <a:r>
              <a:rPr lang="en-US" dirty="0"/>
              <a:t>individual has taken drugs or not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system,</a:t>
            </a:r>
          </a:p>
          <a:p>
            <a:pPr lvl="1" algn="just"/>
            <a:r>
              <a:rPr lang="en-US" dirty="0" smtClean="0"/>
              <a:t>we </a:t>
            </a:r>
            <a:r>
              <a:rPr lang="en-US" dirty="0"/>
              <a:t>are not able to identify how many </a:t>
            </a:r>
            <a:r>
              <a:rPr lang="en-US" dirty="0" smtClean="0"/>
              <a:t>peoples are </a:t>
            </a:r>
            <a:r>
              <a:rPr lang="en-US" dirty="0"/>
              <a:t>using drugs</a:t>
            </a:r>
          </a:p>
          <a:p>
            <a:pPr lvl="1" algn="just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type of drugs are used</a:t>
            </a:r>
          </a:p>
          <a:p>
            <a:pPr lvl="1" algn="just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category are heavily </a:t>
            </a:r>
            <a:r>
              <a:rPr lang="en-US" dirty="0" smtClean="0"/>
              <a:t>addicted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299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lalpathlabs.com/blog/wp-content/uploads/2016/01/dr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37" y="1143148"/>
            <a:ext cx="8608594" cy="4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161" y="6492875"/>
            <a:ext cx="6917210" cy="365125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34237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1054</TotalTime>
  <Words>1729</Words>
  <Application>Microsoft Office PowerPoint</Application>
  <PresentationFormat>Widescreen</PresentationFormat>
  <Paragraphs>274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 2</vt:lpstr>
      <vt:lpstr>Dividend</vt:lpstr>
      <vt:lpstr>Drug abusers analysis</vt:lpstr>
      <vt:lpstr>introduction</vt:lpstr>
      <vt:lpstr>Problem statement</vt:lpstr>
      <vt:lpstr>Motivation</vt:lpstr>
      <vt:lpstr>Objective</vt:lpstr>
      <vt:lpstr>PowerPoint Presentation</vt:lpstr>
      <vt:lpstr>PowerPoint Presentation</vt:lpstr>
      <vt:lpstr>EXISTING SYSTEM</vt:lpstr>
      <vt:lpstr>PowerPoint Presentation</vt:lpstr>
      <vt:lpstr>PROPOSED SYSTEM</vt:lpstr>
      <vt:lpstr>Literature review</vt:lpstr>
      <vt:lpstr>About Dataset</vt:lpstr>
      <vt:lpstr>How our project contribute to the society</vt:lpstr>
      <vt:lpstr>System Design</vt:lpstr>
      <vt:lpstr>Work Flow</vt:lpstr>
      <vt:lpstr>DFD-Level0</vt:lpstr>
      <vt:lpstr>Level 1</vt:lpstr>
      <vt:lpstr>Process Flow</vt:lpstr>
      <vt:lpstr>Implementation</vt:lpstr>
      <vt:lpstr>TOOLS</vt:lpstr>
      <vt:lpstr>Result analysis</vt:lpstr>
      <vt:lpstr>Analysis </vt:lpstr>
      <vt:lpstr>conclusion</vt:lpstr>
      <vt:lpstr>Future scope</vt:lpstr>
      <vt:lpstr>publication</vt:lpstr>
      <vt:lpstr>PowerPoint Presentation</vt:lpstr>
      <vt:lpstr>screenshots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abusers analysis</dc:title>
  <dc:creator>User</dc:creator>
  <cp:lastModifiedBy>User</cp:lastModifiedBy>
  <cp:revision>156</cp:revision>
  <dcterms:created xsi:type="dcterms:W3CDTF">2022-06-08T03:58:58Z</dcterms:created>
  <dcterms:modified xsi:type="dcterms:W3CDTF">2022-07-09T04:25:45Z</dcterms:modified>
</cp:coreProperties>
</file>