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95" r:id="rId2"/>
    <p:sldId id="256" r:id="rId3"/>
    <p:sldId id="281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7" r:id="rId14"/>
    <p:sldId id="280" r:id="rId15"/>
    <p:sldId id="270" r:id="rId16"/>
    <p:sldId id="275" r:id="rId17"/>
    <p:sldId id="277" r:id="rId18"/>
    <p:sldId id="276" r:id="rId19"/>
    <p:sldId id="294" r:id="rId20"/>
    <p:sldId id="273" r:id="rId21"/>
    <p:sldId id="278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3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03-Mar-22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03-Mar-22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03-Mar-22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03-Mar-22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03-Mar-22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03-Mar-22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03-Mar-22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03-Mar-22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03-Mar-22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03-Mar-22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03-Mar-22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03-Mar-22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03-Mar-22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03-Mar-22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03-Mar-22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03-Mar-22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03-Mar-22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" TargetMode="External"/><Relationship Id="rId2" Type="http://schemas.openxmlformats.org/officeDocument/2006/relationships/hyperlink" Target="https://www.itransition.com/blog/ocr-algorithm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ww.geeksforgeeks.org/text-detector-in-android-using-firebase-ml-kit/" TargetMode="External"/><Relationship Id="rId4" Type="http://schemas.openxmlformats.org/officeDocument/2006/relationships/hyperlink" Target="https://www.developers.google.com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332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8547" y="3494491"/>
            <a:ext cx="3223133" cy="2870213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itchFamily="18" charset="0"/>
              </a:rPr>
              <a:t>Technologies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itchFamily="18" charset="0"/>
              </a:rPr>
              <a:t>Used</a:t>
            </a:r>
            <a:br>
              <a:rPr lang="en-US" sz="2800" b="1" dirty="0" smtClean="0">
                <a:latin typeface="Times New Roman" panose="02020603050405020304" pitchFamily="18" charset="0"/>
                <a:cs typeface="Times New Roman" pitchFamily="18" charset="0"/>
              </a:rPr>
            </a:br>
            <a:r>
              <a:rPr lang="en-US" sz="2800" b="1" dirty="0" smtClean="0">
                <a:latin typeface="Times New Roman" panose="02020603050405020304" pitchFamily="18" charset="0"/>
                <a:cs typeface="Times New Roman" pitchFamily="18" charset="0"/>
              </a:rPr>
              <a:t/>
            </a:r>
            <a:br>
              <a:rPr lang="en-US" sz="2800" b="1" dirty="0" smtClean="0">
                <a:latin typeface="Times New Roman" panose="02020603050405020304" pitchFamily="18" charset="0"/>
                <a:cs typeface="Times New Roman" pitchFamily="18" charset="0"/>
              </a:rPr>
            </a:br>
            <a:r>
              <a:rPr lang="en-I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OCR</a:t>
            </a:r>
            <a:br>
              <a:rPr lang="en-I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GPS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 dirty="0">
                <a:latin typeface="Times New Roman" panose="02020603050405020304" pitchFamily="18" charset="0"/>
                <a:cs typeface="Times New Roman" pitchFamily="18" charset="0"/>
              </a:rPr>
              <a:t/>
            </a:r>
            <a:br>
              <a:rPr lang="en-US" sz="2800" b="1" dirty="0">
                <a:latin typeface="Times New Roman" panose="02020603050405020304" pitchFamily="18" charset="0"/>
                <a:cs typeface="Times New Roman" pitchFamily="18" charset="0"/>
              </a:rPr>
            </a:br>
            <a:endParaRPr lang="en-US" sz="2800" b="1" dirty="0"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18547" y="823481"/>
            <a:ext cx="240454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Users</a:t>
            </a:r>
          </a:p>
          <a:p>
            <a:endParaRPr lang="en-US" sz="2800" b="1" dirty="0" smtClean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Customers</a:t>
            </a:r>
          </a:p>
          <a:p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Admin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7989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620" y="1189594"/>
            <a:ext cx="8911687" cy="843743"/>
          </a:xfrm>
        </p:spPr>
        <p:txBody>
          <a:bodyPr>
            <a:normAutofit/>
          </a:bodyPr>
          <a:lstStyle/>
          <a:p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OCR </a:t>
            </a:r>
            <a:r>
              <a:rPr lang="en-IN" sz="2800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Optical Character Recognition </a:t>
            </a:r>
            <a:r>
              <a:rPr lang="en-IN" sz="2800" b="1" dirty="0">
                <a:latin typeface="Times New Roman" pitchFamily="18" charset="0"/>
                <a:cs typeface="Times New Roman" pitchFamily="18" charset="0"/>
              </a:rPr>
              <a:t>) 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Recognizing optically processed characters.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Performance is directly dependent upon the quality of the input documents, which is  unique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It does not require control of the process that produces the information. </a:t>
            </a:r>
          </a:p>
          <a:p>
            <a:pPr>
              <a:lnSpc>
                <a:spcPct val="150000"/>
              </a:lnSpc>
            </a:pP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6701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4814" y="624110"/>
            <a:ext cx="6282976" cy="1280890"/>
          </a:xfrm>
        </p:spPr>
        <p:txBody>
          <a:bodyPr>
            <a:normAutofit/>
          </a:bodyPr>
          <a:lstStyle/>
          <a:p>
            <a:r>
              <a:rPr lang="en-IN" sz="2800" b="1" dirty="0">
                <a:latin typeface="Times New Roman" pitchFamily="18" charset="0"/>
                <a:cs typeface="Times New Roman" pitchFamily="18" charset="0"/>
              </a:rPr>
              <a:t>Components of an OCR </a:t>
            </a: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system</a:t>
            </a:r>
            <a:r>
              <a:rPr lang="en-IN" sz="2800" b="1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2800" b="1" dirty="0">
                <a:latin typeface="Times New Roman" pitchFamily="18" charset="0"/>
                <a:cs typeface="Times New Roman" pitchFamily="18" charset="0"/>
              </a:rPr>
            </a:br>
            <a:endParaRPr lang="en-US" sz="2800" b="1" dirty="0"/>
          </a:p>
        </p:txBody>
      </p:sp>
      <p:pic>
        <p:nvPicPr>
          <p:cNvPr id="4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164305" y="1528011"/>
            <a:ext cx="8361948" cy="49449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5701723" y="5793204"/>
            <a:ext cx="3489158" cy="3007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005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2472" y="1093341"/>
            <a:ext cx="8911687" cy="675301"/>
          </a:xfrm>
        </p:spPr>
        <p:txBody>
          <a:bodyPr/>
          <a:lstStyle/>
          <a:p>
            <a:pPr lvl="0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GPS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(Global Positioning System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0" indent="-457200" algn="just" defTabSz="685800">
              <a:lnSpc>
                <a:spcPct val="150000"/>
              </a:lnSpc>
              <a:spcBef>
                <a:spcPts val="750"/>
              </a:spcBef>
              <a:buClrTx/>
              <a:buFont typeface="Wingdings" pitchFamily="2" charset="2"/>
              <a:buChar char="v"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GPS units receive signals from United States Government satellites that they use to determine location.</a:t>
            </a:r>
          </a:p>
          <a:p>
            <a:pPr marL="457200" lvl="0" indent="-457200" algn="just" defTabSz="685800">
              <a:lnSpc>
                <a:spcPct val="150000"/>
              </a:lnSpc>
              <a:spcBef>
                <a:spcPts val="750"/>
              </a:spcBef>
              <a:buClrTx/>
              <a:buFont typeface="Wingdings" pitchFamily="2" charset="2"/>
              <a:buChar char="v"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Depending on the unit, a GPS can pinpoint your position in up to three dimensions—latitude, longitude and altitude .</a:t>
            </a:r>
          </a:p>
          <a:p>
            <a:pPr marL="457200" lvl="0" indent="-457200" algn="just" defTabSz="685800">
              <a:lnSpc>
                <a:spcPct val="150000"/>
              </a:lnSpc>
              <a:spcBef>
                <a:spcPts val="750"/>
              </a:spcBef>
              <a:buClrTx/>
              <a:buFont typeface="Wingdings" pitchFamily="2" charset="2"/>
              <a:buChar char="v"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remarkable thing about GPS is that the satellite navigational information is available to anyone, anywhere, free of charge.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07511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964416" y="56138"/>
            <a:ext cx="10227584" cy="68018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LITERATURES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Madhubala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Talwar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Pooja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Nimbalkar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Sima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Bodage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Bharati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Gavit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Prof.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Shreelekha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Mankhair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“Android based Meter Reader using OCR Technique” , April 2016 , Department of Computer Engineering, 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Modern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Education Society's College of Engineering, Pune, India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Riddhi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Gor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Priyanka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Karkate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Vidyalaxmi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Selvaraj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Harsh N.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Bhor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B.E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Student, KJSIEIT,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Sion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Mumbai,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Asst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Professor, KJSIEIT,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Sion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Mumbai, Maharashtra, 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India , “Android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 for Meter Reading Using 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OCR” ,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International Journal for Research in Engineering Application &amp; Management (IJREAM) Vol-01, Issue 03, June 2015. </a:t>
            </a:r>
          </a:p>
        </p:txBody>
      </p:sp>
    </p:spTree>
    <p:extLst>
      <p:ext uri="{BB962C8B-B14F-4D97-AF65-F5344CB8AC3E}">
        <p14:creationId xmlns:p14="http://schemas.microsoft.com/office/powerpoint/2010/main" val="416469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/>
          <p:cNvSpPr/>
          <p:nvPr/>
        </p:nvSpPr>
        <p:spPr>
          <a:xfrm>
            <a:off x="1691232" y="1145033"/>
            <a:ext cx="1224136" cy="576064"/>
          </a:xfrm>
          <a:prstGeom prst="rect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consumer</a:t>
            </a:r>
          </a:p>
        </p:txBody>
      </p:sp>
      <p:sp>
        <p:nvSpPr>
          <p:cNvPr id="51" name="Oval 50"/>
          <p:cNvSpPr/>
          <p:nvPr/>
        </p:nvSpPr>
        <p:spPr>
          <a:xfrm>
            <a:off x="4114800" y="762000"/>
            <a:ext cx="2034226" cy="1368152"/>
          </a:xfrm>
          <a:prstGeom prst="ellips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Location identification and meter reading</a:t>
            </a:r>
          </a:p>
        </p:txBody>
      </p:sp>
      <p:sp>
        <p:nvSpPr>
          <p:cNvPr id="52" name="Rectangle 51"/>
          <p:cNvSpPr/>
          <p:nvPr/>
        </p:nvSpPr>
        <p:spPr>
          <a:xfrm>
            <a:off x="7364882" y="973428"/>
            <a:ext cx="2448272" cy="936104"/>
          </a:xfrm>
          <a:prstGeom prst="rect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Meter reading uploaded and sending extracted image</a:t>
            </a:r>
          </a:p>
        </p:txBody>
      </p:sp>
      <p:sp>
        <p:nvSpPr>
          <p:cNvPr id="53" name="Oval 52"/>
          <p:cNvSpPr/>
          <p:nvPr/>
        </p:nvSpPr>
        <p:spPr>
          <a:xfrm>
            <a:off x="7688918" y="2999268"/>
            <a:ext cx="1800200" cy="1512168"/>
          </a:xfrm>
          <a:prstGeom prst="ellips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Bill generation and payment</a:t>
            </a:r>
          </a:p>
        </p:txBody>
      </p:sp>
      <p:sp>
        <p:nvSpPr>
          <p:cNvPr id="54" name="Rectangle 53"/>
          <p:cNvSpPr/>
          <p:nvPr/>
        </p:nvSpPr>
        <p:spPr>
          <a:xfrm>
            <a:off x="2065926" y="5877272"/>
            <a:ext cx="2232248" cy="864096"/>
          </a:xfrm>
          <a:prstGeom prst="rect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Administrator(KWA)</a:t>
            </a:r>
          </a:p>
        </p:txBody>
      </p:sp>
      <p:sp>
        <p:nvSpPr>
          <p:cNvPr id="55" name="Rounded Rectangle 54"/>
          <p:cNvSpPr/>
          <p:nvPr/>
        </p:nvSpPr>
        <p:spPr>
          <a:xfrm>
            <a:off x="1912838" y="2908877"/>
            <a:ext cx="1656184" cy="1656184"/>
          </a:xfrm>
          <a:prstGeom prst="roundRect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</a:p>
        </p:txBody>
      </p:sp>
      <p:sp>
        <p:nvSpPr>
          <p:cNvPr id="56" name="Oval 55"/>
          <p:cNvSpPr/>
          <p:nvPr/>
        </p:nvSpPr>
        <p:spPr>
          <a:xfrm>
            <a:off x="1904672" y="2819149"/>
            <a:ext cx="1656833" cy="504056"/>
          </a:xfrm>
          <a:prstGeom prst="ellips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7" name="Straight Arrow Connector 56"/>
          <p:cNvCxnSpPr>
            <a:stCxn id="50" idx="3"/>
            <a:endCxn id="51" idx="2"/>
          </p:cNvCxnSpPr>
          <p:nvPr/>
        </p:nvCxnSpPr>
        <p:spPr>
          <a:xfrm>
            <a:off x="2915368" y="1433066"/>
            <a:ext cx="1199432" cy="13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1" idx="6"/>
            <a:endCxn id="52" idx="1"/>
          </p:cNvCxnSpPr>
          <p:nvPr/>
        </p:nvCxnSpPr>
        <p:spPr>
          <a:xfrm flipV="1">
            <a:off x="6149026" y="1441480"/>
            <a:ext cx="1215856" cy="4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endCxn id="53" idx="0"/>
          </p:cNvCxnSpPr>
          <p:nvPr/>
        </p:nvCxnSpPr>
        <p:spPr>
          <a:xfrm>
            <a:off x="8589018" y="1930230"/>
            <a:ext cx="0" cy="1069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64" idx="1"/>
            <a:endCxn id="55" idx="3"/>
          </p:cNvCxnSpPr>
          <p:nvPr/>
        </p:nvCxnSpPr>
        <p:spPr>
          <a:xfrm flipH="1">
            <a:off x="3569022" y="3736969"/>
            <a:ext cx="11159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V="1">
            <a:off x="2630575" y="4594526"/>
            <a:ext cx="18982" cy="1282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2937272" y="466995"/>
            <a:ext cx="12036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Granting permission for GPS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6381752" y="1015786"/>
            <a:ext cx="752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OCR</a:t>
            </a:r>
            <a:endParaRPr lang="en-IN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684925" y="3340925"/>
            <a:ext cx="1879349" cy="792088"/>
          </a:xfrm>
          <a:prstGeom prst="rect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</a:p>
        </p:txBody>
      </p:sp>
      <p:cxnSp>
        <p:nvCxnSpPr>
          <p:cNvPr id="65" name="Straight Arrow Connector 64"/>
          <p:cNvCxnSpPr>
            <a:stCxn id="53" idx="2"/>
            <a:endCxn id="64" idx="3"/>
          </p:cNvCxnSpPr>
          <p:nvPr/>
        </p:nvCxnSpPr>
        <p:spPr>
          <a:xfrm flipH="1" flipV="1">
            <a:off x="6564274" y="3736970"/>
            <a:ext cx="1124645" cy="18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3551539" y="3408274"/>
            <a:ext cx="1295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Store bill and other details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6564273" y="3374990"/>
            <a:ext cx="1181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Send it to the server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2649557" y="4752029"/>
            <a:ext cx="114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 Activities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761572" y="-46197"/>
            <a:ext cx="33650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u="sng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 DIAGRAM</a:t>
            </a:r>
            <a:endParaRPr lang="en-US" sz="2800" b="1" u="sng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667768" y="2087355"/>
            <a:ext cx="13573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level approval</a:t>
            </a:r>
          </a:p>
        </p:txBody>
      </p:sp>
    </p:spTree>
    <p:extLst>
      <p:ext uri="{BB962C8B-B14F-4D97-AF65-F5344CB8AC3E}">
        <p14:creationId xmlns:p14="http://schemas.microsoft.com/office/powerpoint/2010/main" val="2136255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71800" y="1447800"/>
            <a:ext cx="54102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" name="Rectangle 2"/>
          <p:cNvSpPr/>
          <p:nvPr/>
        </p:nvSpPr>
        <p:spPr>
          <a:xfrm>
            <a:off x="2667002" y="533400"/>
            <a:ext cx="388619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cxnSp>
        <p:nvCxnSpPr>
          <p:cNvPr id="4" name="Straight Arrow Connector 3"/>
          <p:cNvCxnSpPr>
            <a:endCxn id="6" idx="0"/>
          </p:cNvCxnSpPr>
          <p:nvPr/>
        </p:nvCxnSpPr>
        <p:spPr>
          <a:xfrm rot="5400000">
            <a:off x="3274993" y="820719"/>
            <a:ext cx="21431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2238348" y="142852"/>
            <a:ext cx="2314588" cy="5000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Starting</a:t>
            </a:r>
            <a:endParaRPr lang="en-US" sz="16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Diamond 5"/>
          <p:cNvSpPr/>
          <p:nvPr/>
        </p:nvSpPr>
        <p:spPr>
          <a:xfrm>
            <a:off x="2809852" y="928670"/>
            <a:ext cx="1143008" cy="107157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</a:p>
          <a:p>
            <a:pPr algn="ctr"/>
            <a:r>
              <a:rPr lang="en-IN" sz="16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GPS on</a:t>
            </a:r>
            <a:endParaRPr lang="en-US" sz="16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381224" y="2428868"/>
            <a:ext cx="2000264" cy="428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fetch the  details</a:t>
            </a:r>
            <a:endParaRPr lang="en-US" sz="16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91856" y="3803281"/>
            <a:ext cx="2161070" cy="5000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enter the meter reading(b)</a:t>
            </a:r>
            <a:endParaRPr lang="en-US" sz="16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381224" y="3143248"/>
            <a:ext cx="2143140" cy="35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capture the image(a)</a:t>
            </a:r>
            <a:endParaRPr lang="en-US" sz="16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893708" y="1333065"/>
            <a:ext cx="1857388" cy="428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Grant permission</a:t>
            </a:r>
            <a:endParaRPr lang="en-US" sz="16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Straight Arrow Connector 10"/>
          <p:cNvCxnSpPr>
            <a:stCxn id="6" idx="2"/>
          </p:cNvCxnSpPr>
          <p:nvPr/>
        </p:nvCxnSpPr>
        <p:spPr>
          <a:xfrm rot="5400000">
            <a:off x="3167042" y="2214554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952860" y="1500174"/>
            <a:ext cx="92869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10800000">
            <a:off x="3381357" y="2214554"/>
            <a:ext cx="2571767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2"/>
          </p:cNvCxnSpPr>
          <p:nvPr/>
        </p:nvCxnSpPr>
        <p:spPr>
          <a:xfrm rot="16200000" flipH="1">
            <a:off x="3238480" y="3000372"/>
            <a:ext cx="285754" cy="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5" name="Straight Connector 14"/>
          <p:cNvCxnSpPr/>
          <p:nvPr/>
        </p:nvCxnSpPr>
        <p:spPr>
          <a:xfrm rot="5400000">
            <a:off x="5739207" y="1999843"/>
            <a:ext cx="428628" cy="7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5400000">
            <a:off x="3239274" y="4499776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" name="Straight Arrow Connector 16"/>
          <p:cNvCxnSpPr/>
          <p:nvPr/>
        </p:nvCxnSpPr>
        <p:spPr>
          <a:xfrm rot="5400000">
            <a:off x="3239274" y="3650646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8" name="TextBox 17"/>
          <p:cNvSpPr txBox="1"/>
          <p:nvPr/>
        </p:nvSpPr>
        <p:spPr>
          <a:xfrm>
            <a:off x="2738415" y="2000240"/>
            <a:ext cx="5052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endParaRPr lang="en-US" sz="16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024299" y="1142984"/>
            <a:ext cx="5741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endParaRPr lang="en-US" sz="16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627907" y="4922012"/>
            <a:ext cx="1928826" cy="5000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verify by admin</a:t>
            </a:r>
            <a:endParaRPr lang="en-US" sz="16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Diamond 21"/>
          <p:cNvSpPr/>
          <p:nvPr/>
        </p:nvSpPr>
        <p:spPr>
          <a:xfrm>
            <a:off x="2685744" y="4643446"/>
            <a:ext cx="1419795" cy="107157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a=b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rot="5400000">
            <a:off x="3251971" y="5833936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4" name="Straight Arrow Connector 23"/>
          <p:cNvCxnSpPr/>
          <p:nvPr/>
        </p:nvCxnSpPr>
        <p:spPr>
          <a:xfrm rot="5400000">
            <a:off x="8740000" y="427810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5" name="Straight Arrow Connector 24"/>
          <p:cNvCxnSpPr>
            <a:endCxn id="33" idx="2"/>
          </p:cNvCxnSpPr>
          <p:nvPr/>
        </p:nvCxnSpPr>
        <p:spPr>
          <a:xfrm flipV="1">
            <a:off x="7041225" y="5116897"/>
            <a:ext cx="0" cy="6695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6" name="Straight Arrow Connector 25"/>
          <p:cNvCxnSpPr>
            <a:stCxn id="22" idx="3"/>
            <a:endCxn id="21" idx="1"/>
          </p:cNvCxnSpPr>
          <p:nvPr/>
        </p:nvCxnSpPr>
        <p:spPr>
          <a:xfrm flipV="1">
            <a:off x="4105539" y="5172045"/>
            <a:ext cx="522368" cy="71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7" name="Rectangle 26"/>
          <p:cNvSpPr/>
          <p:nvPr/>
        </p:nvSpPr>
        <p:spPr>
          <a:xfrm>
            <a:off x="4024299" y="4861291"/>
            <a:ext cx="5741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6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endParaRPr lang="en-US" sz="16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 rot="5400000">
            <a:off x="3274584" y="6607606"/>
            <a:ext cx="214338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2809852" y="5617177"/>
            <a:ext cx="50526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6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endParaRPr lang="en-US" sz="16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8810644" y="142852"/>
            <a:ext cx="142876" cy="142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7953388" y="571480"/>
            <a:ext cx="1928826" cy="5000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payment</a:t>
            </a:r>
            <a:endParaRPr lang="en-US" sz="16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8024826" y="1428736"/>
            <a:ext cx="1928826" cy="5000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Payment details </a:t>
            </a:r>
            <a:r>
              <a:rPr lang="en-IN" sz="1600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sent</a:t>
            </a:r>
            <a:endParaRPr lang="en-IN" sz="16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Diamond 32"/>
          <p:cNvSpPr/>
          <p:nvPr/>
        </p:nvSpPr>
        <p:spPr>
          <a:xfrm>
            <a:off x="6469721" y="4045327"/>
            <a:ext cx="1143008" cy="107157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match</a:t>
            </a:r>
          </a:p>
        </p:txBody>
      </p:sp>
      <p:sp>
        <p:nvSpPr>
          <p:cNvPr id="34" name="Oval 33"/>
          <p:cNvSpPr/>
          <p:nvPr/>
        </p:nvSpPr>
        <p:spPr>
          <a:xfrm>
            <a:off x="7953388" y="2214554"/>
            <a:ext cx="2143140" cy="5000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Stop</a:t>
            </a:r>
            <a:endParaRPr lang="en-US" sz="16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 rot="5400000">
            <a:off x="8740000" y="1285066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6" name="Straight Arrow Connector 35"/>
          <p:cNvCxnSpPr/>
          <p:nvPr/>
        </p:nvCxnSpPr>
        <p:spPr>
          <a:xfrm rot="5400000">
            <a:off x="8811438" y="2070884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7" name="Rectangle 36"/>
          <p:cNvSpPr/>
          <p:nvPr/>
        </p:nvSpPr>
        <p:spPr>
          <a:xfrm>
            <a:off x="6381753" y="3071810"/>
            <a:ext cx="50526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6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endParaRPr lang="en-US" sz="16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 flipV="1">
            <a:off x="7024694" y="428605"/>
            <a:ext cx="1857388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9" name="Straight Arrow Connector 38"/>
          <p:cNvCxnSpPr/>
          <p:nvPr/>
        </p:nvCxnSpPr>
        <p:spPr>
          <a:xfrm rot="5400000" flipH="1" flipV="1">
            <a:off x="6167438" y="2928934"/>
            <a:ext cx="3286148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0" name="Straight Connector 39"/>
          <p:cNvCxnSpPr>
            <a:endCxn id="33" idx="3"/>
          </p:cNvCxnSpPr>
          <p:nvPr/>
        </p:nvCxnSpPr>
        <p:spPr>
          <a:xfrm rot="10800000" flipV="1">
            <a:off x="7612731" y="4572008"/>
            <a:ext cx="197783" cy="91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7810513" y="3143248"/>
            <a:ext cx="5741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6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endParaRPr lang="en-US" sz="16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2" name="Straight Connector 41"/>
          <p:cNvCxnSpPr>
            <a:endCxn id="33" idx="0"/>
          </p:cNvCxnSpPr>
          <p:nvPr/>
        </p:nvCxnSpPr>
        <p:spPr>
          <a:xfrm rot="16200000" flipH="1">
            <a:off x="5224598" y="2228701"/>
            <a:ext cx="3616722" cy="165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7810512" y="1285861"/>
            <a:ext cx="1069982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4" name="Oval 43"/>
          <p:cNvSpPr/>
          <p:nvPr/>
        </p:nvSpPr>
        <p:spPr>
          <a:xfrm>
            <a:off x="3309918" y="6715148"/>
            <a:ext cx="142876" cy="1428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552936" y="-111700"/>
            <a:ext cx="35700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u="sng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Diagram</a:t>
            </a:r>
            <a:endParaRPr lang="en-US" sz="2800" b="1" u="sng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2409796" y="6000768"/>
            <a:ext cx="2143140" cy="5000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bill </a:t>
            </a:r>
            <a:r>
              <a:rPr lang="en-IN" sz="1600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generation</a:t>
            </a:r>
            <a:endParaRPr lang="en-US" sz="16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4" name="Straight Connector 53"/>
          <p:cNvCxnSpPr>
            <a:stCxn id="21" idx="2"/>
          </p:cNvCxnSpPr>
          <p:nvPr/>
        </p:nvCxnSpPr>
        <p:spPr>
          <a:xfrm>
            <a:off x="5592320" y="5422078"/>
            <a:ext cx="0" cy="364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5576279" y="5787219"/>
            <a:ext cx="14489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8363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07305" y="2935705"/>
            <a:ext cx="38170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CASE DIAGRAM</a:t>
            </a:r>
            <a:endParaRPr lang="en-US" sz="28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4805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359568" y="1913021"/>
            <a:ext cx="565485" cy="589547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10427368" y="1913020"/>
            <a:ext cx="565485" cy="589547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1642309" y="2538662"/>
            <a:ext cx="1" cy="9625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10710109" y="2502567"/>
            <a:ext cx="1" cy="9625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275346" y="2863515"/>
            <a:ext cx="7339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0343146" y="2859504"/>
            <a:ext cx="7339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1275346" y="3501189"/>
            <a:ext cx="366963" cy="3248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642309" y="3501189"/>
            <a:ext cx="366963" cy="3268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endCxn id="31" idx="2"/>
          </p:cNvCxnSpPr>
          <p:nvPr/>
        </p:nvCxnSpPr>
        <p:spPr>
          <a:xfrm flipV="1">
            <a:off x="2248905" y="829173"/>
            <a:ext cx="2888579" cy="19073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31" idx="6"/>
          </p:cNvCxnSpPr>
          <p:nvPr/>
        </p:nvCxnSpPr>
        <p:spPr>
          <a:xfrm>
            <a:off x="7924800" y="829173"/>
            <a:ext cx="2051384" cy="19796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10343146" y="3465094"/>
            <a:ext cx="366963" cy="3248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0710108" y="3463088"/>
            <a:ext cx="366963" cy="3268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5242760" y="1503241"/>
            <a:ext cx="2723146" cy="541421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Location Access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5152519" y="2353174"/>
            <a:ext cx="2907630" cy="649705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Extracting Details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Oval 30"/>
          <p:cNvSpPr/>
          <p:nvPr/>
        </p:nvSpPr>
        <p:spPr>
          <a:xfrm>
            <a:off x="5137484" y="557209"/>
            <a:ext cx="2787316" cy="543927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Login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Oval 31"/>
          <p:cNvSpPr/>
          <p:nvPr/>
        </p:nvSpPr>
        <p:spPr>
          <a:xfrm>
            <a:off x="5108409" y="3205137"/>
            <a:ext cx="3007894" cy="691818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 Processing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Oval 32"/>
          <p:cNvSpPr/>
          <p:nvPr/>
        </p:nvSpPr>
        <p:spPr>
          <a:xfrm>
            <a:off x="5108409" y="4180295"/>
            <a:ext cx="3007894" cy="693819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Entering Meter Reading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Oval 33"/>
          <p:cNvSpPr/>
          <p:nvPr/>
        </p:nvSpPr>
        <p:spPr>
          <a:xfrm>
            <a:off x="5023191" y="5112084"/>
            <a:ext cx="3007894" cy="663743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View Previous Meter Reading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5047251" y="5996479"/>
            <a:ext cx="3007894" cy="67778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Payment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9" name="Straight Connector 38"/>
          <p:cNvCxnSpPr>
            <a:endCxn id="21" idx="2"/>
          </p:cNvCxnSpPr>
          <p:nvPr/>
        </p:nvCxnSpPr>
        <p:spPr>
          <a:xfrm flipV="1">
            <a:off x="2550194" y="1773952"/>
            <a:ext cx="2692566" cy="12388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2817393" y="2664385"/>
            <a:ext cx="2335125" cy="6304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endCxn id="32" idx="2"/>
          </p:cNvCxnSpPr>
          <p:nvPr/>
        </p:nvCxnSpPr>
        <p:spPr>
          <a:xfrm flipV="1">
            <a:off x="2817393" y="3551046"/>
            <a:ext cx="2291016" cy="896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endCxn id="33" idx="2"/>
          </p:cNvCxnSpPr>
          <p:nvPr/>
        </p:nvCxnSpPr>
        <p:spPr>
          <a:xfrm>
            <a:off x="2601826" y="3947888"/>
            <a:ext cx="2506583" cy="5793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endCxn id="34" idx="2"/>
          </p:cNvCxnSpPr>
          <p:nvPr/>
        </p:nvCxnSpPr>
        <p:spPr>
          <a:xfrm>
            <a:off x="2327104" y="4118135"/>
            <a:ext cx="2696087" cy="13258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endCxn id="35" idx="2"/>
          </p:cNvCxnSpPr>
          <p:nvPr/>
        </p:nvCxnSpPr>
        <p:spPr>
          <a:xfrm>
            <a:off x="2119561" y="4273284"/>
            <a:ext cx="2927690" cy="20620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4854672" y="71570"/>
            <a:ext cx="3741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AUTOMATED METER READING</a:t>
            </a:r>
            <a:endParaRPr lang="en-US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934230" y="1472004"/>
            <a:ext cx="1514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CUSTOMER</a:t>
            </a:r>
            <a:endParaRPr lang="en-US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0213818" y="1394292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ADMIN</a:t>
            </a:r>
            <a:endParaRPr lang="en-US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3806991" y="71570"/>
            <a:ext cx="5361071" cy="678643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274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3134346" y="900837"/>
            <a:ext cx="8911687" cy="75952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b="1" dirty="0" smtClean="0">
                <a:latin typeface="Times New Roman" panose="02020603050405020304" pitchFamily="18" charset="0"/>
                <a:cs typeface="Times New Roman" pitchFamily="18" charset="0"/>
              </a:rPr>
              <a:t>FUTURE ENHANCEMENT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769686" y="1568116"/>
            <a:ext cx="8915400" cy="472440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Admin App Development</a:t>
            </a:r>
          </a:p>
          <a:p>
            <a:pPr algn="just">
              <a:lnSpc>
                <a:spcPct val="120000"/>
              </a:lnSpc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Bill Integration</a:t>
            </a:r>
          </a:p>
          <a:p>
            <a:pPr lvl="0" algn="just">
              <a:lnSpc>
                <a:spcPct val="120000"/>
              </a:lnSpc>
              <a:buFont typeface="Wingdings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itchFamily="18" charset="0"/>
              </a:rPr>
              <a:t>Designed for water meter reading. But can be extended to other type of meter reading.</a:t>
            </a:r>
          </a:p>
          <a:p>
            <a:pPr algn="just">
              <a:lnSpc>
                <a:spcPct val="120000"/>
              </a:lnSpc>
              <a:buFont typeface="Wingdings" pitchFamily="2" charset="2"/>
              <a:buChar char="v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8498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0878" y="505326"/>
            <a:ext cx="8943473" cy="2262781"/>
          </a:xfrm>
        </p:spPr>
        <p:txBody>
          <a:bodyPr>
            <a:normAutofit/>
          </a:bodyPr>
          <a:lstStyle/>
          <a:p>
            <a:r>
              <a:rPr lang="en-US" sz="8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AquaMeter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7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AUTOMATED WATER METER READING</a:t>
            </a:r>
            <a:endParaRPr lang="en-US" sz="27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41688" y="3682505"/>
            <a:ext cx="3378450" cy="1767800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SUBMITTED BY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ANUPAMA REGI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TVE20MCA-2017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ROLL NO 17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MCA S3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56021" y="3682505"/>
            <a:ext cx="3115789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 THE GUIDANCE OF </a:t>
            </a:r>
          </a:p>
          <a:p>
            <a:r>
              <a:rPr lang="en-US" sz="1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Prof. DEEPA S S</a:t>
            </a:r>
            <a:endParaRPr lang="en-US" sz="17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1111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34346" y="900837"/>
            <a:ext cx="8911687" cy="759522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itchFamily="18" charset="0"/>
              </a:rPr>
              <a:t>CONCLUSION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69686" y="1568116"/>
            <a:ext cx="8915400" cy="4724400"/>
          </a:xfrm>
        </p:spPr>
        <p:txBody>
          <a:bodyPr>
            <a:noAutofit/>
          </a:bodyPr>
          <a:lstStyle/>
          <a:p>
            <a:pPr algn="just">
              <a:lnSpc>
                <a:spcPct val="120000"/>
              </a:lnSpc>
              <a:buFont typeface="Wingdings" pitchFamily="2" charset="2"/>
              <a:buChar char="v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Simple, accurate and efficient application is developed successfully for reading meter using OCR technique. </a:t>
            </a:r>
          </a:p>
          <a:p>
            <a:pPr algn="just">
              <a:lnSpc>
                <a:spcPct val="120000"/>
              </a:lnSpc>
              <a:buFont typeface="Wingdings" pitchFamily="2" charset="2"/>
              <a:buChar char="v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App provides user friendly and online method for bill generation and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payment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20000"/>
              </a:lnSpc>
              <a:buFont typeface="Wingdings" pitchFamily="2" charset="2"/>
              <a:buChar char="v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Automated system of meter reading will reduce the burden on employees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20000"/>
              </a:lnSpc>
              <a:buFont typeface="Wingdings" pitchFamily="2" charset="2"/>
              <a:buChar char="v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It will avoid human errors and incorrectness in bill generation. </a:t>
            </a:r>
          </a:p>
          <a:p>
            <a:pPr algn="just">
              <a:lnSpc>
                <a:spcPct val="120000"/>
              </a:lnSpc>
              <a:buFont typeface="Wingdings" pitchFamily="2" charset="2"/>
              <a:buChar char="v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Provide user friendly method for bill generation and payment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20000"/>
              </a:lnSpc>
              <a:buFont typeface="Wingdings" pitchFamily="2" charset="2"/>
              <a:buChar char="v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Authority can easily check details including payment.</a:t>
            </a:r>
          </a:p>
          <a:p>
            <a:pPr>
              <a:buFont typeface="Wingdings" pitchFamily="2" charset="2"/>
              <a:buChar char="v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6611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780036" y="409074"/>
            <a:ext cx="9384632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Madhubala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Talwar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Pooja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Nimbalkar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Bodage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Bharati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Gavit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Prof.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Shreelekha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Mankhair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“Android based Meter Reader using OCR Technique” , April 2016 , Department of Computer Engineering,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Modern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Education Society's College of Engineering, Pune,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India,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Journal of Emerging Technologies and Innovative Research (JETIR)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Riddhi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Priyanka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Karkate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Vidyalaxmi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Selvaraj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Harsh N.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B.E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Student, KJSIEIT,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Sion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Mumbai,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Asst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Professor, KJSIEIT,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Sion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Mumbai, Maharashtra,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India , “Android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 for Meter Reading Using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OCR” ,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International Journal for Research in Engineering Application &amp; Management (IJREAM) Vol-01, Issue 03, June 2015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Websites</a:t>
            </a:r>
          </a:p>
          <a:p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www.itransition.com/blog/ocr-algorithm</a:t>
            </a: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https://www.w3schools.com</a:t>
            </a: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www.developers.google.com</a:t>
            </a: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https://www.geeksforgeeks.org/text-detector-in-android-using-firebase-ml-kit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/</a:t>
            </a: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3515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9651" y="367802"/>
            <a:ext cx="8911687" cy="663268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34932" y="916005"/>
            <a:ext cx="9557068" cy="5232132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AquaMeter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a AUTOMATED WATER METER READING APPLICATION which has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been designed basically to reduce the tedious work and avoid the Human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errors in meter reading. 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is built essentially to monitor the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usage, bill payment and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accessing the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can result in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better management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android based meter reading using OCR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helps for this.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Android app is for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customers for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reading the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meter and paying the bill.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solution gives best benefits to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customers as well as the authority.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6848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888805"/>
            <a:ext cx="8911687" cy="843743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038600"/>
          </a:xfrm>
        </p:spPr>
        <p:txBody>
          <a:bodyPr>
            <a:noAutofit/>
          </a:bodyPr>
          <a:lstStyle/>
          <a:p>
            <a:pPr marL="747713" indent="-290513" algn="just">
              <a:lnSpc>
                <a:spcPct val="150000"/>
              </a:lnSpc>
              <a:buFont typeface="Wingdings 2" pitchFamily="18" charset="2"/>
              <a:buChar char="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present revenue system of KWA </a:t>
            </a:r>
          </a:p>
          <a:p>
            <a:pPr lvl="1" algn="just">
              <a:lnSpc>
                <a:spcPct val="150000"/>
              </a:lnSpc>
              <a:buFont typeface="Wingdings 2" pitchFamily="18" charset="2"/>
              <a:buChar char="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Manual meter reading is expensive. </a:t>
            </a:r>
          </a:p>
          <a:p>
            <a:pPr lvl="1" algn="just">
              <a:lnSpc>
                <a:spcPct val="150000"/>
              </a:lnSpc>
              <a:buFont typeface="Wingdings 2" pitchFamily="18" charset="2"/>
              <a:buChar char="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Pending regular payment</a:t>
            </a:r>
          </a:p>
          <a:p>
            <a:pPr lvl="1" algn="just">
              <a:lnSpc>
                <a:spcPct val="150000"/>
              </a:lnSpc>
              <a:buFont typeface="Wingdings 2" pitchFamily="18" charset="2"/>
              <a:buChar char="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Deficiency of meter readers</a:t>
            </a:r>
          </a:p>
          <a:p>
            <a:pPr lvl="1" algn="just">
              <a:lnSpc>
                <a:spcPct val="150000"/>
              </a:lnSpc>
              <a:buFont typeface="Wingdings 2" pitchFamily="18" charset="2"/>
              <a:buChar char="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Highly Person dependant</a:t>
            </a:r>
          </a:p>
          <a:p>
            <a:pPr lvl="1" algn="just">
              <a:lnSpc>
                <a:spcPct val="150000"/>
              </a:lnSpc>
              <a:buFont typeface="Wingdings 2" pitchFamily="18" charset="2"/>
              <a:buChar char="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Billing cycle requires excessive time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4806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1081310"/>
            <a:ext cx="8911687" cy="554985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EXPECTED OUTCOME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 algn="just">
              <a:lnSpc>
                <a:spcPct val="150000"/>
              </a:lnSpc>
              <a:buFontTx/>
              <a:buAutoNum type="arabicParenR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user friendly mobile application </a:t>
            </a:r>
          </a:p>
          <a:p>
            <a:pPr marL="457200" indent="-457200" algn="just">
              <a:lnSpc>
                <a:spcPct val="150000"/>
              </a:lnSpc>
              <a:buAutoNum type="arabicParenR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GPS and image processing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approach</a:t>
            </a:r>
          </a:p>
          <a:p>
            <a:pPr marL="457200" indent="-457200" algn="just">
              <a:lnSpc>
                <a:spcPct val="150000"/>
              </a:lnSpc>
              <a:buAutoNum type="arabicParenR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Instant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billing and payment</a:t>
            </a:r>
          </a:p>
          <a:p>
            <a:pPr marL="457200" indent="-457200" algn="just">
              <a:lnSpc>
                <a:spcPct val="150000"/>
              </a:lnSpc>
              <a:buAutoNum type="arabicParenR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Instant database updating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9404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67700"/>
            <a:ext cx="8911687" cy="651237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 OF EXISTING SYSTEM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118937"/>
            <a:ext cx="8915400" cy="5438274"/>
          </a:xfrm>
        </p:spPr>
        <p:txBody>
          <a:bodyPr>
            <a:noAutofit/>
          </a:bodyPr>
          <a:lstStyle/>
          <a:p>
            <a:pPr lvl="1" algn="just">
              <a:lnSpc>
                <a:spcPct val="150000"/>
              </a:lnSpc>
            </a:pPr>
            <a:r>
              <a:rPr lang="en-IN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According to Consumers:</a:t>
            </a:r>
            <a:endParaRPr lang="en-IN" sz="2400" b="1" dirty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Difficulty in computing current consumption and cost</a:t>
            </a:r>
          </a:p>
          <a:p>
            <a:pPr lvl="1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Payment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details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is not easily available</a:t>
            </a:r>
          </a:p>
          <a:p>
            <a:pPr lvl="1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Difficulty in identifying abnormality in consumption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pattern</a:t>
            </a:r>
          </a:p>
          <a:p>
            <a:pPr lvl="1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lnSpc>
                <a:spcPct val="150000"/>
              </a:lnSpc>
            </a:pPr>
            <a:r>
              <a:rPr lang="en-IN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According </a:t>
            </a:r>
            <a:r>
              <a:rPr lang="en-IN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to meter reader:</a:t>
            </a:r>
          </a:p>
          <a:p>
            <a:pPr lvl="1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Difficulty in reaching remote areas</a:t>
            </a:r>
          </a:p>
          <a:p>
            <a:pPr lvl="1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Difficulty in finding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payments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0698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579048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544052"/>
            <a:ext cx="8915400" cy="4351421"/>
          </a:xfrm>
        </p:spPr>
        <p:txBody>
          <a:bodyPr>
            <a:no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A Mobile App for User friendly bill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payment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Image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capturing using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OCR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Automatic reading identification using image processing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technique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Instant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bill generation and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payment</a:t>
            </a:r>
            <a:endParaRPr lang="en-IN" sz="2400" b="1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Two Type of Billing approvals  :</a:t>
            </a:r>
          </a:p>
          <a:p>
            <a:pPr lvl="1">
              <a:lnSpc>
                <a:spcPct val="150000"/>
              </a:lnSpc>
              <a:buFont typeface="Courier New" pitchFamily="49" charset="0"/>
              <a:buChar char="o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Automatic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(For Majority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Readings)</a:t>
            </a:r>
          </a:p>
          <a:p>
            <a:pPr lvl="1">
              <a:lnSpc>
                <a:spcPct val="150000"/>
              </a:lnSpc>
              <a:buFont typeface="Courier New" pitchFamily="49" charset="0"/>
              <a:buChar char="o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Manual Approval with the help of water meter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image by Admin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2589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9493" y="1550542"/>
            <a:ext cx="8911687" cy="771553"/>
          </a:xfrm>
        </p:spPr>
        <p:txBody>
          <a:bodyPr>
            <a:normAutofit/>
          </a:bodyPr>
          <a:lstStyle/>
          <a:p>
            <a:pPr lvl="0"/>
            <a:r>
              <a:rPr lang="en-US" sz="2800" b="1" dirty="0" smtClean="0">
                <a:latin typeface="Times New Roman" panose="02020603050405020304" pitchFamily="18" charset="0"/>
                <a:cs typeface="Times New Roman" pitchFamily="18" charset="0"/>
              </a:rPr>
              <a:t>Highlights of the system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05780" y="2446421"/>
            <a:ext cx="8915400" cy="3777622"/>
          </a:xfrm>
        </p:spPr>
        <p:txBody>
          <a:bodyPr>
            <a:normAutofit/>
          </a:bodyPr>
          <a:lstStyle/>
          <a:p>
            <a:pPr marL="171450" lvl="0" indent="-171450" algn="just" defTabSz="685800">
              <a:lnSpc>
                <a:spcPct val="150000"/>
              </a:lnSpc>
              <a:spcBef>
                <a:spcPts val="750"/>
              </a:spcBef>
              <a:buClrTx/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By tracing the GPS location the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meter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can access the details of registered consumers. </a:t>
            </a:r>
          </a:p>
          <a:p>
            <a:pPr marL="171450" lvl="0" indent="-171450" algn="just" defTabSz="685800">
              <a:lnSpc>
                <a:spcPct val="150000"/>
              </a:lnSpc>
              <a:spcBef>
                <a:spcPts val="750"/>
              </a:spcBef>
              <a:buClrTx/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Reduces physical effort of employees</a:t>
            </a:r>
          </a:p>
          <a:p>
            <a:pPr marL="171450" lvl="0" indent="-171450" algn="just" defTabSz="685800">
              <a:lnSpc>
                <a:spcPct val="150000"/>
              </a:lnSpc>
              <a:spcBef>
                <a:spcPts val="750"/>
              </a:spcBef>
              <a:buClrTx/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Instant bill generation and make payment by just capturing  the image  of meter reading and sending it  by using mobile App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55813" y="458794"/>
            <a:ext cx="3479800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itchFamily="18" charset="0"/>
              </a:rPr>
              <a:t>What is </a:t>
            </a:r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itchFamily="18" charset="0"/>
              </a:rPr>
              <a:t>AquaMeter ?</a:t>
            </a:r>
            <a:endParaRPr lang="en-US" sz="2800" dirty="0">
              <a:solidFill>
                <a:schemeClr val="accent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205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1841" y="1057247"/>
            <a:ext cx="8911687" cy="819679"/>
          </a:xfrm>
        </p:spPr>
        <p:txBody>
          <a:bodyPr>
            <a:normAutofit fontScale="90000"/>
          </a:bodyPr>
          <a:lstStyle/>
          <a:p>
            <a:pPr lvl="0"/>
            <a:r>
              <a:rPr lang="en-US" sz="3100" b="1" dirty="0" smtClean="0">
                <a:latin typeface="Times New Roman" panose="02020603050405020304" pitchFamily="18" charset="0"/>
                <a:cs typeface="Times New Roman" pitchFamily="18" charset="0"/>
              </a:rPr>
              <a:t>SCOPE</a:t>
            </a:r>
            <a:r>
              <a:rPr lang="en-US" sz="2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itchFamily="18" charset="0"/>
              </a:rPr>
              <a:t/>
            </a:r>
            <a:br>
              <a:rPr lang="en-US" sz="2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itchFamily="18" charset="0"/>
              </a:rPr>
            </a:b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38128" y="2145632"/>
            <a:ext cx="8915400" cy="4026568"/>
          </a:xfrm>
        </p:spPr>
        <p:txBody>
          <a:bodyPr>
            <a:noAutofit/>
          </a:bodyPr>
          <a:lstStyle/>
          <a:p>
            <a:pPr marL="171450" lvl="0" indent="-171450" algn="just" defTabSz="685800">
              <a:lnSpc>
                <a:spcPct val="15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itchFamily="18" charset="0"/>
              </a:rPr>
              <a:t>Designed for water meter reading. But can be extended to other type of meter reading.</a:t>
            </a:r>
          </a:p>
          <a:p>
            <a:pPr marL="171450" lvl="0" indent="-171450" algn="just" defTabSz="685800">
              <a:lnSpc>
                <a:spcPct val="150000"/>
              </a:lnSpc>
              <a:spcBef>
                <a:spcPts val="750"/>
              </a:spcBef>
              <a:buClrTx/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itchFamily="18" charset="0"/>
              </a:rPr>
              <a:t>Implement fully automated meter reading </a:t>
            </a:r>
            <a:r>
              <a:rPr lang="en-US" sz="2400" dirty="0" smtClean="0">
                <a:latin typeface="Times New Roman" panose="02020603050405020304" pitchFamily="18" charset="0"/>
                <a:cs typeface="Times New Roman" pitchFamily="18" charset="0"/>
              </a:rPr>
              <a:t>and </a:t>
            </a:r>
            <a:r>
              <a:rPr lang="en-US" sz="2400" dirty="0">
                <a:latin typeface="Times New Roman" panose="02020603050405020304" pitchFamily="18" charset="0"/>
                <a:cs typeface="Times New Roman" pitchFamily="18" charset="0"/>
              </a:rPr>
              <a:t>capturing system to encompass entire consumers of water.</a:t>
            </a:r>
          </a:p>
          <a:p>
            <a:pPr marL="171450" lvl="0" indent="-171450" algn="just" defTabSz="685800">
              <a:lnSpc>
                <a:spcPct val="150000"/>
              </a:lnSpc>
              <a:spcBef>
                <a:spcPts val="750"/>
              </a:spcBef>
              <a:buClrTx/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itchFamily="18" charset="0"/>
              </a:rPr>
              <a:t>Any consumer with smart phone and network connectivity can access this application.</a:t>
            </a:r>
          </a:p>
          <a:p>
            <a:endParaRPr lang="en-US" sz="2400" dirty="0">
              <a:latin typeface="Times New Roman" panose="02020603050405020304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4166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557</TotalTime>
  <Words>907</Words>
  <Application>Microsoft Office PowerPoint</Application>
  <PresentationFormat>Widescreen</PresentationFormat>
  <Paragraphs>145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Century Gothic</vt:lpstr>
      <vt:lpstr>Courier New</vt:lpstr>
      <vt:lpstr>Times New Roman</vt:lpstr>
      <vt:lpstr>Wingdings</vt:lpstr>
      <vt:lpstr>Wingdings 2</vt:lpstr>
      <vt:lpstr>Wingdings 3</vt:lpstr>
      <vt:lpstr>Wisp</vt:lpstr>
      <vt:lpstr>PowerPoint Presentation</vt:lpstr>
      <vt:lpstr>AquaMeter AUTOMATED WATER METER READING</vt:lpstr>
      <vt:lpstr>INTRODUCTION</vt:lpstr>
      <vt:lpstr>PROBLEM STATEMENT</vt:lpstr>
      <vt:lpstr>EXPECTED OUTCOME</vt:lpstr>
      <vt:lpstr>DISADVANTAGES OF EXISTING SYSTEM</vt:lpstr>
      <vt:lpstr>PROPOSED SYSTEM</vt:lpstr>
      <vt:lpstr>Highlights of the system</vt:lpstr>
      <vt:lpstr>SCOPE </vt:lpstr>
      <vt:lpstr>Technologies Used  OCR GPS   </vt:lpstr>
      <vt:lpstr>OCR (Optical Character Recognition ) </vt:lpstr>
      <vt:lpstr>Components of an OCR system </vt:lpstr>
      <vt:lpstr>GPS (Global Positioning System)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AUTOMATED WATER  METER READING</dc:title>
  <dc:creator>User</dc:creator>
  <cp:lastModifiedBy>User</cp:lastModifiedBy>
  <cp:revision>93</cp:revision>
  <dcterms:created xsi:type="dcterms:W3CDTF">2022-01-19T10:59:28Z</dcterms:created>
  <dcterms:modified xsi:type="dcterms:W3CDTF">2022-03-03T17:45:04Z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50301053</vt:lpwstr>
  </property>
  <property fmtid="{D5CDD505-2E9C-101B-9397-08002B2CF9AE}" pid="3" name="NXPowerLiteSettings">
    <vt:lpwstr>F7000400038000</vt:lpwstr>
  </property>
  <property fmtid="{D5CDD505-2E9C-101B-9397-08002B2CF9AE}" pid="4" name="NXPowerLiteVersion">
    <vt:lpwstr>S9.1.2</vt:lpwstr>
  </property>
</Properties>
</file>