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52" r:id="rId1"/>
  </p:sldMasterIdLst>
  <p:notesMasterIdLst>
    <p:notesMasterId r:id="rId2"/>
  </p:notesMasterIdLst>
  <p:sldIdLst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</p:sldIdLst>
  <p:sldSz cy="10680700" cx="7556500"/>
  <p:notesSz cx="7556500" cy="10680700"/>
  <p:embeddedFontLst>
    <p:embeddedFont>
      <p:font typeface="IDMBAC+TimesNewRomanPS-BoldMT"/>
      <p:regular r:id="rId31"/>
    </p:embeddedFont>
    <p:embeddedFont>
      <p:font typeface="IDMBAC+TimesNewRomanPS-BoldMT"/>
      <p:regular r:id="rId32"/>
    </p:embeddedFont>
    <p:embeddedFont>
      <p:font typeface="RLEOIP+TimesNewRomanPSMT"/>
      <p:regular r:id="rId33"/>
    </p:embeddedFont>
    <p:embeddedFont>
      <p:font typeface="QJIOAA+Wingdings-Regular"/>
      <p:regular r:id="rId34"/>
    </p:embeddedFont>
    <p:embeddedFont>
      <p:font typeface="KJUUQU+TimesNewRomanPS-ItalicMT"/>
      <p:regular r:id="rId35"/>
    </p:embeddedFont>
    <p:embeddedFont>
      <p:font typeface="RLEOIP+TimesNewRomanPSMT"/>
      <p:regular r:id="rId36"/>
    </p:embeddedFont>
    <p:embeddedFont>
      <p:font typeface="PFBBJS+TimesNewRomanPS-BoldItalicMT"/>
      <p:regular r:id="rId37"/>
    </p:embeddedFont>
  </p:embeddedFontLst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font" Target="fonts/font1.fntdata"/><Relationship Id="rId32" Type="http://schemas.openxmlformats.org/officeDocument/2006/relationships/font" Target="fonts/font2.fntdata"/><Relationship Id="rId33" Type="http://schemas.openxmlformats.org/officeDocument/2006/relationships/font" Target="fonts/font3.fntdata"/><Relationship Id="rId34" Type="http://schemas.openxmlformats.org/officeDocument/2006/relationships/font" Target="fonts/font4.fntdata"/><Relationship Id="rId35" Type="http://schemas.openxmlformats.org/officeDocument/2006/relationships/font" Target="fonts/font5.fntdata"/><Relationship Id="rId36" Type="http://schemas.openxmlformats.org/officeDocument/2006/relationships/font" Target="fonts/font6.fntdata"/><Relationship Id="rId37" Type="http://schemas.openxmlformats.org/officeDocument/2006/relationships/font" Target="fonts/font7.fntdata"/><Relationship Id="rId38" Type="http://schemas.openxmlformats.org/officeDocument/2006/relationships/tableStyles" Target="tableStyle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8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938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938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938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938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93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eader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1048582" name="Text 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3" name="Date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1048584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3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1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1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1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slideLayout" Target="../slideLayouts/slideLayout1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1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slideLayout" Target="../slideLayouts/slideLayout1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slideLayout" Target="../slideLayouts/slideLayout1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slideLayout" Target="../slideLayouts/slideLayout1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slideLayout" Target="../slideLayouts/slideLayout1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slideLayout" Target="../slideLayouts/slideLayout1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slideLayout" Target="../slideLayouts/slideLayout1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slideLayout" Target="../slideLayouts/slideLayout1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object 1"/>
          <p:cNvSpPr/>
          <p:nvPr/>
        </p:nvSpPr>
        <p:spPr>
          <a:xfrm>
            <a:off x="701675" y="626109"/>
            <a:ext cx="6311900" cy="937895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587" name="object 2"/>
          <p:cNvSpPr/>
          <p:nvPr/>
        </p:nvSpPr>
        <p:spPr>
          <a:xfrm>
            <a:off x="0" y="0"/>
            <a:ext cx="12700" cy="12700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588" name="object 3"/>
          <p:cNvSpPr/>
          <p:nvPr/>
        </p:nvSpPr>
        <p:spPr>
          <a:xfrm>
            <a:off x="2713291" y="231738"/>
            <a:ext cx="2698267" cy="338098"/>
          </a:xfrm>
          <a:prstGeom prst="rect"/>
          <a:blipFill>
            <a:blip xmlns:r="http://schemas.openxmlformats.org/officeDocument/2006/relationships" r:embed="rId3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589" name="object 5"/>
          <p:cNvSpPr txBox="1"/>
          <p:nvPr/>
        </p:nvSpPr>
        <p:spPr>
          <a:xfrm>
            <a:off x="685800" y="448314"/>
            <a:ext cx="1992256" cy="165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III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B.Sc,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SEMESTER-6,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PAPER-7</a:t>
            </a:r>
          </a:p>
        </p:txBody>
      </p:sp>
      <p:sp>
        <p:nvSpPr>
          <p:cNvPr id="1048590" name="object 6"/>
          <p:cNvSpPr txBox="1"/>
          <p:nvPr/>
        </p:nvSpPr>
        <p:spPr>
          <a:xfrm>
            <a:off x="5720588" y="448314"/>
            <a:ext cx="1461241" cy="165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Introduction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HTML</a:t>
            </a:r>
          </a:p>
        </p:txBody>
      </p:sp>
      <p:sp>
        <p:nvSpPr>
          <p:cNvPr id="1048591" name="object 7"/>
          <p:cNvSpPr txBox="1"/>
          <p:nvPr/>
        </p:nvSpPr>
        <p:spPr>
          <a:xfrm>
            <a:off x="3527094" y="683382"/>
            <a:ext cx="736624" cy="165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UNIT-1</a:t>
            </a:r>
          </a:p>
        </p:txBody>
      </p:sp>
      <p:sp>
        <p:nvSpPr>
          <p:cNvPr id="1048592" name="object 8"/>
          <p:cNvSpPr txBox="1"/>
          <p:nvPr/>
        </p:nvSpPr>
        <p:spPr>
          <a:xfrm>
            <a:off x="914400" y="946246"/>
            <a:ext cx="6522126" cy="68326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HTML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: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Basic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HTML,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Document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body,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Text,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Hyper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links,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Adding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more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formatting,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Lists,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Tables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using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images.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More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HTML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: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Multimedia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objects,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Frames,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Forms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towards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interactive,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HTML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document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heading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detail.</a:t>
            </a:r>
          </a:p>
        </p:txBody>
      </p:sp>
      <p:sp>
        <p:nvSpPr>
          <p:cNvPr id="1048593" name="object 9"/>
          <p:cNvSpPr txBox="1"/>
          <p:nvPr/>
        </p:nvSpPr>
        <p:spPr>
          <a:xfrm>
            <a:off x="914400" y="1734840"/>
            <a:ext cx="6565066" cy="42418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24688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----------------------------------------------------------------------------------------------------------------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1.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What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is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HTML?</a:t>
            </a:r>
          </a:p>
        </p:txBody>
      </p:sp>
      <p:sp>
        <p:nvSpPr>
          <p:cNvPr id="1048594" name="object 10"/>
          <p:cNvSpPr txBox="1"/>
          <p:nvPr/>
        </p:nvSpPr>
        <p:spPr>
          <a:xfrm>
            <a:off x="914400" y="2260569"/>
            <a:ext cx="6593457" cy="223774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457199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HTML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,</a:t>
            </a:r>
            <a:r>
              <a:rPr dirty="0" sz="1200" spc="1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</a:t>
            </a:r>
            <a:r>
              <a:rPr dirty="0" sz="1200" spc="1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initializes</a:t>
            </a:r>
            <a:r>
              <a:rPr dirty="0" sz="1200" spc="1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</a:t>
            </a:r>
            <a:r>
              <a:rPr dirty="0" sz="1200" spc="1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Hypertext</a:t>
            </a:r>
            <a:r>
              <a:rPr b="1" dirty="0" sz="1200" spc="15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Mark-up</a:t>
            </a:r>
            <a:r>
              <a:rPr b="1" dirty="0" sz="1200" spc="14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Language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,</a:t>
            </a:r>
            <a:r>
              <a:rPr dirty="0" sz="1200" spc="1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 spc="1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1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predominant</a:t>
            </a:r>
            <a:r>
              <a:rPr dirty="0" sz="1200" spc="1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markup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language</a:t>
            </a:r>
            <a:r>
              <a:rPr dirty="0" sz="1200" spc="42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</a:t>
            </a:r>
            <a:r>
              <a:rPr dirty="0" sz="1200" spc="42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web</a:t>
            </a:r>
            <a:r>
              <a:rPr dirty="0" sz="1200" spc="42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pages.</a:t>
            </a:r>
            <a:r>
              <a:rPr dirty="0" sz="1200" spc="4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 spc="42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provides</a:t>
            </a:r>
            <a:r>
              <a:rPr dirty="0" sz="1200" spc="42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4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means</a:t>
            </a:r>
            <a:r>
              <a:rPr dirty="0" sz="1200" spc="42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 spc="42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describe</a:t>
            </a:r>
            <a:r>
              <a:rPr dirty="0" sz="1200" spc="4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4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structure</a:t>
            </a:r>
            <a:r>
              <a:rPr dirty="0" sz="1200" spc="4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 spc="42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text-based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information</a:t>
            </a:r>
            <a:r>
              <a:rPr dirty="0" sz="1200" spc="21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 spc="21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20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document—by</a:t>
            </a:r>
            <a:r>
              <a:rPr dirty="0" sz="1200" spc="21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denoting</a:t>
            </a:r>
            <a:r>
              <a:rPr dirty="0" sz="1200" spc="21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certain</a:t>
            </a:r>
            <a:r>
              <a:rPr dirty="0" sz="1200" spc="21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text</a:t>
            </a:r>
            <a:r>
              <a:rPr dirty="0" sz="1200" spc="20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as</a:t>
            </a:r>
            <a:r>
              <a:rPr dirty="0" sz="1200" spc="21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links,</a:t>
            </a:r>
            <a:r>
              <a:rPr dirty="0" sz="1200" spc="21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headings,</a:t>
            </a:r>
            <a:r>
              <a:rPr dirty="0" sz="1200" spc="21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paragraphs,</a:t>
            </a:r>
            <a:r>
              <a:rPr dirty="0" sz="1200" spc="21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lists,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etc.—and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supplement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that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text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with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interactive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forms,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embedded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images,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other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objects.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HTML</a:t>
            </a:r>
            <a:r>
              <a:rPr dirty="0" sz="1200" spc="18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 spc="18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written</a:t>
            </a:r>
            <a:r>
              <a:rPr dirty="0" sz="1200" spc="18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 spc="18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18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form</a:t>
            </a:r>
            <a:r>
              <a:rPr dirty="0" sz="1200" spc="18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 spc="18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"tags"</a:t>
            </a:r>
            <a:r>
              <a:rPr dirty="0" sz="1200" spc="18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consisting</a:t>
            </a:r>
            <a:r>
              <a:rPr dirty="0" sz="1200" spc="18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minimally</a:t>
            </a:r>
            <a:r>
              <a:rPr dirty="0" sz="1200" spc="18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 spc="18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"elements"</a:t>
            </a:r>
            <a:r>
              <a:rPr dirty="0" sz="1200" spc="18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surrounded</a:t>
            </a:r>
            <a:r>
              <a:rPr dirty="0" sz="1200" spc="18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by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angle</a:t>
            </a:r>
            <a:r>
              <a:rPr dirty="0" sz="1200" spc="6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brackets.</a:t>
            </a:r>
            <a:r>
              <a:rPr dirty="0" sz="1200" spc="6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HTML</a:t>
            </a:r>
            <a:r>
              <a:rPr dirty="0" sz="1200" spc="6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can</a:t>
            </a:r>
            <a:r>
              <a:rPr dirty="0" sz="1200" spc="6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also</a:t>
            </a:r>
            <a:r>
              <a:rPr dirty="0" sz="1200" spc="6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describe,</a:t>
            </a:r>
            <a:r>
              <a:rPr dirty="0" sz="1200" spc="6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 spc="6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some</a:t>
            </a:r>
            <a:r>
              <a:rPr dirty="0" sz="1200" spc="6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degree,</a:t>
            </a:r>
            <a:r>
              <a:rPr dirty="0" sz="1200" spc="6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6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appearance</a:t>
            </a:r>
            <a:r>
              <a:rPr dirty="0" sz="1200" spc="6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 spc="6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semantics</a:t>
            </a:r>
            <a:r>
              <a:rPr dirty="0" sz="1200" spc="6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 spc="6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document,</a:t>
            </a:r>
            <a:r>
              <a:rPr dirty="0" sz="1200" spc="11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 spc="11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can</a:t>
            </a:r>
            <a:r>
              <a:rPr dirty="0" sz="1200" spc="11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include</a:t>
            </a:r>
            <a:r>
              <a:rPr dirty="0" sz="1200" spc="11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embedded</a:t>
            </a:r>
            <a:r>
              <a:rPr dirty="0" sz="1200" spc="11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scripting</a:t>
            </a:r>
            <a:r>
              <a:rPr dirty="0" sz="1200" spc="11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language</a:t>
            </a:r>
            <a:r>
              <a:rPr dirty="0" sz="1200" spc="11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code</a:t>
            </a:r>
            <a:r>
              <a:rPr dirty="0" sz="1200" spc="11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(such</a:t>
            </a:r>
            <a:r>
              <a:rPr dirty="0" sz="1200" spc="11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as</a:t>
            </a:r>
            <a:r>
              <a:rPr dirty="0" sz="1200" spc="11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JavaScript)</a:t>
            </a:r>
            <a:r>
              <a:rPr dirty="0" sz="1200" spc="11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that</a:t>
            </a:r>
            <a:r>
              <a:rPr dirty="0" sz="1200" spc="11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can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affect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behavior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Web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browsers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other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HTML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processors.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History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HTML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Origins:</a:t>
            </a:r>
          </a:p>
        </p:txBody>
      </p:sp>
      <p:sp>
        <p:nvSpPr>
          <p:cNvPr id="1048595" name="object 11"/>
          <p:cNvSpPr txBox="1"/>
          <p:nvPr/>
        </p:nvSpPr>
        <p:spPr>
          <a:xfrm>
            <a:off x="914400" y="4626350"/>
            <a:ext cx="6593457" cy="223774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45720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 spc="17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1980,</a:t>
            </a:r>
            <a:r>
              <a:rPr dirty="0" sz="1200" spc="17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physicist</a:t>
            </a:r>
            <a:r>
              <a:rPr dirty="0" sz="1200" spc="17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Tim</a:t>
            </a:r>
            <a:r>
              <a:rPr dirty="0" sz="1200" spc="17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Berners-Lee,</a:t>
            </a:r>
            <a:r>
              <a:rPr dirty="0" sz="1200" spc="17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who</a:t>
            </a:r>
            <a:r>
              <a:rPr dirty="0" sz="1200" spc="17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was</a:t>
            </a:r>
            <a:r>
              <a:rPr dirty="0" sz="1200" spc="17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</a:t>
            </a:r>
            <a:r>
              <a:rPr dirty="0" sz="1200" spc="17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independent</a:t>
            </a:r>
            <a:r>
              <a:rPr dirty="0" sz="1200" spc="17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contractor</a:t>
            </a:r>
            <a:r>
              <a:rPr dirty="0" sz="1200" spc="17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at</a:t>
            </a:r>
            <a:r>
              <a:rPr dirty="0" sz="1200" spc="17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CERN,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proposed</a:t>
            </a:r>
            <a:r>
              <a:rPr dirty="0" sz="1200" spc="33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 spc="33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prototyped</a:t>
            </a:r>
            <a:r>
              <a:rPr dirty="0" sz="1200" spc="33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ENQUIRE,</a:t>
            </a:r>
            <a:r>
              <a:rPr dirty="0" sz="1200" spc="33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33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system</a:t>
            </a:r>
            <a:r>
              <a:rPr dirty="0" sz="1200" spc="33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</a:t>
            </a:r>
            <a:r>
              <a:rPr dirty="0" sz="1200" spc="33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CERN</a:t>
            </a:r>
            <a:r>
              <a:rPr dirty="0" sz="1200" spc="33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researchers</a:t>
            </a:r>
            <a:r>
              <a:rPr dirty="0" sz="1200" spc="33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 spc="33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</a:t>
            </a:r>
            <a:r>
              <a:rPr dirty="0" sz="1200" spc="33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 spc="33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share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documents.</a:t>
            </a:r>
            <a:r>
              <a:rPr dirty="0" sz="1200" spc="23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 spc="23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1989,</a:t>
            </a:r>
            <a:r>
              <a:rPr dirty="0" sz="1200" spc="23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Berners-Lee</a:t>
            </a:r>
            <a:r>
              <a:rPr dirty="0" sz="1200" spc="23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 spc="23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CERN</a:t>
            </a:r>
            <a:r>
              <a:rPr dirty="0" sz="1200" spc="23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data</a:t>
            </a:r>
            <a:r>
              <a:rPr dirty="0" sz="1200" spc="23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systems</a:t>
            </a:r>
            <a:r>
              <a:rPr dirty="0" sz="1200" spc="23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engineer</a:t>
            </a:r>
            <a:r>
              <a:rPr dirty="0" sz="1200" spc="23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Robert</a:t>
            </a:r>
            <a:r>
              <a:rPr dirty="0" sz="1200" spc="23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Cailliau</a:t>
            </a:r>
            <a:r>
              <a:rPr dirty="0" sz="1200" spc="23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each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submitted</a:t>
            </a:r>
            <a:r>
              <a:rPr dirty="0" sz="1200" spc="43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separate</a:t>
            </a:r>
            <a:r>
              <a:rPr dirty="0" sz="1200" spc="43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proposals</a:t>
            </a:r>
            <a:r>
              <a:rPr dirty="0" sz="1200" spc="43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</a:t>
            </a:r>
            <a:r>
              <a:rPr dirty="0" sz="1200" spc="43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</a:t>
            </a:r>
            <a:r>
              <a:rPr dirty="0" sz="1200" spc="43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Internet-based</a:t>
            </a:r>
            <a:r>
              <a:rPr dirty="0" sz="1200" spc="43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hypertext</a:t>
            </a:r>
            <a:r>
              <a:rPr dirty="0" sz="1200" spc="43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system</a:t>
            </a:r>
            <a:r>
              <a:rPr dirty="0" sz="1200" spc="43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providing</a:t>
            </a:r>
            <a:r>
              <a:rPr dirty="0" sz="1200" spc="43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similar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functionality.</a:t>
            </a:r>
            <a:r>
              <a:rPr dirty="0" sz="1200" spc="6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6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following</a:t>
            </a:r>
            <a:r>
              <a:rPr dirty="0" sz="1200" spc="6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year,</a:t>
            </a:r>
            <a:r>
              <a:rPr dirty="0" sz="1200" spc="6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they</a:t>
            </a:r>
            <a:r>
              <a:rPr dirty="0" sz="1200" spc="6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collaborated</a:t>
            </a:r>
            <a:r>
              <a:rPr dirty="0" sz="1200" spc="6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on</a:t>
            </a:r>
            <a:r>
              <a:rPr dirty="0" sz="1200" spc="6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6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joint</a:t>
            </a:r>
            <a:r>
              <a:rPr dirty="0" sz="1200" spc="6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proposal,</a:t>
            </a:r>
            <a:r>
              <a:rPr dirty="0" sz="1200" spc="6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6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Worldwide</a:t>
            </a:r>
            <a:r>
              <a:rPr dirty="0" sz="1200" spc="6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Web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(W3)</a:t>
            </a:r>
            <a:r>
              <a:rPr dirty="0" sz="1200" spc="4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project,</a:t>
            </a:r>
            <a:r>
              <a:rPr dirty="0" sz="1200" spc="4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which</a:t>
            </a:r>
            <a:r>
              <a:rPr dirty="0" sz="1200" spc="4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was</a:t>
            </a:r>
            <a:r>
              <a:rPr dirty="0" sz="1200" spc="4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accepted</a:t>
            </a:r>
            <a:r>
              <a:rPr dirty="0" sz="1200" spc="4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by</a:t>
            </a:r>
            <a:r>
              <a:rPr dirty="0" sz="1200" spc="4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CERN.</a:t>
            </a:r>
            <a:r>
              <a:rPr dirty="0" sz="1200" spc="4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 spc="4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his</a:t>
            </a:r>
            <a:r>
              <a:rPr dirty="0" sz="1200" spc="4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personal</a:t>
            </a:r>
            <a:r>
              <a:rPr dirty="0" sz="1200" spc="4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notes</a:t>
            </a:r>
            <a:r>
              <a:rPr dirty="0" sz="1200" spc="4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from</a:t>
            </a:r>
            <a:r>
              <a:rPr dirty="0" sz="1200" spc="4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1990</a:t>
            </a:r>
            <a:r>
              <a:rPr dirty="0" sz="1200" spc="4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he</a:t>
            </a:r>
            <a:r>
              <a:rPr dirty="0" sz="1200" spc="4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lists,</a:t>
            </a:r>
            <a:r>
              <a:rPr dirty="0" sz="1200" spc="4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"some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many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areas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which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hypertext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used",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puts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encyclopedia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first.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--------------------------------------------XXXXXXXXXXXX------------------------------------------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2.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What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is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a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tag?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What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are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the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properties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of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tags?</a:t>
            </a:r>
          </a:p>
        </p:txBody>
      </p:sp>
      <p:sp>
        <p:nvSpPr>
          <p:cNvPr id="1048596" name="object 12"/>
          <p:cNvSpPr txBox="1"/>
          <p:nvPr/>
        </p:nvSpPr>
        <p:spPr>
          <a:xfrm>
            <a:off x="914400" y="6992132"/>
            <a:ext cx="6593430" cy="42418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45720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1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</a:t>
            </a:r>
            <a:r>
              <a:rPr dirty="0" sz="1200" spc="1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 spc="1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1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format</a:t>
            </a:r>
            <a:r>
              <a:rPr dirty="0" sz="1200" spc="1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name</a:t>
            </a:r>
            <a:r>
              <a:rPr dirty="0" sz="1200" spc="1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surrounded</a:t>
            </a:r>
            <a:r>
              <a:rPr dirty="0" sz="1200" spc="1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by</a:t>
            </a:r>
            <a:r>
              <a:rPr dirty="0" sz="1200" spc="1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Angle</a:t>
            </a:r>
            <a:r>
              <a:rPr dirty="0" sz="1200" spc="1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brackets.</a:t>
            </a:r>
            <a:r>
              <a:rPr dirty="0" sz="1200" spc="1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Tags</a:t>
            </a:r>
            <a:r>
              <a:rPr dirty="0" sz="1200" spc="1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are</a:t>
            </a:r>
            <a:r>
              <a:rPr dirty="0" sz="1200" spc="1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mainly</a:t>
            </a:r>
            <a:r>
              <a:rPr dirty="0" sz="1200" spc="1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used</a:t>
            </a:r>
            <a:r>
              <a:rPr dirty="0" sz="1200" spc="1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 spc="1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tell</a:t>
            </a:r>
            <a:r>
              <a:rPr dirty="0" sz="1200" spc="1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browser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how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display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content.</a:t>
            </a:r>
          </a:p>
        </p:txBody>
      </p:sp>
      <p:sp>
        <p:nvSpPr>
          <p:cNvPr id="1048597" name="object 13"/>
          <p:cNvSpPr txBox="1"/>
          <p:nvPr/>
        </p:nvSpPr>
        <p:spPr>
          <a:xfrm>
            <a:off x="1143000" y="7516670"/>
            <a:ext cx="1739517" cy="1651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JIOAA+Wingdings-Regular"/>
                <a:cs typeface="QJIOAA+Wingdings-Regular"/>
              </a:rPr>
              <a:t></a:t>
            </a:r>
            <a:r>
              <a:rPr dirty="0" sz="1200" spc="-352">
                <a:solidFill>
                  <a:srgbClr val="000000"/>
                </a:solidFill>
                <a:latin typeface="QJIOAA+Wingdings-Regular"/>
                <a:cs typeface="QJIOAA+Wingding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Document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properties</a:t>
            </a:r>
          </a:p>
        </p:txBody>
      </p:sp>
      <p:sp>
        <p:nvSpPr>
          <p:cNvPr id="1048598" name="object 14"/>
          <p:cNvSpPr txBox="1"/>
          <p:nvPr/>
        </p:nvSpPr>
        <p:spPr>
          <a:xfrm>
            <a:off x="1143000" y="7779535"/>
            <a:ext cx="888923" cy="1651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JIOAA+Wingdings-Regular"/>
                <a:cs typeface="QJIOAA+Wingdings-Regular"/>
              </a:rPr>
              <a:t></a:t>
            </a:r>
            <a:r>
              <a:rPr dirty="0" sz="1200" spc="-352">
                <a:solidFill>
                  <a:srgbClr val="000000"/>
                </a:solidFill>
                <a:latin typeface="QJIOAA+Wingdings-Regular"/>
                <a:cs typeface="QJIOAA+Wingding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Layout</a:t>
            </a:r>
          </a:p>
        </p:txBody>
      </p:sp>
      <p:sp>
        <p:nvSpPr>
          <p:cNvPr id="1048599" name="object 15"/>
          <p:cNvSpPr txBox="1"/>
          <p:nvPr/>
        </p:nvSpPr>
        <p:spPr>
          <a:xfrm>
            <a:off x="1143000" y="8042399"/>
            <a:ext cx="1062357" cy="1651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JIOAA+Wingdings-Regular"/>
                <a:cs typeface="QJIOAA+Wingdings-Regular"/>
              </a:rPr>
              <a:t></a:t>
            </a:r>
            <a:r>
              <a:rPr dirty="0" sz="1200" spc="-352">
                <a:solidFill>
                  <a:srgbClr val="000000"/>
                </a:solidFill>
                <a:latin typeface="QJIOAA+Wingdings-Regular"/>
                <a:cs typeface="QJIOAA+Wingding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Text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style</a:t>
            </a:r>
          </a:p>
        </p:txBody>
      </p:sp>
      <p:sp>
        <p:nvSpPr>
          <p:cNvPr id="1048600" name="object 16"/>
          <p:cNvSpPr txBox="1"/>
          <p:nvPr/>
        </p:nvSpPr>
        <p:spPr>
          <a:xfrm>
            <a:off x="1143000" y="8305264"/>
            <a:ext cx="897355" cy="1651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JIOAA+Wingdings-Regular"/>
                <a:cs typeface="QJIOAA+Wingdings-Regular"/>
              </a:rPr>
              <a:t></a:t>
            </a:r>
            <a:r>
              <a:rPr dirty="0" sz="1200" spc="-352">
                <a:solidFill>
                  <a:srgbClr val="000000"/>
                </a:solidFill>
                <a:latin typeface="QJIOAA+Wingdings-Regular"/>
                <a:cs typeface="QJIOAA+Wingding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Images</a:t>
            </a:r>
          </a:p>
        </p:txBody>
      </p:sp>
      <p:sp>
        <p:nvSpPr>
          <p:cNvPr id="1048601" name="object 17"/>
          <p:cNvSpPr txBox="1"/>
          <p:nvPr/>
        </p:nvSpPr>
        <p:spPr>
          <a:xfrm>
            <a:off x="1143000" y="8568128"/>
            <a:ext cx="1185239" cy="1651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JIOAA+Wingdings-Regular"/>
                <a:cs typeface="QJIOAA+Wingdings-Regular"/>
              </a:rPr>
              <a:t></a:t>
            </a:r>
            <a:r>
              <a:rPr dirty="0" sz="1200" spc="-352">
                <a:solidFill>
                  <a:srgbClr val="000000"/>
                </a:solidFill>
                <a:latin typeface="QJIOAA+Wingdings-Regular"/>
                <a:cs typeface="QJIOAA+Wingding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Hyper-links</a:t>
            </a:r>
          </a:p>
        </p:txBody>
      </p:sp>
      <p:sp>
        <p:nvSpPr>
          <p:cNvPr id="1048602" name="object 18"/>
          <p:cNvSpPr txBox="1"/>
          <p:nvPr/>
        </p:nvSpPr>
        <p:spPr>
          <a:xfrm>
            <a:off x="914400" y="8832184"/>
            <a:ext cx="4664019" cy="42418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22860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Every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contains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Starting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(&lt;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&gt;)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Closing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</a:t>
            </a:r>
            <a:r>
              <a:rPr dirty="0" sz="1200" spc="29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(&lt;/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&gt;).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Properties:</a:t>
            </a:r>
          </a:p>
        </p:txBody>
      </p:sp>
      <p:sp>
        <p:nvSpPr>
          <p:cNvPr id="1048603" name="object 19"/>
          <p:cNvSpPr txBox="1"/>
          <p:nvPr/>
        </p:nvSpPr>
        <p:spPr>
          <a:xfrm>
            <a:off x="1143000" y="9357913"/>
            <a:ext cx="2131660" cy="1651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i.</a:t>
            </a:r>
            <a:r>
              <a:rPr dirty="0" sz="1200" spc="86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are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not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case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sensitive</a:t>
            </a:r>
          </a:p>
        </p:txBody>
      </p:sp>
      <p:sp>
        <p:nvSpPr>
          <p:cNvPr id="1048604" name="object 20"/>
          <p:cNvSpPr txBox="1"/>
          <p:nvPr/>
        </p:nvSpPr>
        <p:spPr>
          <a:xfrm>
            <a:off x="1828800" y="9620777"/>
            <a:ext cx="3683439" cy="165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ex: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&lt;Head&gt;,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&lt;HEAD&gt;and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&lt;hEAD&gt;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are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equivalents.</a:t>
            </a:r>
          </a:p>
        </p:txBody>
      </p:sp>
      <p:sp>
        <p:nvSpPr>
          <p:cNvPr id="1048605" name="object 21"/>
          <p:cNvSpPr txBox="1"/>
          <p:nvPr/>
        </p:nvSpPr>
        <p:spPr>
          <a:xfrm>
            <a:off x="748944" y="10052968"/>
            <a:ext cx="6004977" cy="165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KADIRI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NAGESWARA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RAO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M.C.A.,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Department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of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Computer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Science,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TJPS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College,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Guntur.</a:t>
            </a:r>
          </a:p>
        </p:txBody>
      </p:sp>
      <p:sp>
        <p:nvSpPr>
          <p:cNvPr id="1048606" name="object 22"/>
          <p:cNvSpPr txBox="1"/>
          <p:nvPr/>
        </p:nvSpPr>
        <p:spPr>
          <a:xfrm>
            <a:off x="6901472" y="10052968"/>
            <a:ext cx="280354" cy="165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1" name="object 1"/>
          <p:cNvSpPr/>
          <p:nvPr/>
        </p:nvSpPr>
        <p:spPr>
          <a:xfrm>
            <a:off x="701675" y="626109"/>
            <a:ext cx="6311900" cy="937895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842" name="object 2"/>
          <p:cNvSpPr/>
          <p:nvPr/>
        </p:nvSpPr>
        <p:spPr>
          <a:xfrm>
            <a:off x="0" y="0"/>
            <a:ext cx="12700" cy="12700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843" name="object 3"/>
          <p:cNvSpPr/>
          <p:nvPr/>
        </p:nvSpPr>
        <p:spPr>
          <a:xfrm>
            <a:off x="2713291" y="231738"/>
            <a:ext cx="2698267" cy="338098"/>
          </a:xfrm>
          <a:prstGeom prst="rect"/>
          <a:blipFill>
            <a:blip xmlns:r="http://schemas.openxmlformats.org/officeDocument/2006/relationships" r:embed="rId3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844" name="object 5"/>
          <p:cNvSpPr txBox="1"/>
          <p:nvPr/>
        </p:nvSpPr>
        <p:spPr>
          <a:xfrm>
            <a:off x="685800" y="448314"/>
            <a:ext cx="1992256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III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B.Sc,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SEMESTER-6,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PAPER-7</a:t>
            </a:r>
          </a:p>
        </p:txBody>
      </p:sp>
      <p:sp>
        <p:nvSpPr>
          <p:cNvPr id="1048845" name="object 6"/>
          <p:cNvSpPr txBox="1"/>
          <p:nvPr/>
        </p:nvSpPr>
        <p:spPr>
          <a:xfrm>
            <a:off x="5720588" y="448314"/>
            <a:ext cx="1461241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Introduction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HTML</a:t>
            </a:r>
          </a:p>
        </p:txBody>
      </p:sp>
      <p:sp>
        <p:nvSpPr>
          <p:cNvPr id="1048846" name="object 7"/>
          <p:cNvSpPr txBox="1"/>
          <p:nvPr/>
        </p:nvSpPr>
        <p:spPr>
          <a:xfrm>
            <a:off x="914400" y="683382"/>
            <a:ext cx="124889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2.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Courses.html</a:t>
            </a:r>
          </a:p>
        </p:txBody>
      </p:sp>
      <p:sp>
        <p:nvSpPr>
          <p:cNvPr id="1048847" name="object 8"/>
          <p:cNvSpPr txBox="1"/>
          <p:nvPr/>
        </p:nvSpPr>
        <p:spPr>
          <a:xfrm>
            <a:off x="914400" y="946246"/>
            <a:ext cx="67992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&lt;html&gt;</a:t>
            </a:r>
          </a:p>
        </p:txBody>
      </p:sp>
      <p:sp>
        <p:nvSpPr>
          <p:cNvPr id="1048848" name="object 9"/>
          <p:cNvSpPr txBox="1"/>
          <p:nvPr/>
        </p:nvSpPr>
        <p:spPr>
          <a:xfrm>
            <a:off x="914400" y="1209111"/>
            <a:ext cx="68823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&lt;head&gt;</a:t>
            </a:r>
          </a:p>
        </p:txBody>
      </p:sp>
      <p:sp>
        <p:nvSpPr>
          <p:cNvPr id="1048849" name="object 10"/>
          <p:cNvSpPr txBox="1"/>
          <p:nvPr/>
        </p:nvSpPr>
        <p:spPr>
          <a:xfrm>
            <a:off x="914400" y="1471976"/>
            <a:ext cx="2123443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45720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&lt;title&gt;Courses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&lt;/title&gt;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&lt;/head&gt;</a:t>
            </a:r>
          </a:p>
        </p:txBody>
      </p:sp>
      <p:sp>
        <p:nvSpPr>
          <p:cNvPr id="1048850" name="object 11"/>
          <p:cNvSpPr txBox="1"/>
          <p:nvPr/>
        </p:nvSpPr>
        <p:spPr>
          <a:xfrm>
            <a:off x="914400" y="1997705"/>
            <a:ext cx="591536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&lt;body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background="Water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lilies.jpg"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topmargin="30px"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leftmargin="30px"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&gt;</a:t>
            </a:r>
          </a:p>
        </p:txBody>
      </p:sp>
      <p:sp>
        <p:nvSpPr>
          <p:cNvPr id="1048851" name="object 12"/>
          <p:cNvSpPr txBox="1"/>
          <p:nvPr/>
        </p:nvSpPr>
        <p:spPr>
          <a:xfrm>
            <a:off x="914400" y="2260569"/>
            <a:ext cx="3558297" cy="1448829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basefont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color="white"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size="+2"&gt;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&lt;h2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align="center"&gt;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OFFERED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COURSES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&lt;/h2&gt;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size="4"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noshade&gt;</a:t>
            </a:r>
          </a:p>
          <a:p>
            <a:pPr marL="4572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&lt;a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href="Prg2.html"&gt;HOME&lt;/a&gt;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&lt;br&gt;</a:t>
            </a:r>
          </a:p>
        </p:txBody>
      </p:sp>
      <p:sp>
        <p:nvSpPr>
          <p:cNvPr id="1048852" name="object 13"/>
          <p:cNvSpPr txBox="1"/>
          <p:nvPr/>
        </p:nvSpPr>
        <p:spPr>
          <a:xfrm>
            <a:off x="914400" y="3574892"/>
            <a:ext cx="124555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&lt;h4&gt;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B.A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&lt;/h4&gt;</a:t>
            </a:r>
          </a:p>
        </p:txBody>
      </p:sp>
      <p:sp>
        <p:nvSpPr>
          <p:cNvPr id="1048853" name="object 14"/>
          <p:cNvSpPr txBox="1"/>
          <p:nvPr/>
        </p:nvSpPr>
        <p:spPr>
          <a:xfrm>
            <a:off x="914400" y="3837758"/>
            <a:ext cx="1431944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&lt;h4&gt;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B.Com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&lt;/h4&gt;</a:t>
            </a:r>
          </a:p>
        </p:txBody>
      </p:sp>
      <p:sp>
        <p:nvSpPr>
          <p:cNvPr id="1048854" name="object 15"/>
          <p:cNvSpPr txBox="1"/>
          <p:nvPr/>
        </p:nvSpPr>
        <p:spPr>
          <a:xfrm>
            <a:off x="914400" y="4100623"/>
            <a:ext cx="1787821" cy="1185964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&lt;h4&gt;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B.Com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(CA)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&lt;/h4&gt;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&lt;h4&gt;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B.Sc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(MPC)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&lt;/h4&gt;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&lt;h4&gt;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B.Sc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(BiPC)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&lt;/h4&gt;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&lt;/basefont&gt;</a:t>
            </a:r>
          </a:p>
        </p:txBody>
      </p:sp>
      <p:sp>
        <p:nvSpPr>
          <p:cNvPr id="1048855" name="object 16"/>
          <p:cNvSpPr txBox="1"/>
          <p:nvPr/>
        </p:nvSpPr>
        <p:spPr>
          <a:xfrm>
            <a:off x="914400" y="5152081"/>
            <a:ext cx="74766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&lt;/body&gt;</a:t>
            </a:r>
          </a:p>
        </p:txBody>
      </p:sp>
      <p:sp>
        <p:nvSpPr>
          <p:cNvPr id="1048856" name="object 17"/>
          <p:cNvSpPr txBox="1"/>
          <p:nvPr/>
        </p:nvSpPr>
        <p:spPr>
          <a:xfrm>
            <a:off x="914400" y="5414946"/>
            <a:ext cx="72226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&lt;/html&gt;</a:t>
            </a:r>
          </a:p>
        </p:txBody>
      </p:sp>
      <p:sp>
        <p:nvSpPr>
          <p:cNvPr id="1048857" name="object 18"/>
          <p:cNvSpPr txBox="1"/>
          <p:nvPr/>
        </p:nvSpPr>
        <p:spPr>
          <a:xfrm>
            <a:off x="914400" y="5940675"/>
            <a:ext cx="3033050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l)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LIST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TAGS: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(March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2013,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June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2014)</a:t>
            </a:r>
          </a:p>
        </p:txBody>
      </p:sp>
      <p:sp>
        <p:nvSpPr>
          <p:cNvPr id="1048858" name="object 19"/>
          <p:cNvSpPr txBox="1"/>
          <p:nvPr/>
        </p:nvSpPr>
        <p:spPr>
          <a:xfrm>
            <a:off x="914400" y="6203539"/>
            <a:ext cx="6593252" cy="923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45720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are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display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content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web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page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wise.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could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helpful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view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content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web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easily.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HTML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provides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three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types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lists.</a:t>
            </a:r>
          </a:p>
          <a:p>
            <a:pPr marL="6858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a.</a:t>
            </a:r>
            <a:r>
              <a:rPr dirty="0" sz="1200" spc="66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Bulleted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(or)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Unordered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(UL)</a:t>
            </a:r>
          </a:p>
        </p:txBody>
      </p:sp>
      <p:sp>
        <p:nvSpPr>
          <p:cNvPr id="1048859" name="object 20"/>
          <p:cNvSpPr txBox="1"/>
          <p:nvPr/>
        </p:nvSpPr>
        <p:spPr>
          <a:xfrm>
            <a:off x="1600200" y="6992132"/>
            <a:ext cx="2954184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b.</a:t>
            </a:r>
            <a:r>
              <a:rPr dirty="0" sz="1200" spc="6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Numbered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(or)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Ordered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(OL)</a:t>
            </a:r>
          </a:p>
        </p:txBody>
      </p:sp>
      <p:sp>
        <p:nvSpPr>
          <p:cNvPr id="1048860" name="object 21"/>
          <p:cNvSpPr txBox="1"/>
          <p:nvPr/>
        </p:nvSpPr>
        <p:spPr>
          <a:xfrm>
            <a:off x="1600200" y="7254997"/>
            <a:ext cx="1701547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c.</a:t>
            </a:r>
            <a:r>
              <a:rPr dirty="0" sz="1200" spc="66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Definition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(DL)</a:t>
            </a:r>
          </a:p>
        </p:txBody>
      </p:sp>
      <p:sp>
        <p:nvSpPr>
          <p:cNvPr id="1048861" name="object 22"/>
          <p:cNvSpPr txBox="1"/>
          <p:nvPr/>
        </p:nvSpPr>
        <p:spPr>
          <a:xfrm>
            <a:off x="914400" y="7517862"/>
            <a:ext cx="6593309" cy="1448829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45720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a.</a:t>
            </a:r>
            <a:r>
              <a:rPr b="1" dirty="0" sz="1200" spc="6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Bulleted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List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(or)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Unordered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List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(UL):</a:t>
            </a:r>
          </a:p>
          <a:p>
            <a:pPr marL="4572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 spc="6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 spc="6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called</a:t>
            </a:r>
            <a:r>
              <a:rPr dirty="0" sz="1200" spc="6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unordered</a:t>
            </a:r>
            <a:r>
              <a:rPr dirty="0" sz="1200" spc="6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</a:t>
            </a:r>
            <a:r>
              <a:rPr dirty="0" sz="1200" spc="6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</a:t>
            </a:r>
            <a:r>
              <a:rPr dirty="0" sz="1200" spc="6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can</a:t>
            </a:r>
            <a:r>
              <a:rPr dirty="0" sz="1200" spc="6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define</a:t>
            </a:r>
            <a:r>
              <a:rPr dirty="0" sz="1200" spc="6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unordered</a:t>
            </a:r>
            <a:r>
              <a:rPr dirty="0" sz="1200" spc="6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</a:t>
            </a:r>
            <a:r>
              <a:rPr dirty="0" sz="1200" spc="6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by</a:t>
            </a:r>
            <a:r>
              <a:rPr dirty="0" sz="1200" spc="6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using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&lt;UL&gt;</a:t>
            </a:r>
            <a:r>
              <a:rPr b="1" dirty="0" sz="1200" spc="63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tag.</a:t>
            </a:r>
            <a:r>
              <a:rPr dirty="0" sz="1200" spc="6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 spc="6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contains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different</a:t>
            </a:r>
            <a:r>
              <a:rPr dirty="0" sz="1200" spc="5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types</a:t>
            </a:r>
            <a:r>
              <a:rPr dirty="0" sz="1200" spc="5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 spc="5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</a:t>
            </a:r>
            <a:r>
              <a:rPr dirty="0" sz="1200" spc="5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items.</a:t>
            </a:r>
            <a:r>
              <a:rPr dirty="0" sz="1200" spc="5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</a:t>
            </a:r>
            <a:r>
              <a:rPr dirty="0" sz="1200" spc="5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items</a:t>
            </a:r>
            <a:r>
              <a:rPr dirty="0" sz="1200" spc="5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are</a:t>
            </a:r>
            <a:r>
              <a:rPr dirty="0" sz="1200" spc="5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part</a:t>
            </a:r>
            <a:r>
              <a:rPr dirty="0" sz="1200" spc="5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 spc="5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5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lists.</a:t>
            </a:r>
            <a:r>
              <a:rPr dirty="0" sz="1200" spc="5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This</a:t>
            </a:r>
            <a:r>
              <a:rPr dirty="0" sz="1200" spc="5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could</a:t>
            </a:r>
            <a:r>
              <a:rPr dirty="0" sz="1200" spc="5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</a:t>
            </a:r>
            <a:r>
              <a:rPr dirty="0" sz="1200" spc="5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defining</a:t>
            </a:r>
            <a:r>
              <a:rPr dirty="0" sz="1200" spc="5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that</a:t>
            </a:r>
            <a:r>
              <a:rPr dirty="0" sz="1200" spc="5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actual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item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define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Items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using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tag.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Syn:</a:t>
            </a:r>
          </a:p>
        </p:txBody>
      </p:sp>
      <p:sp>
        <p:nvSpPr>
          <p:cNvPr id="1048862" name="object 23"/>
          <p:cNvSpPr txBox="1"/>
          <p:nvPr/>
        </p:nvSpPr>
        <p:spPr>
          <a:xfrm>
            <a:off x="1371600" y="8832184"/>
            <a:ext cx="3413707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&lt;UL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Type=”DISC”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|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“CIRCLE”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|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“SQUARE”&gt;</a:t>
            </a:r>
          </a:p>
          <a:p>
            <a:pPr marL="4572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&lt;LI&gt;</a:t>
            </a:r>
            <a:r>
              <a:rPr dirty="0" sz="1200" spc="81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-----------------</a:t>
            </a:r>
            <a:r>
              <a:rPr dirty="0" sz="1200" spc="10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&lt;/LI&gt;</a:t>
            </a:r>
          </a:p>
        </p:txBody>
      </p:sp>
      <p:sp>
        <p:nvSpPr>
          <p:cNvPr id="1048863" name="object 24"/>
          <p:cNvSpPr txBox="1"/>
          <p:nvPr/>
        </p:nvSpPr>
        <p:spPr>
          <a:xfrm>
            <a:off x="1828800" y="9357914"/>
            <a:ext cx="1989194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&lt;LI&gt;</a:t>
            </a:r>
            <a:r>
              <a:rPr dirty="0" sz="1200" spc="81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-----------------</a:t>
            </a:r>
            <a:r>
              <a:rPr dirty="0" sz="1200" spc="10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&lt;/LI&gt;</a:t>
            </a:r>
          </a:p>
        </p:txBody>
      </p:sp>
      <p:sp>
        <p:nvSpPr>
          <p:cNvPr id="1048864" name="object 25"/>
          <p:cNvSpPr txBox="1"/>
          <p:nvPr/>
        </p:nvSpPr>
        <p:spPr>
          <a:xfrm>
            <a:off x="1371600" y="9620778"/>
            <a:ext cx="646018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&lt;/UL&gt;</a:t>
            </a:r>
          </a:p>
        </p:txBody>
      </p:sp>
      <p:sp>
        <p:nvSpPr>
          <p:cNvPr id="1048865" name="object 26"/>
          <p:cNvSpPr txBox="1"/>
          <p:nvPr/>
        </p:nvSpPr>
        <p:spPr>
          <a:xfrm>
            <a:off x="748944" y="10052968"/>
            <a:ext cx="6004977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KADIRI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NAGESWARA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RAO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M.C.A.,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Department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of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Computer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Science,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TJPS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College,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Guntur.</a:t>
            </a:r>
          </a:p>
        </p:txBody>
      </p:sp>
      <p:sp>
        <p:nvSpPr>
          <p:cNvPr id="1048866" name="object 27"/>
          <p:cNvSpPr txBox="1"/>
          <p:nvPr/>
        </p:nvSpPr>
        <p:spPr>
          <a:xfrm>
            <a:off x="6830644" y="10052968"/>
            <a:ext cx="351183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7" name="object 1"/>
          <p:cNvSpPr/>
          <p:nvPr/>
        </p:nvSpPr>
        <p:spPr>
          <a:xfrm>
            <a:off x="701675" y="626109"/>
            <a:ext cx="6311900" cy="937895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868" name="object 2"/>
          <p:cNvSpPr/>
          <p:nvPr/>
        </p:nvSpPr>
        <p:spPr>
          <a:xfrm>
            <a:off x="2713291" y="231738"/>
            <a:ext cx="2698267" cy="338098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869" name="object 4"/>
          <p:cNvSpPr txBox="1"/>
          <p:nvPr/>
        </p:nvSpPr>
        <p:spPr>
          <a:xfrm>
            <a:off x="685800" y="448314"/>
            <a:ext cx="1992256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III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B.Sc,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SEMESTER-6,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PAPER-7</a:t>
            </a:r>
          </a:p>
        </p:txBody>
      </p:sp>
      <p:sp>
        <p:nvSpPr>
          <p:cNvPr id="1048870" name="object 5"/>
          <p:cNvSpPr txBox="1"/>
          <p:nvPr/>
        </p:nvSpPr>
        <p:spPr>
          <a:xfrm>
            <a:off x="5720588" y="448314"/>
            <a:ext cx="1461241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Introduction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HTML</a:t>
            </a:r>
          </a:p>
        </p:txBody>
      </p:sp>
      <p:sp>
        <p:nvSpPr>
          <p:cNvPr id="1048871" name="object 6"/>
          <p:cNvSpPr txBox="1"/>
          <p:nvPr/>
        </p:nvSpPr>
        <p:spPr>
          <a:xfrm>
            <a:off x="914400" y="683382"/>
            <a:ext cx="474568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Type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attribute: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specifies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style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bullets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preceding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items.</a:t>
            </a:r>
          </a:p>
        </p:txBody>
      </p:sp>
      <p:sp>
        <p:nvSpPr>
          <p:cNvPr id="1048872" name="object 7"/>
          <p:cNvSpPr txBox="1"/>
          <p:nvPr/>
        </p:nvSpPr>
        <p:spPr>
          <a:xfrm>
            <a:off x="1371600" y="945056"/>
            <a:ext cx="774168" cy="39856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JIOAA+Wingdings-Regular"/>
                <a:cs typeface="QJIOAA+Wingdings-Regular"/>
              </a:rPr>
              <a:t></a:t>
            </a:r>
            <a:r>
              <a:rPr dirty="0" sz="1200">
                <a:solidFill>
                  <a:srgbClr val="000000"/>
                </a:solidFill>
                <a:latin typeface="QJIOAA+Wingdings-Regular"/>
                <a:cs typeface="QJIOAA+Wingding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Disc</a:t>
            </a:r>
          </a:p>
        </p:txBody>
      </p:sp>
      <p:sp>
        <p:nvSpPr>
          <p:cNvPr id="1048873" name="object 8"/>
          <p:cNvSpPr txBox="1"/>
          <p:nvPr/>
        </p:nvSpPr>
        <p:spPr>
          <a:xfrm>
            <a:off x="2183892" y="946246"/>
            <a:ext cx="122329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: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Filled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Circle</a:t>
            </a:r>
          </a:p>
        </p:txBody>
      </p:sp>
      <p:sp>
        <p:nvSpPr>
          <p:cNvPr id="1048874" name="object 9"/>
          <p:cNvSpPr txBox="1"/>
          <p:nvPr/>
        </p:nvSpPr>
        <p:spPr>
          <a:xfrm>
            <a:off x="1371600" y="1207920"/>
            <a:ext cx="2170743" cy="661426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JIOAA+Wingdings-Regular"/>
                <a:cs typeface="QJIOAA+Wingdings-Regular"/>
              </a:rPr>
              <a:t></a:t>
            </a:r>
            <a:r>
              <a:rPr dirty="0" sz="1200" spc="-469">
                <a:solidFill>
                  <a:srgbClr val="000000"/>
                </a:solidFill>
                <a:latin typeface="QJIOAA+Wingdings-Regular"/>
                <a:cs typeface="QJIOAA+Wingding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Circle</a:t>
            </a:r>
            <a:r>
              <a:rPr dirty="0" sz="1200" spc="119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: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Circle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Outline</a:t>
            </a:r>
          </a:p>
          <a:p>
            <a:pPr marL="0" marR="0">
              <a:lnSpc>
                <a:spcPts val="1331"/>
              </a:lnSpc>
              <a:spcBef>
                <a:spcPts val="73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JIOAA+Wingdings-Regular"/>
                <a:cs typeface="QJIOAA+Wingdings-Regular"/>
              </a:rPr>
              <a:t></a:t>
            </a:r>
            <a:r>
              <a:rPr dirty="0" sz="1200" spc="-296">
                <a:solidFill>
                  <a:srgbClr val="000000"/>
                </a:solidFill>
                <a:latin typeface="QJIOAA+Wingdings-Regular"/>
                <a:cs typeface="QJIOAA+Wingding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Square</a:t>
            </a:r>
            <a:r>
              <a:rPr dirty="0" sz="1200" spc="6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: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Square</a:t>
            </a:r>
          </a:p>
        </p:txBody>
      </p:sp>
      <p:sp>
        <p:nvSpPr>
          <p:cNvPr id="1048875" name="object 10"/>
          <p:cNvSpPr txBox="1"/>
          <p:nvPr/>
        </p:nvSpPr>
        <p:spPr>
          <a:xfrm>
            <a:off x="914400" y="1734840"/>
            <a:ext cx="440258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Ex:</a:t>
            </a:r>
          </a:p>
        </p:txBody>
      </p:sp>
      <p:sp>
        <p:nvSpPr>
          <p:cNvPr id="1048876" name="object 11"/>
          <p:cNvSpPr txBox="1"/>
          <p:nvPr/>
        </p:nvSpPr>
        <p:spPr>
          <a:xfrm>
            <a:off x="1371600" y="1997705"/>
            <a:ext cx="70530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&lt;body&gt;</a:t>
            </a:r>
          </a:p>
        </p:txBody>
      </p:sp>
      <p:sp>
        <p:nvSpPr>
          <p:cNvPr id="1048877" name="object 12"/>
          <p:cNvSpPr txBox="1"/>
          <p:nvPr/>
        </p:nvSpPr>
        <p:spPr>
          <a:xfrm>
            <a:off x="1828800" y="2260569"/>
            <a:ext cx="3004125" cy="1711693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&lt;h3&gt;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Unordered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Items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Example&lt;/h3&gt;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&lt;UL</a:t>
            </a:r>
            <a:r>
              <a:rPr dirty="0" sz="1200" spc="6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type=”Square”&gt;</a:t>
            </a:r>
          </a:p>
          <a:p>
            <a:pPr marL="4572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&lt;LI&gt;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Books&lt;/LI&gt;</a:t>
            </a:r>
          </a:p>
          <a:p>
            <a:pPr marL="4572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&lt;LI&gt;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Pens&lt;/LI&gt;</a:t>
            </a:r>
          </a:p>
          <a:p>
            <a:pPr marL="4572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&lt;LI&gt;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Bags&lt;/LI&gt;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&lt;/UL&gt;</a:t>
            </a:r>
          </a:p>
        </p:txBody>
      </p:sp>
      <p:sp>
        <p:nvSpPr>
          <p:cNvPr id="1048878" name="object 13"/>
          <p:cNvSpPr txBox="1"/>
          <p:nvPr/>
        </p:nvSpPr>
        <p:spPr>
          <a:xfrm>
            <a:off x="1371600" y="3837758"/>
            <a:ext cx="74766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&lt;/body&gt;</a:t>
            </a:r>
          </a:p>
        </p:txBody>
      </p:sp>
      <p:sp>
        <p:nvSpPr>
          <p:cNvPr id="1048879" name="object 14"/>
          <p:cNvSpPr txBox="1"/>
          <p:nvPr/>
        </p:nvSpPr>
        <p:spPr>
          <a:xfrm>
            <a:off x="914400" y="4363487"/>
            <a:ext cx="3139784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b.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Numbered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List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(or)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Ordered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List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(OL):</a:t>
            </a:r>
          </a:p>
        </p:txBody>
      </p:sp>
      <p:sp>
        <p:nvSpPr>
          <p:cNvPr id="1048880" name="object 15"/>
          <p:cNvSpPr txBox="1"/>
          <p:nvPr/>
        </p:nvSpPr>
        <p:spPr>
          <a:xfrm>
            <a:off x="1371600" y="4626352"/>
            <a:ext cx="6067647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 spc="8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 spc="8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called</a:t>
            </a:r>
            <a:r>
              <a:rPr dirty="0" sz="1200" spc="8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Ordered</a:t>
            </a:r>
            <a:r>
              <a:rPr dirty="0" sz="1200" spc="8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list.</a:t>
            </a:r>
            <a:r>
              <a:rPr dirty="0" sz="1200" spc="8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</a:t>
            </a:r>
            <a:r>
              <a:rPr dirty="0" sz="1200" spc="8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can</a:t>
            </a:r>
            <a:r>
              <a:rPr dirty="0" sz="1200" spc="8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define</a:t>
            </a:r>
            <a:r>
              <a:rPr dirty="0" sz="1200" spc="8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ordered</a:t>
            </a:r>
            <a:r>
              <a:rPr dirty="0" sz="1200" spc="8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</a:t>
            </a:r>
            <a:r>
              <a:rPr dirty="0" sz="1200" spc="8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by</a:t>
            </a:r>
            <a:r>
              <a:rPr dirty="0" sz="1200" spc="8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using</a:t>
            </a:r>
            <a:r>
              <a:rPr dirty="0" sz="1200" spc="8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&lt;OL&gt;</a:t>
            </a:r>
            <a:r>
              <a:rPr dirty="0" sz="1200" spc="8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tag.</a:t>
            </a:r>
            <a:r>
              <a:rPr dirty="0" sz="1200" spc="8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8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element</a:t>
            </a:r>
          </a:p>
        </p:txBody>
      </p:sp>
      <p:sp>
        <p:nvSpPr>
          <p:cNvPr id="1048881" name="object 16"/>
          <p:cNvSpPr txBox="1"/>
          <p:nvPr/>
        </p:nvSpPr>
        <p:spPr>
          <a:xfrm>
            <a:off x="914400" y="4889217"/>
            <a:ext cx="659325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contains</a:t>
            </a:r>
            <a:r>
              <a:rPr dirty="0" sz="1200" spc="1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one</a:t>
            </a:r>
            <a:r>
              <a:rPr dirty="0" sz="1200" spc="1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or</a:t>
            </a:r>
            <a:r>
              <a:rPr dirty="0" sz="1200" spc="1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more</a:t>
            </a:r>
            <a:r>
              <a:rPr dirty="0" sz="1200" spc="1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</a:t>
            </a:r>
            <a:r>
              <a:rPr dirty="0" sz="1200" spc="1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items</a:t>
            </a:r>
            <a:r>
              <a:rPr dirty="0" sz="1200" spc="1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that</a:t>
            </a:r>
            <a:r>
              <a:rPr dirty="0" sz="1200" spc="1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defines</a:t>
            </a:r>
            <a:r>
              <a:rPr dirty="0" sz="1200" spc="1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1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actual</a:t>
            </a:r>
            <a:r>
              <a:rPr dirty="0" sz="1200" spc="1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items</a:t>
            </a:r>
            <a:r>
              <a:rPr dirty="0" sz="1200" spc="1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 spc="1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15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list.</a:t>
            </a:r>
            <a:r>
              <a:rPr dirty="0" sz="1200" spc="1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</a:t>
            </a:r>
            <a:r>
              <a:rPr dirty="0" sz="1200" spc="1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can</a:t>
            </a:r>
            <a:r>
              <a:rPr dirty="0" sz="1200" spc="15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define</a:t>
            </a:r>
            <a:r>
              <a:rPr dirty="0" sz="1200" spc="1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</a:t>
            </a:r>
          </a:p>
        </p:txBody>
      </p:sp>
      <p:sp>
        <p:nvSpPr>
          <p:cNvPr id="1048882" name="object 17"/>
          <p:cNvSpPr txBox="1"/>
          <p:nvPr/>
        </p:nvSpPr>
        <p:spPr>
          <a:xfrm>
            <a:off x="914400" y="5152081"/>
            <a:ext cx="1733854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items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using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tag.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Syn:</a:t>
            </a:r>
          </a:p>
        </p:txBody>
      </p:sp>
      <p:sp>
        <p:nvSpPr>
          <p:cNvPr id="1048883" name="object 18"/>
          <p:cNvSpPr txBox="1"/>
          <p:nvPr/>
        </p:nvSpPr>
        <p:spPr>
          <a:xfrm>
            <a:off x="1371600" y="5677810"/>
            <a:ext cx="4491556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&lt;OL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Type=”A”</a:t>
            </a:r>
            <a:r>
              <a:rPr dirty="0" sz="1200" spc="29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|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“a”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|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“I”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|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“i”</a:t>
            </a:r>
            <a:r>
              <a:rPr dirty="0" sz="1200" spc="6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|”1”</a:t>
            </a:r>
            <a:r>
              <a:rPr dirty="0" sz="1200" spc="6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start=”Type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number”&gt;</a:t>
            </a:r>
          </a:p>
          <a:p>
            <a:pPr marL="9144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&lt;LI&gt;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Books&lt;/LI&gt;</a:t>
            </a:r>
          </a:p>
        </p:txBody>
      </p:sp>
      <p:sp>
        <p:nvSpPr>
          <p:cNvPr id="1048884" name="object 19"/>
          <p:cNvSpPr txBox="1"/>
          <p:nvPr/>
        </p:nvSpPr>
        <p:spPr>
          <a:xfrm>
            <a:off x="2286000" y="6203539"/>
            <a:ext cx="1266590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&lt;LI&gt;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Pens&lt;/LI&gt;</a:t>
            </a:r>
          </a:p>
        </p:txBody>
      </p:sp>
      <p:sp>
        <p:nvSpPr>
          <p:cNvPr id="1048885" name="object 20"/>
          <p:cNvSpPr txBox="1"/>
          <p:nvPr/>
        </p:nvSpPr>
        <p:spPr>
          <a:xfrm>
            <a:off x="2286000" y="6466404"/>
            <a:ext cx="1283354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&lt;LI&gt;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Bags&lt;/LI&gt;</a:t>
            </a:r>
          </a:p>
        </p:txBody>
      </p:sp>
      <p:sp>
        <p:nvSpPr>
          <p:cNvPr id="1048886" name="object 21"/>
          <p:cNvSpPr txBox="1"/>
          <p:nvPr/>
        </p:nvSpPr>
        <p:spPr>
          <a:xfrm>
            <a:off x="1371600" y="6729269"/>
            <a:ext cx="646018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&lt;/OL&gt;</a:t>
            </a:r>
          </a:p>
        </p:txBody>
      </p:sp>
      <p:sp>
        <p:nvSpPr>
          <p:cNvPr id="1048887" name="object 22"/>
          <p:cNvSpPr txBox="1"/>
          <p:nvPr/>
        </p:nvSpPr>
        <p:spPr>
          <a:xfrm>
            <a:off x="914400" y="6992133"/>
            <a:ext cx="3421776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Type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: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specifies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numbering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style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list.</a:t>
            </a:r>
          </a:p>
          <a:p>
            <a:pPr marL="4572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A-</a:t>
            </a:r>
            <a:r>
              <a:rPr dirty="0" sz="1200" spc="23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Upper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case</a:t>
            </a:r>
          </a:p>
        </p:txBody>
      </p:sp>
      <p:sp>
        <p:nvSpPr>
          <p:cNvPr id="1048888" name="object 23"/>
          <p:cNvSpPr txBox="1"/>
          <p:nvPr/>
        </p:nvSpPr>
        <p:spPr>
          <a:xfrm>
            <a:off x="1371600" y="7517862"/>
            <a:ext cx="115532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a-</a:t>
            </a:r>
            <a:r>
              <a:rPr dirty="0" sz="1200" spc="56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Lower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case</a:t>
            </a:r>
          </a:p>
        </p:txBody>
      </p:sp>
      <p:sp>
        <p:nvSpPr>
          <p:cNvPr id="1048889" name="object 24"/>
          <p:cNvSpPr txBox="1"/>
          <p:nvPr/>
        </p:nvSpPr>
        <p:spPr>
          <a:xfrm>
            <a:off x="914400" y="7780727"/>
            <a:ext cx="3149071" cy="1185964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45720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-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Upper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case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Roman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Letters</a:t>
            </a:r>
          </a:p>
          <a:p>
            <a:pPr marL="4572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</a:t>
            </a:r>
            <a:r>
              <a:rPr dirty="0" sz="1200" spc="6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-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Lower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case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Roman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Letters</a:t>
            </a:r>
          </a:p>
          <a:p>
            <a:pPr marL="4572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1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–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decimal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numbers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default.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Ex:</a:t>
            </a:r>
            <a:r>
              <a:rPr b="1" dirty="0" sz="1200" spc="15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&lt;body&gt;</a:t>
            </a:r>
          </a:p>
        </p:txBody>
      </p:sp>
      <p:sp>
        <p:nvSpPr>
          <p:cNvPr id="1048890" name="object 25"/>
          <p:cNvSpPr txBox="1"/>
          <p:nvPr/>
        </p:nvSpPr>
        <p:spPr>
          <a:xfrm>
            <a:off x="1828800" y="8832185"/>
            <a:ext cx="2405612" cy="923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&lt;h3&gt;</a:t>
            </a:r>
            <a:r>
              <a:rPr dirty="0" sz="1200" spc="6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Order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Example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&lt;/h3&gt;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&lt;OL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type=”I”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start=”X”&gt;</a:t>
            </a:r>
          </a:p>
          <a:p>
            <a:pPr marL="4572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&lt;LI&gt;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B.A&lt;/LI&gt;</a:t>
            </a:r>
          </a:p>
        </p:txBody>
      </p:sp>
      <p:sp>
        <p:nvSpPr>
          <p:cNvPr id="1048891" name="object 26"/>
          <p:cNvSpPr txBox="1"/>
          <p:nvPr/>
        </p:nvSpPr>
        <p:spPr>
          <a:xfrm>
            <a:off x="2286000" y="9620779"/>
            <a:ext cx="1414723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&lt;LI&gt;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B.Com&lt;/LI&gt;</a:t>
            </a:r>
          </a:p>
        </p:txBody>
      </p:sp>
      <p:sp>
        <p:nvSpPr>
          <p:cNvPr id="1048892" name="object 27"/>
          <p:cNvSpPr txBox="1"/>
          <p:nvPr/>
        </p:nvSpPr>
        <p:spPr>
          <a:xfrm>
            <a:off x="748944" y="10052968"/>
            <a:ext cx="6004977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KADIRI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NAGESWARA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RAO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M.C.A.,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Department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of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Computer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Science,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TJPS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College,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Guntur.</a:t>
            </a:r>
          </a:p>
        </p:txBody>
      </p:sp>
      <p:sp>
        <p:nvSpPr>
          <p:cNvPr id="1048893" name="object 28"/>
          <p:cNvSpPr txBox="1"/>
          <p:nvPr/>
        </p:nvSpPr>
        <p:spPr>
          <a:xfrm>
            <a:off x="6830644" y="10052968"/>
            <a:ext cx="351183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4" name="object 1"/>
          <p:cNvSpPr/>
          <p:nvPr/>
        </p:nvSpPr>
        <p:spPr>
          <a:xfrm>
            <a:off x="701675" y="626109"/>
            <a:ext cx="6311900" cy="937895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895" name="object 2"/>
          <p:cNvSpPr/>
          <p:nvPr/>
        </p:nvSpPr>
        <p:spPr>
          <a:xfrm>
            <a:off x="0" y="0"/>
            <a:ext cx="12700" cy="12700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896" name="object 3"/>
          <p:cNvSpPr/>
          <p:nvPr/>
        </p:nvSpPr>
        <p:spPr>
          <a:xfrm>
            <a:off x="2713291" y="231738"/>
            <a:ext cx="2698267" cy="338098"/>
          </a:xfrm>
          <a:prstGeom prst="rect"/>
          <a:blipFill>
            <a:blip xmlns:r="http://schemas.openxmlformats.org/officeDocument/2006/relationships" r:embed="rId3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897" name="object 5"/>
          <p:cNvSpPr txBox="1"/>
          <p:nvPr/>
        </p:nvSpPr>
        <p:spPr>
          <a:xfrm>
            <a:off x="685800" y="448314"/>
            <a:ext cx="1992256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III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B.Sc,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SEMESTER-6,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PAPER-7</a:t>
            </a:r>
          </a:p>
        </p:txBody>
      </p:sp>
      <p:sp>
        <p:nvSpPr>
          <p:cNvPr id="1048898" name="object 6"/>
          <p:cNvSpPr txBox="1"/>
          <p:nvPr/>
        </p:nvSpPr>
        <p:spPr>
          <a:xfrm>
            <a:off x="5720588" y="448314"/>
            <a:ext cx="1461241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Introduction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HTML</a:t>
            </a:r>
          </a:p>
        </p:txBody>
      </p:sp>
      <p:sp>
        <p:nvSpPr>
          <p:cNvPr id="1048899" name="object 7"/>
          <p:cNvSpPr txBox="1"/>
          <p:nvPr/>
        </p:nvSpPr>
        <p:spPr>
          <a:xfrm>
            <a:off x="2286000" y="683382"/>
            <a:ext cx="1270705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B.Sc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&lt;/LI&gt;</a:t>
            </a:r>
          </a:p>
        </p:txBody>
      </p:sp>
      <p:sp>
        <p:nvSpPr>
          <p:cNvPr id="1048900" name="object 8"/>
          <p:cNvSpPr txBox="1"/>
          <p:nvPr/>
        </p:nvSpPr>
        <p:spPr>
          <a:xfrm>
            <a:off x="1371600" y="946246"/>
            <a:ext cx="1103218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45720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&lt;/OL&gt;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&lt;/body&gt;</a:t>
            </a:r>
          </a:p>
        </p:txBody>
      </p:sp>
      <p:sp>
        <p:nvSpPr>
          <p:cNvPr id="1048901" name="object 9"/>
          <p:cNvSpPr txBox="1"/>
          <p:nvPr/>
        </p:nvSpPr>
        <p:spPr>
          <a:xfrm>
            <a:off x="914400" y="1471976"/>
            <a:ext cx="6593485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Note: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item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also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specifies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Style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item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using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type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attribute.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styles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are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like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circle,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square,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disc,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1</a:t>
            </a:r>
          </a:p>
        </p:txBody>
      </p:sp>
      <p:sp>
        <p:nvSpPr>
          <p:cNvPr id="1048902" name="object 10"/>
          <p:cNvSpPr txBox="1"/>
          <p:nvPr/>
        </p:nvSpPr>
        <p:spPr>
          <a:xfrm>
            <a:off x="914400" y="1997705"/>
            <a:ext cx="1718616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c.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Definition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List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(DL):</a:t>
            </a:r>
          </a:p>
        </p:txBody>
      </p:sp>
      <p:sp>
        <p:nvSpPr>
          <p:cNvPr id="1048903" name="object 11"/>
          <p:cNvSpPr txBox="1"/>
          <p:nvPr/>
        </p:nvSpPr>
        <p:spPr>
          <a:xfrm>
            <a:off x="914400" y="2260569"/>
            <a:ext cx="6593428" cy="1185964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45720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13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definition</a:t>
            </a:r>
            <a:r>
              <a:rPr dirty="0" sz="1200" spc="13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</a:t>
            </a:r>
            <a:r>
              <a:rPr dirty="0" sz="1200" spc="12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 spc="12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13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</a:t>
            </a:r>
            <a:r>
              <a:rPr dirty="0" sz="1200" spc="13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 spc="13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terms</a:t>
            </a:r>
            <a:r>
              <a:rPr dirty="0" sz="1200" spc="13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 spc="13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explanations.</a:t>
            </a:r>
            <a:r>
              <a:rPr dirty="0" sz="1200" spc="13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 spc="12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 spc="12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not</a:t>
            </a:r>
            <a:r>
              <a:rPr dirty="0" sz="1200" spc="13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12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</a:t>
            </a:r>
            <a:r>
              <a:rPr dirty="0" sz="1200" spc="13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 spc="12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items.</a:t>
            </a:r>
            <a:r>
              <a:rPr dirty="0" sz="1200" spc="13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 spc="12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starts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with</a:t>
            </a:r>
            <a:r>
              <a:rPr dirty="0" sz="1200" spc="4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&lt;DL&gt;</a:t>
            </a:r>
            <a:r>
              <a:rPr dirty="0" sz="1200" spc="4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 spc="4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ends</a:t>
            </a:r>
            <a:r>
              <a:rPr dirty="0" sz="1200" spc="4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with</a:t>
            </a:r>
            <a:r>
              <a:rPr dirty="0" sz="1200" spc="4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&lt;/DL&gt;.</a:t>
            </a:r>
            <a:r>
              <a:rPr dirty="0" sz="1200" spc="4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DL</a:t>
            </a:r>
            <a:r>
              <a:rPr dirty="0" sz="1200" spc="4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contains</a:t>
            </a:r>
            <a:r>
              <a:rPr dirty="0" sz="1200" spc="4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Definition</a:t>
            </a:r>
            <a:r>
              <a:rPr dirty="0" sz="1200" spc="4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Terms</a:t>
            </a:r>
            <a:r>
              <a:rPr dirty="0" sz="1200" spc="4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(&lt;DT&gt;)</a:t>
            </a:r>
            <a:r>
              <a:rPr dirty="0" sz="1200" spc="4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 spc="4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Definition</a:t>
            </a:r>
            <a:r>
              <a:rPr dirty="0" sz="1200" spc="4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Definitions</a:t>
            </a:r>
            <a:r>
              <a:rPr dirty="0" sz="1200" spc="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(&lt;DD&gt;).</a:t>
            </a:r>
            <a:r>
              <a:rPr dirty="0" sz="1200" spc="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These</a:t>
            </a:r>
            <a:r>
              <a:rPr dirty="0" sz="1200" spc="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definitions</a:t>
            </a:r>
            <a:r>
              <a:rPr dirty="0" sz="1200" spc="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can</a:t>
            </a:r>
            <a:r>
              <a:rPr dirty="0" sz="1200" spc="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</a:t>
            </a:r>
            <a:r>
              <a:rPr dirty="0" sz="1200" spc="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formatted</a:t>
            </a:r>
            <a:r>
              <a:rPr dirty="0" sz="1200" spc="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by</a:t>
            </a:r>
            <a:r>
              <a:rPr dirty="0" sz="1200" spc="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using</a:t>
            </a:r>
            <a:r>
              <a:rPr dirty="0" sz="1200" spc="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font</a:t>
            </a:r>
            <a:r>
              <a:rPr dirty="0" sz="1200" spc="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tag.</a:t>
            </a:r>
            <a:r>
              <a:rPr dirty="0" sz="1200" spc="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Inside</a:t>
            </a:r>
            <a:r>
              <a:rPr dirty="0" sz="1200" spc="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DD</a:t>
            </a:r>
            <a:r>
              <a:rPr dirty="0" sz="1200" spc="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tags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paragraphs,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line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breaks,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Images,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links,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etc.</a:t>
            </a:r>
          </a:p>
        </p:txBody>
      </p:sp>
      <p:sp>
        <p:nvSpPr>
          <p:cNvPr id="1048904" name="object 12"/>
          <p:cNvSpPr txBox="1"/>
          <p:nvPr/>
        </p:nvSpPr>
        <p:spPr>
          <a:xfrm>
            <a:off x="914400" y="3312028"/>
            <a:ext cx="525065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Syn:</a:t>
            </a:r>
          </a:p>
        </p:txBody>
      </p:sp>
      <p:sp>
        <p:nvSpPr>
          <p:cNvPr id="1048905" name="object 13"/>
          <p:cNvSpPr txBox="1"/>
          <p:nvPr/>
        </p:nvSpPr>
        <p:spPr>
          <a:xfrm>
            <a:off x="1828800" y="3312028"/>
            <a:ext cx="60365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&lt;DL&gt;</a:t>
            </a:r>
          </a:p>
        </p:txBody>
      </p:sp>
      <p:sp>
        <p:nvSpPr>
          <p:cNvPr id="1048906" name="object 14"/>
          <p:cNvSpPr txBox="1"/>
          <p:nvPr/>
        </p:nvSpPr>
        <p:spPr>
          <a:xfrm>
            <a:off x="1828800" y="3574892"/>
            <a:ext cx="1560418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&lt;DT&gt;</a:t>
            </a:r>
            <a:r>
              <a:rPr dirty="0" sz="1200" spc="34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--------</a:t>
            </a:r>
            <a:r>
              <a:rPr dirty="0" sz="1200" spc="10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&lt;/DT&gt;</a:t>
            </a:r>
          </a:p>
        </p:txBody>
      </p:sp>
      <p:sp>
        <p:nvSpPr>
          <p:cNvPr id="1048907" name="object 15"/>
          <p:cNvSpPr txBox="1"/>
          <p:nvPr/>
        </p:nvSpPr>
        <p:spPr>
          <a:xfrm>
            <a:off x="2286000" y="3837758"/>
            <a:ext cx="158784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&lt;DD&gt;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---------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&lt;/DD&gt;</a:t>
            </a:r>
          </a:p>
        </p:txBody>
      </p:sp>
      <p:sp>
        <p:nvSpPr>
          <p:cNvPr id="1048908" name="object 16"/>
          <p:cNvSpPr txBox="1"/>
          <p:nvPr/>
        </p:nvSpPr>
        <p:spPr>
          <a:xfrm>
            <a:off x="1371600" y="4100623"/>
            <a:ext cx="646018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&lt;/DL&gt;</a:t>
            </a:r>
          </a:p>
        </p:txBody>
      </p:sp>
      <p:sp>
        <p:nvSpPr>
          <p:cNvPr id="1048909" name="object 17"/>
          <p:cNvSpPr txBox="1"/>
          <p:nvPr/>
        </p:nvSpPr>
        <p:spPr>
          <a:xfrm>
            <a:off x="914400" y="4363487"/>
            <a:ext cx="45720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Ex:</a:t>
            </a:r>
          </a:p>
        </p:txBody>
      </p:sp>
      <p:sp>
        <p:nvSpPr>
          <p:cNvPr id="1048910" name="object 18"/>
          <p:cNvSpPr txBox="1"/>
          <p:nvPr/>
        </p:nvSpPr>
        <p:spPr>
          <a:xfrm>
            <a:off x="1828800" y="4626352"/>
            <a:ext cx="2629594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&lt;h3&gt;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Definition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Example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&lt;/h3&gt;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&lt;DL&gt;</a:t>
            </a:r>
          </a:p>
        </p:txBody>
      </p:sp>
      <p:sp>
        <p:nvSpPr>
          <p:cNvPr id="1048911" name="object 19"/>
          <p:cNvSpPr txBox="1"/>
          <p:nvPr/>
        </p:nvSpPr>
        <p:spPr>
          <a:xfrm>
            <a:off x="2286000" y="5152081"/>
            <a:ext cx="129540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&lt;DT&gt;</a:t>
            </a:r>
            <a:r>
              <a:rPr dirty="0" sz="1200" spc="34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Computer</a:t>
            </a:r>
          </a:p>
        </p:txBody>
      </p:sp>
      <p:sp>
        <p:nvSpPr>
          <p:cNvPr id="1048912" name="object 20"/>
          <p:cNvSpPr txBox="1"/>
          <p:nvPr/>
        </p:nvSpPr>
        <p:spPr>
          <a:xfrm>
            <a:off x="3657600" y="5152081"/>
            <a:ext cx="646018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&lt;/DT&gt;</a:t>
            </a:r>
          </a:p>
        </p:txBody>
      </p:sp>
      <p:sp>
        <p:nvSpPr>
          <p:cNvPr id="1048913" name="object 21"/>
          <p:cNvSpPr txBox="1"/>
          <p:nvPr/>
        </p:nvSpPr>
        <p:spPr>
          <a:xfrm>
            <a:off x="2286000" y="5414946"/>
            <a:ext cx="4707828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&lt;DD&gt;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Computer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electronic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machine………………….&lt;/DD&gt;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&lt;DT&gt;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Input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Unit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&lt;/DT&gt;</a:t>
            </a:r>
          </a:p>
        </p:txBody>
      </p:sp>
      <p:sp>
        <p:nvSpPr>
          <p:cNvPr id="1048914" name="object 22"/>
          <p:cNvSpPr txBox="1"/>
          <p:nvPr/>
        </p:nvSpPr>
        <p:spPr>
          <a:xfrm>
            <a:off x="2286000" y="5940675"/>
            <a:ext cx="456166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&lt;DD&gt;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send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data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computer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using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Input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Unit&lt;/DD&gt;</a:t>
            </a:r>
          </a:p>
        </p:txBody>
      </p:sp>
      <p:sp>
        <p:nvSpPr>
          <p:cNvPr id="1048915" name="object 23"/>
          <p:cNvSpPr txBox="1"/>
          <p:nvPr/>
        </p:nvSpPr>
        <p:spPr>
          <a:xfrm>
            <a:off x="1828800" y="6203539"/>
            <a:ext cx="646018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&lt;/DL&gt;</a:t>
            </a:r>
          </a:p>
        </p:txBody>
      </p:sp>
      <p:sp>
        <p:nvSpPr>
          <p:cNvPr id="1048916" name="object 24"/>
          <p:cNvSpPr txBox="1"/>
          <p:nvPr/>
        </p:nvSpPr>
        <p:spPr>
          <a:xfrm>
            <a:off x="914400" y="6466404"/>
            <a:ext cx="4210446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Exercise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3: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A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Web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page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that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describes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Un-Ordered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List.</a:t>
            </a:r>
          </a:p>
        </p:txBody>
      </p:sp>
      <p:sp>
        <p:nvSpPr>
          <p:cNvPr id="1048917" name="object 25"/>
          <p:cNvSpPr txBox="1"/>
          <p:nvPr/>
        </p:nvSpPr>
        <p:spPr>
          <a:xfrm>
            <a:off x="914400" y="6729269"/>
            <a:ext cx="67992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&lt;html&gt;</a:t>
            </a:r>
          </a:p>
        </p:txBody>
      </p:sp>
      <p:sp>
        <p:nvSpPr>
          <p:cNvPr id="1048918" name="object 26"/>
          <p:cNvSpPr txBox="1"/>
          <p:nvPr/>
        </p:nvSpPr>
        <p:spPr>
          <a:xfrm>
            <a:off x="914400" y="6992133"/>
            <a:ext cx="68823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&lt;head&gt;</a:t>
            </a:r>
          </a:p>
        </p:txBody>
      </p:sp>
      <p:sp>
        <p:nvSpPr>
          <p:cNvPr id="1048919" name="object 27"/>
          <p:cNvSpPr txBox="1"/>
          <p:nvPr/>
        </p:nvSpPr>
        <p:spPr>
          <a:xfrm>
            <a:off x="914400" y="7254998"/>
            <a:ext cx="4260213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45720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&lt;title&gt;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Prg3: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web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page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Unordered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&lt;/title&gt;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&lt;/head&gt;</a:t>
            </a:r>
          </a:p>
        </p:txBody>
      </p:sp>
      <p:sp>
        <p:nvSpPr>
          <p:cNvPr id="1048920" name="object 28"/>
          <p:cNvSpPr txBox="1"/>
          <p:nvPr/>
        </p:nvSpPr>
        <p:spPr>
          <a:xfrm>
            <a:off x="914400" y="7780727"/>
            <a:ext cx="2527067" cy="1185964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&lt;body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bgcolor="skyblue"&gt;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&lt;h2&gt;Unordered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Example&lt;/h2&gt;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&lt;UL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type="circle"&gt;</a:t>
            </a:r>
          </a:p>
          <a:p>
            <a:pPr marL="4572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BA&lt;/LI&gt;</a:t>
            </a:r>
          </a:p>
        </p:txBody>
      </p:sp>
      <p:sp>
        <p:nvSpPr>
          <p:cNvPr id="1048921" name="object 29"/>
          <p:cNvSpPr txBox="1"/>
          <p:nvPr/>
        </p:nvSpPr>
        <p:spPr>
          <a:xfrm>
            <a:off x="1828800" y="8832185"/>
            <a:ext cx="136001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&lt;UL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type="disc"&gt;</a:t>
            </a:r>
          </a:p>
        </p:txBody>
      </p:sp>
      <p:sp>
        <p:nvSpPr>
          <p:cNvPr id="1048922" name="object 30"/>
          <p:cNvSpPr txBox="1"/>
          <p:nvPr/>
        </p:nvSpPr>
        <p:spPr>
          <a:xfrm>
            <a:off x="2324100" y="9095050"/>
            <a:ext cx="122010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PPH&lt;/LI&gt;</a:t>
            </a:r>
          </a:p>
        </p:txBody>
      </p:sp>
      <p:sp>
        <p:nvSpPr>
          <p:cNvPr id="1048923" name="object 31"/>
          <p:cNvSpPr txBox="1"/>
          <p:nvPr/>
        </p:nvSpPr>
        <p:spPr>
          <a:xfrm>
            <a:off x="2324100" y="9357914"/>
            <a:ext cx="1228490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HEP&lt;/LI&gt;</a:t>
            </a:r>
          </a:p>
        </p:txBody>
      </p:sp>
      <p:sp>
        <p:nvSpPr>
          <p:cNvPr id="1048924" name="object 32"/>
          <p:cNvSpPr txBox="1"/>
          <p:nvPr/>
        </p:nvSpPr>
        <p:spPr>
          <a:xfrm>
            <a:off x="1828800" y="9620779"/>
            <a:ext cx="646018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&lt;/UL&gt;</a:t>
            </a:r>
          </a:p>
        </p:txBody>
      </p:sp>
      <p:sp>
        <p:nvSpPr>
          <p:cNvPr id="1048925" name="object 33"/>
          <p:cNvSpPr txBox="1"/>
          <p:nvPr/>
        </p:nvSpPr>
        <p:spPr>
          <a:xfrm>
            <a:off x="748944" y="10052968"/>
            <a:ext cx="6004977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KADIRI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NAGESWARA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RAO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M.C.A.,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Department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of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Computer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Science,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TJPS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College,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Guntur.</a:t>
            </a:r>
          </a:p>
        </p:txBody>
      </p:sp>
      <p:sp>
        <p:nvSpPr>
          <p:cNvPr id="1048926" name="object 34"/>
          <p:cNvSpPr txBox="1"/>
          <p:nvPr/>
        </p:nvSpPr>
        <p:spPr>
          <a:xfrm>
            <a:off x="6830644" y="10052968"/>
            <a:ext cx="351183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7" name="object 1"/>
          <p:cNvSpPr/>
          <p:nvPr/>
        </p:nvSpPr>
        <p:spPr>
          <a:xfrm>
            <a:off x="701675" y="626109"/>
            <a:ext cx="6311900" cy="937895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928" name="object 2"/>
          <p:cNvSpPr/>
          <p:nvPr/>
        </p:nvSpPr>
        <p:spPr>
          <a:xfrm>
            <a:off x="2713291" y="231738"/>
            <a:ext cx="2698267" cy="338098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929" name="object 4"/>
          <p:cNvSpPr txBox="1"/>
          <p:nvPr/>
        </p:nvSpPr>
        <p:spPr>
          <a:xfrm>
            <a:off x="685800" y="448314"/>
            <a:ext cx="1992256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III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B.Sc,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SEMESTER-6,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PAPER-7</a:t>
            </a:r>
          </a:p>
        </p:txBody>
      </p:sp>
      <p:sp>
        <p:nvSpPr>
          <p:cNvPr id="1048930" name="object 5"/>
          <p:cNvSpPr txBox="1"/>
          <p:nvPr/>
        </p:nvSpPr>
        <p:spPr>
          <a:xfrm>
            <a:off x="5720588" y="448314"/>
            <a:ext cx="1461241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Introduction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HTML</a:t>
            </a:r>
          </a:p>
        </p:txBody>
      </p:sp>
      <p:sp>
        <p:nvSpPr>
          <p:cNvPr id="1048931" name="object 6"/>
          <p:cNvSpPr txBox="1"/>
          <p:nvPr/>
        </p:nvSpPr>
        <p:spPr>
          <a:xfrm>
            <a:off x="1371600" y="683382"/>
            <a:ext cx="1427525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B.COM&lt;/LI&gt;</a:t>
            </a:r>
          </a:p>
        </p:txBody>
      </p:sp>
      <p:sp>
        <p:nvSpPr>
          <p:cNvPr id="1048932" name="object 7"/>
          <p:cNvSpPr txBox="1"/>
          <p:nvPr/>
        </p:nvSpPr>
        <p:spPr>
          <a:xfrm>
            <a:off x="1371600" y="946246"/>
            <a:ext cx="1677309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B.COM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CA&lt;/LI&gt;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B.SC&lt;/LI&gt;</a:t>
            </a:r>
          </a:p>
        </p:txBody>
      </p:sp>
      <p:sp>
        <p:nvSpPr>
          <p:cNvPr id="1048933" name="object 8"/>
          <p:cNvSpPr txBox="1"/>
          <p:nvPr/>
        </p:nvSpPr>
        <p:spPr>
          <a:xfrm>
            <a:off x="1828800" y="1471976"/>
            <a:ext cx="136001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&lt;UL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type="disc"&gt;</a:t>
            </a:r>
          </a:p>
        </p:txBody>
      </p:sp>
      <p:sp>
        <p:nvSpPr>
          <p:cNvPr id="1048934" name="object 9"/>
          <p:cNvSpPr txBox="1"/>
          <p:nvPr/>
        </p:nvSpPr>
        <p:spPr>
          <a:xfrm>
            <a:off x="2324100" y="1734840"/>
            <a:ext cx="1347210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MPCS&lt;/LI&gt;</a:t>
            </a:r>
          </a:p>
        </p:txBody>
      </p:sp>
      <p:sp>
        <p:nvSpPr>
          <p:cNvPr id="1048935" name="object 10"/>
          <p:cNvSpPr txBox="1"/>
          <p:nvPr/>
        </p:nvSpPr>
        <p:spPr>
          <a:xfrm>
            <a:off x="2324100" y="1997705"/>
            <a:ext cx="1423410" cy="923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MECS&lt;/LI&gt;</a:t>
            </a:r>
          </a:p>
          <a:p>
            <a:pPr marL="762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MSCS&lt;/LI&gt;</a:t>
            </a:r>
          </a:p>
          <a:p>
            <a:pPr marL="762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MPC&lt;/LI&gt;</a:t>
            </a:r>
          </a:p>
        </p:txBody>
      </p:sp>
      <p:sp>
        <p:nvSpPr>
          <p:cNvPr id="1048936" name="object 11"/>
          <p:cNvSpPr txBox="1"/>
          <p:nvPr/>
        </p:nvSpPr>
        <p:spPr>
          <a:xfrm>
            <a:off x="1828800" y="2786298"/>
            <a:ext cx="646018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&lt;/UL&gt;</a:t>
            </a:r>
          </a:p>
        </p:txBody>
      </p:sp>
      <p:sp>
        <p:nvSpPr>
          <p:cNvPr id="1048937" name="object 12"/>
          <p:cNvSpPr txBox="1"/>
          <p:nvPr/>
        </p:nvSpPr>
        <p:spPr>
          <a:xfrm>
            <a:off x="914400" y="3049163"/>
            <a:ext cx="646018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&lt;/UL&gt;</a:t>
            </a:r>
          </a:p>
        </p:txBody>
      </p:sp>
      <p:sp>
        <p:nvSpPr>
          <p:cNvPr id="1048938" name="object 13"/>
          <p:cNvSpPr txBox="1"/>
          <p:nvPr/>
        </p:nvSpPr>
        <p:spPr>
          <a:xfrm>
            <a:off x="914400" y="3312028"/>
            <a:ext cx="1609490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&lt;UL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type="square"&gt;</a:t>
            </a:r>
          </a:p>
          <a:p>
            <a:pPr marL="4572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BA&lt;/LI&gt;</a:t>
            </a:r>
          </a:p>
        </p:txBody>
      </p:sp>
      <p:sp>
        <p:nvSpPr>
          <p:cNvPr id="1048939" name="object 14"/>
          <p:cNvSpPr txBox="1"/>
          <p:nvPr/>
        </p:nvSpPr>
        <p:spPr>
          <a:xfrm>
            <a:off x="1409700" y="3837758"/>
            <a:ext cx="1427525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B.COM&lt;/LI&gt;</a:t>
            </a:r>
          </a:p>
        </p:txBody>
      </p:sp>
      <p:sp>
        <p:nvSpPr>
          <p:cNvPr id="1048940" name="object 15"/>
          <p:cNvSpPr txBox="1"/>
          <p:nvPr/>
        </p:nvSpPr>
        <p:spPr>
          <a:xfrm>
            <a:off x="1409700" y="4100623"/>
            <a:ext cx="1677308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B.COM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CA&lt;/LI&gt;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B.SC&lt;/LI&gt;</a:t>
            </a:r>
          </a:p>
        </p:txBody>
      </p:sp>
      <p:sp>
        <p:nvSpPr>
          <p:cNvPr id="1048941" name="object 16"/>
          <p:cNvSpPr txBox="1"/>
          <p:nvPr/>
        </p:nvSpPr>
        <p:spPr>
          <a:xfrm>
            <a:off x="914400" y="4626352"/>
            <a:ext cx="1647590" cy="923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&lt;/UL&gt;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&lt;UL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type="disc"&gt;</a:t>
            </a:r>
          </a:p>
          <a:p>
            <a:pPr marL="4953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BA&lt;/LI&gt;</a:t>
            </a:r>
          </a:p>
        </p:txBody>
      </p:sp>
      <p:sp>
        <p:nvSpPr>
          <p:cNvPr id="1048942" name="object 17"/>
          <p:cNvSpPr txBox="1"/>
          <p:nvPr/>
        </p:nvSpPr>
        <p:spPr>
          <a:xfrm>
            <a:off x="1371600" y="5414946"/>
            <a:ext cx="1715408" cy="923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3810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B.COM&lt;/LI&gt;</a:t>
            </a:r>
          </a:p>
          <a:p>
            <a:pPr marL="381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B.COM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CA&lt;/LI&gt;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B.SC&lt;/LI&gt;</a:t>
            </a:r>
          </a:p>
        </p:txBody>
      </p:sp>
      <p:sp>
        <p:nvSpPr>
          <p:cNvPr id="1048943" name="object 18"/>
          <p:cNvSpPr txBox="1"/>
          <p:nvPr/>
        </p:nvSpPr>
        <p:spPr>
          <a:xfrm>
            <a:off x="914400" y="6203539"/>
            <a:ext cx="646018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&lt;/UL&gt;</a:t>
            </a:r>
          </a:p>
        </p:txBody>
      </p:sp>
      <p:sp>
        <p:nvSpPr>
          <p:cNvPr id="1048944" name="object 19"/>
          <p:cNvSpPr txBox="1"/>
          <p:nvPr/>
        </p:nvSpPr>
        <p:spPr>
          <a:xfrm>
            <a:off x="914400" y="6466404"/>
            <a:ext cx="74766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&lt;/body&gt;</a:t>
            </a:r>
          </a:p>
        </p:txBody>
      </p:sp>
      <p:sp>
        <p:nvSpPr>
          <p:cNvPr id="1048945" name="object 20"/>
          <p:cNvSpPr txBox="1"/>
          <p:nvPr/>
        </p:nvSpPr>
        <p:spPr>
          <a:xfrm>
            <a:off x="914400" y="6729269"/>
            <a:ext cx="72226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&lt;/html&gt;</a:t>
            </a:r>
          </a:p>
        </p:txBody>
      </p:sp>
      <p:sp>
        <p:nvSpPr>
          <p:cNvPr id="1048946" name="object 21"/>
          <p:cNvSpPr txBox="1"/>
          <p:nvPr/>
        </p:nvSpPr>
        <p:spPr>
          <a:xfrm>
            <a:off x="914400" y="6992133"/>
            <a:ext cx="3879380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Exercise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4: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A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Web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page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that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describes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ordered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List.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&lt;html&gt;</a:t>
            </a:r>
          </a:p>
        </p:txBody>
      </p:sp>
      <p:sp>
        <p:nvSpPr>
          <p:cNvPr id="1048947" name="object 22"/>
          <p:cNvSpPr txBox="1"/>
          <p:nvPr/>
        </p:nvSpPr>
        <p:spPr>
          <a:xfrm>
            <a:off x="914400" y="7517862"/>
            <a:ext cx="68823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&lt;head&gt;</a:t>
            </a:r>
          </a:p>
        </p:txBody>
      </p:sp>
      <p:sp>
        <p:nvSpPr>
          <p:cNvPr id="1048948" name="object 23"/>
          <p:cNvSpPr txBox="1"/>
          <p:nvPr/>
        </p:nvSpPr>
        <p:spPr>
          <a:xfrm>
            <a:off x="914400" y="7780727"/>
            <a:ext cx="4016602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45720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&lt;title&gt;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Prg4: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web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page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Ordered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&lt;/title&gt;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&lt;/head&gt;</a:t>
            </a:r>
          </a:p>
        </p:txBody>
      </p:sp>
      <p:sp>
        <p:nvSpPr>
          <p:cNvPr id="1048949" name="object 24"/>
          <p:cNvSpPr txBox="1"/>
          <p:nvPr/>
        </p:nvSpPr>
        <p:spPr>
          <a:xfrm>
            <a:off x="914400" y="8306456"/>
            <a:ext cx="2351807" cy="1185964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&lt;body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bgcolor="skyblue"&gt;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&lt;h2&gt;Ordered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Example&lt;/h2&gt;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&lt;OL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type="1"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Start="1"&gt;</a:t>
            </a:r>
          </a:p>
          <a:p>
            <a:pPr marL="4572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BA&lt;/LI&gt;</a:t>
            </a:r>
          </a:p>
        </p:txBody>
      </p:sp>
      <p:sp>
        <p:nvSpPr>
          <p:cNvPr id="1048950" name="object 25"/>
          <p:cNvSpPr txBox="1"/>
          <p:nvPr/>
        </p:nvSpPr>
        <p:spPr>
          <a:xfrm>
            <a:off x="1828800" y="9357914"/>
            <a:ext cx="151225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&lt;UL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type="square"&gt;</a:t>
            </a:r>
          </a:p>
        </p:txBody>
      </p:sp>
      <p:sp>
        <p:nvSpPr>
          <p:cNvPr id="1048951" name="object 26"/>
          <p:cNvSpPr txBox="1"/>
          <p:nvPr/>
        </p:nvSpPr>
        <p:spPr>
          <a:xfrm>
            <a:off x="2324100" y="9620779"/>
            <a:ext cx="122010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PPH&lt;/LI&gt;</a:t>
            </a:r>
          </a:p>
        </p:txBody>
      </p:sp>
      <p:sp>
        <p:nvSpPr>
          <p:cNvPr id="1048952" name="object 27"/>
          <p:cNvSpPr txBox="1"/>
          <p:nvPr/>
        </p:nvSpPr>
        <p:spPr>
          <a:xfrm>
            <a:off x="748944" y="10052968"/>
            <a:ext cx="6004977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KADIRI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NAGESWARA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RAO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M.C.A.,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Department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of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Computer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Science,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TJPS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College,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Guntur.</a:t>
            </a:r>
          </a:p>
        </p:txBody>
      </p:sp>
      <p:sp>
        <p:nvSpPr>
          <p:cNvPr id="1048953" name="object 28"/>
          <p:cNvSpPr txBox="1"/>
          <p:nvPr/>
        </p:nvSpPr>
        <p:spPr>
          <a:xfrm>
            <a:off x="6830644" y="10052968"/>
            <a:ext cx="351183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4" name="object 1"/>
          <p:cNvSpPr/>
          <p:nvPr/>
        </p:nvSpPr>
        <p:spPr>
          <a:xfrm>
            <a:off x="701675" y="626109"/>
            <a:ext cx="6311900" cy="937895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955" name="object 2"/>
          <p:cNvSpPr/>
          <p:nvPr/>
        </p:nvSpPr>
        <p:spPr>
          <a:xfrm>
            <a:off x="0" y="0"/>
            <a:ext cx="12700" cy="12700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956" name="object 3"/>
          <p:cNvSpPr/>
          <p:nvPr/>
        </p:nvSpPr>
        <p:spPr>
          <a:xfrm>
            <a:off x="2713291" y="231738"/>
            <a:ext cx="2698267" cy="338098"/>
          </a:xfrm>
          <a:prstGeom prst="rect"/>
          <a:blipFill>
            <a:blip xmlns:r="http://schemas.openxmlformats.org/officeDocument/2006/relationships" r:embed="rId3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957" name="object 5"/>
          <p:cNvSpPr txBox="1"/>
          <p:nvPr/>
        </p:nvSpPr>
        <p:spPr>
          <a:xfrm>
            <a:off x="685800" y="448314"/>
            <a:ext cx="1992256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III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B.Sc,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SEMESTER-6,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PAPER-7</a:t>
            </a:r>
          </a:p>
        </p:txBody>
      </p:sp>
      <p:sp>
        <p:nvSpPr>
          <p:cNvPr id="1048958" name="object 6"/>
          <p:cNvSpPr txBox="1"/>
          <p:nvPr/>
        </p:nvSpPr>
        <p:spPr>
          <a:xfrm>
            <a:off x="5720588" y="448314"/>
            <a:ext cx="1461241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Introduction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HTML</a:t>
            </a:r>
          </a:p>
        </p:txBody>
      </p:sp>
      <p:sp>
        <p:nvSpPr>
          <p:cNvPr id="1048959" name="object 7"/>
          <p:cNvSpPr txBox="1"/>
          <p:nvPr/>
        </p:nvSpPr>
        <p:spPr>
          <a:xfrm>
            <a:off x="2324100" y="683382"/>
            <a:ext cx="1228490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HEP&lt;/LI&gt;</a:t>
            </a:r>
          </a:p>
        </p:txBody>
      </p:sp>
      <p:sp>
        <p:nvSpPr>
          <p:cNvPr id="1048960" name="object 8"/>
          <p:cNvSpPr txBox="1"/>
          <p:nvPr/>
        </p:nvSpPr>
        <p:spPr>
          <a:xfrm>
            <a:off x="1828800" y="946246"/>
            <a:ext cx="646018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&lt;/UL&gt;</a:t>
            </a:r>
          </a:p>
        </p:txBody>
      </p:sp>
      <p:sp>
        <p:nvSpPr>
          <p:cNvPr id="1048961" name="object 9"/>
          <p:cNvSpPr txBox="1"/>
          <p:nvPr/>
        </p:nvSpPr>
        <p:spPr>
          <a:xfrm>
            <a:off x="1371600" y="1209111"/>
            <a:ext cx="1826903" cy="1185964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B.COM&lt;/LI&gt;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B.COM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CA&lt;/LI&gt;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B.SC&lt;/LI&gt;</a:t>
            </a:r>
          </a:p>
          <a:p>
            <a:pPr marL="4572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&lt;UL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type="disc"&gt;</a:t>
            </a:r>
          </a:p>
        </p:txBody>
      </p:sp>
      <p:sp>
        <p:nvSpPr>
          <p:cNvPr id="1048962" name="object 10"/>
          <p:cNvSpPr txBox="1"/>
          <p:nvPr/>
        </p:nvSpPr>
        <p:spPr>
          <a:xfrm>
            <a:off x="2324100" y="2260569"/>
            <a:ext cx="1347210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MPCS&lt;/LI&gt;</a:t>
            </a:r>
          </a:p>
        </p:txBody>
      </p:sp>
      <p:sp>
        <p:nvSpPr>
          <p:cNvPr id="1048963" name="object 11"/>
          <p:cNvSpPr txBox="1"/>
          <p:nvPr/>
        </p:nvSpPr>
        <p:spPr>
          <a:xfrm>
            <a:off x="2286000" y="2523434"/>
            <a:ext cx="1393692" cy="923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3810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MECS&lt;/LI&gt;</a:t>
            </a:r>
          </a:p>
          <a:p>
            <a:pPr marL="381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MSCS&lt;/LI&gt;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MPC&lt;/LI&gt;</a:t>
            </a:r>
          </a:p>
        </p:txBody>
      </p:sp>
      <p:sp>
        <p:nvSpPr>
          <p:cNvPr id="1048964" name="object 12"/>
          <p:cNvSpPr txBox="1"/>
          <p:nvPr/>
        </p:nvSpPr>
        <p:spPr>
          <a:xfrm>
            <a:off x="1828800" y="3312028"/>
            <a:ext cx="646018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&lt;/UL&gt;</a:t>
            </a:r>
          </a:p>
        </p:txBody>
      </p:sp>
      <p:sp>
        <p:nvSpPr>
          <p:cNvPr id="1048965" name="object 13"/>
          <p:cNvSpPr txBox="1"/>
          <p:nvPr/>
        </p:nvSpPr>
        <p:spPr>
          <a:xfrm>
            <a:off x="914400" y="3574892"/>
            <a:ext cx="1647590" cy="9231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&lt;/OL&gt;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&lt;OL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type="I"&gt;</a:t>
            </a:r>
          </a:p>
          <a:p>
            <a:pPr marL="4953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BA&lt;/LI&gt;</a:t>
            </a:r>
          </a:p>
        </p:txBody>
      </p:sp>
      <p:sp>
        <p:nvSpPr>
          <p:cNvPr id="1048966" name="object 14"/>
          <p:cNvSpPr txBox="1"/>
          <p:nvPr/>
        </p:nvSpPr>
        <p:spPr>
          <a:xfrm>
            <a:off x="1409700" y="4363487"/>
            <a:ext cx="1677308" cy="923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B.COM&lt;/LI&gt;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B.COM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CA&lt;/LI&gt;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B.SC&lt;/LI&gt;</a:t>
            </a:r>
          </a:p>
        </p:txBody>
      </p:sp>
      <p:sp>
        <p:nvSpPr>
          <p:cNvPr id="1048967" name="object 15"/>
          <p:cNvSpPr txBox="1"/>
          <p:nvPr/>
        </p:nvSpPr>
        <p:spPr>
          <a:xfrm>
            <a:off x="914400" y="5152081"/>
            <a:ext cx="646018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&lt;/OL&gt;</a:t>
            </a:r>
          </a:p>
        </p:txBody>
      </p:sp>
      <p:sp>
        <p:nvSpPr>
          <p:cNvPr id="1048968" name="object 16"/>
          <p:cNvSpPr txBox="1"/>
          <p:nvPr/>
        </p:nvSpPr>
        <p:spPr>
          <a:xfrm>
            <a:off x="914400" y="5414946"/>
            <a:ext cx="2161475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&lt;OL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type="A"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START="24"&gt;</a:t>
            </a:r>
          </a:p>
          <a:p>
            <a:pPr marL="4953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BA&lt;/LI&gt;</a:t>
            </a:r>
          </a:p>
        </p:txBody>
      </p:sp>
      <p:sp>
        <p:nvSpPr>
          <p:cNvPr id="1048969" name="object 17"/>
          <p:cNvSpPr txBox="1"/>
          <p:nvPr/>
        </p:nvSpPr>
        <p:spPr>
          <a:xfrm>
            <a:off x="914400" y="5940675"/>
            <a:ext cx="2235610" cy="1185964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49530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B.COM&lt;/LI&gt;</a:t>
            </a:r>
          </a:p>
          <a:p>
            <a:pPr marL="4953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B.COM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CA&lt;/LI&gt;</a:t>
            </a:r>
          </a:p>
          <a:p>
            <a:pPr marL="4953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B.SC&lt;/LI&gt;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&lt;/OL&gt;</a:t>
            </a:r>
          </a:p>
        </p:txBody>
      </p:sp>
      <p:sp>
        <p:nvSpPr>
          <p:cNvPr id="1048970" name="object 18"/>
          <p:cNvSpPr txBox="1"/>
          <p:nvPr/>
        </p:nvSpPr>
        <p:spPr>
          <a:xfrm>
            <a:off x="914400" y="6992133"/>
            <a:ext cx="74766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&lt;/body&gt;</a:t>
            </a:r>
          </a:p>
        </p:txBody>
      </p:sp>
      <p:sp>
        <p:nvSpPr>
          <p:cNvPr id="1048971" name="object 19"/>
          <p:cNvSpPr txBox="1"/>
          <p:nvPr/>
        </p:nvSpPr>
        <p:spPr>
          <a:xfrm>
            <a:off x="914400" y="7254998"/>
            <a:ext cx="72226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&lt;/html&gt;</a:t>
            </a:r>
          </a:p>
        </p:txBody>
      </p:sp>
      <p:sp>
        <p:nvSpPr>
          <p:cNvPr id="1048972" name="object 20"/>
          <p:cNvSpPr txBox="1"/>
          <p:nvPr/>
        </p:nvSpPr>
        <p:spPr>
          <a:xfrm>
            <a:off x="914400" y="7517862"/>
            <a:ext cx="2200565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m)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TABLE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TAG: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(July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2013)</a:t>
            </a:r>
          </a:p>
        </p:txBody>
      </p:sp>
      <p:sp>
        <p:nvSpPr>
          <p:cNvPr id="1048973" name="object 21"/>
          <p:cNvSpPr txBox="1"/>
          <p:nvPr/>
        </p:nvSpPr>
        <p:spPr>
          <a:xfrm>
            <a:off x="914400" y="7780726"/>
            <a:ext cx="6593456" cy="1448829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45720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This</a:t>
            </a:r>
            <a:r>
              <a:rPr dirty="0" sz="1200" spc="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element</a:t>
            </a:r>
            <a:r>
              <a:rPr dirty="0" sz="1200" spc="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 spc="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used</a:t>
            </a:r>
            <a:r>
              <a:rPr dirty="0" sz="1200" spc="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 spc="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define</a:t>
            </a:r>
            <a:r>
              <a:rPr dirty="0" sz="1200" spc="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table.</a:t>
            </a:r>
            <a:r>
              <a:rPr dirty="0" sz="1200" spc="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Tables</a:t>
            </a:r>
            <a:r>
              <a:rPr dirty="0" sz="1200" spc="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should</a:t>
            </a:r>
            <a:r>
              <a:rPr dirty="0" sz="1200" spc="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</a:t>
            </a:r>
            <a:r>
              <a:rPr dirty="0" sz="1200" spc="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used</a:t>
            </a:r>
            <a:r>
              <a:rPr dirty="0" sz="1200" spc="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 spc="2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organize</a:t>
            </a:r>
            <a:r>
              <a:rPr dirty="0" sz="1200" spc="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data.</a:t>
            </a:r>
            <a:r>
              <a:rPr dirty="0" sz="1200" spc="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However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are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often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provide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structure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laying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out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pages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absence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CSS.</a:t>
            </a:r>
          </a:p>
          <a:p>
            <a:pPr marL="4572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Tables</a:t>
            </a:r>
            <a:r>
              <a:rPr dirty="0" sz="1200" spc="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are</a:t>
            </a:r>
            <a:r>
              <a:rPr dirty="0" sz="1200" spc="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defined</a:t>
            </a:r>
            <a:r>
              <a:rPr dirty="0" sz="1200" spc="4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with</a:t>
            </a:r>
            <a:r>
              <a:rPr dirty="0" sz="1200" spc="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&lt;table&gt;</a:t>
            </a:r>
            <a:r>
              <a:rPr dirty="0" sz="1200" spc="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tag.</a:t>
            </a:r>
            <a:r>
              <a:rPr dirty="0" sz="1200" spc="4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Table</a:t>
            </a:r>
            <a:r>
              <a:rPr dirty="0" sz="1200" spc="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 spc="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divided</a:t>
            </a:r>
            <a:r>
              <a:rPr dirty="0" sz="1200" spc="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into</a:t>
            </a:r>
            <a:r>
              <a:rPr dirty="0" sz="1200" spc="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rows;</a:t>
            </a:r>
            <a:r>
              <a:rPr dirty="0" sz="1200" spc="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each</a:t>
            </a:r>
            <a:r>
              <a:rPr dirty="0" sz="1200" spc="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row</a:t>
            </a:r>
            <a:r>
              <a:rPr dirty="0" sz="1200" spc="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divided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into</a:t>
            </a:r>
            <a:r>
              <a:rPr dirty="0" sz="1200" spc="4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data</a:t>
            </a:r>
            <a:r>
              <a:rPr dirty="0" sz="1200" spc="4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cells.</a:t>
            </a:r>
            <a:r>
              <a:rPr dirty="0" sz="1200" spc="4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4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data</a:t>
            </a:r>
            <a:r>
              <a:rPr dirty="0" sz="1200" spc="4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cells</a:t>
            </a:r>
            <a:r>
              <a:rPr dirty="0" sz="1200" spc="4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contains</a:t>
            </a:r>
            <a:r>
              <a:rPr dirty="0" sz="1200" spc="4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text,</a:t>
            </a:r>
            <a:r>
              <a:rPr dirty="0" sz="1200" spc="4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images,</a:t>
            </a:r>
            <a:r>
              <a:rPr dirty="0" sz="1200" spc="4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lists,</a:t>
            </a:r>
            <a:r>
              <a:rPr dirty="0" sz="1200" spc="4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paragraphs,</a:t>
            </a:r>
            <a:r>
              <a:rPr dirty="0" sz="1200" spc="4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forms,</a:t>
            </a:r>
            <a:r>
              <a:rPr dirty="0" sz="1200" spc="4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horizontal</a:t>
            </a:r>
            <a:r>
              <a:rPr dirty="0" sz="1200" spc="4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rules,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tables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etc.</a:t>
            </a:r>
          </a:p>
        </p:txBody>
      </p:sp>
      <p:sp>
        <p:nvSpPr>
          <p:cNvPr id="1048974" name="object 22"/>
          <p:cNvSpPr txBox="1"/>
          <p:nvPr/>
        </p:nvSpPr>
        <p:spPr>
          <a:xfrm>
            <a:off x="914400" y="9095049"/>
            <a:ext cx="525065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Syn:</a:t>
            </a:r>
          </a:p>
        </p:txBody>
      </p:sp>
      <p:sp>
        <p:nvSpPr>
          <p:cNvPr id="1048975" name="object 23"/>
          <p:cNvSpPr txBox="1"/>
          <p:nvPr/>
        </p:nvSpPr>
        <p:spPr>
          <a:xfrm>
            <a:off x="914400" y="9357914"/>
            <a:ext cx="6593458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&lt;table</a:t>
            </a:r>
            <a:r>
              <a:rPr dirty="0" sz="1200" spc="102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[align=”Left”</a:t>
            </a:r>
            <a:r>
              <a:rPr dirty="0" sz="1200" spc="35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|</a:t>
            </a:r>
            <a:r>
              <a:rPr dirty="0" sz="1200" spc="36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“Center”</a:t>
            </a:r>
            <a:r>
              <a:rPr dirty="0" sz="1200" spc="36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|</a:t>
            </a:r>
            <a:r>
              <a:rPr dirty="0" sz="1200" spc="36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“Right”</a:t>
            </a:r>
            <a:r>
              <a:rPr dirty="0" sz="1200" spc="36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|</a:t>
            </a:r>
            <a:r>
              <a:rPr dirty="0" sz="1200" spc="35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“Justify”]</a:t>
            </a:r>
            <a:r>
              <a:rPr dirty="0" sz="1200" spc="36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[bgcolor=”color”]</a:t>
            </a:r>
            <a:r>
              <a:rPr dirty="0" sz="1200" spc="102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[border=”n”]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[Cellpadding=”n”]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[cellspacing=”n”]</a:t>
            </a:r>
            <a:r>
              <a:rPr dirty="0" sz="1200" spc="6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[width=”n%”]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[height=”n%”]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&gt;</a:t>
            </a:r>
          </a:p>
        </p:txBody>
      </p:sp>
      <p:sp>
        <p:nvSpPr>
          <p:cNvPr id="1048976" name="object 24"/>
          <p:cNvSpPr txBox="1"/>
          <p:nvPr/>
        </p:nvSpPr>
        <p:spPr>
          <a:xfrm>
            <a:off x="748944" y="10052968"/>
            <a:ext cx="6004977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KADIRI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NAGESWARA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RAO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M.C.A.,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Department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of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Computer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Science,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TJPS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College,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Guntur.</a:t>
            </a:r>
          </a:p>
        </p:txBody>
      </p:sp>
      <p:sp>
        <p:nvSpPr>
          <p:cNvPr id="1048977" name="object 25"/>
          <p:cNvSpPr txBox="1"/>
          <p:nvPr/>
        </p:nvSpPr>
        <p:spPr>
          <a:xfrm>
            <a:off x="6830644" y="10052968"/>
            <a:ext cx="351183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8" name="object 1"/>
          <p:cNvSpPr/>
          <p:nvPr/>
        </p:nvSpPr>
        <p:spPr>
          <a:xfrm>
            <a:off x="701675" y="626109"/>
            <a:ext cx="6311900" cy="937895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979" name="object 2"/>
          <p:cNvSpPr/>
          <p:nvPr/>
        </p:nvSpPr>
        <p:spPr>
          <a:xfrm>
            <a:off x="2713291" y="231738"/>
            <a:ext cx="2698267" cy="338098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980" name="object 4"/>
          <p:cNvSpPr txBox="1"/>
          <p:nvPr/>
        </p:nvSpPr>
        <p:spPr>
          <a:xfrm>
            <a:off x="685800" y="448314"/>
            <a:ext cx="1992256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III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B.Sc,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SEMESTER-6,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PAPER-7</a:t>
            </a:r>
          </a:p>
        </p:txBody>
      </p:sp>
      <p:sp>
        <p:nvSpPr>
          <p:cNvPr id="1048981" name="object 5"/>
          <p:cNvSpPr txBox="1"/>
          <p:nvPr/>
        </p:nvSpPr>
        <p:spPr>
          <a:xfrm>
            <a:off x="5720588" y="448314"/>
            <a:ext cx="1461241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Introduction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HTML</a:t>
            </a:r>
          </a:p>
        </p:txBody>
      </p:sp>
      <p:sp>
        <p:nvSpPr>
          <p:cNvPr id="1048982" name="object 6"/>
          <p:cNvSpPr txBox="1"/>
          <p:nvPr/>
        </p:nvSpPr>
        <p:spPr>
          <a:xfrm>
            <a:off x="1371600" y="683382"/>
            <a:ext cx="493618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&lt;tr&gt;</a:t>
            </a:r>
          </a:p>
        </p:txBody>
      </p:sp>
      <p:sp>
        <p:nvSpPr>
          <p:cNvPr id="1048983" name="object 7"/>
          <p:cNvSpPr txBox="1"/>
          <p:nvPr/>
        </p:nvSpPr>
        <p:spPr>
          <a:xfrm>
            <a:off x="1828800" y="946246"/>
            <a:ext cx="1626559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&lt;td&gt;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Row1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Col1&lt;/td&gt;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&lt;td&gt;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Row2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Col1&lt;/td&gt;</a:t>
            </a:r>
          </a:p>
        </p:txBody>
      </p:sp>
      <p:sp>
        <p:nvSpPr>
          <p:cNvPr id="1048984" name="object 8"/>
          <p:cNvSpPr txBox="1"/>
          <p:nvPr/>
        </p:nvSpPr>
        <p:spPr>
          <a:xfrm>
            <a:off x="4114800" y="946246"/>
            <a:ext cx="1550359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&lt;td&gt;Row1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Col2&lt;/td&gt;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&lt;td&gt;Row2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Col2&lt;/td&gt;</a:t>
            </a:r>
          </a:p>
        </p:txBody>
      </p:sp>
      <p:sp>
        <p:nvSpPr>
          <p:cNvPr id="1048985" name="object 9"/>
          <p:cNvSpPr txBox="1"/>
          <p:nvPr/>
        </p:nvSpPr>
        <p:spPr>
          <a:xfrm>
            <a:off x="914400" y="1471976"/>
            <a:ext cx="4404809" cy="923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45720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&lt;/tr&gt;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&lt;/table&gt;</a:t>
            </a:r>
          </a:p>
          <a:p>
            <a:pPr marL="320039" marR="0">
              <a:lnSpc>
                <a:spcPts val="1331"/>
              </a:lnSpc>
              <a:spcBef>
                <a:spcPts val="737"/>
              </a:spcBef>
              <a:spcAft>
                <a:spcPts val="0"/>
              </a:spcAft>
            </a:pPr>
            <a:r>
              <a:rPr dirty="0" sz="1200" spc="10">
                <a:solidFill>
                  <a:srgbClr val="000000"/>
                </a:solidFill>
                <a:latin typeface="QJIOAA+Wingdings-Regular"/>
                <a:cs typeface="QJIOAA+Wingdings-Regular"/>
              </a:rPr>
              <a:t></a:t>
            </a:r>
            <a:r>
              <a:rPr b="1" dirty="0" sz="1200" i="1">
                <a:solidFill>
                  <a:srgbClr val="000000"/>
                </a:solidFill>
                <a:latin typeface="PFBBJS+TimesNewRomanPS-BoldItalicMT"/>
                <a:cs typeface="PFBBJS+TimesNewRomanPS-BoldItalicMT"/>
              </a:rPr>
              <a:t>Align:</a:t>
            </a:r>
            <a:r>
              <a:rPr b="1" dirty="0" sz="1200" i="1">
                <a:solidFill>
                  <a:srgbClr val="000000"/>
                </a:solidFill>
                <a:latin typeface="PFBBJS+TimesNewRomanPS-BoldItalicMT"/>
                <a:cs typeface="PFBBJS+TimesNewRomanPS-BoldItalic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attribute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align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table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appropriate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way.</a:t>
            </a:r>
          </a:p>
        </p:txBody>
      </p:sp>
      <p:sp>
        <p:nvSpPr>
          <p:cNvPr id="1048986" name="object 10"/>
          <p:cNvSpPr txBox="1"/>
          <p:nvPr/>
        </p:nvSpPr>
        <p:spPr>
          <a:xfrm>
            <a:off x="1234439" y="2259379"/>
            <a:ext cx="6225235" cy="661426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10">
                <a:solidFill>
                  <a:srgbClr val="000000"/>
                </a:solidFill>
                <a:latin typeface="QJIOAA+Wingdings-Regular"/>
                <a:cs typeface="QJIOAA+Wingdings-Regular"/>
              </a:rPr>
              <a:t></a:t>
            </a:r>
            <a:r>
              <a:rPr b="1" dirty="0" sz="1200" i="1">
                <a:solidFill>
                  <a:srgbClr val="000000"/>
                </a:solidFill>
                <a:latin typeface="PFBBJS+TimesNewRomanPS-BoldItalicMT"/>
                <a:cs typeface="PFBBJS+TimesNewRomanPS-BoldItalicMT"/>
              </a:rPr>
              <a:t>Border:</a:t>
            </a:r>
            <a:r>
              <a:rPr b="1" dirty="0" sz="1200" i="1" spc="94">
                <a:solidFill>
                  <a:srgbClr val="000000"/>
                </a:solidFill>
                <a:latin typeface="PFBBJS+TimesNewRomanPS-BoldItalicMT"/>
                <a:cs typeface="PFBBJS+TimesNewRomanPS-BoldItalic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 spc="9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specifies</a:t>
            </a:r>
            <a:r>
              <a:rPr dirty="0" sz="1200" spc="9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9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width</a:t>
            </a:r>
            <a:r>
              <a:rPr dirty="0" sz="1200" spc="9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 spc="9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border</a:t>
            </a:r>
            <a:r>
              <a:rPr dirty="0" sz="1200" spc="9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around</a:t>
            </a:r>
            <a:r>
              <a:rPr dirty="0" sz="1200" spc="9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9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table.</a:t>
            </a:r>
            <a:r>
              <a:rPr dirty="0" sz="1200" spc="9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If</a:t>
            </a:r>
            <a:r>
              <a:rPr dirty="0" sz="1200" spc="9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omitted</a:t>
            </a:r>
            <a:r>
              <a:rPr dirty="0" sz="1200" spc="9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9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table</a:t>
            </a:r>
            <a:r>
              <a:rPr dirty="0" sz="1200" spc="9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has</a:t>
            </a:r>
            <a:r>
              <a:rPr dirty="0" sz="1200" spc="9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no</a:t>
            </a:r>
          </a:p>
          <a:p>
            <a:pPr marL="2286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border.</a:t>
            </a:r>
          </a:p>
        </p:txBody>
      </p:sp>
      <p:sp>
        <p:nvSpPr>
          <p:cNvPr id="1048987" name="object 11"/>
          <p:cNvSpPr txBox="1"/>
          <p:nvPr/>
        </p:nvSpPr>
        <p:spPr>
          <a:xfrm>
            <a:off x="1234439" y="2785108"/>
            <a:ext cx="3793152" cy="39856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10">
                <a:solidFill>
                  <a:srgbClr val="000000"/>
                </a:solidFill>
                <a:latin typeface="QJIOAA+Wingdings-Regular"/>
                <a:cs typeface="QJIOAA+Wingdings-Regular"/>
              </a:rPr>
              <a:t></a:t>
            </a:r>
            <a:r>
              <a:rPr b="1" dirty="0" sz="1200" i="1">
                <a:solidFill>
                  <a:srgbClr val="000000"/>
                </a:solidFill>
                <a:latin typeface="PFBBJS+TimesNewRomanPS-BoldItalicMT"/>
                <a:cs typeface="PFBBJS+TimesNewRomanPS-BoldItalicMT"/>
              </a:rPr>
              <a:t>Bgcolor:</a:t>
            </a:r>
            <a:r>
              <a:rPr b="1" dirty="0" sz="1200" i="1">
                <a:solidFill>
                  <a:srgbClr val="000000"/>
                </a:solidFill>
                <a:latin typeface="PFBBJS+TimesNewRomanPS-BoldItalicMT"/>
                <a:cs typeface="PFBBJS+TimesNewRomanPS-BoldItalic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specifies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background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color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table.</a:t>
            </a:r>
          </a:p>
        </p:txBody>
      </p:sp>
      <p:sp>
        <p:nvSpPr>
          <p:cNvPr id="1048988" name="object 12"/>
          <p:cNvSpPr txBox="1"/>
          <p:nvPr/>
        </p:nvSpPr>
        <p:spPr>
          <a:xfrm>
            <a:off x="1234439" y="3047972"/>
            <a:ext cx="5959366" cy="661426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10">
                <a:solidFill>
                  <a:srgbClr val="000000"/>
                </a:solidFill>
                <a:latin typeface="QJIOAA+Wingdings-Regular"/>
                <a:cs typeface="QJIOAA+Wingdings-Regular"/>
              </a:rPr>
              <a:t></a:t>
            </a:r>
            <a:r>
              <a:rPr b="1" dirty="0" sz="1200" i="1">
                <a:solidFill>
                  <a:srgbClr val="000000"/>
                </a:solidFill>
                <a:latin typeface="PFBBJS+TimesNewRomanPS-BoldItalicMT"/>
                <a:cs typeface="PFBBJS+TimesNewRomanPS-BoldItalicMT"/>
              </a:rPr>
              <a:t>Cellpadding:</a:t>
            </a:r>
            <a:r>
              <a:rPr b="1" dirty="0" sz="1200" i="1">
                <a:solidFill>
                  <a:srgbClr val="000000"/>
                </a:solidFill>
                <a:latin typeface="PFBBJS+TimesNewRomanPS-BoldItalicMT"/>
                <a:cs typeface="PFBBJS+TimesNewRomanPS-BoldItalic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sets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width,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pixels,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between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edge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cell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content.</a:t>
            </a:r>
          </a:p>
          <a:p>
            <a:pPr marL="0" marR="0">
              <a:lnSpc>
                <a:spcPts val="1331"/>
              </a:lnSpc>
              <a:spcBef>
                <a:spcPts val="737"/>
              </a:spcBef>
              <a:spcAft>
                <a:spcPts val="0"/>
              </a:spcAft>
            </a:pPr>
            <a:r>
              <a:rPr dirty="0" sz="1200" spc="10">
                <a:solidFill>
                  <a:srgbClr val="000000"/>
                </a:solidFill>
                <a:latin typeface="QJIOAA+Wingdings-Regular"/>
                <a:cs typeface="QJIOAA+Wingdings-Regular"/>
              </a:rPr>
              <a:t></a:t>
            </a:r>
            <a:r>
              <a:rPr b="1" dirty="0" sz="1200" i="1">
                <a:solidFill>
                  <a:srgbClr val="000000"/>
                </a:solidFill>
                <a:latin typeface="PFBBJS+TimesNewRomanPS-BoldItalicMT"/>
                <a:cs typeface="PFBBJS+TimesNewRomanPS-BoldItalicMT"/>
              </a:rPr>
              <a:t>Cellspacing:</a:t>
            </a:r>
            <a:r>
              <a:rPr b="1" dirty="0" sz="1200" i="1">
                <a:solidFill>
                  <a:srgbClr val="000000"/>
                </a:solidFill>
                <a:latin typeface="PFBBJS+TimesNewRomanPS-BoldItalicMT"/>
                <a:cs typeface="PFBBJS+TimesNewRomanPS-BoldItalic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sets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width,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pixels,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between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individual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cells.</a:t>
            </a:r>
          </a:p>
        </p:txBody>
      </p:sp>
      <p:sp>
        <p:nvSpPr>
          <p:cNvPr id="1048989" name="object 13"/>
          <p:cNvSpPr txBox="1"/>
          <p:nvPr/>
        </p:nvSpPr>
        <p:spPr>
          <a:xfrm>
            <a:off x="914400" y="3837758"/>
            <a:ext cx="66476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&lt;TR&gt;:</a:t>
            </a:r>
          </a:p>
        </p:txBody>
      </p:sp>
      <p:sp>
        <p:nvSpPr>
          <p:cNvPr id="1048990" name="object 14"/>
          <p:cNvSpPr txBox="1"/>
          <p:nvPr/>
        </p:nvSpPr>
        <p:spPr>
          <a:xfrm>
            <a:off x="1371600" y="4100623"/>
            <a:ext cx="6067473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This</a:t>
            </a:r>
            <a:r>
              <a:rPr dirty="0" sz="1200" spc="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block</a:t>
            </a:r>
            <a:r>
              <a:rPr dirty="0" sz="1200" spc="20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element</a:t>
            </a:r>
            <a:r>
              <a:rPr dirty="0" sz="1200" spc="20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specifies</a:t>
            </a:r>
            <a:r>
              <a:rPr dirty="0" sz="1200" spc="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20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row</a:t>
            </a:r>
            <a:r>
              <a:rPr dirty="0" sz="1200" spc="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 spc="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20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table.</a:t>
            </a:r>
            <a:r>
              <a:rPr dirty="0" sz="1200" spc="20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20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individual</a:t>
            </a:r>
            <a:r>
              <a:rPr dirty="0" sz="1200" spc="20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cells</a:t>
            </a:r>
            <a:r>
              <a:rPr dirty="0" sz="1200" spc="20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 spc="20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20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row</a:t>
            </a:r>
            <a:r>
              <a:rPr dirty="0" sz="1200" spc="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are</a:t>
            </a:r>
          </a:p>
        </p:txBody>
      </p:sp>
      <p:sp>
        <p:nvSpPr>
          <p:cNvPr id="1048991" name="object 15"/>
          <p:cNvSpPr txBox="1"/>
          <p:nvPr/>
        </p:nvSpPr>
        <p:spPr>
          <a:xfrm>
            <a:off x="914400" y="4363487"/>
            <a:ext cx="2765603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defined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&lt;th&gt;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&lt;td&gt;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elements.</a:t>
            </a:r>
          </a:p>
        </p:txBody>
      </p:sp>
      <p:sp>
        <p:nvSpPr>
          <p:cNvPr id="1048992" name="object 16"/>
          <p:cNvSpPr txBox="1"/>
          <p:nvPr/>
        </p:nvSpPr>
        <p:spPr>
          <a:xfrm>
            <a:off x="914400" y="4626352"/>
            <a:ext cx="45720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Ex:</a:t>
            </a:r>
          </a:p>
        </p:txBody>
      </p:sp>
      <p:sp>
        <p:nvSpPr>
          <p:cNvPr id="1048993" name="object 17"/>
          <p:cNvSpPr txBox="1"/>
          <p:nvPr/>
        </p:nvSpPr>
        <p:spPr>
          <a:xfrm>
            <a:off x="1371600" y="4889217"/>
            <a:ext cx="2341818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&lt;table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width=”300”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border=”1”&gt;</a:t>
            </a:r>
          </a:p>
        </p:txBody>
      </p:sp>
      <p:sp>
        <p:nvSpPr>
          <p:cNvPr id="1048994" name="object 18"/>
          <p:cNvSpPr txBox="1"/>
          <p:nvPr/>
        </p:nvSpPr>
        <p:spPr>
          <a:xfrm>
            <a:off x="1828800" y="5152081"/>
            <a:ext cx="260453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align=”center”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valign=”middle”&gt;</a:t>
            </a:r>
          </a:p>
        </p:txBody>
      </p:sp>
      <p:sp>
        <p:nvSpPr>
          <p:cNvPr id="1048995" name="object 19"/>
          <p:cNvSpPr txBox="1"/>
          <p:nvPr/>
        </p:nvSpPr>
        <p:spPr>
          <a:xfrm>
            <a:off x="2286000" y="5414946"/>
            <a:ext cx="2090670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&lt;td&gt;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3&lt;/td&gt;&lt;td&gt;</a:t>
            </a:r>
            <a:r>
              <a:rPr dirty="0" sz="1200" spc="6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5.6</a:t>
            </a:r>
            <a:r>
              <a:rPr dirty="0" sz="1200" spc="6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&lt;/td&gt;</a:t>
            </a:r>
          </a:p>
        </p:txBody>
      </p:sp>
      <p:sp>
        <p:nvSpPr>
          <p:cNvPr id="1048996" name="object 20"/>
          <p:cNvSpPr txBox="1"/>
          <p:nvPr/>
        </p:nvSpPr>
        <p:spPr>
          <a:xfrm>
            <a:off x="1828800" y="5677810"/>
            <a:ext cx="535985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&lt;/tr&gt;</a:t>
            </a:r>
          </a:p>
        </p:txBody>
      </p:sp>
      <p:sp>
        <p:nvSpPr>
          <p:cNvPr id="1048997" name="object 21"/>
          <p:cNvSpPr txBox="1"/>
          <p:nvPr/>
        </p:nvSpPr>
        <p:spPr>
          <a:xfrm>
            <a:off x="1371600" y="5940675"/>
            <a:ext cx="739006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&lt;/table&gt;</a:t>
            </a:r>
          </a:p>
        </p:txBody>
      </p:sp>
      <p:sp>
        <p:nvSpPr>
          <p:cNvPr id="1048998" name="object 22"/>
          <p:cNvSpPr txBox="1"/>
          <p:nvPr/>
        </p:nvSpPr>
        <p:spPr>
          <a:xfrm>
            <a:off x="914400" y="6203539"/>
            <a:ext cx="66476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&lt;TD&gt;:</a:t>
            </a:r>
          </a:p>
        </p:txBody>
      </p:sp>
      <p:sp>
        <p:nvSpPr>
          <p:cNvPr id="1048999" name="object 23"/>
          <p:cNvSpPr txBox="1"/>
          <p:nvPr/>
        </p:nvSpPr>
        <p:spPr>
          <a:xfrm>
            <a:off x="914400" y="6466404"/>
            <a:ext cx="6593430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45720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This</a:t>
            </a:r>
            <a:r>
              <a:rPr dirty="0" sz="1200" spc="7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element</a:t>
            </a:r>
            <a:r>
              <a:rPr dirty="0" sz="1200" spc="7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specifies</a:t>
            </a:r>
            <a:r>
              <a:rPr dirty="0" sz="1200" spc="7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7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data</a:t>
            </a:r>
            <a:r>
              <a:rPr dirty="0" sz="1200" spc="7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cell</a:t>
            </a:r>
            <a:r>
              <a:rPr dirty="0" sz="1200" spc="7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 spc="7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7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table.</a:t>
            </a:r>
            <a:r>
              <a:rPr dirty="0" sz="1200" spc="7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7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element</a:t>
            </a:r>
            <a:r>
              <a:rPr dirty="0" sz="1200" spc="7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should</a:t>
            </a:r>
            <a:r>
              <a:rPr dirty="0" sz="1200" spc="7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occur</a:t>
            </a:r>
            <a:r>
              <a:rPr dirty="0" sz="1200" spc="7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within</a:t>
            </a:r>
            <a:r>
              <a:rPr dirty="0" sz="1200" spc="7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7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table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row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defined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&lt;tr&gt;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element.</a:t>
            </a:r>
          </a:p>
        </p:txBody>
      </p:sp>
      <p:sp>
        <p:nvSpPr>
          <p:cNvPr id="1049000" name="object 24"/>
          <p:cNvSpPr txBox="1"/>
          <p:nvPr/>
        </p:nvSpPr>
        <p:spPr>
          <a:xfrm>
            <a:off x="914400" y="6992133"/>
            <a:ext cx="6593315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Syn:</a:t>
            </a:r>
            <a:r>
              <a:rPr b="1" dirty="0" sz="1200" spc="162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&lt;TD</a:t>
            </a:r>
            <a:r>
              <a:rPr dirty="0" sz="1200" spc="108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[align=”Left”</a:t>
            </a:r>
            <a:r>
              <a:rPr dirty="0" sz="1200" spc="6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|</a:t>
            </a:r>
            <a:r>
              <a:rPr dirty="0" sz="1200" spc="16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“Center”</a:t>
            </a:r>
            <a:r>
              <a:rPr dirty="0" sz="1200" spc="6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|</a:t>
            </a:r>
            <a:r>
              <a:rPr dirty="0" sz="1200" spc="16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“Right”]</a:t>
            </a:r>
            <a:r>
              <a:rPr dirty="0" sz="1200" spc="6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[valing=”baseline”</a:t>
            </a:r>
            <a:r>
              <a:rPr dirty="0" sz="1200" spc="16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|</a:t>
            </a:r>
            <a:r>
              <a:rPr dirty="0" sz="1200" spc="16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”Top”</a:t>
            </a:r>
            <a:r>
              <a:rPr dirty="0" sz="1200" spc="16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|</a:t>
            </a:r>
            <a:r>
              <a:rPr dirty="0" sz="1200" spc="16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“bottom”</a:t>
            </a:r>
            <a:r>
              <a:rPr dirty="0" sz="1200" spc="16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|</a:t>
            </a:r>
          </a:p>
        </p:txBody>
      </p:sp>
      <p:sp>
        <p:nvSpPr>
          <p:cNvPr id="1049001" name="object 25"/>
          <p:cNvSpPr txBox="1"/>
          <p:nvPr/>
        </p:nvSpPr>
        <p:spPr>
          <a:xfrm>
            <a:off x="914400" y="7254998"/>
            <a:ext cx="78715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“middle”</a:t>
            </a:r>
          </a:p>
        </p:txBody>
      </p:sp>
      <p:sp>
        <p:nvSpPr>
          <p:cNvPr id="1049002" name="object 26"/>
          <p:cNvSpPr txBox="1"/>
          <p:nvPr/>
        </p:nvSpPr>
        <p:spPr>
          <a:xfrm>
            <a:off x="1800605" y="7254998"/>
            <a:ext cx="78715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[nowrap]</a:t>
            </a:r>
          </a:p>
        </p:txBody>
      </p:sp>
      <p:sp>
        <p:nvSpPr>
          <p:cNvPr id="1049003" name="object 27"/>
          <p:cNvSpPr txBox="1"/>
          <p:nvPr/>
        </p:nvSpPr>
        <p:spPr>
          <a:xfrm>
            <a:off x="2686811" y="7254998"/>
            <a:ext cx="223509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[colspan=”n”]</a:t>
            </a:r>
            <a:r>
              <a:rPr dirty="0" sz="1200" spc="98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[rowspan=”n”]</a:t>
            </a:r>
          </a:p>
        </p:txBody>
      </p:sp>
      <p:sp>
        <p:nvSpPr>
          <p:cNvPr id="1049004" name="object 28"/>
          <p:cNvSpPr txBox="1"/>
          <p:nvPr/>
        </p:nvSpPr>
        <p:spPr>
          <a:xfrm>
            <a:off x="4958029" y="7254998"/>
            <a:ext cx="1943284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[width=”n”]</a:t>
            </a:r>
            <a:r>
              <a:rPr dirty="0" sz="1200" spc="98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[height=”n”]</a:t>
            </a:r>
          </a:p>
        </p:txBody>
      </p:sp>
      <p:sp>
        <p:nvSpPr>
          <p:cNvPr id="1049005" name="object 29"/>
          <p:cNvSpPr txBox="1"/>
          <p:nvPr/>
        </p:nvSpPr>
        <p:spPr>
          <a:xfrm>
            <a:off x="914400" y="7517862"/>
            <a:ext cx="1415950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[bgcolor=”color”]&gt;</a:t>
            </a:r>
          </a:p>
        </p:txBody>
      </p:sp>
      <p:sp>
        <p:nvSpPr>
          <p:cNvPr id="1049006" name="object 30"/>
          <p:cNvSpPr txBox="1"/>
          <p:nvPr/>
        </p:nvSpPr>
        <p:spPr>
          <a:xfrm>
            <a:off x="914400" y="8043591"/>
            <a:ext cx="3207986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Exercise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5: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A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web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page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on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Table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attributes</a:t>
            </a:r>
          </a:p>
        </p:txBody>
      </p:sp>
      <p:sp>
        <p:nvSpPr>
          <p:cNvPr id="1049007" name="object 31"/>
          <p:cNvSpPr txBox="1"/>
          <p:nvPr/>
        </p:nvSpPr>
        <p:spPr>
          <a:xfrm>
            <a:off x="914400" y="8306456"/>
            <a:ext cx="67992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&lt;html&gt;</a:t>
            </a:r>
          </a:p>
        </p:txBody>
      </p:sp>
      <p:sp>
        <p:nvSpPr>
          <p:cNvPr id="1049008" name="object 32"/>
          <p:cNvSpPr txBox="1"/>
          <p:nvPr/>
        </p:nvSpPr>
        <p:spPr>
          <a:xfrm>
            <a:off x="914400" y="8569321"/>
            <a:ext cx="68823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&lt;head&gt;</a:t>
            </a:r>
          </a:p>
        </p:txBody>
      </p:sp>
      <p:sp>
        <p:nvSpPr>
          <p:cNvPr id="1049009" name="object 33"/>
          <p:cNvSpPr txBox="1"/>
          <p:nvPr/>
        </p:nvSpPr>
        <p:spPr>
          <a:xfrm>
            <a:off x="914400" y="8832185"/>
            <a:ext cx="3121199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45720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&lt;title&gt;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Prg5: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Table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attributes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&lt;/title&gt;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&lt;/head&gt;</a:t>
            </a:r>
          </a:p>
        </p:txBody>
      </p:sp>
      <p:sp>
        <p:nvSpPr>
          <p:cNvPr id="1049010" name="object 34"/>
          <p:cNvSpPr txBox="1"/>
          <p:nvPr/>
        </p:nvSpPr>
        <p:spPr>
          <a:xfrm>
            <a:off x="914400" y="9357914"/>
            <a:ext cx="1914533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&lt;body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bgcolor="skyblue"&gt;</a:t>
            </a:r>
          </a:p>
        </p:txBody>
      </p:sp>
      <p:sp>
        <p:nvSpPr>
          <p:cNvPr id="1049011" name="object 35"/>
          <p:cNvSpPr txBox="1"/>
          <p:nvPr/>
        </p:nvSpPr>
        <p:spPr>
          <a:xfrm>
            <a:off x="748944" y="10052968"/>
            <a:ext cx="6004977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KADIRI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NAGESWARA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RAO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M.C.A.,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Department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of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Computer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Science,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TJPS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College,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Guntur.</a:t>
            </a:r>
          </a:p>
        </p:txBody>
      </p:sp>
      <p:sp>
        <p:nvSpPr>
          <p:cNvPr id="1049012" name="object 36"/>
          <p:cNvSpPr txBox="1"/>
          <p:nvPr/>
        </p:nvSpPr>
        <p:spPr>
          <a:xfrm>
            <a:off x="6830644" y="10052968"/>
            <a:ext cx="351183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3" name="object 1"/>
          <p:cNvSpPr/>
          <p:nvPr/>
        </p:nvSpPr>
        <p:spPr>
          <a:xfrm>
            <a:off x="701675" y="626109"/>
            <a:ext cx="6311900" cy="937895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9014" name="object 2"/>
          <p:cNvSpPr/>
          <p:nvPr/>
        </p:nvSpPr>
        <p:spPr>
          <a:xfrm>
            <a:off x="2713291" y="231738"/>
            <a:ext cx="2698267" cy="338098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9015" name="object 4"/>
          <p:cNvSpPr txBox="1"/>
          <p:nvPr/>
        </p:nvSpPr>
        <p:spPr>
          <a:xfrm>
            <a:off x="685800" y="448314"/>
            <a:ext cx="1992256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III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B.Sc,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SEMESTER-6,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PAPER-7</a:t>
            </a:r>
          </a:p>
        </p:txBody>
      </p:sp>
      <p:sp>
        <p:nvSpPr>
          <p:cNvPr id="1049016" name="object 5"/>
          <p:cNvSpPr txBox="1"/>
          <p:nvPr/>
        </p:nvSpPr>
        <p:spPr>
          <a:xfrm>
            <a:off x="5720588" y="448314"/>
            <a:ext cx="1461241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Introduction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HTML</a:t>
            </a:r>
          </a:p>
        </p:txBody>
      </p:sp>
      <p:sp>
        <p:nvSpPr>
          <p:cNvPr id="1049017" name="object 6"/>
          <p:cNvSpPr txBox="1"/>
          <p:nvPr/>
        </p:nvSpPr>
        <p:spPr>
          <a:xfrm>
            <a:off x="914400" y="683382"/>
            <a:ext cx="6190744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&lt;TABLE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WIDTH="500"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ALIGN="CENTER"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BORDER=1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BORDERCOLOR="RED"</a:t>
            </a:r>
          </a:p>
        </p:txBody>
      </p:sp>
      <p:sp>
        <p:nvSpPr>
          <p:cNvPr id="1049018" name="object 7"/>
          <p:cNvSpPr txBox="1"/>
          <p:nvPr/>
        </p:nvSpPr>
        <p:spPr>
          <a:xfrm>
            <a:off x="914400" y="946246"/>
            <a:ext cx="3479255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CELLSPACING="3"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BGCOLOR="YELLOW"&gt;</a:t>
            </a:r>
          </a:p>
        </p:txBody>
      </p:sp>
      <p:sp>
        <p:nvSpPr>
          <p:cNvPr id="1049019" name="object 8"/>
          <p:cNvSpPr txBox="1"/>
          <p:nvPr/>
        </p:nvSpPr>
        <p:spPr>
          <a:xfrm>
            <a:off x="914400" y="1209111"/>
            <a:ext cx="6356155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&lt;CAPTION&gt;&lt;FONT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FACE="ARIAL"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SIZE="5+"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COLOR="RED"&gt;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SAMPLE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TABLE-</a:t>
            </a:r>
          </a:p>
        </p:txBody>
      </p:sp>
      <p:sp>
        <p:nvSpPr>
          <p:cNvPr id="1049020" name="object 9"/>
          <p:cNvSpPr txBox="1"/>
          <p:nvPr/>
        </p:nvSpPr>
        <p:spPr>
          <a:xfrm>
            <a:off x="914400" y="1471976"/>
            <a:ext cx="1797527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1&lt;/FONT&gt;&lt;/CAPTION&gt;</a:t>
            </a:r>
          </a:p>
        </p:txBody>
      </p:sp>
      <p:sp>
        <p:nvSpPr>
          <p:cNvPr id="1049021" name="object 10"/>
          <p:cNvSpPr txBox="1"/>
          <p:nvPr/>
        </p:nvSpPr>
        <p:spPr>
          <a:xfrm>
            <a:off x="914400" y="1734840"/>
            <a:ext cx="59526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&lt;TR&gt;</a:t>
            </a:r>
          </a:p>
        </p:txBody>
      </p:sp>
      <p:sp>
        <p:nvSpPr>
          <p:cNvPr id="1049022" name="object 11"/>
          <p:cNvSpPr txBox="1"/>
          <p:nvPr/>
        </p:nvSpPr>
        <p:spPr>
          <a:xfrm>
            <a:off x="1371600" y="1997705"/>
            <a:ext cx="4209038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COLSPAN="2"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ALIGN="CENTER"&gt;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CELL1&lt;/TD&gt;</a:t>
            </a:r>
          </a:p>
        </p:txBody>
      </p:sp>
      <p:sp>
        <p:nvSpPr>
          <p:cNvPr id="1049023" name="object 12"/>
          <p:cNvSpPr txBox="1"/>
          <p:nvPr/>
        </p:nvSpPr>
        <p:spPr>
          <a:xfrm>
            <a:off x="1371600" y="2260569"/>
            <a:ext cx="3960694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ROWSPAN="3"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ALIGN="LEFT"&gt;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CELL2&lt;/TD&gt;</a:t>
            </a:r>
          </a:p>
        </p:txBody>
      </p:sp>
      <p:sp>
        <p:nvSpPr>
          <p:cNvPr id="1049024" name="object 13"/>
          <p:cNvSpPr txBox="1"/>
          <p:nvPr/>
        </p:nvSpPr>
        <p:spPr>
          <a:xfrm>
            <a:off x="914400" y="2523434"/>
            <a:ext cx="637636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&lt;/TR&gt;</a:t>
            </a:r>
          </a:p>
        </p:txBody>
      </p:sp>
      <p:sp>
        <p:nvSpPr>
          <p:cNvPr id="1049025" name="object 14"/>
          <p:cNvSpPr txBox="1"/>
          <p:nvPr/>
        </p:nvSpPr>
        <p:spPr>
          <a:xfrm>
            <a:off x="914400" y="2786298"/>
            <a:ext cx="59526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&lt;TR&gt;</a:t>
            </a:r>
          </a:p>
        </p:txBody>
      </p:sp>
      <p:sp>
        <p:nvSpPr>
          <p:cNvPr id="1049026" name="object 15"/>
          <p:cNvSpPr txBox="1"/>
          <p:nvPr/>
        </p:nvSpPr>
        <p:spPr>
          <a:xfrm>
            <a:off x="1371600" y="3049163"/>
            <a:ext cx="273036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ALIGN="LEFT"&gt;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CELL3&lt;/TD&gt;</a:t>
            </a:r>
          </a:p>
        </p:txBody>
      </p:sp>
      <p:sp>
        <p:nvSpPr>
          <p:cNvPr id="1049027" name="object 16"/>
          <p:cNvSpPr txBox="1"/>
          <p:nvPr/>
        </p:nvSpPr>
        <p:spPr>
          <a:xfrm>
            <a:off x="1371600" y="3312028"/>
            <a:ext cx="299325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ALIGN="CENTER"&gt;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CELL4&lt;/TD&gt;</a:t>
            </a:r>
          </a:p>
        </p:txBody>
      </p:sp>
      <p:sp>
        <p:nvSpPr>
          <p:cNvPr id="1049028" name="object 17"/>
          <p:cNvSpPr txBox="1"/>
          <p:nvPr/>
        </p:nvSpPr>
        <p:spPr>
          <a:xfrm>
            <a:off x="914400" y="3574892"/>
            <a:ext cx="637636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&lt;/TR&gt;</a:t>
            </a:r>
          </a:p>
        </p:txBody>
      </p:sp>
      <p:sp>
        <p:nvSpPr>
          <p:cNvPr id="1049029" name="object 18"/>
          <p:cNvSpPr txBox="1"/>
          <p:nvPr/>
        </p:nvSpPr>
        <p:spPr>
          <a:xfrm>
            <a:off x="914400" y="3837758"/>
            <a:ext cx="59526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&lt;TR&gt;</a:t>
            </a:r>
          </a:p>
        </p:txBody>
      </p:sp>
      <p:sp>
        <p:nvSpPr>
          <p:cNvPr id="1049030" name="object 19"/>
          <p:cNvSpPr txBox="1"/>
          <p:nvPr/>
        </p:nvSpPr>
        <p:spPr>
          <a:xfrm>
            <a:off x="1371600" y="4100623"/>
            <a:ext cx="273036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ALIGN="LEFT"&gt;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CELL5&lt;/TD&gt;</a:t>
            </a:r>
          </a:p>
        </p:txBody>
      </p:sp>
      <p:sp>
        <p:nvSpPr>
          <p:cNvPr id="1049031" name="object 20"/>
          <p:cNvSpPr txBox="1"/>
          <p:nvPr/>
        </p:nvSpPr>
        <p:spPr>
          <a:xfrm>
            <a:off x="1371600" y="4363487"/>
            <a:ext cx="299325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ALIGN="CENTER"&gt;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CELL6&lt;/TD&gt;</a:t>
            </a:r>
          </a:p>
        </p:txBody>
      </p:sp>
      <p:sp>
        <p:nvSpPr>
          <p:cNvPr id="1049032" name="object 21"/>
          <p:cNvSpPr txBox="1"/>
          <p:nvPr/>
        </p:nvSpPr>
        <p:spPr>
          <a:xfrm>
            <a:off x="914400" y="4626352"/>
            <a:ext cx="637636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&lt;/TR&gt;</a:t>
            </a:r>
          </a:p>
        </p:txBody>
      </p:sp>
      <p:sp>
        <p:nvSpPr>
          <p:cNvPr id="1049033" name="object 22"/>
          <p:cNvSpPr txBox="1"/>
          <p:nvPr/>
        </p:nvSpPr>
        <p:spPr>
          <a:xfrm>
            <a:off x="914400" y="4889217"/>
            <a:ext cx="93382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&lt;/TABLE&gt;</a:t>
            </a:r>
          </a:p>
        </p:txBody>
      </p:sp>
      <p:sp>
        <p:nvSpPr>
          <p:cNvPr id="1049034" name="object 23"/>
          <p:cNvSpPr txBox="1"/>
          <p:nvPr/>
        </p:nvSpPr>
        <p:spPr>
          <a:xfrm>
            <a:off x="914400" y="5152081"/>
            <a:ext cx="97901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&lt;BR&gt;&lt;BR&gt;</a:t>
            </a:r>
          </a:p>
        </p:txBody>
      </p:sp>
      <p:sp>
        <p:nvSpPr>
          <p:cNvPr id="1049035" name="object 24"/>
          <p:cNvSpPr txBox="1"/>
          <p:nvPr/>
        </p:nvSpPr>
        <p:spPr>
          <a:xfrm>
            <a:off x="914400" y="5414946"/>
            <a:ext cx="5187520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&lt;TABLE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WIDTH="500"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HEIGHT="200"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ALIGN="LEFT"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BORDER=1</a:t>
            </a:r>
          </a:p>
        </p:txBody>
      </p:sp>
      <p:sp>
        <p:nvSpPr>
          <p:cNvPr id="1049036" name="object 25"/>
          <p:cNvSpPr txBox="1"/>
          <p:nvPr/>
        </p:nvSpPr>
        <p:spPr>
          <a:xfrm>
            <a:off x="914400" y="5677810"/>
            <a:ext cx="579040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BORDERCOLOR="RED"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CELLSPACING="3"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BGCOLOR="LIGHTGREEN"&gt;</a:t>
            </a:r>
          </a:p>
        </p:txBody>
      </p:sp>
      <p:sp>
        <p:nvSpPr>
          <p:cNvPr id="1049037" name="object 26"/>
          <p:cNvSpPr txBox="1"/>
          <p:nvPr/>
        </p:nvSpPr>
        <p:spPr>
          <a:xfrm>
            <a:off x="914400" y="5940675"/>
            <a:ext cx="6356155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&lt;CAPTION&gt;&lt;FONT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FACE="ARIAL"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SIZE="5+"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COLOR="RED"&gt;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SAMPLE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TABLE-</a:t>
            </a:r>
          </a:p>
        </p:txBody>
      </p:sp>
      <p:sp>
        <p:nvSpPr>
          <p:cNvPr id="1049038" name="object 27"/>
          <p:cNvSpPr txBox="1"/>
          <p:nvPr/>
        </p:nvSpPr>
        <p:spPr>
          <a:xfrm>
            <a:off x="914400" y="6203539"/>
            <a:ext cx="3462254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2(With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Cell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Alignments)&lt;/FONT&gt;&lt;/CAPTION&gt;</a:t>
            </a:r>
          </a:p>
        </p:txBody>
      </p:sp>
      <p:sp>
        <p:nvSpPr>
          <p:cNvPr id="1049039" name="object 28"/>
          <p:cNvSpPr txBox="1"/>
          <p:nvPr/>
        </p:nvSpPr>
        <p:spPr>
          <a:xfrm>
            <a:off x="914400" y="6466404"/>
            <a:ext cx="59526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&lt;TR&gt;</a:t>
            </a:r>
          </a:p>
        </p:txBody>
      </p:sp>
      <p:sp>
        <p:nvSpPr>
          <p:cNvPr id="1049040" name="object 29"/>
          <p:cNvSpPr txBox="1"/>
          <p:nvPr/>
        </p:nvSpPr>
        <p:spPr>
          <a:xfrm>
            <a:off x="1371600" y="6729269"/>
            <a:ext cx="523465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COLSPAN="2"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ALIGN="LEFT"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VALIGN="TOP"&gt;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CELL1&lt;/TD&gt;</a:t>
            </a:r>
          </a:p>
        </p:txBody>
      </p:sp>
      <p:sp>
        <p:nvSpPr>
          <p:cNvPr id="1049041" name="object 30"/>
          <p:cNvSpPr txBox="1"/>
          <p:nvPr/>
        </p:nvSpPr>
        <p:spPr>
          <a:xfrm>
            <a:off x="1371600" y="6992133"/>
            <a:ext cx="586244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ROWSPAN="3"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ALIGN="CENTER"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VALIGN="MIDDLE"&gt;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CELL2&lt;/TD&gt;</a:t>
            </a:r>
          </a:p>
        </p:txBody>
      </p:sp>
      <p:sp>
        <p:nvSpPr>
          <p:cNvPr id="1049042" name="object 31"/>
          <p:cNvSpPr txBox="1"/>
          <p:nvPr/>
        </p:nvSpPr>
        <p:spPr>
          <a:xfrm>
            <a:off x="914400" y="7254998"/>
            <a:ext cx="637636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&lt;/TR&gt;</a:t>
            </a:r>
          </a:p>
        </p:txBody>
      </p:sp>
      <p:sp>
        <p:nvSpPr>
          <p:cNvPr id="1049043" name="object 32"/>
          <p:cNvSpPr txBox="1"/>
          <p:nvPr/>
        </p:nvSpPr>
        <p:spPr>
          <a:xfrm>
            <a:off x="914400" y="7517862"/>
            <a:ext cx="59526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&lt;TR&gt;</a:t>
            </a:r>
          </a:p>
        </p:txBody>
      </p:sp>
      <p:sp>
        <p:nvSpPr>
          <p:cNvPr id="1049044" name="object 33"/>
          <p:cNvSpPr txBox="1"/>
          <p:nvPr/>
        </p:nvSpPr>
        <p:spPr>
          <a:xfrm>
            <a:off x="1371600" y="7780727"/>
            <a:ext cx="4135604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ALIGN="RIGHT"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VALIGN="TOP"&gt;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CELL3&lt;/TD&gt;</a:t>
            </a:r>
          </a:p>
        </p:txBody>
      </p:sp>
      <p:sp>
        <p:nvSpPr>
          <p:cNvPr id="1049045" name="object 34"/>
          <p:cNvSpPr txBox="1"/>
          <p:nvPr/>
        </p:nvSpPr>
        <p:spPr>
          <a:xfrm>
            <a:off x="1371600" y="8043591"/>
            <a:ext cx="299325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ALIGN="CENTER"&gt;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CELL4&lt;/TD&gt;</a:t>
            </a:r>
          </a:p>
        </p:txBody>
      </p:sp>
      <p:sp>
        <p:nvSpPr>
          <p:cNvPr id="1049046" name="object 35"/>
          <p:cNvSpPr txBox="1"/>
          <p:nvPr/>
        </p:nvSpPr>
        <p:spPr>
          <a:xfrm>
            <a:off x="914400" y="8306456"/>
            <a:ext cx="637636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&lt;/TR&gt;</a:t>
            </a:r>
          </a:p>
        </p:txBody>
      </p:sp>
      <p:sp>
        <p:nvSpPr>
          <p:cNvPr id="1049047" name="object 36"/>
          <p:cNvSpPr txBox="1"/>
          <p:nvPr/>
        </p:nvSpPr>
        <p:spPr>
          <a:xfrm>
            <a:off x="914400" y="8569321"/>
            <a:ext cx="59526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&lt;TR&gt;</a:t>
            </a:r>
          </a:p>
        </p:txBody>
      </p:sp>
      <p:sp>
        <p:nvSpPr>
          <p:cNvPr id="1049048" name="object 37"/>
          <p:cNvSpPr txBox="1"/>
          <p:nvPr/>
        </p:nvSpPr>
        <p:spPr>
          <a:xfrm>
            <a:off x="914400" y="8832185"/>
            <a:ext cx="5216432" cy="923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45720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ALIGN="CENTER"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VALIGN="TOP"&gt;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CELL5&lt;/TD&gt;</a:t>
            </a:r>
          </a:p>
          <a:p>
            <a:pPr marL="4572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ALIGN="CENTER"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VALIGN="BOTTOM"&gt;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CELL6&lt;/TD&gt;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&lt;/TR&gt;</a:t>
            </a:r>
          </a:p>
        </p:txBody>
      </p:sp>
      <p:sp>
        <p:nvSpPr>
          <p:cNvPr id="1049049" name="object 38"/>
          <p:cNvSpPr txBox="1"/>
          <p:nvPr/>
        </p:nvSpPr>
        <p:spPr>
          <a:xfrm>
            <a:off x="914400" y="9620779"/>
            <a:ext cx="283856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&lt;/TABLE&gt;&lt;BR&gt;&lt;BR&gt;&lt;/body&gt;&lt;/html&gt;</a:t>
            </a:r>
          </a:p>
        </p:txBody>
      </p:sp>
      <p:sp>
        <p:nvSpPr>
          <p:cNvPr id="1049050" name="object 39"/>
          <p:cNvSpPr txBox="1"/>
          <p:nvPr/>
        </p:nvSpPr>
        <p:spPr>
          <a:xfrm>
            <a:off x="748944" y="10052968"/>
            <a:ext cx="6004977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KADIRI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NAGESWARA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RAO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M.C.A.,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Department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of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Computer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Science,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TJPS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College,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Guntur.</a:t>
            </a:r>
          </a:p>
        </p:txBody>
      </p:sp>
      <p:sp>
        <p:nvSpPr>
          <p:cNvPr id="1049051" name="object 40"/>
          <p:cNvSpPr txBox="1"/>
          <p:nvPr/>
        </p:nvSpPr>
        <p:spPr>
          <a:xfrm>
            <a:off x="6830644" y="10052968"/>
            <a:ext cx="351183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2" name="object 1"/>
          <p:cNvSpPr/>
          <p:nvPr/>
        </p:nvSpPr>
        <p:spPr>
          <a:xfrm>
            <a:off x="701675" y="626109"/>
            <a:ext cx="6311900" cy="937895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9053" name="object 2"/>
          <p:cNvSpPr/>
          <p:nvPr/>
        </p:nvSpPr>
        <p:spPr>
          <a:xfrm>
            <a:off x="0" y="0"/>
            <a:ext cx="12700" cy="12700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9054" name="object 3"/>
          <p:cNvSpPr/>
          <p:nvPr/>
        </p:nvSpPr>
        <p:spPr>
          <a:xfrm>
            <a:off x="2713291" y="231738"/>
            <a:ext cx="2698267" cy="338098"/>
          </a:xfrm>
          <a:prstGeom prst="rect"/>
          <a:blipFill>
            <a:blip xmlns:r="http://schemas.openxmlformats.org/officeDocument/2006/relationships" r:embed="rId3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9055" name="object 5"/>
          <p:cNvSpPr txBox="1"/>
          <p:nvPr/>
        </p:nvSpPr>
        <p:spPr>
          <a:xfrm>
            <a:off x="685800" y="448314"/>
            <a:ext cx="1992256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III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B.Sc,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SEMESTER-6,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PAPER-7</a:t>
            </a:r>
          </a:p>
        </p:txBody>
      </p:sp>
      <p:sp>
        <p:nvSpPr>
          <p:cNvPr id="1049056" name="object 6"/>
          <p:cNvSpPr txBox="1"/>
          <p:nvPr/>
        </p:nvSpPr>
        <p:spPr>
          <a:xfrm>
            <a:off x="5720588" y="448314"/>
            <a:ext cx="1461241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Introduction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HTML</a:t>
            </a:r>
          </a:p>
        </p:txBody>
      </p:sp>
      <p:sp>
        <p:nvSpPr>
          <p:cNvPr id="1049057" name="object 7"/>
          <p:cNvSpPr txBox="1"/>
          <p:nvPr/>
        </p:nvSpPr>
        <p:spPr>
          <a:xfrm>
            <a:off x="914400" y="683382"/>
            <a:ext cx="2063863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Table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Extended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Properties:</a:t>
            </a:r>
          </a:p>
        </p:txBody>
      </p:sp>
      <p:sp>
        <p:nvSpPr>
          <p:cNvPr id="1049058" name="object 8"/>
          <p:cNvSpPr txBox="1"/>
          <p:nvPr/>
        </p:nvSpPr>
        <p:spPr>
          <a:xfrm>
            <a:off x="914400" y="946246"/>
            <a:ext cx="673224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&lt;TH&gt;:</a:t>
            </a:r>
          </a:p>
        </p:txBody>
      </p:sp>
      <p:sp>
        <p:nvSpPr>
          <p:cNvPr id="1049059" name="object 9"/>
          <p:cNvSpPr txBox="1"/>
          <p:nvPr/>
        </p:nvSpPr>
        <p:spPr>
          <a:xfrm>
            <a:off x="1371600" y="1209111"/>
            <a:ext cx="6067650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This</a:t>
            </a:r>
            <a:r>
              <a:rPr dirty="0" sz="1200" spc="17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element</a:t>
            </a:r>
            <a:r>
              <a:rPr dirty="0" sz="1200" spc="18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specifies</a:t>
            </a:r>
            <a:r>
              <a:rPr dirty="0" sz="1200" spc="18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17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header</a:t>
            </a:r>
            <a:r>
              <a:rPr dirty="0" sz="1200" spc="18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cell</a:t>
            </a:r>
            <a:r>
              <a:rPr dirty="0" sz="1200" spc="18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 spc="18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17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table.</a:t>
            </a:r>
            <a:r>
              <a:rPr dirty="0" sz="1200" spc="18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17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element</a:t>
            </a:r>
            <a:r>
              <a:rPr dirty="0" sz="1200" spc="17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should</a:t>
            </a:r>
            <a:r>
              <a:rPr dirty="0" sz="1200" spc="18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occur</a:t>
            </a:r>
            <a:r>
              <a:rPr dirty="0" sz="1200" spc="18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within</a:t>
            </a:r>
            <a:r>
              <a:rPr dirty="0" sz="1200" spc="18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</a:p>
        </p:txBody>
      </p:sp>
      <p:sp>
        <p:nvSpPr>
          <p:cNvPr id="1049060" name="object 10"/>
          <p:cNvSpPr txBox="1"/>
          <p:nvPr/>
        </p:nvSpPr>
        <p:spPr>
          <a:xfrm>
            <a:off x="914400" y="1471976"/>
            <a:ext cx="659328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table</a:t>
            </a:r>
            <a:r>
              <a:rPr dirty="0" sz="1200" spc="4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row</a:t>
            </a:r>
            <a:r>
              <a:rPr dirty="0" sz="1200" spc="4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as</a:t>
            </a:r>
            <a:r>
              <a:rPr dirty="0" sz="1200" spc="4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defined</a:t>
            </a:r>
            <a:r>
              <a:rPr dirty="0" sz="1200" spc="4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by</a:t>
            </a:r>
            <a:r>
              <a:rPr dirty="0" sz="1200" spc="4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4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&lt;tr&gt;</a:t>
            </a:r>
            <a:r>
              <a:rPr dirty="0" sz="1200" spc="4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element.</a:t>
            </a:r>
            <a:r>
              <a:rPr dirty="0" sz="1200" spc="4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4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main</a:t>
            </a:r>
            <a:r>
              <a:rPr dirty="0" sz="1200" spc="4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visual</a:t>
            </a:r>
            <a:r>
              <a:rPr dirty="0" sz="1200" spc="4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difference</a:t>
            </a:r>
            <a:r>
              <a:rPr dirty="0" sz="1200" spc="4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between</a:t>
            </a:r>
            <a:r>
              <a:rPr dirty="0" sz="1200" spc="4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this</a:t>
            </a:r>
            <a:r>
              <a:rPr dirty="0" sz="1200" spc="4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element</a:t>
            </a:r>
            <a:r>
              <a:rPr dirty="0" sz="1200" spc="4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</a:p>
        </p:txBody>
      </p:sp>
      <p:sp>
        <p:nvSpPr>
          <p:cNvPr id="1049061" name="object 11"/>
          <p:cNvSpPr txBox="1"/>
          <p:nvPr/>
        </p:nvSpPr>
        <p:spPr>
          <a:xfrm>
            <a:off x="914400" y="1734840"/>
            <a:ext cx="6593456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td</a:t>
            </a:r>
            <a:r>
              <a:rPr dirty="0" sz="1200" spc="37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 spc="37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that</a:t>
            </a:r>
            <a:r>
              <a:rPr dirty="0" sz="1200" spc="37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browsers</a:t>
            </a:r>
            <a:r>
              <a:rPr dirty="0" sz="1200" spc="37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might</a:t>
            </a:r>
            <a:r>
              <a:rPr dirty="0" sz="1200" spc="37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render</a:t>
            </a:r>
            <a:r>
              <a:rPr dirty="0" sz="1200" spc="37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table</a:t>
            </a:r>
            <a:r>
              <a:rPr dirty="0" sz="1200" spc="37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headers</a:t>
            </a:r>
            <a:r>
              <a:rPr dirty="0" sz="1200" spc="37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lightly</a:t>
            </a:r>
            <a:r>
              <a:rPr dirty="0" sz="1200" spc="37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differently,</a:t>
            </a:r>
            <a:r>
              <a:rPr dirty="0" sz="1200" spc="37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usually</a:t>
            </a:r>
            <a:r>
              <a:rPr dirty="0" sz="1200" spc="37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bolding</a:t>
            </a:r>
            <a:r>
              <a:rPr dirty="0" sz="1200" spc="37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</a:p>
        </p:txBody>
      </p:sp>
      <p:sp>
        <p:nvSpPr>
          <p:cNvPr id="1049062" name="object 12"/>
          <p:cNvSpPr txBox="1"/>
          <p:nvPr/>
        </p:nvSpPr>
        <p:spPr>
          <a:xfrm>
            <a:off x="914400" y="1997705"/>
            <a:ext cx="1379677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centering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contents.</a:t>
            </a:r>
          </a:p>
        </p:txBody>
      </p:sp>
      <p:sp>
        <p:nvSpPr>
          <p:cNvPr id="1049063" name="object 13"/>
          <p:cNvSpPr txBox="1"/>
          <p:nvPr/>
        </p:nvSpPr>
        <p:spPr>
          <a:xfrm>
            <a:off x="1371600" y="2260569"/>
            <a:ext cx="1959757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supports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&lt;TD&gt;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attributes.</a:t>
            </a:r>
          </a:p>
        </p:txBody>
      </p:sp>
      <p:sp>
        <p:nvSpPr>
          <p:cNvPr id="1049064" name="object 14"/>
          <p:cNvSpPr txBox="1"/>
          <p:nvPr/>
        </p:nvSpPr>
        <p:spPr>
          <a:xfrm>
            <a:off x="914400" y="2523434"/>
            <a:ext cx="978104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&lt;Caption&gt;:</a:t>
            </a:r>
          </a:p>
        </p:txBody>
      </p:sp>
      <p:sp>
        <p:nvSpPr>
          <p:cNvPr id="1049065" name="object 15"/>
          <p:cNvSpPr txBox="1"/>
          <p:nvPr/>
        </p:nvSpPr>
        <p:spPr>
          <a:xfrm>
            <a:off x="1371600" y="2786298"/>
            <a:ext cx="606764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This</a:t>
            </a:r>
            <a:r>
              <a:rPr dirty="0" sz="1200" spc="12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optional</a:t>
            </a:r>
            <a:r>
              <a:rPr dirty="0" sz="1200" spc="1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element</a:t>
            </a:r>
            <a:r>
              <a:rPr dirty="0" sz="1200" spc="1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 spc="1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used</a:t>
            </a:r>
            <a:r>
              <a:rPr dirty="0" sz="1200" spc="1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 spc="1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provide</a:t>
            </a:r>
            <a:r>
              <a:rPr dirty="0" sz="1200" spc="1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1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string</a:t>
            </a:r>
            <a:r>
              <a:rPr dirty="0" sz="1200" spc="1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which</a:t>
            </a:r>
            <a:r>
              <a:rPr dirty="0" sz="1200" spc="1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describe</a:t>
            </a:r>
            <a:r>
              <a:rPr dirty="0" sz="1200" spc="1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1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contents</a:t>
            </a:r>
            <a:r>
              <a:rPr dirty="0" sz="1200" spc="12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 spc="1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</a:p>
        </p:txBody>
      </p:sp>
      <p:sp>
        <p:nvSpPr>
          <p:cNvPr id="1049066" name="object 16"/>
          <p:cNvSpPr txBox="1"/>
          <p:nvPr/>
        </p:nvSpPr>
        <p:spPr>
          <a:xfrm>
            <a:off x="914400" y="3049163"/>
            <a:ext cx="562867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table.</a:t>
            </a:r>
          </a:p>
        </p:txBody>
      </p:sp>
      <p:sp>
        <p:nvSpPr>
          <p:cNvPr id="1049067" name="object 17"/>
          <p:cNvSpPr txBox="1"/>
          <p:nvPr/>
        </p:nvSpPr>
        <p:spPr>
          <a:xfrm>
            <a:off x="914400" y="3312028"/>
            <a:ext cx="995020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&lt;THEAD&gt;:</a:t>
            </a:r>
          </a:p>
        </p:txBody>
      </p:sp>
      <p:sp>
        <p:nvSpPr>
          <p:cNvPr id="1049068" name="object 18"/>
          <p:cNvSpPr txBox="1"/>
          <p:nvPr/>
        </p:nvSpPr>
        <p:spPr>
          <a:xfrm>
            <a:off x="1371600" y="3574892"/>
            <a:ext cx="606750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This</a:t>
            </a:r>
            <a:r>
              <a:rPr dirty="0" sz="1200" spc="1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element</a:t>
            </a:r>
            <a:r>
              <a:rPr dirty="0" sz="1200" spc="1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 spc="1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used</a:t>
            </a:r>
            <a:r>
              <a:rPr dirty="0" sz="1200" spc="1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 spc="1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group</a:t>
            </a:r>
            <a:r>
              <a:rPr dirty="0" sz="1200" spc="1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1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rows</a:t>
            </a:r>
            <a:r>
              <a:rPr dirty="0" sz="1200" spc="1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with</a:t>
            </a:r>
            <a:r>
              <a:rPr dirty="0" sz="1200" spc="1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1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header</a:t>
            </a:r>
            <a:r>
              <a:rPr dirty="0" sz="1200" spc="1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 spc="1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1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table.</a:t>
            </a:r>
            <a:r>
              <a:rPr dirty="0" sz="1200" spc="1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 spc="1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provides</a:t>
            </a:r>
            <a:r>
              <a:rPr dirty="0" sz="1200" spc="1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common</a:t>
            </a:r>
          </a:p>
        </p:txBody>
      </p:sp>
      <p:sp>
        <p:nvSpPr>
          <p:cNvPr id="1049069" name="object 19"/>
          <p:cNvSpPr txBox="1"/>
          <p:nvPr/>
        </p:nvSpPr>
        <p:spPr>
          <a:xfrm>
            <a:off x="914400" y="3837757"/>
            <a:ext cx="6593280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alignment</a:t>
            </a:r>
            <a:r>
              <a:rPr dirty="0" sz="1200" spc="1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 spc="1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styles.</a:t>
            </a:r>
            <a:r>
              <a:rPr dirty="0" sz="1200" spc="1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 spc="1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 spc="2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useful</a:t>
            </a:r>
            <a:r>
              <a:rPr dirty="0" sz="1200" spc="1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when</a:t>
            </a:r>
            <a:r>
              <a:rPr dirty="0" sz="1200" spc="1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setting</a:t>
            </a:r>
            <a:r>
              <a:rPr dirty="0" sz="1200" spc="1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1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common</a:t>
            </a:r>
            <a:r>
              <a:rPr dirty="0" sz="1200" spc="1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b="1" dirty="0" sz="1200" i="1">
                <a:solidFill>
                  <a:srgbClr val="000000"/>
                </a:solidFill>
                <a:latin typeface="PFBBJS+TimesNewRomanPS-BoldItalicMT"/>
                <a:cs typeface="PFBBJS+TimesNewRomanPS-BoldItalicMT"/>
              </a:rPr>
              <a:t>head</a:t>
            </a:r>
            <a:r>
              <a:rPr b="1" dirty="0" sz="1200" i="1" spc="18">
                <a:solidFill>
                  <a:srgbClr val="000000"/>
                </a:solidFill>
                <a:latin typeface="PFBBJS+TimesNewRomanPS-BoldItalicMT"/>
                <a:cs typeface="PFBBJS+TimesNewRomanPS-BoldItalic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</a:t>
            </a:r>
            <a:r>
              <a:rPr dirty="0" sz="1200" spc="1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tables</a:t>
            </a:r>
            <a:r>
              <a:rPr dirty="0" sz="1200" spc="1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that</a:t>
            </a:r>
            <a:r>
              <a:rPr dirty="0" sz="1200" spc="2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are</a:t>
            </a:r>
            <a:r>
              <a:rPr dirty="0" sz="1200" spc="1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dynamically</a:t>
            </a:r>
          </a:p>
        </p:txBody>
      </p:sp>
      <p:sp>
        <p:nvSpPr>
          <p:cNvPr id="1049070" name="object 20"/>
          <p:cNvSpPr txBox="1"/>
          <p:nvPr/>
        </p:nvSpPr>
        <p:spPr>
          <a:xfrm>
            <a:off x="914400" y="4100621"/>
            <a:ext cx="85896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generated.</a:t>
            </a:r>
          </a:p>
        </p:txBody>
      </p:sp>
      <p:sp>
        <p:nvSpPr>
          <p:cNvPr id="1049071" name="object 21"/>
          <p:cNvSpPr txBox="1"/>
          <p:nvPr/>
        </p:nvSpPr>
        <p:spPr>
          <a:xfrm>
            <a:off x="914400" y="4363486"/>
            <a:ext cx="986507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&lt;TFOOT&gt;:</a:t>
            </a:r>
          </a:p>
        </p:txBody>
      </p:sp>
      <p:sp>
        <p:nvSpPr>
          <p:cNvPr id="1049072" name="object 22"/>
          <p:cNvSpPr txBox="1"/>
          <p:nvPr/>
        </p:nvSpPr>
        <p:spPr>
          <a:xfrm>
            <a:off x="1371600" y="4626350"/>
            <a:ext cx="6067676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This</a:t>
            </a:r>
            <a:r>
              <a:rPr dirty="0" sz="1200" spc="3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element</a:t>
            </a:r>
            <a:r>
              <a:rPr dirty="0" sz="1200" spc="3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 spc="3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used</a:t>
            </a:r>
            <a:r>
              <a:rPr dirty="0" sz="1200" spc="3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 spc="3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group</a:t>
            </a:r>
            <a:r>
              <a:rPr dirty="0" sz="1200" spc="3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3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rows</a:t>
            </a:r>
            <a:r>
              <a:rPr dirty="0" sz="1200" spc="3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with</a:t>
            </a:r>
            <a:r>
              <a:rPr dirty="0" sz="1200" spc="3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3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footer</a:t>
            </a:r>
            <a:r>
              <a:rPr dirty="0" sz="1200" spc="3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 spc="3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3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table.</a:t>
            </a:r>
            <a:r>
              <a:rPr dirty="0" sz="1200" spc="3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 spc="3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provides</a:t>
            </a:r>
            <a:r>
              <a:rPr dirty="0" sz="1200" spc="3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common</a:t>
            </a:r>
          </a:p>
        </p:txBody>
      </p:sp>
      <p:sp>
        <p:nvSpPr>
          <p:cNvPr id="1049073" name="object 23"/>
          <p:cNvSpPr txBox="1"/>
          <p:nvPr/>
        </p:nvSpPr>
        <p:spPr>
          <a:xfrm>
            <a:off x="914400" y="4889215"/>
            <a:ext cx="6593430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alignment</a:t>
            </a:r>
            <a:r>
              <a:rPr dirty="0" sz="1200" spc="42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 spc="42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styles.</a:t>
            </a:r>
            <a:r>
              <a:rPr dirty="0" sz="1200" spc="42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 spc="42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 spc="42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useful</a:t>
            </a:r>
            <a:r>
              <a:rPr dirty="0" sz="1200" spc="42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when</a:t>
            </a:r>
            <a:r>
              <a:rPr dirty="0" sz="1200" spc="42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setting</a:t>
            </a:r>
            <a:r>
              <a:rPr dirty="0" sz="1200" spc="42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42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common</a:t>
            </a:r>
            <a:r>
              <a:rPr dirty="0" sz="1200" spc="42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b="1" dirty="0" sz="1200" i="1">
                <a:solidFill>
                  <a:srgbClr val="000000"/>
                </a:solidFill>
                <a:latin typeface="PFBBJS+TimesNewRomanPS-BoldItalicMT"/>
                <a:cs typeface="PFBBJS+TimesNewRomanPS-BoldItalicMT"/>
              </a:rPr>
              <a:t>footer</a:t>
            </a:r>
            <a:r>
              <a:rPr b="1" dirty="0" sz="1200" i="1" spc="428">
                <a:solidFill>
                  <a:srgbClr val="000000"/>
                </a:solidFill>
                <a:latin typeface="PFBBJS+TimesNewRomanPS-BoldItalicMT"/>
                <a:cs typeface="PFBBJS+TimesNewRomanPS-BoldItalic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</a:t>
            </a:r>
            <a:r>
              <a:rPr dirty="0" sz="1200" spc="42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tables</a:t>
            </a:r>
            <a:r>
              <a:rPr dirty="0" sz="1200" spc="42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that</a:t>
            </a:r>
            <a:r>
              <a:rPr dirty="0" sz="1200" spc="42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are</a:t>
            </a:r>
          </a:p>
        </p:txBody>
      </p:sp>
      <p:sp>
        <p:nvSpPr>
          <p:cNvPr id="1049074" name="object 24"/>
          <p:cNvSpPr txBox="1"/>
          <p:nvPr/>
        </p:nvSpPr>
        <p:spPr>
          <a:xfrm>
            <a:off x="914400" y="5152080"/>
            <a:ext cx="165033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dynamically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generated.</a:t>
            </a:r>
          </a:p>
        </p:txBody>
      </p:sp>
      <p:sp>
        <p:nvSpPr>
          <p:cNvPr id="1049075" name="object 25"/>
          <p:cNvSpPr txBox="1"/>
          <p:nvPr/>
        </p:nvSpPr>
        <p:spPr>
          <a:xfrm>
            <a:off x="914400" y="5414944"/>
            <a:ext cx="6593456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&lt;TBODY&gt;:</a:t>
            </a:r>
            <a:r>
              <a:rPr b="1" dirty="0" sz="1200" spc="864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element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group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rows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within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body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table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defined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by</a:t>
            </a:r>
          </a:p>
        </p:txBody>
      </p:sp>
      <p:sp>
        <p:nvSpPr>
          <p:cNvPr id="1049076" name="object 26"/>
          <p:cNvSpPr txBox="1"/>
          <p:nvPr/>
        </p:nvSpPr>
        <p:spPr>
          <a:xfrm>
            <a:off x="914400" y="5677809"/>
            <a:ext cx="815340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&lt;tr&gt;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tags.</a:t>
            </a:r>
          </a:p>
        </p:txBody>
      </p:sp>
      <p:sp>
        <p:nvSpPr>
          <p:cNvPr id="1049077" name="object 27"/>
          <p:cNvSpPr txBox="1"/>
          <p:nvPr/>
        </p:nvSpPr>
        <p:spPr>
          <a:xfrm>
            <a:off x="1371600" y="5940673"/>
            <a:ext cx="606747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1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idea</a:t>
            </a:r>
            <a:r>
              <a:rPr dirty="0" sz="1200" spc="14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 spc="1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that</a:t>
            </a:r>
            <a:r>
              <a:rPr dirty="0" sz="1200" spc="1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browsers</a:t>
            </a:r>
            <a:r>
              <a:rPr dirty="0" sz="1200" spc="1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will</a:t>
            </a:r>
            <a:r>
              <a:rPr dirty="0" sz="1200" spc="1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able</a:t>
            </a:r>
            <a:r>
              <a:rPr dirty="0" sz="1200" spc="1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 spc="1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scroll</a:t>
            </a:r>
            <a:r>
              <a:rPr dirty="0" sz="1200" spc="1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1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tbody</a:t>
            </a:r>
            <a:r>
              <a:rPr dirty="0" sz="1200" spc="1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sections</a:t>
            </a:r>
            <a:r>
              <a:rPr dirty="0" sz="1200" spc="1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 spc="1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1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table</a:t>
            </a:r>
            <a:r>
              <a:rPr dirty="0" sz="1200" spc="1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without</a:t>
            </a:r>
          </a:p>
        </p:txBody>
      </p:sp>
      <p:sp>
        <p:nvSpPr>
          <p:cNvPr id="1049078" name="object 28"/>
          <p:cNvSpPr txBox="1"/>
          <p:nvPr/>
        </p:nvSpPr>
        <p:spPr>
          <a:xfrm>
            <a:off x="914400" y="6203538"/>
            <a:ext cx="6593254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moving</a:t>
            </a:r>
            <a:r>
              <a:rPr dirty="0" sz="1200" spc="4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either</a:t>
            </a:r>
            <a:r>
              <a:rPr dirty="0" sz="1200" spc="4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4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THEAD</a:t>
            </a:r>
            <a:r>
              <a:rPr dirty="0" sz="1200" spc="4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or</a:t>
            </a:r>
            <a:r>
              <a:rPr dirty="0" sz="1200" spc="4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TFOOT</a:t>
            </a:r>
            <a:r>
              <a:rPr dirty="0" sz="1200" spc="4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sections.</a:t>
            </a:r>
            <a:r>
              <a:rPr dirty="0" sz="1200" spc="4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When</a:t>
            </a:r>
            <a:r>
              <a:rPr dirty="0" sz="1200" spc="4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long</a:t>
            </a:r>
            <a:r>
              <a:rPr dirty="0" sz="1200" spc="4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tables</a:t>
            </a:r>
            <a:r>
              <a:rPr dirty="0" sz="1200" spc="4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extend</a:t>
            </a:r>
            <a:r>
              <a:rPr dirty="0" sz="1200" spc="4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over</a:t>
            </a:r>
            <a:r>
              <a:rPr dirty="0" sz="1200" spc="4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more</a:t>
            </a:r>
            <a:r>
              <a:rPr dirty="0" sz="1200" spc="4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than</a:t>
            </a:r>
            <a:r>
              <a:rPr dirty="0" sz="1200" spc="4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one</a:t>
            </a:r>
          </a:p>
        </p:txBody>
      </p:sp>
      <p:sp>
        <p:nvSpPr>
          <p:cNvPr id="1049079" name="object 29"/>
          <p:cNvSpPr txBox="1"/>
          <p:nvPr/>
        </p:nvSpPr>
        <p:spPr>
          <a:xfrm>
            <a:off x="914400" y="6466402"/>
            <a:ext cx="5966025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page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information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thead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tfoot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automatically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replicated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each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page.</a:t>
            </a:r>
          </a:p>
        </p:txBody>
      </p:sp>
      <p:sp>
        <p:nvSpPr>
          <p:cNvPr id="1049080" name="object 30"/>
          <p:cNvSpPr txBox="1"/>
          <p:nvPr/>
        </p:nvSpPr>
        <p:spPr>
          <a:xfrm>
            <a:off x="914400" y="6729267"/>
            <a:ext cx="320392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&lt;COLGROUP</a:t>
            </a:r>
            <a:r>
              <a:rPr b="1" dirty="0" sz="1200" spc="3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[span=”n”]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[width=”n”]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&gt;:</a:t>
            </a:r>
          </a:p>
        </p:txBody>
      </p:sp>
      <p:sp>
        <p:nvSpPr>
          <p:cNvPr id="1049081" name="object 31"/>
          <p:cNvSpPr txBox="1"/>
          <p:nvPr/>
        </p:nvSpPr>
        <p:spPr>
          <a:xfrm>
            <a:off x="1371600" y="6992132"/>
            <a:ext cx="6067703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Colgroup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group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columns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table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logical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manner.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span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indicates</a:t>
            </a:r>
          </a:p>
        </p:txBody>
      </p:sp>
      <p:sp>
        <p:nvSpPr>
          <p:cNvPr id="1049082" name="object 32"/>
          <p:cNvSpPr txBox="1"/>
          <p:nvPr/>
        </p:nvSpPr>
        <p:spPr>
          <a:xfrm>
            <a:off x="914400" y="7254996"/>
            <a:ext cx="3962656" cy="923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number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columns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group.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Exercise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6: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A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web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page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on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Table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Extended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attributes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&lt;html&gt;</a:t>
            </a:r>
          </a:p>
        </p:txBody>
      </p:sp>
      <p:sp>
        <p:nvSpPr>
          <p:cNvPr id="1049083" name="object 33"/>
          <p:cNvSpPr txBox="1"/>
          <p:nvPr/>
        </p:nvSpPr>
        <p:spPr>
          <a:xfrm>
            <a:off x="914400" y="8043590"/>
            <a:ext cx="68823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&lt;head&gt;</a:t>
            </a:r>
          </a:p>
        </p:txBody>
      </p:sp>
      <p:sp>
        <p:nvSpPr>
          <p:cNvPr id="1049084" name="object 34"/>
          <p:cNvSpPr txBox="1"/>
          <p:nvPr/>
        </p:nvSpPr>
        <p:spPr>
          <a:xfrm>
            <a:off x="914400" y="8306454"/>
            <a:ext cx="3928972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45720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&lt;title&gt;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Prg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6: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Table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Extended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Properties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&lt;/title&gt;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&lt;/head&gt;</a:t>
            </a:r>
          </a:p>
        </p:txBody>
      </p:sp>
      <p:sp>
        <p:nvSpPr>
          <p:cNvPr id="1049085" name="object 35"/>
          <p:cNvSpPr txBox="1"/>
          <p:nvPr/>
        </p:nvSpPr>
        <p:spPr>
          <a:xfrm>
            <a:off x="914400" y="8832184"/>
            <a:ext cx="2697420" cy="923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&lt;body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bgcolor="skyblue"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&lt;h2&gt;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Table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Extended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Properties&lt;/h2&gt;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&lt;BR&gt;&lt;BR&gt;</a:t>
            </a:r>
          </a:p>
        </p:txBody>
      </p:sp>
      <p:sp>
        <p:nvSpPr>
          <p:cNvPr id="1049086" name="object 36"/>
          <p:cNvSpPr txBox="1"/>
          <p:nvPr/>
        </p:nvSpPr>
        <p:spPr>
          <a:xfrm>
            <a:off x="914400" y="9620777"/>
            <a:ext cx="1959400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&lt;table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rule="all"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border=2&gt;</a:t>
            </a:r>
          </a:p>
        </p:txBody>
      </p:sp>
      <p:sp>
        <p:nvSpPr>
          <p:cNvPr id="1049087" name="object 37"/>
          <p:cNvSpPr txBox="1"/>
          <p:nvPr/>
        </p:nvSpPr>
        <p:spPr>
          <a:xfrm>
            <a:off x="748944" y="10052968"/>
            <a:ext cx="6004977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KADIRI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NAGESWARA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RAO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M.C.A.,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Department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of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Computer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Science,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TJPS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College,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Guntur.</a:t>
            </a:r>
          </a:p>
        </p:txBody>
      </p:sp>
      <p:sp>
        <p:nvSpPr>
          <p:cNvPr id="1049088" name="object 38"/>
          <p:cNvSpPr txBox="1"/>
          <p:nvPr/>
        </p:nvSpPr>
        <p:spPr>
          <a:xfrm>
            <a:off x="6830644" y="10052968"/>
            <a:ext cx="351183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9" name="object 1"/>
          <p:cNvSpPr/>
          <p:nvPr/>
        </p:nvSpPr>
        <p:spPr>
          <a:xfrm>
            <a:off x="701675" y="626109"/>
            <a:ext cx="6311900" cy="937895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9090" name="object 2"/>
          <p:cNvSpPr/>
          <p:nvPr/>
        </p:nvSpPr>
        <p:spPr>
          <a:xfrm>
            <a:off x="0" y="0"/>
            <a:ext cx="12700" cy="12700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9091" name="object 3"/>
          <p:cNvSpPr/>
          <p:nvPr/>
        </p:nvSpPr>
        <p:spPr>
          <a:xfrm>
            <a:off x="2713291" y="231738"/>
            <a:ext cx="2698267" cy="338098"/>
          </a:xfrm>
          <a:prstGeom prst="rect"/>
          <a:blipFill>
            <a:blip xmlns:r="http://schemas.openxmlformats.org/officeDocument/2006/relationships" r:embed="rId3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9092" name="object 5"/>
          <p:cNvSpPr txBox="1"/>
          <p:nvPr/>
        </p:nvSpPr>
        <p:spPr>
          <a:xfrm>
            <a:off x="685800" y="448314"/>
            <a:ext cx="1992256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III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B.Sc,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SEMESTER-6,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PAPER-7</a:t>
            </a:r>
          </a:p>
        </p:txBody>
      </p:sp>
      <p:sp>
        <p:nvSpPr>
          <p:cNvPr id="1049093" name="object 6"/>
          <p:cNvSpPr txBox="1"/>
          <p:nvPr/>
        </p:nvSpPr>
        <p:spPr>
          <a:xfrm>
            <a:off x="5720588" y="448314"/>
            <a:ext cx="1461241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Introduction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HTML</a:t>
            </a:r>
          </a:p>
        </p:txBody>
      </p:sp>
      <p:sp>
        <p:nvSpPr>
          <p:cNvPr id="1049094" name="object 7"/>
          <p:cNvSpPr txBox="1"/>
          <p:nvPr/>
        </p:nvSpPr>
        <p:spPr>
          <a:xfrm>
            <a:off x="914400" y="683382"/>
            <a:ext cx="688385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&lt;tfoot&gt;</a:t>
            </a:r>
          </a:p>
        </p:txBody>
      </p:sp>
      <p:sp>
        <p:nvSpPr>
          <p:cNvPr id="1049095" name="object 8"/>
          <p:cNvSpPr txBox="1"/>
          <p:nvPr/>
        </p:nvSpPr>
        <p:spPr>
          <a:xfrm>
            <a:off x="1371600" y="946246"/>
            <a:ext cx="414752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colspan=4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align=center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height=80&gt;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Table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Footer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&lt;/td&gt;</a:t>
            </a:r>
          </a:p>
        </p:txBody>
      </p:sp>
      <p:sp>
        <p:nvSpPr>
          <p:cNvPr id="1049096" name="object 9"/>
          <p:cNvSpPr txBox="1"/>
          <p:nvPr/>
        </p:nvSpPr>
        <p:spPr>
          <a:xfrm>
            <a:off x="914400" y="1209111"/>
            <a:ext cx="730671" cy="923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&lt;/tfoot&gt;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&lt;thead&gt;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&lt;tr&gt;</a:t>
            </a:r>
          </a:p>
        </p:txBody>
      </p:sp>
      <p:sp>
        <p:nvSpPr>
          <p:cNvPr id="1049097" name="object 10"/>
          <p:cNvSpPr txBox="1"/>
          <p:nvPr/>
        </p:nvSpPr>
        <p:spPr>
          <a:xfrm>
            <a:off x="1371600" y="1997705"/>
            <a:ext cx="129188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&lt;td&gt;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Name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&lt;/td&gt;</a:t>
            </a:r>
          </a:p>
        </p:txBody>
      </p:sp>
      <p:sp>
        <p:nvSpPr>
          <p:cNvPr id="1049098" name="object 11"/>
          <p:cNvSpPr txBox="1"/>
          <p:nvPr/>
        </p:nvSpPr>
        <p:spPr>
          <a:xfrm>
            <a:off x="1371600" y="2260569"/>
            <a:ext cx="1190695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&lt;th&gt;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CS3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&lt;/th&gt;</a:t>
            </a:r>
          </a:p>
        </p:txBody>
      </p:sp>
      <p:sp>
        <p:nvSpPr>
          <p:cNvPr id="1049099" name="object 12"/>
          <p:cNvSpPr txBox="1"/>
          <p:nvPr/>
        </p:nvSpPr>
        <p:spPr>
          <a:xfrm>
            <a:off x="1371600" y="2523434"/>
            <a:ext cx="1190695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&lt;th&gt;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CS4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&lt;/th&gt;</a:t>
            </a:r>
          </a:p>
        </p:txBody>
      </p:sp>
      <p:sp>
        <p:nvSpPr>
          <p:cNvPr id="1049100" name="object 13"/>
          <p:cNvSpPr txBox="1"/>
          <p:nvPr/>
        </p:nvSpPr>
        <p:spPr>
          <a:xfrm>
            <a:off x="1371600" y="2786298"/>
            <a:ext cx="1923997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&lt;th&gt;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Total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Marks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&lt;/th&gt;</a:t>
            </a:r>
          </a:p>
        </p:txBody>
      </p:sp>
      <p:sp>
        <p:nvSpPr>
          <p:cNvPr id="1049101" name="object 14"/>
          <p:cNvSpPr txBox="1"/>
          <p:nvPr/>
        </p:nvSpPr>
        <p:spPr>
          <a:xfrm>
            <a:off x="914400" y="3049163"/>
            <a:ext cx="535985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&lt;/tr&gt;</a:t>
            </a:r>
          </a:p>
        </p:txBody>
      </p:sp>
      <p:sp>
        <p:nvSpPr>
          <p:cNvPr id="1049102" name="object 15"/>
          <p:cNvSpPr txBox="1"/>
          <p:nvPr/>
        </p:nvSpPr>
        <p:spPr>
          <a:xfrm>
            <a:off x="914400" y="3312028"/>
            <a:ext cx="772864" cy="9231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&lt;/thead&gt;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&lt;tbody&gt;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&lt;tr&gt;</a:t>
            </a:r>
          </a:p>
        </p:txBody>
      </p:sp>
      <p:sp>
        <p:nvSpPr>
          <p:cNvPr id="1049103" name="object 16"/>
          <p:cNvSpPr txBox="1"/>
          <p:nvPr/>
        </p:nvSpPr>
        <p:spPr>
          <a:xfrm>
            <a:off x="1371600" y="4100623"/>
            <a:ext cx="117774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&lt;th&gt;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Ravi&lt;/th&gt;</a:t>
            </a:r>
          </a:p>
        </p:txBody>
      </p:sp>
      <p:sp>
        <p:nvSpPr>
          <p:cNvPr id="1049104" name="object 17"/>
          <p:cNvSpPr txBox="1"/>
          <p:nvPr/>
        </p:nvSpPr>
        <p:spPr>
          <a:xfrm>
            <a:off x="1371600" y="4363487"/>
            <a:ext cx="1156558" cy="923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&lt;td&gt;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75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&lt;/td&gt;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&lt;td&gt;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80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&lt;/td&gt;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&lt;td&gt;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155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&lt;/td&gt;</a:t>
            </a:r>
          </a:p>
        </p:txBody>
      </p:sp>
      <p:sp>
        <p:nvSpPr>
          <p:cNvPr id="1049105" name="object 18"/>
          <p:cNvSpPr txBox="1"/>
          <p:nvPr/>
        </p:nvSpPr>
        <p:spPr>
          <a:xfrm>
            <a:off x="914400" y="5152081"/>
            <a:ext cx="535985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&lt;/tr&gt;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&lt;tr&gt;</a:t>
            </a:r>
          </a:p>
        </p:txBody>
      </p:sp>
      <p:sp>
        <p:nvSpPr>
          <p:cNvPr id="1049106" name="object 19"/>
          <p:cNvSpPr txBox="1"/>
          <p:nvPr/>
        </p:nvSpPr>
        <p:spPr>
          <a:xfrm>
            <a:off x="1371600" y="5677810"/>
            <a:ext cx="1410456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&lt;th&gt;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Kishore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&lt;/th&gt;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&lt;td&gt;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65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&lt;/td&gt;</a:t>
            </a:r>
          </a:p>
        </p:txBody>
      </p:sp>
      <p:sp>
        <p:nvSpPr>
          <p:cNvPr id="1049107" name="object 20"/>
          <p:cNvSpPr txBox="1"/>
          <p:nvPr/>
        </p:nvSpPr>
        <p:spPr>
          <a:xfrm>
            <a:off x="1371600" y="6203539"/>
            <a:ext cx="1080358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&lt;td&gt;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70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&lt;/td&gt;</a:t>
            </a:r>
          </a:p>
        </p:txBody>
      </p:sp>
      <p:sp>
        <p:nvSpPr>
          <p:cNvPr id="1049108" name="object 21"/>
          <p:cNvSpPr txBox="1"/>
          <p:nvPr/>
        </p:nvSpPr>
        <p:spPr>
          <a:xfrm>
            <a:off x="1371600" y="6466404"/>
            <a:ext cx="1156558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&lt;td&gt;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135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&lt;/td&gt;</a:t>
            </a:r>
          </a:p>
        </p:txBody>
      </p:sp>
      <p:sp>
        <p:nvSpPr>
          <p:cNvPr id="1049109" name="object 22"/>
          <p:cNvSpPr txBox="1"/>
          <p:nvPr/>
        </p:nvSpPr>
        <p:spPr>
          <a:xfrm>
            <a:off x="914400" y="6729269"/>
            <a:ext cx="535985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&lt;/tr&gt;</a:t>
            </a:r>
          </a:p>
        </p:txBody>
      </p:sp>
      <p:sp>
        <p:nvSpPr>
          <p:cNvPr id="1049110" name="object 23"/>
          <p:cNvSpPr txBox="1"/>
          <p:nvPr/>
        </p:nvSpPr>
        <p:spPr>
          <a:xfrm>
            <a:off x="914400" y="6992133"/>
            <a:ext cx="790036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&lt;/tbody&gt;</a:t>
            </a:r>
          </a:p>
        </p:txBody>
      </p:sp>
      <p:sp>
        <p:nvSpPr>
          <p:cNvPr id="1049111" name="object 24"/>
          <p:cNvSpPr txBox="1"/>
          <p:nvPr/>
        </p:nvSpPr>
        <p:spPr>
          <a:xfrm>
            <a:off x="914400" y="7254998"/>
            <a:ext cx="739006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&lt;/table&gt;</a:t>
            </a:r>
          </a:p>
        </p:txBody>
      </p:sp>
      <p:sp>
        <p:nvSpPr>
          <p:cNvPr id="1049112" name="object 25"/>
          <p:cNvSpPr txBox="1"/>
          <p:nvPr/>
        </p:nvSpPr>
        <p:spPr>
          <a:xfrm>
            <a:off x="914400" y="7517862"/>
            <a:ext cx="74766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&lt;/body&gt;</a:t>
            </a:r>
          </a:p>
        </p:txBody>
      </p:sp>
      <p:sp>
        <p:nvSpPr>
          <p:cNvPr id="1049113" name="object 26"/>
          <p:cNvSpPr txBox="1"/>
          <p:nvPr/>
        </p:nvSpPr>
        <p:spPr>
          <a:xfrm>
            <a:off x="914400" y="7780727"/>
            <a:ext cx="72226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&lt;/html&gt;</a:t>
            </a:r>
          </a:p>
        </p:txBody>
      </p:sp>
      <p:sp>
        <p:nvSpPr>
          <p:cNvPr id="1049114" name="object 27"/>
          <p:cNvSpPr txBox="1"/>
          <p:nvPr/>
        </p:nvSpPr>
        <p:spPr>
          <a:xfrm>
            <a:off x="914400" y="8043591"/>
            <a:ext cx="2385114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n)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FRAME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TAG: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(March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2013)</a:t>
            </a:r>
          </a:p>
        </p:txBody>
      </p:sp>
      <p:sp>
        <p:nvSpPr>
          <p:cNvPr id="1049115" name="object 28"/>
          <p:cNvSpPr txBox="1"/>
          <p:nvPr/>
        </p:nvSpPr>
        <p:spPr>
          <a:xfrm>
            <a:off x="914400" y="8306455"/>
            <a:ext cx="6593456" cy="923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45720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Frames</a:t>
            </a:r>
            <a:r>
              <a:rPr dirty="0" sz="1200" spc="4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concept</a:t>
            </a:r>
            <a:r>
              <a:rPr dirty="0" sz="1200" spc="4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was</a:t>
            </a:r>
            <a:r>
              <a:rPr dirty="0" sz="1200" spc="4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introduced</a:t>
            </a:r>
            <a:r>
              <a:rPr dirty="0" sz="1200" spc="4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by</a:t>
            </a:r>
            <a:r>
              <a:rPr dirty="0" sz="1200" spc="4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Netscape</a:t>
            </a:r>
            <a:r>
              <a:rPr dirty="0" sz="1200" spc="4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communication.</a:t>
            </a:r>
            <a:r>
              <a:rPr dirty="0" sz="1200" spc="4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They</a:t>
            </a:r>
            <a:r>
              <a:rPr dirty="0" sz="1200" spc="4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allow</a:t>
            </a:r>
            <a:r>
              <a:rPr dirty="0" sz="1200" spc="4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</a:t>
            </a:r>
            <a:r>
              <a:rPr dirty="0" sz="1200" spc="4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 spc="4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divide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1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browser</a:t>
            </a:r>
            <a:r>
              <a:rPr dirty="0" sz="1200" spc="1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window</a:t>
            </a:r>
            <a:r>
              <a:rPr dirty="0" sz="1200" spc="1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into</a:t>
            </a:r>
            <a:r>
              <a:rPr dirty="0" sz="1200" spc="1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several</a:t>
            </a:r>
            <a:r>
              <a:rPr dirty="0" sz="1200" spc="1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independent</a:t>
            </a:r>
            <a:r>
              <a:rPr dirty="0" sz="1200" spc="1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parts.</a:t>
            </a:r>
            <a:r>
              <a:rPr dirty="0" sz="1200" spc="1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These</a:t>
            </a:r>
            <a:r>
              <a:rPr dirty="0" sz="1200" spc="1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are</a:t>
            </a:r>
            <a:r>
              <a:rPr dirty="0" sz="1200" spc="1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also</a:t>
            </a:r>
            <a:r>
              <a:rPr dirty="0" sz="1200" spc="1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called</a:t>
            </a:r>
            <a:r>
              <a:rPr dirty="0" sz="1200" spc="1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sub</a:t>
            </a:r>
            <a:r>
              <a:rPr dirty="0" sz="1200" spc="1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windows.</a:t>
            </a:r>
            <a:r>
              <a:rPr dirty="0" sz="1200" spc="1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</a:t>
            </a:r>
            <a:r>
              <a:rPr dirty="0" sz="1200" spc="1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can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insert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web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pages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these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frames.</a:t>
            </a:r>
          </a:p>
        </p:txBody>
      </p:sp>
      <p:sp>
        <p:nvSpPr>
          <p:cNvPr id="1049116" name="object 29"/>
          <p:cNvSpPr txBox="1"/>
          <p:nvPr/>
        </p:nvSpPr>
        <p:spPr>
          <a:xfrm>
            <a:off x="914400" y="9095049"/>
            <a:ext cx="6593282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45720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Frame</a:t>
            </a:r>
            <a:r>
              <a:rPr dirty="0" sz="1200" spc="33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 spc="33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also</a:t>
            </a:r>
            <a:r>
              <a:rPr dirty="0" sz="1200" spc="33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called</a:t>
            </a:r>
            <a:r>
              <a:rPr dirty="0" sz="1200" spc="33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window.</a:t>
            </a:r>
            <a:r>
              <a:rPr dirty="0" sz="1200" spc="33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33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group</a:t>
            </a:r>
            <a:r>
              <a:rPr dirty="0" sz="1200" spc="33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 spc="33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frames</a:t>
            </a:r>
            <a:r>
              <a:rPr dirty="0" sz="1200" spc="33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 spc="33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33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single</a:t>
            </a:r>
            <a:r>
              <a:rPr dirty="0" sz="1200" spc="33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browser</a:t>
            </a:r>
            <a:r>
              <a:rPr dirty="0" sz="1200" spc="33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 spc="33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called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Frameset.</a:t>
            </a:r>
            <a:r>
              <a:rPr dirty="0" sz="1200" spc="8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8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frameset</a:t>
            </a:r>
            <a:r>
              <a:rPr dirty="0" sz="1200" spc="8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 spc="8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replaced</a:t>
            </a:r>
            <a:r>
              <a:rPr dirty="0" sz="1200" spc="8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by</a:t>
            </a:r>
            <a:r>
              <a:rPr dirty="0" sz="1200" spc="8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8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Html</a:t>
            </a:r>
            <a:r>
              <a:rPr dirty="0" sz="1200" spc="8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document</a:t>
            </a:r>
            <a:r>
              <a:rPr dirty="0" sz="1200" spc="8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b="1" dirty="0" sz="1200" i="1">
                <a:solidFill>
                  <a:srgbClr val="000000"/>
                </a:solidFill>
                <a:latin typeface="PFBBJS+TimesNewRomanPS-BoldItalicMT"/>
                <a:cs typeface="PFBBJS+TimesNewRomanPS-BoldItalicMT"/>
              </a:rPr>
              <a:t>body</a:t>
            </a:r>
            <a:r>
              <a:rPr b="1" dirty="0" sz="1200" i="1" spc="87">
                <a:solidFill>
                  <a:srgbClr val="000000"/>
                </a:solidFill>
                <a:latin typeface="PFBBJS+TimesNewRomanPS-BoldItalicMT"/>
                <a:cs typeface="PFBBJS+TimesNewRomanPS-BoldItalic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tag.</a:t>
            </a:r>
            <a:r>
              <a:rPr dirty="0" sz="1200" spc="8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</a:t>
            </a:r>
            <a:r>
              <a:rPr dirty="0" sz="1200" spc="8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can</a:t>
            </a:r>
            <a:r>
              <a:rPr dirty="0" sz="1200" spc="8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divide</a:t>
            </a:r>
            <a:r>
              <a:rPr dirty="0" sz="1200" spc="8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browser</a:t>
            </a:r>
          </a:p>
        </p:txBody>
      </p:sp>
      <p:sp>
        <p:nvSpPr>
          <p:cNvPr id="1049117" name="object 30"/>
          <p:cNvSpPr txBox="1"/>
          <p:nvPr/>
        </p:nvSpPr>
        <p:spPr>
          <a:xfrm>
            <a:off x="748944" y="10052968"/>
            <a:ext cx="6004977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KADIRI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NAGESWARA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RAO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M.C.A.,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Department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of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Computer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Science,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TJPS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College,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Guntur.</a:t>
            </a:r>
          </a:p>
        </p:txBody>
      </p:sp>
      <p:sp>
        <p:nvSpPr>
          <p:cNvPr id="1049118" name="object 31"/>
          <p:cNvSpPr txBox="1"/>
          <p:nvPr/>
        </p:nvSpPr>
        <p:spPr>
          <a:xfrm>
            <a:off x="6830644" y="10052968"/>
            <a:ext cx="351183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9" name="object 1"/>
          <p:cNvSpPr/>
          <p:nvPr/>
        </p:nvSpPr>
        <p:spPr>
          <a:xfrm>
            <a:off x="701675" y="626109"/>
            <a:ext cx="6311900" cy="937895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9120" name="object 2"/>
          <p:cNvSpPr/>
          <p:nvPr/>
        </p:nvSpPr>
        <p:spPr>
          <a:xfrm>
            <a:off x="0" y="0"/>
            <a:ext cx="12700" cy="12700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9121" name="object 3"/>
          <p:cNvSpPr/>
          <p:nvPr/>
        </p:nvSpPr>
        <p:spPr>
          <a:xfrm>
            <a:off x="2713291" y="231738"/>
            <a:ext cx="2698267" cy="338098"/>
          </a:xfrm>
          <a:prstGeom prst="rect"/>
          <a:blipFill>
            <a:blip xmlns:r="http://schemas.openxmlformats.org/officeDocument/2006/relationships" r:embed="rId3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9122" name="object 5"/>
          <p:cNvSpPr txBox="1"/>
          <p:nvPr/>
        </p:nvSpPr>
        <p:spPr>
          <a:xfrm>
            <a:off x="685800" y="448314"/>
            <a:ext cx="1992256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III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B.Sc,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SEMESTER-6,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PAPER-7</a:t>
            </a:r>
          </a:p>
        </p:txBody>
      </p:sp>
      <p:sp>
        <p:nvSpPr>
          <p:cNvPr id="1049123" name="object 6"/>
          <p:cNvSpPr txBox="1"/>
          <p:nvPr/>
        </p:nvSpPr>
        <p:spPr>
          <a:xfrm>
            <a:off x="5720588" y="448314"/>
            <a:ext cx="1461241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Introduction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HTML</a:t>
            </a:r>
          </a:p>
        </p:txBody>
      </p:sp>
      <p:sp>
        <p:nvSpPr>
          <p:cNvPr id="1049124" name="object 7"/>
          <p:cNvSpPr txBox="1"/>
          <p:nvPr/>
        </p:nvSpPr>
        <p:spPr>
          <a:xfrm>
            <a:off x="914400" y="683382"/>
            <a:ext cx="6593254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window</a:t>
            </a:r>
            <a:r>
              <a:rPr dirty="0" sz="1200" spc="3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into</a:t>
            </a:r>
            <a:r>
              <a:rPr dirty="0" sz="1200" spc="3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sub</a:t>
            </a:r>
            <a:r>
              <a:rPr dirty="0" sz="1200" spc="3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forms</a:t>
            </a:r>
            <a:r>
              <a:rPr dirty="0" sz="1200" spc="3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using</a:t>
            </a:r>
            <a:r>
              <a:rPr dirty="0" sz="1200" spc="3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&lt;Frameset&gt;</a:t>
            </a:r>
            <a:r>
              <a:rPr dirty="0" sz="1200" spc="3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</a:t>
            </a:r>
            <a:r>
              <a:rPr dirty="0" sz="1200" spc="3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 spc="3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closing</a:t>
            </a:r>
            <a:r>
              <a:rPr dirty="0" sz="1200" spc="3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</a:t>
            </a:r>
            <a:r>
              <a:rPr dirty="0" sz="1200" spc="3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 spc="3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&lt;/frameset&gt;.</a:t>
            </a:r>
            <a:r>
              <a:rPr dirty="0" sz="1200" spc="3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</a:t>
            </a:r>
            <a:r>
              <a:rPr dirty="0" sz="1200" spc="3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can</a:t>
            </a:r>
            <a:r>
              <a:rPr dirty="0" sz="1200" spc="3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add</a:t>
            </a:r>
            <a:r>
              <a:rPr dirty="0" sz="1200" spc="3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</a:p>
        </p:txBody>
      </p:sp>
      <p:sp>
        <p:nvSpPr>
          <p:cNvPr id="1049125" name="object 8"/>
          <p:cNvSpPr txBox="1"/>
          <p:nvPr/>
        </p:nvSpPr>
        <p:spPr>
          <a:xfrm>
            <a:off x="914400" y="946246"/>
            <a:ext cx="549475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webpages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(or)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documents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frames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using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frame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need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close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tag.</a:t>
            </a:r>
          </a:p>
        </p:txBody>
      </p:sp>
      <p:sp>
        <p:nvSpPr>
          <p:cNvPr id="1049126" name="object 9"/>
          <p:cNvSpPr txBox="1"/>
          <p:nvPr/>
        </p:nvSpPr>
        <p:spPr>
          <a:xfrm>
            <a:off x="914400" y="1209111"/>
            <a:ext cx="1330426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Syn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:</a:t>
            </a:r>
            <a:r>
              <a:rPr dirty="0" sz="1200" spc="103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&lt;Frameset</a:t>
            </a:r>
          </a:p>
        </p:txBody>
      </p:sp>
      <p:sp>
        <p:nvSpPr>
          <p:cNvPr id="1049127" name="object 10"/>
          <p:cNvSpPr txBox="1"/>
          <p:nvPr/>
        </p:nvSpPr>
        <p:spPr>
          <a:xfrm>
            <a:off x="2286000" y="1471976"/>
            <a:ext cx="966415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Cols=”List”</a:t>
            </a:r>
          </a:p>
        </p:txBody>
      </p:sp>
      <p:sp>
        <p:nvSpPr>
          <p:cNvPr id="1049128" name="object 11"/>
          <p:cNvSpPr txBox="1"/>
          <p:nvPr/>
        </p:nvSpPr>
        <p:spPr>
          <a:xfrm>
            <a:off x="2286000" y="1734840"/>
            <a:ext cx="1034163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Rows=”List”</a:t>
            </a:r>
          </a:p>
        </p:txBody>
      </p:sp>
      <p:sp>
        <p:nvSpPr>
          <p:cNvPr id="1049129" name="object 12"/>
          <p:cNvSpPr txBox="1"/>
          <p:nvPr/>
        </p:nvSpPr>
        <p:spPr>
          <a:xfrm>
            <a:off x="2286000" y="1997705"/>
            <a:ext cx="123705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Border=”pixels”</a:t>
            </a:r>
          </a:p>
        </p:txBody>
      </p:sp>
      <p:sp>
        <p:nvSpPr>
          <p:cNvPr id="1049130" name="object 13"/>
          <p:cNvSpPr txBox="1"/>
          <p:nvPr/>
        </p:nvSpPr>
        <p:spPr>
          <a:xfrm>
            <a:off x="2286000" y="2260569"/>
            <a:ext cx="3081920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Bordercolor=”Color”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Hexadecimal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value</a:t>
            </a:r>
          </a:p>
        </p:txBody>
      </p:sp>
      <p:sp>
        <p:nvSpPr>
          <p:cNvPr id="1049131" name="object 14"/>
          <p:cNvSpPr txBox="1"/>
          <p:nvPr/>
        </p:nvSpPr>
        <p:spPr>
          <a:xfrm>
            <a:off x="2286000" y="2523434"/>
            <a:ext cx="170258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Frameborder=”Yes/No”</a:t>
            </a:r>
          </a:p>
        </p:txBody>
      </p:sp>
      <p:sp>
        <p:nvSpPr>
          <p:cNvPr id="1049132" name="object 15"/>
          <p:cNvSpPr txBox="1"/>
          <p:nvPr/>
        </p:nvSpPr>
        <p:spPr>
          <a:xfrm>
            <a:off x="2286000" y="2786298"/>
            <a:ext cx="1808676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Framespacing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=”Pixels”&gt;</a:t>
            </a:r>
          </a:p>
        </p:txBody>
      </p:sp>
      <p:sp>
        <p:nvSpPr>
          <p:cNvPr id="1049133" name="object 16"/>
          <p:cNvSpPr txBox="1"/>
          <p:nvPr/>
        </p:nvSpPr>
        <p:spPr>
          <a:xfrm>
            <a:off x="1371600" y="3049163"/>
            <a:ext cx="1001464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&lt;/Frameset&gt;</a:t>
            </a:r>
          </a:p>
        </p:txBody>
      </p:sp>
      <p:sp>
        <p:nvSpPr>
          <p:cNvPr id="1049134" name="object 17"/>
          <p:cNvSpPr txBox="1"/>
          <p:nvPr/>
        </p:nvSpPr>
        <p:spPr>
          <a:xfrm>
            <a:off x="1143000" y="3310837"/>
            <a:ext cx="6330391" cy="39856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JIOAA+Wingdings-Regular"/>
                <a:cs typeface="QJIOAA+Wingdings-Regular"/>
              </a:rPr>
              <a:t></a:t>
            </a:r>
            <a:r>
              <a:rPr dirty="0" sz="1200" spc="-469">
                <a:solidFill>
                  <a:srgbClr val="000000"/>
                </a:solidFill>
                <a:latin typeface="QJIOAA+Wingdings-Regular"/>
                <a:cs typeface="QJIOAA+Wingdings-Regular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Cols:</a:t>
            </a:r>
            <a:r>
              <a:rPr b="1" dirty="0" sz="1200" spc="343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 spc="34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specifies</a:t>
            </a:r>
            <a:r>
              <a:rPr dirty="0" sz="1200" spc="34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34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comma</a:t>
            </a:r>
            <a:r>
              <a:rPr dirty="0" sz="1200" spc="34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separated</a:t>
            </a:r>
            <a:r>
              <a:rPr dirty="0" sz="1200" spc="34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</a:t>
            </a:r>
            <a:r>
              <a:rPr dirty="0" sz="1200" spc="34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 spc="34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widths</a:t>
            </a:r>
            <a:r>
              <a:rPr dirty="0" sz="1200" spc="34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</a:t>
            </a:r>
            <a:r>
              <a:rPr dirty="0" sz="1200" spc="34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division</a:t>
            </a:r>
            <a:r>
              <a:rPr dirty="0" sz="1200" spc="34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 spc="34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window</a:t>
            </a:r>
            <a:r>
              <a:rPr dirty="0" sz="1200" spc="34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on</a:t>
            </a:r>
          </a:p>
        </p:txBody>
      </p:sp>
      <p:sp>
        <p:nvSpPr>
          <p:cNvPr id="1049135" name="object 18"/>
          <p:cNvSpPr txBox="1"/>
          <p:nvPr/>
        </p:nvSpPr>
        <p:spPr>
          <a:xfrm>
            <a:off x="1371600" y="3574892"/>
            <a:ext cx="783183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columns.</a:t>
            </a:r>
          </a:p>
        </p:txBody>
      </p:sp>
      <p:sp>
        <p:nvSpPr>
          <p:cNvPr id="1049136" name="object 19"/>
          <p:cNvSpPr txBox="1"/>
          <p:nvPr/>
        </p:nvSpPr>
        <p:spPr>
          <a:xfrm>
            <a:off x="2057400" y="3836568"/>
            <a:ext cx="3307655" cy="39856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JIOAA+Wingdings-Regular"/>
                <a:cs typeface="QJIOAA+Wingdings-Regular"/>
              </a:rPr>
              <a:t>.</a:t>
            </a:r>
            <a:r>
              <a:rPr dirty="0" sz="1200" spc="50">
                <a:solidFill>
                  <a:srgbClr val="000000"/>
                </a:solidFill>
                <a:latin typeface="QJIOAA+Wingdings-Regular"/>
                <a:cs typeface="QJIOAA+Wingdings-Regular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Ex: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cols=”20%,80%”</a:t>
            </a:r>
            <a:r>
              <a:rPr dirty="0" sz="1200" spc="6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(or)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cols=”20%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*”</a:t>
            </a:r>
          </a:p>
        </p:txBody>
      </p:sp>
      <p:sp>
        <p:nvSpPr>
          <p:cNvPr id="1049137" name="object 20"/>
          <p:cNvSpPr txBox="1"/>
          <p:nvPr/>
        </p:nvSpPr>
        <p:spPr>
          <a:xfrm>
            <a:off x="1143000" y="4099432"/>
            <a:ext cx="6330567" cy="39856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JIOAA+Wingdings-Regular"/>
                <a:cs typeface="QJIOAA+Wingdings-Regular"/>
              </a:rPr>
              <a:t></a:t>
            </a:r>
            <a:r>
              <a:rPr dirty="0" sz="1200" spc="-469">
                <a:solidFill>
                  <a:srgbClr val="000000"/>
                </a:solidFill>
                <a:latin typeface="QJIOAA+Wingdings-Regular"/>
                <a:cs typeface="QJIOAA+Wingdings-Regular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Rows:</a:t>
            </a:r>
            <a:r>
              <a:rPr b="1" dirty="0" sz="1200" spc="209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 spc="20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specifies</a:t>
            </a:r>
            <a:r>
              <a:rPr dirty="0" sz="1200" spc="20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20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comma</a:t>
            </a:r>
            <a:r>
              <a:rPr dirty="0" sz="1200" spc="20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separated</a:t>
            </a:r>
            <a:r>
              <a:rPr dirty="0" sz="1200" spc="20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</a:t>
            </a:r>
            <a:r>
              <a:rPr dirty="0" sz="1200" spc="20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 spc="20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heights</a:t>
            </a:r>
            <a:r>
              <a:rPr dirty="0" sz="1200" spc="20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</a:t>
            </a:r>
            <a:r>
              <a:rPr dirty="0" sz="1200" spc="20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division</a:t>
            </a:r>
            <a:r>
              <a:rPr dirty="0" sz="1200" spc="20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 spc="20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window</a:t>
            </a:r>
            <a:r>
              <a:rPr dirty="0" sz="1200" spc="20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on</a:t>
            </a:r>
          </a:p>
        </p:txBody>
      </p:sp>
      <p:sp>
        <p:nvSpPr>
          <p:cNvPr id="1049138" name="object 21"/>
          <p:cNvSpPr txBox="1"/>
          <p:nvPr/>
        </p:nvSpPr>
        <p:spPr>
          <a:xfrm>
            <a:off x="1371600" y="4363487"/>
            <a:ext cx="563016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rows.</a:t>
            </a:r>
          </a:p>
        </p:txBody>
      </p:sp>
      <p:sp>
        <p:nvSpPr>
          <p:cNvPr id="1049139" name="object 22"/>
          <p:cNvSpPr txBox="1"/>
          <p:nvPr/>
        </p:nvSpPr>
        <p:spPr>
          <a:xfrm>
            <a:off x="1143000" y="4625161"/>
            <a:ext cx="6330392" cy="118715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914400" marR="0">
              <a:lnSpc>
                <a:spcPts val="13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JIOAA+Wingdings-Regular"/>
                <a:cs typeface="QJIOAA+Wingdings-Regular"/>
              </a:rPr>
              <a:t>.</a:t>
            </a:r>
            <a:r>
              <a:rPr dirty="0" sz="1200" spc="50">
                <a:solidFill>
                  <a:srgbClr val="000000"/>
                </a:solidFill>
                <a:latin typeface="QJIOAA+Wingdings-Regular"/>
                <a:cs typeface="QJIOAA+Wingdings-Regular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Ex: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rows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=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“20%,80%”</a:t>
            </a:r>
            <a:r>
              <a:rPr dirty="0" sz="1200" spc="6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(or)</a:t>
            </a:r>
            <a:r>
              <a:rPr dirty="0" sz="1200" spc="6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rows=”20%,*”</a:t>
            </a:r>
          </a:p>
          <a:p>
            <a:pPr marL="0" marR="0">
              <a:lnSpc>
                <a:spcPts val="1331"/>
              </a:lnSpc>
              <a:spcBef>
                <a:spcPts val="73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JIOAA+Wingdings-Regular"/>
                <a:cs typeface="QJIOAA+Wingdings-Regular"/>
              </a:rPr>
              <a:t></a:t>
            </a:r>
            <a:r>
              <a:rPr dirty="0" sz="1200" spc="-469">
                <a:solidFill>
                  <a:srgbClr val="000000"/>
                </a:solidFill>
                <a:latin typeface="QJIOAA+Wingdings-Regular"/>
                <a:cs typeface="QJIOAA+Wingdings-Regular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Border: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specifies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border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width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around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frames.</a:t>
            </a:r>
          </a:p>
          <a:p>
            <a:pPr marL="0" marR="0">
              <a:lnSpc>
                <a:spcPts val="1331"/>
              </a:lnSpc>
              <a:spcBef>
                <a:spcPts val="73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JIOAA+Wingdings-Regular"/>
                <a:cs typeface="QJIOAA+Wingdings-Regular"/>
              </a:rPr>
              <a:t></a:t>
            </a:r>
            <a:r>
              <a:rPr dirty="0" sz="1200" spc="-469">
                <a:solidFill>
                  <a:srgbClr val="000000"/>
                </a:solidFill>
                <a:latin typeface="QJIOAA+Wingdings-Regular"/>
                <a:cs typeface="QJIOAA+Wingdings-Regular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Bordercolor:</a:t>
            </a:r>
            <a:r>
              <a:rPr b="1" dirty="0" sz="1200" spc="3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 spc="3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specifies</a:t>
            </a:r>
            <a:r>
              <a:rPr dirty="0" sz="1200" spc="3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3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border</a:t>
            </a:r>
            <a:r>
              <a:rPr dirty="0" sz="1200" spc="3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color</a:t>
            </a:r>
            <a:r>
              <a:rPr dirty="0" sz="1200" spc="3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around</a:t>
            </a:r>
            <a:r>
              <a:rPr dirty="0" sz="1200" spc="3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frames.</a:t>
            </a:r>
            <a:r>
              <a:rPr dirty="0" sz="1200" spc="3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If</a:t>
            </a:r>
            <a:r>
              <a:rPr dirty="0" sz="1200" spc="3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omitted,</a:t>
            </a:r>
            <a:r>
              <a:rPr dirty="0" sz="1200" spc="3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3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default</a:t>
            </a:r>
            <a:r>
              <a:rPr dirty="0" sz="1200" spc="2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color</a:t>
            </a:r>
          </a:p>
          <a:p>
            <a:pPr marL="2286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gray.</a:t>
            </a:r>
          </a:p>
        </p:txBody>
      </p:sp>
      <p:sp>
        <p:nvSpPr>
          <p:cNvPr id="1049140" name="object 23"/>
          <p:cNvSpPr txBox="1"/>
          <p:nvPr/>
        </p:nvSpPr>
        <p:spPr>
          <a:xfrm>
            <a:off x="1143000" y="5676620"/>
            <a:ext cx="6330419" cy="92429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JIOAA+Wingdings-Regular"/>
                <a:cs typeface="QJIOAA+Wingdings-Regular"/>
              </a:rPr>
              <a:t></a:t>
            </a:r>
            <a:r>
              <a:rPr dirty="0" sz="1200" spc="-469">
                <a:solidFill>
                  <a:srgbClr val="000000"/>
                </a:solidFill>
                <a:latin typeface="QJIOAA+Wingdings-Regular"/>
                <a:cs typeface="QJIOAA+Wingdings-Regular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Frameborder:</a:t>
            </a:r>
            <a:r>
              <a:rPr b="1" dirty="0" sz="1200" spc="28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 spc="2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specifies</a:t>
            </a:r>
            <a:r>
              <a:rPr dirty="0" sz="1200" spc="2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2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frame</a:t>
            </a:r>
            <a:r>
              <a:rPr dirty="0" sz="1200" spc="2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border.</a:t>
            </a:r>
            <a:r>
              <a:rPr dirty="0" sz="1200" spc="2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If</a:t>
            </a:r>
            <a:r>
              <a:rPr dirty="0" sz="1200" spc="2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 spc="2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sets</a:t>
            </a:r>
            <a:r>
              <a:rPr dirty="0" sz="1200" spc="2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“yes”</a:t>
            </a:r>
            <a:r>
              <a:rPr dirty="0" sz="1200" spc="2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2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space</a:t>
            </a:r>
            <a:r>
              <a:rPr dirty="0" sz="1200" spc="2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between</a:t>
            </a:r>
            <a:r>
              <a:rPr dirty="0" sz="1200" spc="2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frames</a:t>
            </a:r>
          </a:p>
          <a:p>
            <a:pPr marL="2286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 spc="2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filled</a:t>
            </a:r>
            <a:r>
              <a:rPr dirty="0" sz="1200" spc="2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with</a:t>
            </a:r>
            <a:r>
              <a:rPr dirty="0" sz="1200" spc="22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border</a:t>
            </a:r>
            <a:r>
              <a:rPr dirty="0" sz="1200" spc="2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color,</a:t>
            </a:r>
            <a:r>
              <a:rPr dirty="0" sz="1200" spc="2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if</a:t>
            </a:r>
            <a:r>
              <a:rPr dirty="0" sz="1200" spc="2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 spc="22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sets</a:t>
            </a:r>
            <a:r>
              <a:rPr dirty="0" sz="1200" spc="2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“No”</a:t>
            </a:r>
            <a:r>
              <a:rPr dirty="0" sz="1200" spc="2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22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space</a:t>
            </a:r>
            <a:r>
              <a:rPr dirty="0" sz="1200" spc="2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between</a:t>
            </a:r>
            <a:r>
              <a:rPr dirty="0" sz="1200" spc="2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frames</a:t>
            </a:r>
            <a:r>
              <a:rPr dirty="0" sz="1200" spc="22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 spc="2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left</a:t>
            </a:r>
            <a:r>
              <a:rPr dirty="0" sz="1200" spc="2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blank</a:t>
            </a:r>
          </a:p>
          <a:p>
            <a:pPr marL="2286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(white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color).</a:t>
            </a:r>
          </a:p>
        </p:txBody>
      </p:sp>
      <p:sp>
        <p:nvSpPr>
          <p:cNvPr id="1049141" name="object 24"/>
          <p:cNvSpPr txBox="1"/>
          <p:nvPr/>
        </p:nvSpPr>
        <p:spPr>
          <a:xfrm>
            <a:off x="914400" y="6465213"/>
            <a:ext cx="4365551" cy="661426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228599" marR="0">
              <a:lnSpc>
                <a:spcPts val="13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JIOAA+Wingdings-Regular"/>
                <a:cs typeface="QJIOAA+Wingdings-Regular"/>
              </a:rPr>
              <a:t></a:t>
            </a:r>
            <a:r>
              <a:rPr dirty="0" sz="1200" spc="-469">
                <a:solidFill>
                  <a:srgbClr val="000000"/>
                </a:solidFill>
                <a:latin typeface="QJIOAA+Wingdings-Regular"/>
                <a:cs typeface="QJIOAA+Wingdings-Regular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FrameSpacing: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specifies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space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between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frames.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FRAME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TAG:</a:t>
            </a:r>
          </a:p>
        </p:txBody>
      </p:sp>
      <p:sp>
        <p:nvSpPr>
          <p:cNvPr id="1049142" name="object 25"/>
          <p:cNvSpPr txBox="1"/>
          <p:nvPr/>
        </p:nvSpPr>
        <p:spPr>
          <a:xfrm>
            <a:off x="914400" y="6992132"/>
            <a:ext cx="6593282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45720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This</a:t>
            </a:r>
            <a:r>
              <a:rPr dirty="0" sz="1200" spc="47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element</a:t>
            </a:r>
            <a:r>
              <a:rPr dirty="0" sz="1200" spc="47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defines</a:t>
            </a:r>
            <a:r>
              <a:rPr dirty="0" sz="1200" spc="47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47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namable</a:t>
            </a:r>
            <a:r>
              <a:rPr dirty="0" sz="1200" spc="47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window</a:t>
            </a:r>
            <a:r>
              <a:rPr dirty="0" sz="1200" spc="47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region,</a:t>
            </a:r>
            <a:r>
              <a:rPr dirty="0" sz="1200" spc="47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known</a:t>
            </a:r>
            <a:r>
              <a:rPr dirty="0" sz="1200" spc="47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as</a:t>
            </a:r>
            <a:r>
              <a:rPr dirty="0" sz="1200" spc="47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47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frame</a:t>
            </a:r>
            <a:r>
              <a:rPr dirty="0" sz="1200" spc="47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that</a:t>
            </a:r>
            <a:r>
              <a:rPr dirty="0" sz="1200" spc="46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can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independently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display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own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content.</a:t>
            </a:r>
          </a:p>
        </p:txBody>
      </p:sp>
      <p:sp>
        <p:nvSpPr>
          <p:cNvPr id="1049143" name="object 26"/>
          <p:cNvSpPr txBox="1"/>
          <p:nvPr/>
        </p:nvSpPr>
        <p:spPr>
          <a:xfrm>
            <a:off x="914400" y="7517862"/>
            <a:ext cx="50809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Syn:</a:t>
            </a:r>
          </a:p>
        </p:txBody>
      </p:sp>
      <p:sp>
        <p:nvSpPr>
          <p:cNvPr id="1049144" name="object 27"/>
          <p:cNvSpPr txBox="1"/>
          <p:nvPr/>
        </p:nvSpPr>
        <p:spPr>
          <a:xfrm>
            <a:off x="1371600" y="7780726"/>
            <a:ext cx="70391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&lt;Frame</a:t>
            </a:r>
          </a:p>
        </p:txBody>
      </p:sp>
      <p:sp>
        <p:nvSpPr>
          <p:cNvPr id="1049145" name="object 28"/>
          <p:cNvSpPr txBox="1"/>
          <p:nvPr/>
        </p:nvSpPr>
        <p:spPr>
          <a:xfrm>
            <a:off x="2286000" y="7780726"/>
            <a:ext cx="1143744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Name=”name”</a:t>
            </a:r>
          </a:p>
        </p:txBody>
      </p:sp>
      <p:sp>
        <p:nvSpPr>
          <p:cNvPr id="1049146" name="object 29"/>
          <p:cNvSpPr txBox="1"/>
          <p:nvPr/>
        </p:nvSpPr>
        <p:spPr>
          <a:xfrm>
            <a:off x="2286000" y="8043591"/>
            <a:ext cx="1968493" cy="1448829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Marginheight=”pixels”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Marginwidth=”pixels”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Bordercolor=”color”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Frameborder=”Yes”</a:t>
            </a:r>
            <a:r>
              <a:rPr dirty="0" sz="1200" spc="29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|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“No”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Noresize</a:t>
            </a:r>
          </a:p>
        </p:txBody>
      </p:sp>
      <p:sp>
        <p:nvSpPr>
          <p:cNvPr id="1049147" name="object 30"/>
          <p:cNvSpPr txBox="1"/>
          <p:nvPr/>
        </p:nvSpPr>
        <p:spPr>
          <a:xfrm>
            <a:off x="2286000" y="9357914"/>
            <a:ext cx="2422241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Scrolling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=”Yes”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|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“No”</a:t>
            </a:r>
            <a:r>
              <a:rPr dirty="0" sz="1200" spc="29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|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“Auto”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Src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=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“URL”&gt;</a:t>
            </a:r>
          </a:p>
        </p:txBody>
      </p:sp>
      <p:sp>
        <p:nvSpPr>
          <p:cNvPr id="1049148" name="object 31"/>
          <p:cNvSpPr txBox="1"/>
          <p:nvPr/>
        </p:nvSpPr>
        <p:spPr>
          <a:xfrm>
            <a:off x="748944" y="10052968"/>
            <a:ext cx="6004977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KADIRI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NAGESWARA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RAO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M.C.A.,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Department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of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Computer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Science,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TJPS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College,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Guntur.</a:t>
            </a:r>
          </a:p>
        </p:txBody>
      </p:sp>
      <p:sp>
        <p:nvSpPr>
          <p:cNvPr id="1049149" name="object 32"/>
          <p:cNvSpPr txBox="1"/>
          <p:nvPr/>
        </p:nvSpPr>
        <p:spPr>
          <a:xfrm>
            <a:off x="6830644" y="10052968"/>
            <a:ext cx="351183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1"/>
          <p:cNvSpPr/>
          <p:nvPr/>
        </p:nvSpPr>
        <p:spPr>
          <a:xfrm>
            <a:off x="701675" y="626109"/>
            <a:ext cx="6311900" cy="937895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608" name="object 2"/>
          <p:cNvSpPr/>
          <p:nvPr/>
        </p:nvSpPr>
        <p:spPr>
          <a:xfrm>
            <a:off x="2713291" y="231738"/>
            <a:ext cx="2698267" cy="338098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609" name="object 4"/>
          <p:cNvSpPr txBox="1"/>
          <p:nvPr/>
        </p:nvSpPr>
        <p:spPr>
          <a:xfrm>
            <a:off x="685800" y="448314"/>
            <a:ext cx="1992256" cy="165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III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B.Sc,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SEMESTER-6,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PAPER-7</a:t>
            </a:r>
          </a:p>
        </p:txBody>
      </p:sp>
      <p:sp>
        <p:nvSpPr>
          <p:cNvPr id="1048610" name="object 5"/>
          <p:cNvSpPr txBox="1"/>
          <p:nvPr/>
        </p:nvSpPr>
        <p:spPr>
          <a:xfrm>
            <a:off x="5720588" y="448314"/>
            <a:ext cx="1461241" cy="165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Introduction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HTML</a:t>
            </a:r>
          </a:p>
        </p:txBody>
      </p:sp>
      <p:sp>
        <p:nvSpPr>
          <p:cNvPr id="1048611" name="object 6"/>
          <p:cNvSpPr txBox="1"/>
          <p:nvPr/>
        </p:nvSpPr>
        <p:spPr>
          <a:xfrm>
            <a:off x="1143000" y="683382"/>
            <a:ext cx="3284897" cy="42418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ii.</a:t>
            </a:r>
            <a:r>
              <a:rPr dirty="0" sz="1200" spc="53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are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delimited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angular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brackets.</a:t>
            </a:r>
          </a:p>
          <a:p>
            <a:pPr marL="6858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ex:</a:t>
            </a:r>
            <a:r>
              <a:rPr dirty="0" sz="1200" spc="9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&lt;h1&gt;</a:t>
            </a:r>
          </a:p>
        </p:txBody>
      </p:sp>
      <p:sp>
        <p:nvSpPr>
          <p:cNvPr id="1048612" name="object 7"/>
          <p:cNvSpPr txBox="1"/>
          <p:nvPr/>
        </p:nvSpPr>
        <p:spPr>
          <a:xfrm>
            <a:off x="1143000" y="1209111"/>
            <a:ext cx="6330419" cy="68326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iii.</a:t>
            </a:r>
            <a:r>
              <a:rPr dirty="0" sz="1200" spc="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White</a:t>
            </a:r>
            <a:r>
              <a:rPr dirty="0" sz="1200" spc="17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species,</a:t>
            </a:r>
            <a:r>
              <a:rPr dirty="0" sz="1200" spc="17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tabs</a:t>
            </a:r>
            <a:r>
              <a:rPr dirty="0" sz="1200" spc="17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&amp;</a:t>
            </a:r>
            <a:r>
              <a:rPr dirty="0" sz="1200" spc="17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new</a:t>
            </a:r>
            <a:r>
              <a:rPr dirty="0" sz="1200" spc="17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lines</a:t>
            </a:r>
            <a:r>
              <a:rPr dirty="0" sz="1200" spc="17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are</a:t>
            </a:r>
            <a:r>
              <a:rPr dirty="0" sz="1200" spc="17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ignored</a:t>
            </a:r>
            <a:r>
              <a:rPr dirty="0" sz="1200" spc="17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by</a:t>
            </a:r>
            <a:r>
              <a:rPr dirty="0" sz="1200" spc="17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17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Browser.</a:t>
            </a:r>
            <a:r>
              <a:rPr dirty="0" sz="1200" spc="17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They</a:t>
            </a:r>
            <a:r>
              <a:rPr dirty="0" sz="1200" spc="17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can</a:t>
            </a:r>
            <a:r>
              <a:rPr dirty="0" sz="1200" spc="17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</a:t>
            </a:r>
            <a:r>
              <a:rPr dirty="0" sz="1200" spc="17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used</a:t>
            </a:r>
            <a:r>
              <a:rPr dirty="0" sz="1200" spc="17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</a:p>
          <a:p>
            <a:pPr marL="2286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make</a:t>
            </a:r>
            <a:r>
              <a:rPr dirty="0" sz="1200" spc="18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18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html</a:t>
            </a:r>
            <a:r>
              <a:rPr dirty="0" sz="1200" spc="18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document</a:t>
            </a:r>
            <a:r>
              <a:rPr dirty="0" sz="1200" spc="18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more</a:t>
            </a:r>
            <a:r>
              <a:rPr dirty="0" sz="1200" spc="18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readable</a:t>
            </a:r>
            <a:r>
              <a:rPr dirty="0" sz="1200" spc="18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without</a:t>
            </a:r>
            <a:r>
              <a:rPr dirty="0" sz="1200" spc="18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affecting</a:t>
            </a:r>
            <a:r>
              <a:rPr dirty="0" sz="1200" spc="18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18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way</a:t>
            </a:r>
            <a:r>
              <a:rPr dirty="0" sz="1200" spc="18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that</a:t>
            </a:r>
            <a:r>
              <a:rPr dirty="0" sz="1200" spc="18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18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page</a:t>
            </a:r>
            <a:r>
              <a:rPr dirty="0" sz="1200" spc="18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</a:p>
          <a:p>
            <a:pPr marL="2286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displayed.</a:t>
            </a:r>
          </a:p>
        </p:txBody>
      </p:sp>
      <p:sp>
        <p:nvSpPr>
          <p:cNvPr id="1048613" name="object 8"/>
          <p:cNvSpPr txBox="1"/>
          <p:nvPr/>
        </p:nvSpPr>
        <p:spPr>
          <a:xfrm>
            <a:off x="914400" y="1997705"/>
            <a:ext cx="6567543" cy="42418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------------------------------------------XXXXXXXXXXXXXXX--------------------------------------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3.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Explain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the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Structure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of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the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HTML?</a:t>
            </a:r>
          </a:p>
        </p:txBody>
      </p:sp>
      <p:sp>
        <p:nvSpPr>
          <p:cNvPr id="1048614" name="object 9"/>
          <p:cNvSpPr txBox="1"/>
          <p:nvPr/>
        </p:nvSpPr>
        <p:spPr>
          <a:xfrm>
            <a:off x="914400" y="2523434"/>
            <a:ext cx="6593429" cy="1459738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45720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HTML</a:t>
            </a:r>
            <a:r>
              <a:rPr dirty="0" sz="1200" spc="13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means</a:t>
            </a:r>
            <a:r>
              <a:rPr dirty="0" sz="1200" spc="13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Hyper</a:t>
            </a:r>
            <a:r>
              <a:rPr dirty="0" sz="1200" spc="13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Text</a:t>
            </a:r>
            <a:r>
              <a:rPr dirty="0" sz="1200" spc="13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Markup</a:t>
            </a:r>
            <a:r>
              <a:rPr dirty="0" sz="1200" spc="13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Language.</a:t>
            </a:r>
            <a:r>
              <a:rPr dirty="0" sz="1200" spc="13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HTML</a:t>
            </a:r>
            <a:r>
              <a:rPr dirty="0" sz="1200" spc="13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 spc="13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13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language</a:t>
            </a:r>
            <a:r>
              <a:rPr dirty="0" sz="1200" spc="13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used</a:t>
            </a:r>
            <a:r>
              <a:rPr dirty="0" sz="1200" spc="13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 spc="13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prepare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32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WWW</a:t>
            </a:r>
            <a:r>
              <a:rPr dirty="0" sz="1200" spc="32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documents.</a:t>
            </a:r>
            <a:r>
              <a:rPr dirty="0" sz="1200" spc="32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 spc="32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 spc="33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document</a:t>
            </a:r>
            <a:r>
              <a:rPr dirty="0" sz="1200" spc="32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layout</a:t>
            </a:r>
            <a:r>
              <a:rPr dirty="0" sz="1200" spc="32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 spc="32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hyperlink</a:t>
            </a:r>
            <a:r>
              <a:rPr dirty="0" sz="1200" spc="32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specification</a:t>
            </a:r>
            <a:r>
              <a:rPr dirty="0" sz="1200" spc="32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language</a:t>
            </a:r>
            <a:r>
              <a:rPr dirty="0" sz="1200" spc="32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that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defines</a:t>
            </a:r>
            <a:r>
              <a:rPr dirty="0" sz="1200" spc="5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5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syntax</a:t>
            </a:r>
            <a:r>
              <a:rPr dirty="0" sz="1200" spc="5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 spc="5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placement</a:t>
            </a:r>
            <a:r>
              <a:rPr dirty="0" sz="1200" spc="5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 spc="5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special,</a:t>
            </a:r>
            <a:r>
              <a:rPr dirty="0" sz="1200" spc="5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embedded</a:t>
            </a:r>
            <a:r>
              <a:rPr dirty="0" sz="1200" spc="5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directions</a:t>
            </a:r>
            <a:r>
              <a:rPr dirty="0" sz="1200" spc="5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that</a:t>
            </a:r>
            <a:r>
              <a:rPr dirty="0" sz="1200" spc="5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are</a:t>
            </a:r>
            <a:r>
              <a:rPr dirty="0" sz="1200" spc="5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not</a:t>
            </a:r>
            <a:r>
              <a:rPr dirty="0" sz="1200" spc="5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displayed</a:t>
            </a:r>
            <a:r>
              <a:rPr dirty="0" sz="1200" spc="5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by</a:t>
            </a:r>
            <a:r>
              <a:rPr dirty="0" sz="1200" spc="5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web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browser,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but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tell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how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display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contents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document,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like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text,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images,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etc.,</a:t>
            </a:r>
          </a:p>
          <a:p>
            <a:pPr marL="228600" marR="0">
              <a:lnSpc>
                <a:spcPts val="1331"/>
              </a:lnSpc>
              <a:spcBef>
                <a:spcPts val="73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JIOAA+Wingdings-Regular"/>
                <a:cs typeface="QJIOAA+Wingdings-Regular"/>
              </a:rPr>
              <a:t></a:t>
            </a:r>
            <a:r>
              <a:rPr dirty="0" sz="1200" spc="-352">
                <a:solidFill>
                  <a:srgbClr val="000000"/>
                </a:solidFill>
                <a:latin typeface="QJIOAA+Wingdings-Regular"/>
                <a:cs typeface="QJIOAA+Wingding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HTML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not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programming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Language,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markup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language.</a:t>
            </a:r>
          </a:p>
          <a:p>
            <a:pPr marL="228600" marR="0">
              <a:lnSpc>
                <a:spcPts val="1331"/>
              </a:lnSpc>
              <a:spcBef>
                <a:spcPts val="73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JIOAA+Wingdings-Regular"/>
                <a:cs typeface="QJIOAA+Wingdings-Regular"/>
              </a:rPr>
              <a:t></a:t>
            </a:r>
            <a:r>
              <a:rPr dirty="0" sz="1200" spc="-352">
                <a:solidFill>
                  <a:srgbClr val="000000"/>
                </a:solidFill>
                <a:latin typeface="QJIOAA+Wingdings-Regular"/>
                <a:cs typeface="QJIOAA+Wingding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Markup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describe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web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pages.</a:t>
            </a:r>
          </a:p>
        </p:txBody>
      </p:sp>
      <p:sp>
        <p:nvSpPr>
          <p:cNvPr id="1048615" name="object 10"/>
          <p:cNvSpPr txBox="1"/>
          <p:nvPr/>
        </p:nvSpPr>
        <p:spPr>
          <a:xfrm>
            <a:off x="1143000" y="4099432"/>
            <a:ext cx="3187803" cy="1651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JIOAA+Wingdings-Regular"/>
                <a:cs typeface="QJIOAA+Wingdings-Regular"/>
              </a:rPr>
              <a:t></a:t>
            </a:r>
            <a:r>
              <a:rPr dirty="0" sz="1200" spc="-352">
                <a:solidFill>
                  <a:srgbClr val="000000"/>
                </a:solidFill>
                <a:latin typeface="QJIOAA+Wingdings-Regular"/>
                <a:cs typeface="QJIOAA+Wingding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These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are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usually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called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HTML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tags.</a:t>
            </a:r>
          </a:p>
        </p:txBody>
      </p:sp>
      <p:sp>
        <p:nvSpPr>
          <p:cNvPr id="1048616" name="object 11"/>
          <p:cNvSpPr txBox="1"/>
          <p:nvPr/>
        </p:nvSpPr>
        <p:spPr>
          <a:xfrm>
            <a:off x="914400" y="4363487"/>
            <a:ext cx="905714" cy="1651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Structure:</a:t>
            </a:r>
          </a:p>
        </p:txBody>
      </p:sp>
      <p:sp>
        <p:nvSpPr>
          <p:cNvPr id="1048617" name="object 12"/>
          <p:cNvSpPr txBox="1"/>
          <p:nvPr/>
        </p:nvSpPr>
        <p:spPr>
          <a:xfrm>
            <a:off x="914400" y="4626352"/>
            <a:ext cx="679921" cy="1651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&lt;html&gt;</a:t>
            </a:r>
          </a:p>
        </p:txBody>
      </p:sp>
      <p:sp>
        <p:nvSpPr>
          <p:cNvPr id="1048618" name="object 13"/>
          <p:cNvSpPr txBox="1"/>
          <p:nvPr/>
        </p:nvSpPr>
        <p:spPr>
          <a:xfrm>
            <a:off x="1371600" y="4889217"/>
            <a:ext cx="688232" cy="165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&lt;head&gt;</a:t>
            </a:r>
          </a:p>
        </p:txBody>
      </p:sp>
      <p:sp>
        <p:nvSpPr>
          <p:cNvPr id="1048619" name="object 14"/>
          <p:cNvSpPr txBox="1"/>
          <p:nvPr/>
        </p:nvSpPr>
        <p:spPr>
          <a:xfrm>
            <a:off x="914400" y="5152081"/>
            <a:ext cx="2906134" cy="14605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91440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&lt;title&gt;</a:t>
            </a:r>
          </a:p>
          <a:p>
            <a:pPr marL="4572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&lt;/head&gt;</a:t>
            </a:r>
          </a:p>
          <a:p>
            <a:pPr marL="4572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&lt;body&gt;</a:t>
            </a:r>
          </a:p>
          <a:p>
            <a:pPr marL="9144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Welcome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TJPS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College</a:t>
            </a:r>
          </a:p>
          <a:p>
            <a:pPr marL="4572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&lt;/body&gt;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&lt;/html&gt;</a:t>
            </a:r>
          </a:p>
        </p:txBody>
      </p:sp>
      <p:sp>
        <p:nvSpPr>
          <p:cNvPr id="1048620" name="object 15"/>
          <p:cNvSpPr txBox="1"/>
          <p:nvPr/>
        </p:nvSpPr>
        <p:spPr>
          <a:xfrm>
            <a:off x="2466289" y="5152081"/>
            <a:ext cx="2086113" cy="165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Welcome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HTML</a:t>
            </a:r>
            <a:r>
              <a:rPr dirty="0" sz="1200" spc="9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&lt;/title&gt;</a:t>
            </a:r>
          </a:p>
        </p:txBody>
      </p:sp>
      <p:sp>
        <p:nvSpPr>
          <p:cNvPr id="1048621" name="object 16"/>
          <p:cNvSpPr txBox="1"/>
          <p:nvPr/>
        </p:nvSpPr>
        <p:spPr>
          <a:xfrm>
            <a:off x="1143000" y="6728078"/>
            <a:ext cx="6330365" cy="682879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JIOAA+Wingdings-Regular"/>
                <a:cs typeface="QJIOAA+Wingdings-Regular"/>
              </a:rPr>
              <a:t></a:t>
            </a:r>
            <a:r>
              <a:rPr dirty="0" sz="1200" spc="-352">
                <a:solidFill>
                  <a:srgbClr val="000000"/>
                </a:solidFill>
                <a:latin typeface="QJIOAA+Wingdings-Regular"/>
                <a:cs typeface="QJIOAA+Wingding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text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between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&lt;html&gt;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&lt;/html&gt;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describes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webpage.</a:t>
            </a:r>
          </a:p>
          <a:p>
            <a:pPr marL="0" marR="0">
              <a:lnSpc>
                <a:spcPts val="1331"/>
              </a:lnSpc>
              <a:spcBef>
                <a:spcPts val="73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JIOAA+Wingdings-Regular"/>
                <a:cs typeface="QJIOAA+Wingdings-Regular"/>
              </a:rPr>
              <a:t></a:t>
            </a:r>
            <a:r>
              <a:rPr dirty="0" sz="1200" spc="-352">
                <a:solidFill>
                  <a:srgbClr val="000000"/>
                </a:solidFill>
                <a:latin typeface="QJIOAA+Wingdings-Regular"/>
                <a:cs typeface="QJIOAA+Wingding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9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text</a:t>
            </a:r>
            <a:r>
              <a:rPr dirty="0" sz="1200" spc="9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between</a:t>
            </a:r>
            <a:r>
              <a:rPr dirty="0" sz="1200" spc="9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&lt;head&gt;</a:t>
            </a:r>
            <a:r>
              <a:rPr dirty="0" sz="1200" spc="9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 spc="9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&lt;/head&gt;</a:t>
            </a:r>
            <a:r>
              <a:rPr dirty="0" sz="1200" spc="9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describes</a:t>
            </a:r>
            <a:r>
              <a:rPr dirty="0" sz="1200" spc="9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9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control</a:t>
            </a:r>
            <a:r>
              <a:rPr dirty="0" sz="1200" spc="9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information</a:t>
            </a:r>
            <a:r>
              <a:rPr dirty="0" sz="1200" spc="9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used</a:t>
            </a:r>
            <a:r>
              <a:rPr dirty="0" sz="1200" spc="9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by</a:t>
            </a:r>
            <a:r>
              <a:rPr dirty="0" sz="1200" spc="9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</a:p>
          <a:p>
            <a:pPr marL="2286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browser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server</a:t>
            </a:r>
          </a:p>
        </p:txBody>
      </p:sp>
      <p:sp>
        <p:nvSpPr>
          <p:cNvPr id="1048622" name="object 17"/>
          <p:cNvSpPr txBox="1"/>
          <p:nvPr/>
        </p:nvSpPr>
        <p:spPr>
          <a:xfrm>
            <a:off x="1143000" y="7516672"/>
            <a:ext cx="6330539" cy="42418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JIOAA+Wingdings-Regular"/>
                <a:cs typeface="QJIOAA+Wingdings-Regular"/>
              </a:rPr>
              <a:t></a:t>
            </a:r>
            <a:r>
              <a:rPr dirty="0" sz="1200" spc="-352">
                <a:solidFill>
                  <a:srgbClr val="000000"/>
                </a:solidFill>
                <a:latin typeface="QJIOAA+Wingdings-Regular"/>
                <a:cs typeface="QJIOAA+Wingding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16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text</a:t>
            </a:r>
            <a:r>
              <a:rPr dirty="0" sz="1200" spc="16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between</a:t>
            </a:r>
            <a:r>
              <a:rPr dirty="0" sz="1200" spc="16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&lt;body&gt;</a:t>
            </a:r>
            <a:r>
              <a:rPr dirty="0" sz="1200" spc="16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 spc="16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&lt;/body&gt;</a:t>
            </a:r>
            <a:r>
              <a:rPr dirty="0" sz="1200" spc="16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describes</a:t>
            </a:r>
            <a:r>
              <a:rPr dirty="0" sz="1200" spc="16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which</a:t>
            </a:r>
            <a:r>
              <a:rPr dirty="0" sz="1200" spc="16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type</a:t>
            </a:r>
            <a:r>
              <a:rPr dirty="0" sz="1200" spc="16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 spc="16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text</a:t>
            </a:r>
            <a:r>
              <a:rPr dirty="0" sz="1200" spc="16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or</a:t>
            </a:r>
            <a:r>
              <a:rPr dirty="0" sz="1200" spc="16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content</a:t>
            </a:r>
            <a:r>
              <a:rPr dirty="0" sz="1200" spc="16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are</a:t>
            </a:r>
          </a:p>
          <a:p>
            <a:pPr marL="2286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placed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web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page.</a:t>
            </a:r>
          </a:p>
        </p:txBody>
      </p:sp>
      <p:sp>
        <p:nvSpPr>
          <p:cNvPr id="1048623" name="object 18"/>
          <p:cNvSpPr txBox="1"/>
          <p:nvPr/>
        </p:nvSpPr>
        <p:spPr>
          <a:xfrm>
            <a:off x="914400" y="8043591"/>
            <a:ext cx="6593282" cy="120142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--------------------------------------XXXXXXXXXXXXXXXX----------------------------------------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4.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What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is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a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comment?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How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to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use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comments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in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HTML?</a:t>
            </a:r>
          </a:p>
          <a:p>
            <a:pPr marL="4572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11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comment</a:t>
            </a:r>
            <a:r>
              <a:rPr dirty="0" sz="1200" spc="11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</a:t>
            </a:r>
            <a:r>
              <a:rPr dirty="0" sz="1200" spc="11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 spc="11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used</a:t>
            </a:r>
            <a:r>
              <a:rPr dirty="0" sz="1200" spc="11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 spc="11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hide</a:t>
            </a:r>
            <a:r>
              <a:rPr dirty="0" sz="1200" spc="11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11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information</a:t>
            </a:r>
            <a:r>
              <a:rPr dirty="0" sz="1200" spc="11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on</a:t>
            </a:r>
            <a:r>
              <a:rPr dirty="0" sz="1200" spc="11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11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web</a:t>
            </a:r>
            <a:r>
              <a:rPr dirty="0" sz="1200" spc="11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pages.</a:t>
            </a:r>
            <a:r>
              <a:rPr dirty="0" sz="1200" spc="11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If</a:t>
            </a:r>
            <a:r>
              <a:rPr dirty="0" sz="1200" spc="11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</a:t>
            </a:r>
            <a:r>
              <a:rPr dirty="0" sz="1200" spc="11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insert</a:t>
            </a:r>
            <a:r>
              <a:rPr dirty="0" sz="1200" spc="11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comment,</a:t>
            </a:r>
            <a:r>
              <a:rPr dirty="0" sz="1200" spc="8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8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commented</a:t>
            </a:r>
            <a:r>
              <a:rPr dirty="0" sz="1200" spc="8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text</a:t>
            </a:r>
            <a:r>
              <a:rPr dirty="0" sz="1200" spc="8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will</a:t>
            </a:r>
            <a:r>
              <a:rPr dirty="0" sz="1200" spc="8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</a:t>
            </a:r>
            <a:r>
              <a:rPr dirty="0" sz="1200" spc="8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ignored</a:t>
            </a:r>
            <a:r>
              <a:rPr dirty="0" sz="1200" spc="8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by</a:t>
            </a:r>
            <a:r>
              <a:rPr dirty="0" sz="1200" spc="8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8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browser.</a:t>
            </a:r>
            <a:r>
              <a:rPr dirty="0" sz="1200" spc="8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</a:t>
            </a:r>
            <a:r>
              <a:rPr dirty="0" sz="1200" spc="8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can</a:t>
            </a:r>
            <a:r>
              <a:rPr dirty="0" sz="1200" spc="8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</a:t>
            </a:r>
            <a:r>
              <a:rPr dirty="0" sz="1200" spc="8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8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comments</a:t>
            </a:r>
            <a:r>
              <a:rPr dirty="0" sz="1200" spc="8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explain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code.</a:t>
            </a:r>
          </a:p>
        </p:txBody>
      </p:sp>
      <p:sp>
        <p:nvSpPr>
          <p:cNvPr id="1048624" name="object 19"/>
          <p:cNvSpPr txBox="1"/>
          <p:nvPr/>
        </p:nvSpPr>
        <p:spPr>
          <a:xfrm>
            <a:off x="914400" y="9357914"/>
            <a:ext cx="2655708" cy="165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Syn:</a:t>
            </a:r>
            <a:r>
              <a:rPr dirty="0" sz="1200" spc="109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&lt;!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--</a:t>
            </a:r>
            <a:r>
              <a:rPr dirty="0" sz="1200" spc="6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comment</a:t>
            </a:r>
            <a:r>
              <a:rPr dirty="0" sz="1200" spc="9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--&gt;</a:t>
            </a:r>
          </a:p>
        </p:txBody>
      </p:sp>
      <p:sp>
        <p:nvSpPr>
          <p:cNvPr id="1048625" name="object 20"/>
          <p:cNvSpPr txBox="1"/>
          <p:nvPr/>
        </p:nvSpPr>
        <p:spPr>
          <a:xfrm>
            <a:off x="748944" y="10052968"/>
            <a:ext cx="6004977" cy="165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KADIRI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NAGESWARA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RAO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M.C.A.,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Department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of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Computer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Science,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TJPS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College,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Guntur.</a:t>
            </a:r>
          </a:p>
        </p:txBody>
      </p:sp>
      <p:sp>
        <p:nvSpPr>
          <p:cNvPr id="1048626" name="object 21"/>
          <p:cNvSpPr txBox="1"/>
          <p:nvPr/>
        </p:nvSpPr>
        <p:spPr>
          <a:xfrm>
            <a:off x="6901472" y="10052968"/>
            <a:ext cx="280354" cy="165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0" name="object 1"/>
          <p:cNvSpPr/>
          <p:nvPr/>
        </p:nvSpPr>
        <p:spPr>
          <a:xfrm>
            <a:off x="701675" y="626109"/>
            <a:ext cx="6311900" cy="937895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9151" name="object 2"/>
          <p:cNvSpPr/>
          <p:nvPr/>
        </p:nvSpPr>
        <p:spPr>
          <a:xfrm>
            <a:off x="2713291" y="231738"/>
            <a:ext cx="2698267" cy="338098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9152" name="object 4"/>
          <p:cNvSpPr txBox="1"/>
          <p:nvPr/>
        </p:nvSpPr>
        <p:spPr>
          <a:xfrm>
            <a:off x="685800" y="448314"/>
            <a:ext cx="1992256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III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B.Sc,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SEMESTER-6,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PAPER-7</a:t>
            </a:r>
          </a:p>
        </p:txBody>
      </p:sp>
      <p:sp>
        <p:nvSpPr>
          <p:cNvPr id="1049153" name="object 5"/>
          <p:cNvSpPr txBox="1"/>
          <p:nvPr/>
        </p:nvSpPr>
        <p:spPr>
          <a:xfrm>
            <a:off x="5720588" y="448314"/>
            <a:ext cx="1461241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Introduction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HTML</a:t>
            </a:r>
          </a:p>
        </p:txBody>
      </p:sp>
      <p:sp>
        <p:nvSpPr>
          <p:cNvPr id="1049154" name="object 6"/>
          <p:cNvSpPr txBox="1"/>
          <p:nvPr/>
        </p:nvSpPr>
        <p:spPr>
          <a:xfrm>
            <a:off x="1234439" y="682191"/>
            <a:ext cx="6225264" cy="661426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10">
                <a:solidFill>
                  <a:srgbClr val="000000"/>
                </a:solidFill>
                <a:latin typeface="QJIOAA+Wingdings-Regular"/>
                <a:cs typeface="QJIOAA+Wingdings-Regular"/>
              </a:rPr>
              <a:t>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Name:</a:t>
            </a:r>
            <a:r>
              <a:rPr b="1" dirty="0" sz="1200" spc="279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 spc="27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specifies</a:t>
            </a:r>
            <a:r>
              <a:rPr dirty="0" sz="1200" spc="27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27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name</a:t>
            </a:r>
            <a:r>
              <a:rPr dirty="0" sz="1200" spc="27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 spc="27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27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frame</a:t>
            </a:r>
            <a:r>
              <a:rPr dirty="0" sz="1200" spc="27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</a:t>
            </a:r>
            <a:r>
              <a:rPr dirty="0" sz="1200" spc="27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</a:t>
            </a:r>
            <a:r>
              <a:rPr dirty="0" sz="1200" spc="27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with</a:t>
            </a:r>
            <a:r>
              <a:rPr dirty="0" sz="1200" spc="27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27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target</a:t>
            </a:r>
            <a:r>
              <a:rPr dirty="0" sz="1200" spc="27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attribute</a:t>
            </a:r>
            <a:r>
              <a:rPr dirty="0" sz="1200" spc="27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 spc="27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</a:p>
          <a:p>
            <a:pPr marL="2286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element.</a:t>
            </a:r>
          </a:p>
        </p:txBody>
      </p:sp>
      <p:sp>
        <p:nvSpPr>
          <p:cNvPr id="1049155" name="object 7"/>
          <p:cNvSpPr txBox="1"/>
          <p:nvPr/>
        </p:nvSpPr>
        <p:spPr>
          <a:xfrm>
            <a:off x="1234440" y="1207920"/>
            <a:ext cx="6225235" cy="661426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10">
                <a:solidFill>
                  <a:srgbClr val="000000"/>
                </a:solidFill>
                <a:latin typeface="QJIOAA+Wingdings-Regular"/>
                <a:cs typeface="QJIOAA+Wingdings-Regular"/>
              </a:rPr>
              <a:t>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Marginheight:</a:t>
            </a:r>
            <a:r>
              <a:rPr b="1" dirty="0" sz="1200" spc="175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 spc="17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specifies</a:t>
            </a:r>
            <a:r>
              <a:rPr dirty="0" sz="1200" spc="17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17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number</a:t>
            </a:r>
            <a:r>
              <a:rPr dirty="0" sz="1200" spc="17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 spc="17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pixels</a:t>
            </a:r>
            <a:r>
              <a:rPr dirty="0" sz="1200" spc="17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 spc="17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</a:t>
            </a:r>
            <a:r>
              <a:rPr dirty="0" sz="1200" spc="17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as</a:t>
            </a:r>
            <a:r>
              <a:rPr dirty="0" sz="1200" spc="17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17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top/bottom</a:t>
            </a:r>
            <a:r>
              <a:rPr dirty="0" sz="1200" spc="17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margins,</a:t>
            </a:r>
          </a:p>
          <a:p>
            <a:pPr marL="2286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within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frame.</a:t>
            </a:r>
          </a:p>
        </p:txBody>
      </p:sp>
      <p:sp>
        <p:nvSpPr>
          <p:cNvPr id="1049156" name="object 8"/>
          <p:cNvSpPr txBox="1"/>
          <p:nvPr/>
        </p:nvSpPr>
        <p:spPr>
          <a:xfrm>
            <a:off x="1234440" y="1733649"/>
            <a:ext cx="5351214" cy="92429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10">
                <a:solidFill>
                  <a:srgbClr val="000000"/>
                </a:solidFill>
                <a:latin typeface="QJIOAA+Wingdings-Regular"/>
                <a:cs typeface="QJIOAA+Wingdings-Regular"/>
              </a:rPr>
              <a:t>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Marginwidth: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specifies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number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pixels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left/right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margin</a:t>
            </a:r>
          </a:p>
          <a:p>
            <a:pPr marL="0" marR="0">
              <a:lnSpc>
                <a:spcPts val="1331"/>
              </a:lnSpc>
              <a:spcBef>
                <a:spcPts val="737"/>
              </a:spcBef>
              <a:spcAft>
                <a:spcPts val="0"/>
              </a:spcAft>
            </a:pPr>
            <a:r>
              <a:rPr dirty="0" sz="1200" spc="10">
                <a:solidFill>
                  <a:srgbClr val="000000"/>
                </a:solidFill>
                <a:latin typeface="QJIOAA+Wingdings-Regular"/>
                <a:cs typeface="QJIOAA+Wingdings-Regular"/>
              </a:rPr>
              <a:t>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Bordercolor: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specifies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border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color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around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frame.</a:t>
            </a:r>
          </a:p>
          <a:p>
            <a:pPr marL="0" marR="0">
              <a:lnSpc>
                <a:spcPts val="1331"/>
              </a:lnSpc>
              <a:spcBef>
                <a:spcPts val="737"/>
              </a:spcBef>
              <a:spcAft>
                <a:spcPts val="0"/>
              </a:spcAft>
            </a:pPr>
            <a:r>
              <a:rPr dirty="0" sz="1200" spc="10">
                <a:solidFill>
                  <a:srgbClr val="000000"/>
                </a:solidFill>
                <a:latin typeface="QJIOAA+Wingdings-Regular"/>
                <a:cs typeface="QJIOAA+Wingdings-Regular"/>
              </a:rPr>
              <a:t>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Frameborder: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sets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frame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visible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border</a:t>
            </a:r>
          </a:p>
        </p:txBody>
      </p:sp>
      <p:sp>
        <p:nvSpPr>
          <p:cNvPr id="1049157" name="object 9"/>
          <p:cNvSpPr txBox="1"/>
          <p:nvPr/>
        </p:nvSpPr>
        <p:spPr>
          <a:xfrm>
            <a:off x="1234440" y="2522243"/>
            <a:ext cx="5014890" cy="92429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10">
                <a:solidFill>
                  <a:srgbClr val="000000"/>
                </a:solidFill>
                <a:latin typeface="QJIOAA+Wingdings-Regular"/>
                <a:cs typeface="QJIOAA+Wingdings-Regular"/>
              </a:rPr>
              <a:t>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Noresize: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prevents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from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resizing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frame</a:t>
            </a:r>
          </a:p>
          <a:p>
            <a:pPr marL="0" marR="0">
              <a:lnSpc>
                <a:spcPts val="1331"/>
              </a:lnSpc>
              <a:spcBef>
                <a:spcPts val="737"/>
              </a:spcBef>
              <a:spcAft>
                <a:spcPts val="0"/>
              </a:spcAft>
            </a:pPr>
            <a:r>
              <a:rPr dirty="0" sz="1200" spc="10">
                <a:solidFill>
                  <a:srgbClr val="000000"/>
                </a:solidFill>
                <a:latin typeface="QJIOAA+Wingdings-Regular"/>
                <a:cs typeface="QJIOAA+Wingdings-Regular"/>
              </a:rPr>
              <a:t>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Scrolling: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determines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whether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frame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has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scroll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bars.</a:t>
            </a:r>
          </a:p>
          <a:p>
            <a:pPr marL="0" marR="0">
              <a:lnSpc>
                <a:spcPts val="1331"/>
              </a:lnSpc>
              <a:spcBef>
                <a:spcPts val="737"/>
              </a:spcBef>
              <a:spcAft>
                <a:spcPts val="0"/>
              </a:spcAft>
            </a:pPr>
            <a:r>
              <a:rPr dirty="0" sz="1200" spc="10">
                <a:solidFill>
                  <a:srgbClr val="000000"/>
                </a:solidFill>
                <a:latin typeface="QJIOAA+Wingdings-Regular"/>
                <a:cs typeface="QJIOAA+Wingdings-Regular"/>
              </a:rPr>
              <a:t>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Src: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contains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URL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contents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displayed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frame.</a:t>
            </a:r>
          </a:p>
        </p:txBody>
      </p:sp>
      <p:sp>
        <p:nvSpPr>
          <p:cNvPr id="1049158" name="object 10"/>
          <p:cNvSpPr txBox="1"/>
          <p:nvPr/>
        </p:nvSpPr>
        <p:spPr>
          <a:xfrm>
            <a:off x="914400" y="3312028"/>
            <a:ext cx="45720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Ex:</a:t>
            </a:r>
          </a:p>
        </p:txBody>
      </p:sp>
      <p:sp>
        <p:nvSpPr>
          <p:cNvPr id="1049159" name="object 11"/>
          <p:cNvSpPr txBox="1"/>
          <p:nvPr/>
        </p:nvSpPr>
        <p:spPr>
          <a:xfrm>
            <a:off x="914400" y="3574892"/>
            <a:ext cx="229695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&lt;Frameset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rows=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“20%,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80%”&gt;</a:t>
            </a:r>
          </a:p>
        </p:txBody>
      </p:sp>
      <p:sp>
        <p:nvSpPr>
          <p:cNvPr id="1049160" name="object 12"/>
          <p:cNvSpPr txBox="1"/>
          <p:nvPr/>
        </p:nvSpPr>
        <p:spPr>
          <a:xfrm>
            <a:off x="1371600" y="3837758"/>
            <a:ext cx="5073770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&lt;Frame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src=”controls.html”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name=”Controls”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noresize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scrolling=”no”&gt;</a:t>
            </a:r>
          </a:p>
        </p:txBody>
      </p:sp>
      <p:sp>
        <p:nvSpPr>
          <p:cNvPr id="1049161" name="object 13"/>
          <p:cNvSpPr txBox="1"/>
          <p:nvPr/>
        </p:nvSpPr>
        <p:spPr>
          <a:xfrm>
            <a:off x="1371600" y="4100623"/>
            <a:ext cx="3125580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&lt;Frame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src=”contents.html”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name=”body”&gt;</a:t>
            </a:r>
          </a:p>
        </p:txBody>
      </p:sp>
      <p:sp>
        <p:nvSpPr>
          <p:cNvPr id="1049162" name="object 14"/>
          <p:cNvSpPr txBox="1"/>
          <p:nvPr/>
        </p:nvSpPr>
        <p:spPr>
          <a:xfrm>
            <a:off x="1371600" y="4363487"/>
            <a:ext cx="96758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&lt;noframes&gt;</a:t>
            </a:r>
          </a:p>
        </p:txBody>
      </p:sp>
      <p:sp>
        <p:nvSpPr>
          <p:cNvPr id="1049163" name="object 15"/>
          <p:cNvSpPr txBox="1"/>
          <p:nvPr/>
        </p:nvSpPr>
        <p:spPr>
          <a:xfrm>
            <a:off x="1371600" y="4626352"/>
            <a:ext cx="2405437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&lt;p&gt;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Error: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frame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support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&lt;/p&gt;</a:t>
            </a:r>
          </a:p>
        </p:txBody>
      </p:sp>
      <p:sp>
        <p:nvSpPr>
          <p:cNvPr id="1049164" name="object 16"/>
          <p:cNvSpPr txBox="1"/>
          <p:nvPr/>
        </p:nvSpPr>
        <p:spPr>
          <a:xfrm>
            <a:off x="1371600" y="4889217"/>
            <a:ext cx="950565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&lt;/noframe&gt;</a:t>
            </a:r>
          </a:p>
        </p:txBody>
      </p:sp>
      <p:sp>
        <p:nvSpPr>
          <p:cNvPr id="1049165" name="object 17"/>
          <p:cNvSpPr txBox="1"/>
          <p:nvPr/>
        </p:nvSpPr>
        <p:spPr>
          <a:xfrm>
            <a:off x="914400" y="5152081"/>
            <a:ext cx="1001464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&lt;/Frameset&gt;</a:t>
            </a:r>
          </a:p>
        </p:txBody>
      </p:sp>
      <p:sp>
        <p:nvSpPr>
          <p:cNvPr id="1049166" name="object 18"/>
          <p:cNvSpPr txBox="1"/>
          <p:nvPr/>
        </p:nvSpPr>
        <p:spPr>
          <a:xfrm>
            <a:off x="914400" y="5414946"/>
            <a:ext cx="385011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Exercise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8: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A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Web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page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that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describes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Frames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Tag.</a:t>
            </a:r>
          </a:p>
        </p:txBody>
      </p:sp>
      <p:sp>
        <p:nvSpPr>
          <p:cNvPr id="1049167" name="object 19"/>
          <p:cNvSpPr txBox="1"/>
          <p:nvPr/>
        </p:nvSpPr>
        <p:spPr>
          <a:xfrm>
            <a:off x="914400" y="5677810"/>
            <a:ext cx="3921968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crate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three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different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web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pages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purpose.</a:t>
            </a:r>
          </a:p>
        </p:txBody>
      </p:sp>
      <p:sp>
        <p:nvSpPr>
          <p:cNvPr id="1049168" name="object 20"/>
          <p:cNvSpPr txBox="1"/>
          <p:nvPr/>
        </p:nvSpPr>
        <p:spPr>
          <a:xfrm>
            <a:off x="1371600" y="5940675"/>
            <a:ext cx="98645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1.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Prg8.html</a:t>
            </a:r>
          </a:p>
        </p:txBody>
      </p:sp>
      <p:sp>
        <p:nvSpPr>
          <p:cNvPr id="1049169" name="object 21"/>
          <p:cNvSpPr txBox="1"/>
          <p:nvPr/>
        </p:nvSpPr>
        <p:spPr>
          <a:xfrm>
            <a:off x="1371600" y="6203539"/>
            <a:ext cx="1155623" cy="923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2.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home.html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3.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courses.html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4.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content.html</a:t>
            </a:r>
          </a:p>
        </p:txBody>
      </p:sp>
      <p:sp>
        <p:nvSpPr>
          <p:cNvPr id="1049170" name="object 22"/>
          <p:cNvSpPr txBox="1"/>
          <p:nvPr/>
        </p:nvSpPr>
        <p:spPr>
          <a:xfrm>
            <a:off x="914400" y="7254998"/>
            <a:ext cx="1037056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1.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Prg8.html</a:t>
            </a:r>
          </a:p>
        </p:txBody>
      </p:sp>
      <p:sp>
        <p:nvSpPr>
          <p:cNvPr id="1049171" name="object 23"/>
          <p:cNvSpPr txBox="1"/>
          <p:nvPr/>
        </p:nvSpPr>
        <p:spPr>
          <a:xfrm>
            <a:off x="914400" y="7517862"/>
            <a:ext cx="67992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&lt;html&gt;</a:t>
            </a:r>
          </a:p>
        </p:txBody>
      </p:sp>
      <p:sp>
        <p:nvSpPr>
          <p:cNvPr id="1049172" name="object 24"/>
          <p:cNvSpPr txBox="1"/>
          <p:nvPr/>
        </p:nvSpPr>
        <p:spPr>
          <a:xfrm>
            <a:off x="914400" y="7780727"/>
            <a:ext cx="68823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&lt;head&gt;</a:t>
            </a:r>
          </a:p>
        </p:txBody>
      </p:sp>
      <p:sp>
        <p:nvSpPr>
          <p:cNvPr id="1049173" name="object 25"/>
          <p:cNvSpPr txBox="1"/>
          <p:nvPr/>
        </p:nvSpPr>
        <p:spPr>
          <a:xfrm>
            <a:off x="914400" y="8043591"/>
            <a:ext cx="3306449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45720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&lt;title&gt;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Prg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8: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Frames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HTML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&lt;/title&gt;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&lt;/head&gt;</a:t>
            </a:r>
          </a:p>
        </p:txBody>
      </p:sp>
      <p:sp>
        <p:nvSpPr>
          <p:cNvPr id="1049174" name="object 26"/>
          <p:cNvSpPr txBox="1"/>
          <p:nvPr/>
        </p:nvSpPr>
        <p:spPr>
          <a:xfrm>
            <a:off x="914400" y="8569321"/>
            <a:ext cx="2868474" cy="1185964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&lt;frameset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cols="20%,*"&gt;</a:t>
            </a:r>
          </a:p>
          <a:p>
            <a:pPr marL="4572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&lt;frame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src="contents.html"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&gt;</a:t>
            </a:r>
          </a:p>
          <a:p>
            <a:pPr marL="4572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&lt;frame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name="MAINFRAME"&gt;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&lt;/frameset&gt;</a:t>
            </a:r>
          </a:p>
        </p:txBody>
      </p:sp>
      <p:sp>
        <p:nvSpPr>
          <p:cNvPr id="1049175" name="object 27"/>
          <p:cNvSpPr txBox="1"/>
          <p:nvPr/>
        </p:nvSpPr>
        <p:spPr>
          <a:xfrm>
            <a:off x="914400" y="9620779"/>
            <a:ext cx="72226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&lt;/html&gt;</a:t>
            </a:r>
          </a:p>
        </p:txBody>
      </p:sp>
      <p:sp>
        <p:nvSpPr>
          <p:cNvPr id="1049176" name="object 28"/>
          <p:cNvSpPr txBox="1"/>
          <p:nvPr/>
        </p:nvSpPr>
        <p:spPr>
          <a:xfrm>
            <a:off x="748944" y="10052968"/>
            <a:ext cx="6004977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KADIRI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NAGESWARA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RAO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M.C.A.,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Department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of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Computer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Science,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TJPS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College,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Guntur.</a:t>
            </a:r>
          </a:p>
        </p:txBody>
      </p:sp>
      <p:sp>
        <p:nvSpPr>
          <p:cNvPr id="1049177" name="object 29"/>
          <p:cNvSpPr txBox="1"/>
          <p:nvPr/>
        </p:nvSpPr>
        <p:spPr>
          <a:xfrm>
            <a:off x="6830644" y="10052968"/>
            <a:ext cx="351183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8" name="object 1"/>
          <p:cNvSpPr/>
          <p:nvPr/>
        </p:nvSpPr>
        <p:spPr>
          <a:xfrm>
            <a:off x="701675" y="626109"/>
            <a:ext cx="6311900" cy="937895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9179" name="object 2"/>
          <p:cNvSpPr/>
          <p:nvPr/>
        </p:nvSpPr>
        <p:spPr>
          <a:xfrm>
            <a:off x="2713291" y="231738"/>
            <a:ext cx="2698267" cy="338098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9180" name="object 4"/>
          <p:cNvSpPr txBox="1"/>
          <p:nvPr/>
        </p:nvSpPr>
        <p:spPr>
          <a:xfrm>
            <a:off x="685800" y="448314"/>
            <a:ext cx="1992256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III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B.Sc,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SEMESTER-6,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PAPER-7</a:t>
            </a:r>
          </a:p>
        </p:txBody>
      </p:sp>
      <p:sp>
        <p:nvSpPr>
          <p:cNvPr id="1049181" name="object 5"/>
          <p:cNvSpPr txBox="1"/>
          <p:nvPr/>
        </p:nvSpPr>
        <p:spPr>
          <a:xfrm>
            <a:off x="5720588" y="448314"/>
            <a:ext cx="1461241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Introduction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HTML</a:t>
            </a:r>
          </a:p>
        </p:txBody>
      </p:sp>
      <p:sp>
        <p:nvSpPr>
          <p:cNvPr id="1049182" name="object 6"/>
          <p:cNvSpPr txBox="1"/>
          <p:nvPr/>
        </p:nvSpPr>
        <p:spPr>
          <a:xfrm>
            <a:off x="914400" y="683382"/>
            <a:ext cx="1079423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2.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home.html</a:t>
            </a:r>
          </a:p>
        </p:txBody>
      </p:sp>
      <p:sp>
        <p:nvSpPr>
          <p:cNvPr id="1049183" name="object 7"/>
          <p:cNvSpPr txBox="1"/>
          <p:nvPr/>
        </p:nvSpPr>
        <p:spPr>
          <a:xfrm>
            <a:off x="914400" y="946246"/>
            <a:ext cx="67992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&lt;html&gt;</a:t>
            </a:r>
          </a:p>
        </p:txBody>
      </p:sp>
      <p:sp>
        <p:nvSpPr>
          <p:cNvPr id="1049184" name="object 8"/>
          <p:cNvSpPr txBox="1"/>
          <p:nvPr/>
        </p:nvSpPr>
        <p:spPr>
          <a:xfrm>
            <a:off x="914400" y="1209111"/>
            <a:ext cx="68823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&lt;head&gt;</a:t>
            </a:r>
          </a:p>
        </p:txBody>
      </p:sp>
      <p:sp>
        <p:nvSpPr>
          <p:cNvPr id="1049185" name="object 9"/>
          <p:cNvSpPr txBox="1"/>
          <p:nvPr/>
        </p:nvSpPr>
        <p:spPr>
          <a:xfrm>
            <a:off x="914400" y="1471976"/>
            <a:ext cx="1943276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45720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&lt;title&gt;Home&lt;/title&gt;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&lt;/head&gt;</a:t>
            </a:r>
          </a:p>
        </p:txBody>
      </p:sp>
      <p:sp>
        <p:nvSpPr>
          <p:cNvPr id="1049186" name="object 10"/>
          <p:cNvSpPr txBox="1"/>
          <p:nvPr/>
        </p:nvSpPr>
        <p:spPr>
          <a:xfrm>
            <a:off x="914400" y="1997705"/>
            <a:ext cx="70530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&lt;body&gt;</a:t>
            </a:r>
          </a:p>
        </p:txBody>
      </p:sp>
      <p:sp>
        <p:nvSpPr>
          <p:cNvPr id="1049187" name="object 11"/>
          <p:cNvSpPr txBox="1"/>
          <p:nvPr/>
        </p:nvSpPr>
        <p:spPr>
          <a:xfrm>
            <a:off x="1371600" y="2260569"/>
            <a:ext cx="232288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&lt;b&gt;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Hai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Home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page.&lt;/b&gt;</a:t>
            </a:r>
          </a:p>
        </p:txBody>
      </p:sp>
      <p:sp>
        <p:nvSpPr>
          <p:cNvPr id="1049188" name="object 12"/>
          <p:cNvSpPr txBox="1"/>
          <p:nvPr/>
        </p:nvSpPr>
        <p:spPr>
          <a:xfrm>
            <a:off x="914400" y="2523434"/>
            <a:ext cx="74766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&lt;/body&gt;</a:t>
            </a:r>
          </a:p>
        </p:txBody>
      </p:sp>
      <p:sp>
        <p:nvSpPr>
          <p:cNvPr id="1049189" name="object 13"/>
          <p:cNvSpPr txBox="1"/>
          <p:nvPr/>
        </p:nvSpPr>
        <p:spPr>
          <a:xfrm>
            <a:off x="914400" y="2786298"/>
            <a:ext cx="72226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&lt;/html&gt;</a:t>
            </a:r>
          </a:p>
        </p:txBody>
      </p:sp>
      <p:sp>
        <p:nvSpPr>
          <p:cNvPr id="1049190" name="object 14"/>
          <p:cNvSpPr txBox="1"/>
          <p:nvPr/>
        </p:nvSpPr>
        <p:spPr>
          <a:xfrm>
            <a:off x="914400" y="3049163"/>
            <a:ext cx="1206372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3.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courses.html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&lt;html&gt;</a:t>
            </a:r>
          </a:p>
        </p:txBody>
      </p:sp>
      <p:sp>
        <p:nvSpPr>
          <p:cNvPr id="1049191" name="object 15"/>
          <p:cNvSpPr txBox="1"/>
          <p:nvPr/>
        </p:nvSpPr>
        <p:spPr>
          <a:xfrm>
            <a:off x="914400" y="3574892"/>
            <a:ext cx="68823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&lt;head&gt;</a:t>
            </a:r>
          </a:p>
        </p:txBody>
      </p:sp>
      <p:sp>
        <p:nvSpPr>
          <p:cNvPr id="1049192" name="object 16"/>
          <p:cNvSpPr txBox="1"/>
          <p:nvPr/>
        </p:nvSpPr>
        <p:spPr>
          <a:xfrm>
            <a:off x="1371600" y="3837758"/>
            <a:ext cx="1579810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&lt;title&gt;Courses&lt;/title&gt;</a:t>
            </a:r>
          </a:p>
        </p:txBody>
      </p:sp>
      <p:sp>
        <p:nvSpPr>
          <p:cNvPr id="1049193" name="object 17"/>
          <p:cNvSpPr txBox="1"/>
          <p:nvPr/>
        </p:nvSpPr>
        <p:spPr>
          <a:xfrm>
            <a:off x="914400" y="4100623"/>
            <a:ext cx="73052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&lt;/head&gt;</a:t>
            </a:r>
          </a:p>
        </p:txBody>
      </p:sp>
      <p:sp>
        <p:nvSpPr>
          <p:cNvPr id="1049194" name="object 18"/>
          <p:cNvSpPr txBox="1"/>
          <p:nvPr/>
        </p:nvSpPr>
        <p:spPr>
          <a:xfrm>
            <a:off x="914400" y="4363487"/>
            <a:ext cx="70530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&lt;body&gt;</a:t>
            </a:r>
          </a:p>
        </p:txBody>
      </p:sp>
      <p:sp>
        <p:nvSpPr>
          <p:cNvPr id="1049195" name="object 19"/>
          <p:cNvSpPr txBox="1"/>
          <p:nvPr/>
        </p:nvSpPr>
        <p:spPr>
          <a:xfrm>
            <a:off x="914400" y="4626352"/>
            <a:ext cx="4999285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&lt;h2&gt;&lt;font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color="red"&gt;Courses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available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Our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College&lt;/font&gt;&lt;/h2&gt;</a:t>
            </a:r>
          </a:p>
        </p:txBody>
      </p:sp>
      <p:sp>
        <p:nvSpPr>
          <p:cNvPr id="1049196" name="object 20"/>
          <p:cNvSpPr txBox="1"/>
          <p:nvPr/>
        </p:nvSpPr>
        <p:spPr>
          <a:xfrm>
            <a:off x="914400" y="4889217"/>
            <a:ext cx="120745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&lt;h3&gt;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&lt;/h3&gt;</a:t>
            </a:r>
          </a:p>
        </p:txBody>
      </p:sp>
      <p:sp>
        <p:nvSpPr>
          <p:cNvPr id="1049197" name="object 21"/>
          <p:cNvSpPr txBox="1"/>
          <p:nvPr/>
        </p:nvSpPr>
        <p:spPr>
          <a:xfrm>
            <a:off x="914400" y="5152081"/>
            <a:ext cx="1836368" cy="1711693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&lt;h3&gt;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B.Com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(Gen)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&lt;/h3&gt;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&lt;h3&gt;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B.Com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(CA)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&lt;/h3&gt;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&lt;h3&gt;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B.Sc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(MSCs)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&lt;/h3&gt;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&lt;h3&gt;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B.Sc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(MECs)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&lt;/h3&gt;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&lt;h3&gt;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B.Sc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(MPCs)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&lt;/h3&gt;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&lt;/body&gt;</a:t>
            </a:r>
          </a:p>
        </p:txBody>
      </p:sp>
      <p:sp>
        <p:nvSpPr>
          <p:cNvPr id="1049198" name="object 22"/>
          <p:cNvSpPr txBox="1"/>
          <p:nvPr/>
        </p:nvSpPr>
        <p:spPr>
          <a:xfrm>
            <a:off x="914400" y="6729269"/>
            <a:ext cx="72226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&lt;/html&gt;</a:t>
            </a:r>
          </a:p>
        </p:txBody>
      </p:sp>
      <p:sp>
        <p:nvSpPr>
          <p:cNvPr id="1049199" name="object 23"/>
          <p:cNvSpPr txBox="1"/>
          <p:nvPr/>
        </p:nvSpPr>
        <p:spPr>
          <a:xfrm>
            <a:off x="914400" y="7254998"/>
            <a:ext cx="1265656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4.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contents.html</a:t>
            </a:r>
          </a:p>
        </p:txBody>
      </p:sp>
      <p:sp>
        <p:nvSpPr>
          <p:cNvPr id="1049200" name="object 24"/>
          <p:cNvSpPr txBox="1"/>
          <p:nvPr/>
        </p:nvSpPr>
        <p:spPr>
          <a:xfrm>
            <a:off x="914400" y="7517862"/>
            <a:ext cx="67992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&lt;html&gt;</a:t>
            </a:r>
          </a:p>
        </p:txBody>
      </p:sp>
      <p:sp>
        <p:nvSpPr>
          <p:cNvPr id="1049201" name="object 25"/>
          <p:cNvSpPr txBox="1"/>
          <p:nvPr/>
        </p:nvSpPr>
        <p:spPr>
          <a:xfrm>
            <a:off x="914400" y="7780727"/>
            <a:ext cx="68823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&lt;head&gt;</a:t>
            </a:r>
          </a:p>
        </p:txBody>
      </p:sp>
      <p:sp>
        <p:nvSpPr>
          <p:cNvPr id="1049202" name="object 26"/>
          <p:cNvSpPr txBox="1"/>
          <p:nvPr/>
        </p:nvSpPr>
        <p:spPr>
          <a:xfrm>
            <a:off x="1371600" y="8043591"/>
            <a:ext cx="1630674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&lt;title&gt;Contents&lt;/title&gt;</a:t>
            </a:r>
          </a:p>
        </p:txBody>
      </p:sp>
      <p:sp>
        <p:nvSpPr>
          <p:cNvPr id="1049203" name="object 27"/>
          <p:cNvSpPr txBox="1"/>
          <p:nvPr/>
        </p:nvSpPr>
        <p:spPr>
          <a:xfrm>
            <a:off x="914400" y="8306456"/>
            <a:ext cx="73052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&lt;/head&gt;</a:t>
            </a:r>
          </a:p>
        </p:txBody>
      </p:sp>
      <p:sp>
        <p:nvSpPr>
          <p:cNvPr id="1049204" name="object 28"/>
          <p:cNvSpPr txBox="1"/>
          <p:nvPr/>
        </p:nvSpPr>
        <p:spPr>
          <a:xfrm>
            <a:off x="914400" y="8569321"/>
            <a:ext cx="70530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&lt;body&gt;</a:t>
            </a:r>
          </a:p>
        </p:txBody>
      </p:sp>
      <p:sp>
        <p:nvSpPr>
          <p:cNvPr id="1049205" name="object 29"/>
          <p:cNvSpPr txBox="1"/>
          <p:nvPr/>
        </p:nvSpPr>
        <p:spPr>
          <a:xfrm>
            <a:off x="914400" y="8832185"/>
            <a:ext cx="5466002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&lt;h3&gt;&lt;A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href="home.html"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TARGET="MAINFRAME"&gt;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HOME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&lt;/A&gt;&lt;/h3&gt;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&lt;h3&gt;ABOUT&lt;/h3&gt;</a:t>
            </a:r>
          </a:p>
        </p:txBody>
      </p:sp>
      <p:sp>
        <p:nvSpPr>
          <p:cNvPr id="1049206" name="object 30"/>
          <p:cNvSpPr txBox="1"/>
          <p:nvPr/>
        </p:nvSpPr>
        <p:spPr>
          <a:xfrm>
            <a:off x="914400" y="9357914"/>
            <a:ext cx="5446373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&lt;h3&gt;&lt;A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href="courses.html"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target="MAINFRAME"&gt;COURSES&lt;/a&gt;&lt;/h3&gt;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&lt;h3&gt;CONTACT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INFO&lt;/h3&gt;&lt;/body&gt;&lt;/html&gt;</a:t>
            </a:r>
          </a:p>
        </p:txBody>
      </p:sp>
      <p:sp>
        <p:nvSpPr>
          <p:cNvPr id="1049207" name="object 31"/>
          <p:cNvSpPr txBox="1"/>
          <p:nvPr/>
        </p:nvSpPr>
        <p:spPr>
          <a:xfrm>
            <a:off x="748944" y="10052968"/>
            <a:ext cx="6004977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KADIRI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NAGESWARA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RAO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M.C.A.,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Department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of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Computer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Science,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TJPS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College,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Guntur.</a:t>
            </a:r>
          </a:p>
        </p:txBody>
      </p:sp>
      <p:sp>
        <p:nvSpPr>
          <p:cNvPr id="1049208" name="object 32"/>
          <p:cNvSpPr txBox="1"/>
          <p:nvPr/>
        </p:nvSpPr>
        <p:spPr>
          <a:xfrm>
            <a:off x="6830644" y="10052968"/>
            <a:ext cx="351183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9" name="object 1"/>
          <p:cNvSpPr/>
          <p:nvPr/>
        </p:nvSpPr>
        <p:spPr>
          <a:xfrm>
            <a:off x="701675" y="626109"/>
            <a:ext cx="6311900" cy="937895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9210" name="object 2"/>
          <p:cNvSpPr/>
          <p:nvPr/>
        </p:nvSpPr>
        <p:spPr>
          <a:xfrm>
            <a:off x="0" y="0"/>
            <a:ext cx="12700" cy="12700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9211" name="object 3"/>
          <p:cNvSpPr/>
          <p:nvPr/>
        </p:nvSpPr>
        <p:spPr>
          <a:xfrm>
            <a:off x="2713291" y="231738"/>
            <a:ext cx="2698267" cy="338098"/>
          </a:xfrm>
          <a:prstGeom prst="rect"/>
          <a:blipFill>
            <a:blip xmlns:r="http://schemas.openxmlformats.org/officeDocument/2006/relationships" r:embed="rId3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9212" name="object 5"/>
          <p:cNvSpPr txBox="1"/>
          <p:nvPr/>
        </p:nvSpPr>
        <p:spPr>
          <a:xfrm>
            <a:off x="685800" y="448314"/>
            <a:ext cx="1992256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III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B.Sc,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SEMESTER-6,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PAPER-7</a:t>
            </a:r>
          </a:p>
        </p:txBody>
      </p:sp>
      <p:sp>
        <p:nvSpPr>
          <p:cNvPr id="1049213" name="object 6"/>
          <p:cNvSpPr txBox="1"/>
          <p:nvPr/>
        </p:nvSpPr>
        <p:spPr>
          <a:xfrm>
            <a:off x="5720588" y="448314"/>
            <a:ext cx="1461241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Introduction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HTML</a:t>
            </a:r>
          </a:p>
        </p:txBody>
      </p:sp>
      <p:sp>
        <p:nvSpPr>
          <p:cNvPr id="1049214" name="object 7"/>
          <p:cNvSpPr txBox="1"/>
          <p:nvPr/>
        </p:nvSpPr>
        <p:spPr>
          <a:xfrm>
            <a:off x="914400" y="683382"/>
            <a:ext cx="2268040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o)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FORM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TAG: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(March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2013)</a:t>
            </a:r>
          </a:p>
        </p:txBody>
      </p:sp>
      <p:sp>
        <p:nvSpPr>
          <p:cNvPr id="1049215" name="object 8"/>
          <p:cNvSpPr txBox="1"/>
          <p:nvPr/>
        </p:nvSpPr>
        <p:spPr>
          <a:xfrm>
            <a:off x="1371600" y="946246"/>
            <a:ext cx="6067500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24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form</a:t>
            </a:r>
            <a:r>
              <a:rPr dirty="0" sz="1200" spc="24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can</a:t>
            </a:r>
            <a:r>
              <a:rPr dirty="0" sz="1200" spc="24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contain</a:t>
            </a:r>
            <a:r>
              <a:rPr dirty="0" sz="1200" spc="24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interface</a:t>
            </a:r>
            <a:r>
              <a:rPr dirty="0" sz="1200" spc="24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elements</a:t>
            </a:r>
            <a:r>
              <a:rPr dirty="0" sz="1200" spc="24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such</a:t>
            </a:r>
            <a:r>
              <a:rPr dirty="0" sz="1200" spc="24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as</a:t>
            </a:r>
            <a:r>
              <a:rPr dirty="0" sz="1200" spc="24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text</a:t>
            </a:r>
            <a:r>
              <a:rPr dirty="0" sz="1200" spc="24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fields,</a:t>
            </a:r>
            <a:r>
              <a:rPr dirty="0" sz="1200" spc="24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buttons,</a:t>
            </a:r>
            <a:r>
              <a:rPr dirty="0" sz="1200" spc="24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checkboxes,</a:t>
            </a:r>
          </a:p>
        </p:txBody>
      </p:sp>
      <p:sp>
        <p:nvSpPr>
          <p:cNvPr id="1049216" name="object 9"/>
          <p:cNvSpPr txBox="1"/>
          <p:nvPr/>
        </p:nvSpPr>
        <p:spPr>
          <a:xfrm>
            <a:off x="914400" y="1209111"/>
            <a:ext cx="6593254" cy="923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radio</a:t>
            </a:r>
            <a:r>
              <a:rPr dirty="0" sz="1200" spc="9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buttons,</a:t>
            </a:r>
            <a:r>
              <a:rPr dirty="0" sz="1200" spc="9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 spc="9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selection</a:t>
            </a:r>
            <a:r>
              <a:rPr dirty="0" sz="1200" spc="9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lists</a:t>
            </a:r>
            <a:r>
              <a:rPr dirty="0" sz="1200" spc="9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that</a:t>
            </a:r>
            <a:r>
              <a:rPr dirty="0" sz="1200" spc="9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let</a:t>
            </a:r>
            <a:r>
              <a:rPr dirty="0" sz="1200" spc="9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users</a:t>
            </a:r>
            <a:r>
              <a:rPr dirty="0" sz="1200" spc="9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enter</a:t>
            </a:r>
            <a:r>
              <a:rPr dirty="0" sz="1200" spc="9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text</a:t>
            </a:r>
            <a:r>
              <a:rPr dirty="0" sz="1200" spc="9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 spc="9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make</a:t>
            </a:r>
            <a:r>
              <a:rPr dirty="0" sz="1200" spc="9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choices,</a:t>
            </a:r>
            <a:r>
              <a:rPr dirty="0" sz="1200" spc="9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 spc="9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then</a:t>
            </a:r>
            <a:r>
              <a:rPr dirty="0" sz="1200" spc="9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submit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13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form</a:t>
            </a:r>
            <a:r>
              <a:rPr dirty="0" sz="1200" spc="13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by</a:t>
            </a:r>
            <a:r>
              <a:rPr dirty="0" sz="1200" spc="13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clicking</a:t>
            </a:r>
            <a:r>
              <a:rPr dirty="0" sz="1200" spc="13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13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“Submit”</a:t>
            </a:r>
            <a:r>
              <a:rPr dirty="0" sz="1200" spc="13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button.</a:t>
            </a:r>
            <a:r>
              <a:rPr dirty="0" sz="1200" spc="14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13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form</a:t>
            </a:r>
            <a:r>
              <a:rPr dirty="0" sz="1200" spc="13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can</a:t>
            </a:r>
            <a:r>
              <a:rPr dirty="0" sz="1200" spc="13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</a:t>
            </a:r>
            <a:r>
              <a:rPr dirty="0" sz="1200" spc="13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submitted</a:t>
            </a:r>
            <a:r>
              <a:rPr dirty="0" sz="1200" spc="13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13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information</a:t>
            </a:r>
            <a:r>
              <a:rPr dirty="0" sz="1200" spc="13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 spc="14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web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server.</a:t>
            </a:r>
          </a:p>
        </p:txBody>
      </p:sp>
      <p:sp>
        <p:nvSpPr>
          <p:cNvPr id="1049217" name="object 10"/>
          <p:cNvSpPr txBox="1"/>
          <p:nvPr/>
        </p:nvSpPr>
        <p:spPr>
          <a:xfrm>
            <a:off x="914400" y="1997705"/>
            <a:ext cx="6593282" cy="923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45720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Forms</a:t>
            </a:r>
            <a:r>
              <a:rPr dirty="0" sz="1200" spc="19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have</a:t>
            </a:r>
            <a:r>
              <a:rPr dirty="0" sz="1200" spc="19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many</a:t>
            </a:r>
            <a:r>
              <a:rPr dirty="0" sz="1200" spc="19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functions.</a:t>
            </a:r>
            <a:r>
              <a:rPr dirty="0" sz="1200" spc="19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They</a:t>
            </a:r>
            <a:r>
              <a:rPr dirty="0" sz="1200" spc="19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can</a:t>
            </a:r>
            <a:r>
              <a:rPr dirty="0" sz="1200" spc="19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</a:t>
            </a:r>
            <a:r>
              <a:rPr dirty="0" sz="1200" spc="19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used</a:t>
            </a:r>
            <a:r>
              <a:rPr dirty="0" sz="1200" spc="19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</a:t>
            </a:r>
            <a:r>
              <a:rPr dirty="0" sz="1200" spc="19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gathering</a:t>
            </a:r>
            <a:r>
              <a:rPr dirty="0" sz="1200" spc="19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information</a:t>
            </a:r>
            <a:r>
              <a:rPr dirty="0" sz="1200" spc="19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about</a:t>
            </a:r>
            <a:r>
              <a:rPr dirty="0" sz="1200" spc="19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user,</a:t>
            </a:r>
            <a:r>
              <a:rPr dirty="0" sz="1200" spc="1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conducting</a:t>
            </a:r>
            <a:r>
              <a:rPr dirty="0" sz="1200" spc="1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1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survey,</a:t>
            </a:r>
            <a:r>
              <a:rPr dirty="0" sz="1200" spc="1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selecting</a:t>
            </a:r>
            <a:r>
              <a:rPr dirty="0" sz="1200" spc="1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something</a:t>
            </a:r>
            <a:r>
              <a:rPr dirty="0" sz="1200" spc="1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 spc="1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interest,</a:t>
            </a:r>
            <a:r>
              <a:rPr dirty="0" sz="1200" spc="1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placing</a:t>
            </a:r>
            <a:r>
              <a:rPr dirty="0" sz="1200" spc="1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</a:t>
            </a:r>
            <a:r>
              <a:rPr dirty="0" sz="1200" spc="1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order</a:t>
            </a:r>
            <a:r>
              <a:rPr dirty="0" sz="1200" spc="1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online,</a:t>
            </a:r>
            <a:r>
              <a:rPr dirty="0" sz="1200" spc="1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submitting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query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search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engine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on.</a:t>
            </a:r>
          </a:p>
        </p:txBody>
      </p:sp>
      <p:sp>
        <p:nvSpPr>
          <p:cNvPr id="1049218" name="object 11"/>
          <p:cNvSpPr txBox="1"/>
          <p:nvPr/>
        </p:nvSpPr>
        <p:spPr>
          <a:xfrm>
            <a:off x="914400" y="2786298"/>
            <a:ext cx="5950947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Syn:</a:t>
            </a:r>
            <a:r>
              <a:rPr b="1" dirty="0" sz="1200" spc="3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&lt;Form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action=”URL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Webpage”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method=”GET”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|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“POST”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name=”name”&gt;</a:t>
            </a:r>
          </a:p>
          <a:p>
            <a:pPr marL="4572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&lt;/Form&gt;</a:t>
            </a:r>
          </a:p>
        </p:txBody>
      </p:sp>
      <p:sp>
        <p:nvSpPr>
          <p:cNvPr id="1049219" name="object 12"/>
          <p:cNvSpPr txBox="1"/>
          <p:nvPr/>
        </p:nvSpPr>
        <p:spPr>
          <a:xfrm>
            <a:off x="914400" y="3312028"/>
            <a:ext cx="6593309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Action:</a:t>
            </a:r>
            <a:r>
              <a:rPr b="1" dirty="0" sz="1200" spc="68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This</a:t>
            </a:r>
            <a:r>
              <a:rPr dirty="0" sz="1200" spc="6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attribute</a:t>
            </a:r>
            <a:r>
              <a:rPr dirty="0" sz="1200" spc="6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contains</a:t>
            </a:r>
            <a:r>
              <a:rPr dirty="0" sz="1200" spc="6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6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URL</a:t>
            </a:r>
            <a:r>
              <a:rPr dirty="0" sz="1200" spc="6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 spc="6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6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server</a:t>
            </a:r>
            <a:r>
              <a:rPr dirty="0" sz="1200" spc="6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program</a:t>
            </a:r>
            <a:r>
              <a:rPr dirty="0" sz="1200" spc="6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that</a:t>
            </a:r>
            <a:r>
              <a:rPr dirty="0" sz="1200" spc="6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will</a:t>
            </a:r>
            <a:r>
              <a:rPr dirty="0" sz="1200" spc="6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process</a:t>
            </a:r>
            <a:r>
              <a:rPr dirty="0" sz="1200" spc="6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6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contents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form.</a:t>
            </a:r>
          </a:p>
        </p:txBody>
      </p:sp>
      <p:sp>
        <p:nvSpPr>
          <p:cNvPr id="1049220" name="object 13"/>
          <p:cNvSpPr txBox="1"/>
          <p:nvPr/>
        </p:nvSpPr>
        <p:spPr>
          <a:xfrm>
            <a:off x="914400" y="3837758"/>
            <a:ext cx="6593284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Name:</a:t>
            </a:r>
            <a:r>
              <a:rPr b="1" dirty="0" sz="1200" spc="177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 spc="17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specifies</a:t>
            </a:r>
            <a:r>
              <a:rPr dirty="0" sz="1200" spc="17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17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name</a:t>
            </a:r>
            <a:r>
              <a:rPr dirty="0" sz="1200" spc="17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</a:t>
            </a:r>
            <a:r>
              <a:rPr dirty="0" sz="1200" spc="17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17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form</a:t>
            </a:r>
            <a:r>
              <a:rPr dirty="0" sz="1200" spc="17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 spc="17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was</a:t>
            </a:r>
            <a:r>
              <a:rPr dirty="0" sz="1200" spc="17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traditionally</a:t>
            </a:r>
            <a:r>
              <a:rPr dirty="0" sz="1200" spc="17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used</a:t>
            </a:r>
            <a:r>
              <a:rPr dirty="0" sz="1200" spc="17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by</a:t>
            </a:r>
            <a:r>
              <a:rPr dirty="0" sz="1200" spc="17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JavaScript</a:t>
            </a:r>
            <a:r>
              <a:rPr dirty="0" sz="1200" spc="17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or</a:t>
            </a:r>
            <a:r>
              <a:rPr dirty="0" sz="1200" spc="17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other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client-side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programming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technologies.</a:t>
            </a:r>
          </a:p>
        </p:txBody>
      </p:sp>
      <p:sp>
        <p:nvSpPr>
          <p:cNvPr id="1049221" name="object 14"/>
          <p:cNvSpPr txBox="1"/>
          <p:nvPr/>
        </p:nvSpPr>
        <p:spPr>
          <a:xfrm>
            <a:off x="914400" y="4363487"/>
            <a:ext cx="6593430" cy="1185964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Method:</a:t>
            </a:r>
            <a:r>
              <a:rPr b="1" dirty="0" sz="1200" spc="292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 spc="29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indicates</a:t>
            </a:r>
            <a:r>
              <a:rPr dirty="0" sz="1200" spc="29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how</a:t>
            </a:r>
            <a:r>
              <a:rPr dirty="0" sz="1200" spc="29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form</a:t>
            </a:r>
            <a:r>
              <a:rPr dirty="0" sz="1200" spc="29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information</a:t>
            </a:r>
            <a:r>
              <a:rPr dirty="0" sz="1200" spc="29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should</a:t>
            </a:r>
            <a:r>
              <a:rPr dirty="0" sz="1200" spc="29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</a:t>
            </a:r>
            <a:r>
              <a:rPr dirty="0" sz="1200" spc="29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transferred</a:t>
            </a:r>
            <a:r>
              <a:rPr dirty="0" sz="1200" spc="29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 spc="29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29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server</a:t>
            </a:r>
            <a:r>
              <a:rPr dirty="0" sz="1200" spc="29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using</a:t>
            </a:r>
            <a:r>
              <a:rPr dirty="0" sz="1200" spc="29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particular</a:t>
            </a:r>
            <a:r>
              <a:rPr dirty="0" sz="1200" spc="2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HTTP</a:t>
            </a:r>
            <a:r>
              <a:rPr dirty="0" sz="1200" spc="2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method.</a:t>
            </a:r>
            <a:r>
              <a:rPr dirty="0" sz="1200" spc="2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2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b="1" dirty="0" sz="1200" i="1">
                <a:solidFill>
                  <a:srgbClr val="000000"/>
                </a:solidFill>
                <a:latin typeface="PFBBJS+TimesNewRomanPS-BoldItalicMT"/>
                <a:cs typeface="PFBBJS+TimesNewRomanPS-BoldItalicMT"/>
              </a:rPr>
              <a:t>Get</a:t>
            </a:r>
            <a:r>
              <a:rPr b="1" dirty="0" sz="1200" i="1" spc="223">
                <a:solidFill>
                  <a:srgbClr val="000000"/>
                </a:solidFill>
                <a:latin typeface="PFBBJS+TimesNewRomanPS-BoldItalicMT"/>
                <a:cs typeface="PFBBJS+TimesNewRomanPS-BoldItalic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value</a:t>
            </a:r>
            <a:r>
              <a:rPr dirty="0" sz="1200" spc="2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 spc="22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2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attribute</a:t>
            </a:r>
            <a:r>
              <a:rPr dirty="0" sz="1200" spc="2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indicates</a:t>
            </a:r>
            <a:r>
              <a:rPr dirty="0" sz="1200" spc="2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that</a:t>
            </a:r>
            <a:r>
              <a:rPr dirty="0" sz="1200" spc="22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form</a:t>
            </a:r>
            <a:r>
              <a:rPr dirty="0" sz="1200" spc="2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data</a:t>
            </a:r>
            <a:r>
              <a:rPr dirty="0" sz="1200" spc="2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should</a:t>
            </a:r>
            <a:r>
              <a:rPr dirty="0" sz="1200" spc="2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appended</a:t>
            </a:r>
            <a:r>
              <a:rPr dirty="0" sz="1200" spc="19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 spc="19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19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URL</a:t>
            </a:r>
            <a:r>
              <a:rPr dirty="0" sz="1200" spc="19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specified</a:t>
            </a:r>
            <a:r>
              <a:rPr dirty="0" sz="1200" spc="19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by</a:t>
            </a:r>
            <a:r>
              <a:rPr dirty="0" sz="1200" spc="19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19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b="1" dirty="0" sz="1200" i="1">
                <a:solidFill>
                  <a:srgbClr val="000000"/>
                </a:solidFill>
                <a:latin typeface="PFBBJS+TimesNewRomanPS-BoldItalicMT"/>
                <a:cs typeface="PFBBJS+TimesNewRomanPS-BoldItalicMT"/>
              </a:rPr>
              <a:t>action</a:t>
            </a:r>
            <a:r>
              <a:rPr b="1" dirty="0" sz="1200" i="1" spc="194">
                <a:solidFill>
                  <a:srgbClr val="000000"/>
                </a:solidFill>
                <a:latin typeface="PFBBJS+TimesNewRomanPS-BoldItalicMT"/>
                <a:cs typeface="PFBBJS+TimesNewRomanPS-BoldItalic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attribute.</a:t>
            </a:r>
            <a:r>
              <a:rPr dirty="0" sz="1200" spc="19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This</a:t>
            </a:r>
            <a:r>
              <a:rPr dirty="0" sz="1200" spc="19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approach</a:t>
            </a:r>
            <a:r>
              <a:rPr dirty="0" sz="1200" spc="19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 spc="19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quite</a:t>
            </a:r>
            <a:r>
              <a:rPr dirty="0" sz="1200" spc="19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simple</a:t>
            </a:r>
            <a:r>
              <a:rPr dirty="0" sz="1200" spc="19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but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imposes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size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limitation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that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difficult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estimate.</a:t>
            </a:r>
          </a:p>
        </p:txBody>
      </p:sp>
      <p:sp>
        <p:nvSpPr>
          <p:cNvPr id="1049222" name="object 15"/>
          <p:cNvSpPr txBox="1"/>
          <p:nvPr/>
        </p:nvSpPr>
        <p:spPr>
          <a:xfrm>
            <a:off x="914400" y="5414946"/>
            <a:ext cx="6593456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 i="1">
                <a:solidFill>
                  <a:srgbClr val="000000"/>
                </a:solidFill>
                <a:latin typeface="PFBBJS+TimesNewRomanPS-BoldItalicMT"/>
                <a:cs typeface="PFBBJS+TimesNewRomanPS-BoldItalicMT"/>
              </a:rPr>
              <a:t>A</a:t>
            </a:r>
            <a:r>
              <a:rPr b="1" dirty="0" sz="1200" i="1" spc="28">
                <a:solidFill>
                  <a:srgbClr val="000000"/>
                </a:solidFill>
                <a:latin typeface="PFBBJS+TimesNewRomanPS-BoldItalicMT"/>
                <a:cs typeface="PFBBJS+TimesNewRomanPS-BoldItalicMT"/>
              </a:rPr>
              <a:t> </a:t>
            </a:r>
            <a:r>
              <a:rPr b="1" dirty="0" sz="1200" i="1">
                <a:solidFill>
                  <a:srgbClr val="000000"/>
                </a:solidFill>
                <a:latin typeface="PFBBJS+TimesNewRomanPS-BoldItalicMT"/>
                <a:cs typeface="PFBBJS+TimesNewRomanPS-BoldItalicMT"/>
              </a:rPr>
              <a:t>Post</a:t>
            </a:r>
            <a:r>
              <a:rPr b="1" dirty="0" sz="1200" i="1" spc="28">
                <a:solidFill>
                  <a:srgbClr val="000000"/>
                </a:solidFill>
                <a:latin typeface="PFBBJS+TimesNewRomanPS-BoldItalicMT"/>
                <a:cs typeface="PFBBJS+TimesNewRomanPS-BoldItalic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value</a:t>
            </a:r>
            <a:r>
              <a:rPr dirty="0" sz="1200" spc="2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 spc="3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2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attribute</a:t>
            </a:r>
            <a:r>
              <a:rPr dirty="0" sz="1200" spc="2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indicates</a:t>
            </a:r>
            <a:r>
              <a:rPr dirty="0" sz="1200" spc="3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that</a:t>
            </a:r>
            <a:r>
              <a:rPr dirty="0" sz="1200" spc="2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transfers</a:t>
            </a:r>
            <a:r>
              <a:rPr dirty="0" sz="1200" spc="2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2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data</a:t>
            </a:r>
            <a:r>
              <a:rPr dirty="0" sz="1200" spc="2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 spc="2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2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form</a:t>
            </a:r>
            <a:r>
              <a:rPr dirty="0" sz="1200" spc="2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 spc="2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2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message</a:t>
            </a:r>
            <a:r>
              <a:rPr dirty="0" sz="1200" spc="2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body.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imposes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data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size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limitation.</a:t>
            </a:r>
          </a:p>
        </p:txBody>
      </p:sp>
      <p:sp>
        <p:nvSpPr>
          <p:cNvPr id="1049223" name="object 16"/>
          <p:cNvSpPr txBox="1"/>
          <p:nvPr/>
        </p:nvSpPr>
        <p:spPr>
          <a:xfrm>
            <a:off x="914400" y="5940675"/>
            <a:ext cx="6593282" cy="923099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Input</a:t>
            </a:r>
            <a:r>
              <a:rPr b="1" dirty="0" sz="1200" spc="24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Tag: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 spc="24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specifies</a:t>
            </a:r>
            <a:r>
              <a:rPr dirty="0" sz="1200" spc="24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</a:t>
            </a:r>
            <a:r>
              <a:rPr dirty="0" sz="1200" spc="24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input</a:t>
            </a:r>
            <a:r>
              <a:rPr dirty="0" sz="1200" spc="24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control</a:t>
            </a:r>
            <a:r>
              <a:rPr dirty="0" sz="1200" spc="24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</a:t>
            </a:r>
            <a:r>
              <a:rPr dirty="0" sz="1200" spc="23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24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form.</a:t>
            </a:r>
            <a:r>
              <a:rPr dirty="0" sz="1200" spc="24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24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type</a:t>
            </a:r>
            <a:r>
              <a:rPr dirty="0" sz="1200" spc="24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 spc="24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input</a:t>
            </a:r>
            <a:r>
              <a:rPr dirty="0" sz="1200" spc="24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 spc="24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set</a:t>
            </a:r>
            <a:r>
              <a:rPr dirty="0" sz="1200" spc="24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by</a:t>
            </a:r>
            <a:r>
              <a:rPr dirty="0" sz="1200" spc="24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24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b="1" dirty="0" sz="1200" i="1">
                <a:solidFill>
                  <a:srgbClr val="000000"/>
                </a:solidFill>
                <a:latin typeface="PFBBJS+TimesNewRomanPS-BoldItalicMT"/>
                <a:cs typeface="PFBBJS+TimesNewRomanPS-BoldItalicMT"/>
              </a:rPr>
              <a:t>type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attribute</a:t>
            </a:r>
            <a:r>
              <a:rPr dirty="0" sz="1200" spc="15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 spc="15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can</a:t>
            </a:r>
            <a:r>
              <a:rPr dirty="0" sz="1200" spc="15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</a:t>
            </a:r>
            <a:r>
              <a:rPr dirty="0" sz="1200" spc="15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15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variety</a:t>
            </a:r>
            <a:r>
              <a:rPr dirty="0" sz="1200" spc="15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 spc="15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different</a:t>
            </a:r>
            <a:r>
              <a:rPr dirty="0" sz="1200" spc="15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types,</a:t>
            </a:r>
            <a:r>
              <a:rPr dirty="0" sz="1200" spc="15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including</a:t>
            </a:r>
            <a:r>
              <a:rPr dirty="0" sz="1200" spc="15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single-line</a:t>
            </a:r>
            <a:r>
              <a:rPr dirty="0" sz="1200" spc="15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text</a:t>
            </a:r>
            <a:r>
              <a:rPr dirty="0" sz="1200" spc="15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fields,</a:t>
            </a:r>
            <a:r>
              <a:rPr dirty="0" sz="1200" spc="15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password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field,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hidden,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check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box,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radio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button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push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button.</a:t>
            </a:r>
          </a:p>
        </p:txBody>
      </p:sp>
      <p:sp>
        <p:nvSpPr>
          <p:cNvPr id="1049224" name="object 17"/>
          <p:cNvSpPr txBox="1"/>
          <p:nvPr/>
        </p:nvSpPr>
        <p:spPr>
          <a:xfrm>
            <a:off x="914400" y="6729268"/>
            <a:ext cx="3367594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Syn:</a:t>
            </a:r>
            <a:r>
              <a:rPr dirty="0" sz="1200" spc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&lt;input</a:t>
            </a:r>
            <a:r>
              <a:rPr dirty="0" sz="1200" spc="6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name=”name”</a:t>
            </a:r>
            <a:r>
              <a:rPr dirty="0" sz="1200" spc="59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Size=”number”</a:t>
            </a:r>
          </a:p>
        </p:txBody>
      </p:sp>
      <p:sp>
        <p:nvSpPr>
          <p:cNvPr id="1049225" name="object 18"/>
          <p:cNvSpPr txBox="1"/>
          <p:nvPr/>
        </p:nvSpPr>
        <p:spPr>
          <a:xfrm>
            <a:off x="990600" y="6992132"/>
            <a:ext cx="4498432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Type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=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“text”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|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“password”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|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“Checkbox”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|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“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radio”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|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“submit”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|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“Reset”</a:t>
            </a:r>
          </a:p>
        </p:txBody>
      </p:sp>
      <p:sp>
        <p:nvSpPr>
          <p:cNvPr id="1049226" name="object 19"/>
          <p:cNvSpPr txBox="1"/>
          <p:nvPr/>
        </p:nvSpPr>
        <p:spPr>
          <a:xfrm>
            <a:off x="990600" y="7517862"/>
            <a:ext cx="343508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Value=”value”</a:t>
            </a:r>
            <a:r>
              <a:rPr dirty="0" sz="1200" spc="6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Checked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Tabindex=”number”&gt;</a:t>
            </a:r>
          </a:p>
        </p:txBody>
      </p:sp>
      <p:sp>
        <p:nvSpPr>
          <p:cNvPr id="1049227" name="object 20"/>
          <p:cNvSpPr txBox="1"/>
          <p:nvPr/>
        </p:nvSpPr>
        <p:spPr>
          <a:xfrm>
            <a:off x="1143000" y="7779535"/>
            <a:ext cx="6330360" cy="661426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JIOAA+Wingdings-Regular"/>
                <a:cs typeface="QJIOAA+Wingdings-Regular"/>
              </a:rPr>
              <a:t></a:t>
            </a:r>
            <a:r>
              <a:rPr dirty="0" sz="1200" spc="-469">
                <a:solidFill>
                  <a:srgbClr val="000000"/>
                </a:solidFill>
                <a:latin typeface="QJIOAA+Wingdings-Regular"/>
                <a:cs typeface="QJIOAA+Wingdings-Regular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Name:</a:t>
            </a:r>
            <a:r>
              <a:rPr b="1" dirty="0" sz="1200" spc="186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 spc="18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specifies</a:t>
            </a:r>
            <a:r>
              <a:rPr dirty="0" sz="1200" spc="18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18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name</a:t>
            </a:r>
            <a:r>
              <a:rPr dirty="0" sz="1200" spc="18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 spc="18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18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control.</a:t>
            </a:r>
            <a:r>
              <a:rPr dirty="0" sz="1200" spc="18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 spc="18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 spc="18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required,</a:t>
            </a:r>
            <a:r>
              <a:rPr dirty="0" sz="1200" spc="18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because</a:t>
            </a:r>
            <a:r>
              <a:rPr dirty="0" sz="1200" spc="18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data</a:t>
            </a:r>
            <a:r>
              <a:rPr dirty="0" sz="1200" spc="18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 spc="18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sent</a:t>
            </a:r>
            <a:r>
              <a:rPr dirty="0" sz="1200" spc="18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as:</a:t>
            </a:r>
          </a:p>
          <a:p>
            <a:pPr marL="2286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name=”value”</a:t>
            </a:r>
          </a:p>
        </p:txBody>
      </p:sp>
      <p:sp>
        <p:nvSpPr>
          <p:cNvPr id="1049228" name="object 21"/>
          <p:cNvSpPr txBox="1"/>
          <p:nvPr/>
        </p:nvSpPr>
        <p:spPr>
          <a:xfrm>
            <a:off x="1143000" y="8305265"/>
            <a:ext cx="3343435" cy="39856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JIOAA+Wingdings-Regular"/>
                <a:cs typeface="QJIOAA+Wingdings-Regular"/>
              </a:rPr>
              <a:t></a:t>
            </a:r>
            <a:r>
              <a:rPr dirty="0" sz="1200" spc="-469">
                <a:solidFill>
                  <a:srgbClr val="000000"/>
                </a:solidFill>
                <a:latin typeface="QJIOAA+Wingdings-Regular"/>
                <a:cs typeface="QJIOAA+Wingdings-Regular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Size: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specifies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size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text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control.</a:t>
            </a:r>
          </a:p>
        </p:txBody>
      </p:sp>
      <p:sp>
        <p:nvSpPr>
          <p:cNvPr id="1049229" name="object 22"/>
          <p:cNvSpPr txBox="1"/>
          <p:nvPr/>
        </p:nvSpPr>
        <p:spPr>
          <a:xfrm>
            <a:off x="1143000" y="8568129"/>
            <a:ext cx="6103399" cy="661426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JIOAA+Wingdings-Regular"/>
                <a:cs typeface="QJIOAA+Wingdings-Regular"/>
              </a:rPr>
              <a:t></a:t>
            </a:r>
            <a:r>
              <a:rPr dirty="0" sz="1200" spc="-469">
                <a:solidFill>
                  <a:srgbClr val="000000"/>
                </a:solidFill>
                <a:latin typeface="QJIOAA+Wingdings-Regular"/>
                <a:cs typeface="QJIOAA+Wingdings-Regular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Type: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specifies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type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control.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Like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Text,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Checkbox,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radio,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submit,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reset</a:t>
            </a:r>
          </a:p>
          <a:p>
            <a:pPr marL="0" marR="0">
              <a:lnSpc>
                <a:spcPts val="1331"/>
              </a:lnSpc>
              <a:spcBef>
                <a:spcPts val="73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JIOAA+Wingdings-Regular"/>
                <a:cs typeface="QJIOAA+Wingdings-Regular"/>
              </a:rPr>
              <a:t></a:t>
            </a:r>
            <a:r>
              <a:rPr dirty="0" sz="1200" spc="-469">
                <a:solidFill>
                  <a:srgbClr val="000000"/>
                </a:solidFill>
                <a:latin typeface="QJIOAA+Wingdings-Regular"/>
                <a:cs typeface="QJIOAA+Wingdings-Regular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Value: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depends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form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control.</a:t>
            </a:r>
          </a:p>
        </p:txBody>
      </p:sp>
      <p:sp>
        <p:nvSpPr>
          <p:cNvPr id="1049230" name="object 23"/>
          <p:cNvSpPr txBox="1"/>
          <p:nvPr/>
        </p:nvSpPr>
        <p:spPr>
          <a:xfrm>
            <a:off x="1143000" y="9093858"/>
            <a:ext cx="5714176" cy="39856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JIOAA+Wingdings-Regular"/>
                <a:cs typeface="QJIOAA+Wingdings-Regular"/>
              </a:rPr>
              <a:t></a:t>
            </a:r>
            <a:r>
              <a:rPr dirty="0" sz="1200" spc="-469">
                <a:solidFill>
                  <a:srgbClr val="000000"/>
                </a:solidFill>
                <a:latin typeface="QJIOAA+Wingdings-Regular"/>
                <a:cs typeface="QJIOAA+Wingdings-Regular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Checked: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should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only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checkbox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radio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form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controls.</a:t>
            </a:r>
          </a:p>
        </p:txBody>
      </p:sp>
      <p:sp>
        <p:nvSpPr>
          <p:cNvPr id="1049231" name="object 24"/>
          <p:cNvSpPr txBox="1"/>
          <p:nvPr/>
        </p:nvSpPr>
        <p:spPr>
          <a:xfrm>
            <a:off x="748944" y="10052968"/>
            <a:ext cx="6004977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KADIRI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NAGESWARA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RAO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M.C.A.,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Department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of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Computer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Science,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TJPS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College,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Guntur.</a:t>
            </a:r>
          </a:p>
        </p:txBody>
      </p:sp>
      <p:sp>
        <p:nvSpPr>
          <p:cNvPr id="1049232" name="object 25"/>
          <p:cNvSpPr txBox="1"/>
          <p:nvPr/>
        </p:nvSpPr>
        <p:spPr>
          <a:xfrm>
            <a:off x="6830644" y="10052968"/>
            <a:ext cx="351183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33" name="object 1"/>
          <p:cNvSpPr/>
          <p:nvPr/>
        </p:nvSpPr>
        <p:spPr>
          <a:xfrm>
            <a:off x="701675" y="626109"/>
            <a:ext cx="6311900" cy="937895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9234" name="object 2"/>
          <p:cNvSpPr/>
          <p:nvPr/>
        </p:nvSpPr>
        <p:spPr>
          <a:xfrm>
            <a:off x="2713291" y="231738"/>
            <a:ext cx="2698267" cy="338098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9235" name="object 4"/>
          <p:cNvSpPr txBox="1"/>
          <p:nvPr/>
        </p:nvSpPr>
        <p:spPr>
          <a:xfrm>
            <a:off x="685800" y="448314"/>
            <a:ext cx="1992256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III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B.Sc,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SEMESTER-6,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PAPER-7</a:t>
            </a:r>
          </a:p>
        </p:txBody>
      </p:sp>
      <p:sp>
        <p:nvSpPr>
          <p:cNvPr id="1049236" name="object 5"/>
          <p:cNvSpPr txBox="1"/>
          <p:nvPr/>
        </p:nvSpPr>
        <p:spPr>
          <a:xfrm>
            <a:off x="5720588" y="448314"/>
            <a:ext cx="1461241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Introduction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HTML</a:t>
            </a:r>
          </a:p>
        </p:txBody>
      </p:sp>
      <p:sp>
        <p:nvSpPr>
          <p:cNvPr id="1049237" name="object 6"/>
          <p:cNvSpPr txBox="1"/>
          <p:nvPr/>
        </p:nvSpPr>
        <p:spPr>
          <a:xfrm>
            <a:off x="914400" y="683382"/>
            <a:ext cx="3655397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Exercise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9: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A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web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page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that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describes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Form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Tag.</a:t>
            </a:r>
          </a:p>
        </p:txBody>
      </p:sp>
      <p:sp>
        <p:nvSpPr>
          <p:cNvPr id="1049238" name="object 7"/>
          <p:cNvSpPr txBox="1"/>
          <p:nvPr/>
        </p:nvSpPr>
        <p:spPr>
          <a:xfrm>
            <a:off x="914400" y="946246"/>
            <a:ext cx="67992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&lt;html&gt;</a:t>
            </a:r>
          </a:p>
        </p:txBody>
      </p:sp>
      <p:sp>
        <p:nvSpPr>
          <p:cNvPr id="1049239" name="object 8"/>
          <p:cNvSpPr txBox="1"/>
          <p:nvPr/>
        </p:nvSpPr>
        <p:spPr>
          <a:xfrm>
            <a:off x="914400" y="1209111"/>
            <a:ext cx="68823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&lt;head&gt;</a:t>
            </a:r>
          </a:p>
        </p:txBody>
      </p:sp>
      <p:sp>
        <p:nvSpPr>
          <p:cNvPr id="1049240" name="object 9"/>
          <p:cNvSpPr txBox="1"/>
          <p:nvPr/>
        </p:nvSpPr>
        <p:spPr>
          <a:xfrm>
            <a:off x="914400" y="1471976"/>
            <a:ext cx="4328740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45720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&lt;title&gt;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Prg9: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Student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Information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Using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Form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&lt;/title&gt;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&lt;/head&gt;</a:t>
            </a:r>
          </a:p>
        </p:txBody>
      </p:sp>
      <p:sp>
        <p:nvSpPr>
          <p:cNvPr id="1049241" name="object 10"/>
          <p:cNvSpPr txBox="1"/>
          <p:nvPr/>
        </p:nvSpPr>
        <p:spPr>
          <a:xfrm>
            <a:off x="914400" y="1997705"/>
            <a:ext cx="1914533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&lt;body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bgcolor="skyblue"&gt;</a:t>
            </a:r>
          </a:p>
        </p:txBody>
      </p:sp>
      <p:sp>
        <p:nvSpPr>
          <p:cNvPr id="1049242" name="object 11"/>
          <p:cNvSpPr txBox="1"/>
          <p:nvPr/>
        </p:nvSpPr>
        <p:spPr>
          <a:xfrm>
            <a:off x="914400" y="2260569"/>
            <a:ext cx="4502423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&lt;h2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ALIGN="CENTER"&gt;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STUDENT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INFORMATION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&lt;/H2&gt;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&lt;BR&gt;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&lt;BR&gt;</a:t>
            </a:r>
          </a:p>
        </p:txBody>
      </p:sp>
      <p:sp>
        <p:nvSpPr>
          <p:cNvPr id="1049243" name="object 12"/>
          <p:cNvSpPr txBox="1"/>
          <p:nvPr/>
        </p:nvSpPr>
        <p:spPr>
          <a:xfrm>
            <a:off x="914400" y="2786298"/>
            <a:ext cx="2365478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&lt;form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action="#"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method="get"&gt;</a:t>
            </a:r>
          </a:p>
        </p:txBody>
      </p:sp>
      <p:sp>
        <p:nvSpPr>
          <p:cNvPr id="1049244" name="object 13"/>
          <p:cNvSpPr txBox="1"/>
          <p:nvPr/>
        </p:nvSpPr>
        <p:spPr>
          <a:xfrm>
            <a:off x="914400" y="3049163"/>
            <a:ext cx="4914263" cy="923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Name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Father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Name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: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&lt;input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type="text"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name="stuName"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size="30"&gt;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&lt;br&gt;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Gender</a:t>
            </a:r>
            <a:r>
              <a:rPr dirty="0" sz="1200" spc="27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: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&lt;input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type="radio"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name="Gender"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value="M"&gt;Male</a:t>
            </a:r>
          </a:p>
        </p:txBody>
      </p:sp>
      <p:sp>
        <p:nvSpPr>
          <p:cNvPr id="1049245" name="object 14"/>
          <p:cNvSpPr txBox="1"/>
          <p:nvPr/>
        </p:nvSpPr>
        <p:spPr>
          <a:xfrm>
            <a:off x="1773631" y="3049163"/>
            <a:ext cx="390986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: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&lt;input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type="text"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name="stuName"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size="30"&gt;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&lt;br&gt;</a:t>
            </a:r>
          </a:p>
        </p:txBody>
      </p:sp>
      <p:sp>
        <p:nvSpPr>
          <p:cNvPr id="1049246" name="object 15"/>
          <p:cNvSpPr txBox="1"/>
          <p:nvPr/>
        </p:nvSpPr>
        <p:spPr>
          <a:xfrm>
            <a:off x="914400" y="4100622"/>
            <a:ext cx="4352576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&lt;input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type="radio"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name="Gender"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value="F"&gt;Female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&lt;br&gt;</a:t>
            </a:r>
          </a:p>
        </p:txBody>
      </p:sp>
      <p:sp>
        <p:nvSpPr>
          <p:cNvPr id="1049247" name="object 16"/>
          <p:cNvSpPr txBox="1"/>
          <p:nvPr/>
        </p:nvSpPr>
        <p:spPr>
          <a:xfrm>
            <a:off x="1371600" y="4363487"/>
            <a:ext cx="2852174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Class:</a:t>
            </a:r>
            <a:r>
              <a:rPr dirty="0" sz="1200" spc="9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&lt;select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name="class"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size="1"&gt;</a:t>
            </a:r>
          </a:p>
        </p:txBody>
      </p:sp>
      <p:sp>
        <p:nvSpPr>
          <p:cNvPr id="1049248" name="object 17"/>
          <p:cNvSpPr txBox="1"/>
          <p:nvPr/>
        </p:nvSpPr>
        <p:spPr>
          <a:xfrm>
            <a:off x="2286000" y="4626352"/>
            <a:ext cx="194835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&lt;option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value=""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Selected&gt;</a:t>
            </a:r>
          </a:p>
        </p:txBody>
      </p:sp>
      <p:sp>
        <p:nvSpPr>
          <p:cNvPr id="1049249" name="object 18"/>
          <p:cNvSpPr txBox="1"/>
          <p:nvPr/>
        </p:nvSpPr>
        <p:spPr>
          <a:xfrm>
            <a:off x="2286000" y="4889216"/>
            <a:ext cx="192929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&lt;option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value="B.A"&gt;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B.A</a:t>
            </a:r>
          </a:p>
        </p:txBody>
      </p:sp>
      <p:sp>
        <p:nvSpPr>
          <p:cNvPr id="1049250" name="object 19"/>
          <p:cNvSpPr txBox="1"/>
          <p:nvPr/>
        </p:nvSpPr>
        <p:spPr>
          <a:xfrm>
            <a:off x="2286000" y="5152081"/>
            <a:ext cx="235774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&lt;option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value="B.Com"&gt;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B.Com</a:t>
            </a:r>
          </a:p>
        </p:txBody>
      </p:sp>
      <p:sp>
        <p:nvSpPr>
          <p:cNvPr id="1049251" name="object 20"/>
          <p:cNvSpPr txBox="1"/>
          <p:nvPr/>
        </p:nvSpPr>
        <p:spPr>
          <a:xfrm>
            <a:off x="2286000" y="5414945"/>
            <a:ext cx="2932304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&lt;option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value="B.Com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CA"&gt;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B.Com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</a:t>
            </a:r>
          </a:p>
        </p:txBody>
      </p:sp>
      <p:sp>
        <p:nvSpPr>
          <p:cNvPr id="1049252" name="object 21"/>
          <p:cNvSpPr txBox="1"/>
          <p:nvPr/>
        </p:nvSpPr>
        <p:spPr>
          <a:xfrm>
            <a:off x="2286000" y="5677810"/>
            <a:ext cx="202667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&lt;option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value="B.Sc"&gt;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B.Sc</a:t>
            </a:r>
          </a:p>
        </p:txBody>
      </p:sp>
      <p:sp>
        <p:nvSpPr>
          <p:cNvPr id="1049253" name="object 22"/>
          <p:cNvSpPr txBox="1"/>
          <p:nvPr/>
        </p:nvSpPr>
        <p:spPr>
          <a:xfrm>
            <a:off x="1828800" y="5940674"/>
            <a:ext cx="789756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&lt;/select&gt;</a:t>
            </a:r>
          </a:p>
        </p:txBody>
      </p:sp>
      <p:sp>
        <p:nvSpPr>
          <p:cNvPr id="1049254" name="object 23"/>
          <p:cNvSpPr txBox="1"/>
          <p:nvPr/>
        </p:nvSpPr>
        <p:spPr>
          <a:xfrm>
            <a:off x="914400" y="6203539"/>
            <a:ext cx="52745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&lt;br&gt;</a:t>
            </a:r>
          </a:p>
        </p:txBody>
      </p:sp>
      <p:sp>
        <p:nvSpPr>
          <p:cNvPr id="1049255" name="object 24"/>
          <p:cNvSpPr txBox="1"/>
          <p:nvPr/>
        </p:nvSpPr>
        <p:spPr>
          <a:xfrm>
            <a:off x="914400" y="6466403"/>
            <a:ext cx="114543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Address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: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&lt;br&gt;</a:t>
            </a:r>
          </a:p>
        </p:txBody>
      </p:sp>
      <p:sp>
        <p:nvSpPr>
          <p:cNvPr id="1049256" name="object 25"/>
          <p:cNvSpPr txBox="1"/>
          <p:nvPr/>
        </p:nvSpPr>
        <p:spPr>
          <a:xfrm>
            <a:off x="914400" y="6729268"/>
            <a:ext cx="453326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&lt;textarea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name="address"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align="bottom"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rows="3"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cols="35"&gt;</a:t>
            </a:r>
          </a:p>
        </p:txBody>
      </p:sp>
      <p:sp>
        <p:nvSpPr>
          <p:cNvPr id="1049257" name="object 26"/>
          <p:cNvSpPr txBox="1"/>
          <p:nvPr/>
        </p:nvSpPr>
        <p:spPr>
          <a:xfrm>
            <a:off x="914400" y="6992132"/>
            <a:ext cx="1560875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&lt;/textarea&gt;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&lt;br&gt;&lt;br&gt;</a:t>
            </a:r>
          </a:p>
        </p:txBody>
      </p:sp>
      <p:sp>
        <p:nvSpPr>
          <p:cNvPr id="1049258" name="object 27"/>
          <p:cNvSpPr txBox="1"/>
          <p:nvPr/>
        </p:nvSpPr>
        <p:spPr>
          <a:xfrm>
            <a:off x="914400" y="7254997"/>
            <a:ext cx="396595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&lt;input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type="submit"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name="Submit"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value="Submit"&gt;</a:t>
            </a:r>
          </a:p>
        </p:txBody>
      </p:sp>
      <p:sp>
        <p:nvSpPr>
          <p:cNvPr id="1049259" name="object 28"/>
          <p:cNvSpPr txBox="1"/>
          <p:nvPr/>
        </p:nvSpPr>
        <p:spPr>
          <a:xfrm>
            <a:off x="914400" y="7517862"/>
            <a:ext cx="3585637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&lt;input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type="reset"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name="Reset"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value="Reset"&gt;</a:t>
            </a:r>
          </a:p>
        </p:txBody>
      </p:sp>
      <p:sp>
        <p:nvSpPr>
          <p:cNvPr id="1049260" name="object 29"/>
          <p:cNvSpPr txBox="1"/>
          <p:nvPr/>
        </p:nvSpPr>
        <p:spPr>
          <a:xfrm>
            <a:off x="914400" y="7780726"/>
            <a:ext cx="52745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&lt;br&gt;</a:t>
            </a:r>
          </a:p>
        </p:txBody>
      </p:sp>
      <p:sp>
        <p:nvSpPr>
          <p:cNvPr id="1049261" name="object 30"/>
          <p:cNvSpPr txBox="1"/>
          <p:nvPr/>
        </p:nvSpPr>
        <p:spPr>
          <a:xfrm>
            <a:off x="914400" y="8043591"/>
            <a:ext cx="747669" cy="923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&lt;/form&gt;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&lt;/body&gt;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&lt;/html&gt;</a:t>
            </a:r>
          </a:p>
        </p:txBody>
      </p:sp>
      <p:sp>
        <p:nvSpPr>
          <p:cNvPr id="1049262" name="object 31"/>
          <p:cNvSpPr txBox="1"/>
          <p:nvPr/>
        </p:nvSpPr>
        <p:spPr>
          <a:xfrm>
            <a:off x="748944" y="10052968"/>
            <a:ext cx="6004977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KADIRI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NAGESWARA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RAO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M.C.A.,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Department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of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Computer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Science,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TJPS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College,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Guntur.</a:t>
            </a:r>
          </a:p>
        </p:txBody>
      </p:sp>
      <p:sp>
        <p:nvSpPr>
          <p:cNvPr id="1049263" name="object 32"/>
          <p:cNvSpPr txBox="1"/>
          <p:nvPr/>
        </p:nvSpPr>
        <p:spPr>
          <a:xfrm>
            <a:off x="6830644" y="10052968"/>
            <a:ext cx="351183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64" name="object 1"/>
          <p:cNvSpPr/>
          <p:nvPr/>
        </p:nvSpPr>
        <p:spPr>
          <a:xfrm>
            <a:off x="701675" y="626109"/>
            <a:ext cx="6311900" cy="937895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9265" name="object 2"/>
          <p:cNvSpPr/>
          <p:nvPr/>
        </p:nvSpPr>
        <p:spPr>
          <a:xfrm>
            <a:off x="0" y="0"/>
            <a:ext cx="12700" cy="12700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9266" name="object 3"/>
          <p:cNvSpPr/>
          <p:nvPr/>
        </p:nvSpPr>
        <p:spPr>
          <a:xfrm>
            <a:off x="2713291" y="231738"/>
            <a:ext cx="2698267" cy="338098"/>
          </a:xfrm>
          <a:prstGeom prst="rect"/>
          <a:blipFill>
            <a:blip xmlns:r="http://schemas.openxmlformats.org/officeDocument/2006/relationships" r:embed="rId3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9267" name="object 5"/>
          <p:cNvSpPr txBox="1"/>
          <p:nvPr/>
        </p:nvSpPr>
        <p:spPr>
          <a:xfrm>
            <a:off x="685800" y="448314"/>
            <a:ext cx="1992256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III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B.Sc,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SEMESTER-6,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PAPER-7</a:t>
            </a:r>
          </a:p>
        </p:txBody>
      </p:sp>
      <p:sp>
        <p:nvSpPr>
          <p:cNvPr id="1049268" name="object 6"/>
          <p:cNvSpPr txBox="1"/>
          <p:nvPr/>
        </p:nvSpPr>
        <p:spPr>
          <a:xfrm>
            <a:off x="5720588" y="448314"/>
            <a:ext cx="1461241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Introduction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HTML</a:t>
            </a:r>
          </a:p>
        </p:txBody>
      </p:sp>
      <p:sp>
        <p:nvSpPr>
          <p:cNvPr id="1049269" name="object 7"/>
          <p:cNvSpPr txBox="1"/>
          <p:nvPr/>
        </p:nvSpPr>
        <p:spPr>
          <a:xfrm>
            <a:off x="914400" y="683382"/>
            <a:ext cx="3700088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7.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Explain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the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HTML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document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header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in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detail?</a:t>
            </a:r>
          </a:p>
        </p:txBody>
      </p:sp>
      <p:sp>
        <p:nvSpPr>
          <p:cNvPr id="1049270" name="object 8"/>
          <p:cNvSpPr txBox="1"/>
          <p:nvPr/>
        </p:nvSpPr>
        <p:spPr>
          <a:xfrm>
            <a:off x="914400" y="946246"/>
            <a:ext cx="6593485" cy="1185964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45720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22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head</a:t>
            </a:r>
            <a:r>
              <a:rPr dirty="0" sz="1200" spc="22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 spc="2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22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very</a:t>
            </a:r>
            <a:r>
              <a:rPr dirty="0" sz="1200" spc="22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important</a:t>
            </a:r>
            <a:r>
              <a:rPr dirty="0" sz="1200" spc="22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part</a:t>
            </a:r>
            <a:r>
              <a:rPr dirty="0" sz="1200" spc="22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 spc="22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any</a:t>
            </a:r>
            <a:r>
              <a:rPr dirty="0" sz="1200" spc="22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HTML</a:t>
            </a:r>
            <a:r>
              <a:rPr dirty="0" sz="1200" spc="22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page;</a:t>
            </a:r>
            <a:r>
              <a:rPr dirty="0" sz="1200" spc="22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 spc="22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contains</a:t>
            </a:r>
            <a:r>
              <a:rPr dirty="0" sz="1200" spc="22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lots</a:t>
            </a:r>
            <a:r>
              <a:rPr dirty="0" sz="1200" spc="22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 spc="22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control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information</a:t>
            </a:r>
            <a:r>
              <a:rPr dirty="0" sz="1200" spc="5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that</a:t>
            </a:r>
            <a:r>
              <a:rPr dirty="0" sz="1200" spc="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 spc="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needed</a:t>
            </a:r>
            <a:r>
              <a:rPr dirty="0" sz="1200" spc="5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by</a:t>
            </a:r>
            <a:r>
              <a:rPr dirty="0" sz="1200" spc="5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browsers</a:t>
            </a:r>
            <a:r>
              <a:rPr dirty="0" sz="1200" spc="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 spc="5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servers.</a:t>
            </a:r>
            <a:r>
              <a:rPr dirty="0" sz="1200" spc="5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 spc="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also</a:t>
            </a:r>
            <a:r>
              <a:rPr dirty="0" sz="1200" spc="5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contains</a:t>
            </a:r>
            <a:r>
              <a:rPr dirty="0" sz="1200" spc="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&lt;title&gt;</a:t>
            </a:r>
            <a:r>
              <a:rPr dirty="0" sz="1200" spc="5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tag,</a:t>
            </a:r>
            <a:r>
              <a:rPr dirty="0" sz="1200" spc="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scripts</a:t>
            </a:r>
            <a:r>
              <a:rPr dirty="0" sz="1200" spc="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or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style</a:t>
            </a:r>
            <a:r>
              <a:rPr dirty="0" sz="1200" spc="3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sheets</a:t>
            </a:r>
            <a:r>
              <a:rPr dirty="0" sz="1200" spc="3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 spc="3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provides</a:t>
            </a:r>
            <a:r>
              <a:rPr dirty="0" sz="1200" spc="3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information</a:t>
            </a:r>
            <a:r>
              <a:rPr dirty="0" sz="1200" spc="3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 spc="3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search</a:t>
            </a:r>
            <a:r>
              <a:rPr dirty="0" sz="1200" spc="3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engines.</a:t>
            </a:r>
            <a:r>
              <a:rPr dirty="0" sz="1200" spc="3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3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following</a:t>
            </a:r>
            <a:r>
              <a:rPr dirty="0" sz="1200" spc="3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are</a:t>
            </a:r>
            <a:r>
              <a:rPr dirty="0" sz="1200" spc="3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3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different</a:t>
            </a:r>
            <a:r>
              <a:rPr dirty="0" sz="1200" spc="3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types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are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head.</a:t>
            </a:r>
          </a:p>
        </p:txBody>
      </p:sp>
      <p:sp>
        <p:nvSpPr>
          <p:cNvPr id="1049271" name="object 9"/>
          <p:cNvSpPr txBox="1"/>
          <p:nvPr/>
        </p:nvSpPr>
        <p:spPr>
          <a:xfrm>
            <a:off x="914400" y="1997705"/>
            <a:ext cx="2258577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a.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Document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type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declaration:</a:t>
            </a:r>
          </a:p>
        </p:txBody>
      </p:sp>
      <p:sp>
        <p:nvSpPr>
          <p:cNvPr id="1049272" name="object 10"/>
          <p:cNvSpPr txBox="1"/>
          <p:nvPr/>
        </p:nvSpPr>
        <p:spPr>
          <a:xfrm>
            <a:off x="914400" y="2260569"/>
            <a:ext cx="6593281" cy="923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45720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 spc="8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 spc="8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initialized</a:t>
            </a:r>
            <a:r>
              <a:rPr dirty="0" sz="1200" spc="8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before</a:t>
            </a:r>
            <a:r>
              <a:rPr dirty="0" sz="1200" spc="8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8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&lt;html&gt;</a:t>
            </a:r>
            <a:r>
              <a:rPr dirty="0" sz="1200" spc="8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tag.</a:t>
            </a:r>
            <a:r>
              <a:rPr dirty="0" sz="1200" spc="8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 spc="8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specifies</a:t>
            </a:r>
            <a:r>
              <a:rPr dirty="0" sz="1200" spc="8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which</a:t>
            </a:r>
            <a:r>
              <a:rPr dirty="0" sz="1200" spc="8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type</a:t>
            </a:r>
            <a:r>
              <a:rPr dirty="0" sz="1200" spc="8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 spc="8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document</a:t>
            </a:r>
            <a:r>
              <a:rPr dirty="0" sz="1200" spc="8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 spc="8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used</a:t>
            </a:r>
            <a:r>
              <a:rPr dirty="0" sz="1200" spc="8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5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HTML</a:t>
            </a:r>
            <a:r>
              <a:rPr dirty="0" sz="1200" spc="5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Page</a:t>
            </a:r>
            <a:r>
              <a:rPr dirty="0" sz="1200" spc="5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that</a:t>
            </a:r>
            <a:r>
              <a:rPr dirty="0" sz="1200" spc="5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should</a:t>
            </a:r>
            <a:r>
              <a:rPr dirty="0" sz="1200" spc="5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</a:t>
            </a:r>
            <a:r>
              <a:rPr dirty="0" sz="1200" spc="5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under</a:t>
            </a:r>
            <a:r>
              <a:rPr dirty="0" sz="1200" spc="5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stand</a:t>
            </a:r>
            <a:r>
              <a:rPr dirty="0" sz="1200" spc="5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by</a:t>
            </a:r>
            <a:r>
              <a:rPr dirty="0" sz="1200" spc="5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SGML</a:t>
            </a:r>
            <a:r>
              <a:rPr dirty="0" sz="1200" spc="5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Tools.</a:t>
            </a:r>
            <a:r>
              <a:rPr dirty="0" sz="1200" spc="5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5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document</a:t>
            </a:r>
            <a:r>
              <a:rPr dirty="0" sz="1200" spc="5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type</a:t>
            </a:r>
            <a:r>
              <a:rPr dirty="0" sz="1200" spc="5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declaration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basic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HTML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follows.</a:t>
            </a:r>
          </a:p>
        </p:txBody>
      </p:sp>
      <p:sp>
        <p:nvSpPr>
          <p:cNvPr id="1049273" name="object 11"/>
          <p:cNvSpPr txBox="1"/>
          <p:nvPr/>
        </p:nvSpPr>
        <p:spPr>
          <a:xfrm>
            <a:off x="1371600" y="3049163"/>
            <a:ext cx="3544957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&lt;!doctype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html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public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“-//w3c//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Dtd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html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4.0//en”</a:t>
            </a:r>
          </a:p>
        </p:txBody>
      </p:sp>
      <p:sp>
        <p:nvSpPr>
          <p:cNvPr id="1049274" name="object 12"/>
          <p:cNvSpPr txBox="1"/>
          <p:nvPr/>
        </p:nvSpPr>
        <p:spPr>
          <a:xfrm>
            <a:off x="1905000" y="3312028"/>
            <a:ext cx="331034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“http://www.w3.org/TR/PR-html4.0/loose.dtd”</a:t>
            </a:r>
          </a:p>
        </p:txBody>
      </p:sp>
      <p:sp>
        <p:nvSpPr>
          <p:cNvPr id="1049275" name="object 13"/>
          <p:cNvSpPr txBox="1"/>
          <p:nvPr/>
        </p:nvSpPr>
        <p:spPr>
          <a:xfrm>
            <a:off x="914400" y="3574892"/>
            <a:ext cx="6593255" cy="923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45720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 spc="2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specifies</a:t>
            </a:r>
            <a:r>
              <a:rPr dirty="0" sz="1200" spc="2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2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HTML</a:t>
            </a:r>
            <a:r>
              <a:rPr dirty="0" sz="1200" spc="2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version,</a:t>
            </a:r>
            <a:r>
              <a:rPr dirty="0" sz="1200" spc="2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language</a:t>
            </a:r>
            <a:r>
              <a:rPr dirty="0" sz="1200" spc="2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(en-english)</a:t>
            </a:r>
            <a:r>
              <a:rPr dirty="0" sz="1200" spc="2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 spc="2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DTD’s</a:t>
            </a:r>
            <a:r>
              <a:rPr dirty="0" sz="1200" spc="2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(Document</a:t>
            </a:r>
            <a:r>
              <a:rPr dirty="0" sz="1200" spc="2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type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declaration).</a:t>
            </a:r>
            <a:r>
              <a:rPr dirty="0" sz="1200" spc="16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DTDs</a:t>
            </a:r>
            <a:r>
              <a:rPr dirty="0" sz="1200" spc="16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are</a:t>
            </a:r>
            <a:r>
              <a:rPr dirty="0" sz="1200" spc="16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</a:t>
            </a:r>
            <a:r>
              <a:rPr dirty="0" sz="1200" spc="17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 spc="16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rules</a:t>
            </a:r>
            <a:r>
              <a:rPr dirty="0" sz="1200" spc="16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defined</a:t>
            </a:r>
            <a:r>
              <a:rPr dirty="0" sz="1200" spc="16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by</a:t>
            </a:r>
            <a:r>
              <a:rPr dirty="0" sz="1200" spc="16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W3C.</a:t>
            </a:r>
            <a:r>
              <a:rPr dirty="0" sz="1200" spc="16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every</a:t>
            </a:r>
            <a:r>
              <a:rPr dirty="0" sz="1200" spc="16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html</a:t>
            </a:r>
            <a:r>
              <a:rPr dirty="0" sz="1200" spc="16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document</a:t>
            </a:r>
            <a:r>
              <a:rPr dirty="0" sz="1200" spc="16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must</a:t>
            </a:r>
            <a:r>
              <a:rPr dirty="0" sz="1200" spc="16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obey</a:t>
            </a:r>
            <a:r>
              <a:rPr dirty="0" sz="1200" spc="16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DTDs.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following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are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different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types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DTDs.</a:t>
            </a:r>
          </a:p>
        </p:txBody>
      </p:sp>
      <p:sp>
        <p:nvSpPr>
          <p:cNvPr id="1049276" name="object 14"/>
          <p:cNvSpPr txBox="1"/>
          <p:nvPr/>
        </p:nvSpPr>
        <p:spPr>
          <a:xfrm>
            <a:off x="914400" y="4626350"/>
            <a:ext cx="6593282" cy="118596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1.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Loose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b.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Control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Information:</a:t>
            </a:r>
          </a:p>
          <a:p>
            <a:pPr marL="4572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10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control</a:t>
            </a:r>
            <a:r>
              <a:rPr dirty="0" sz="1200" spc="10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information</a:t>
            </a:r>
            <a:r>
              <a:rPr dirty="0" sz="1200" spc="10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 spc="10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used</a:t>
            </a:r>
            <a:r>
              <a:rPr dirty="0" sz="1200" spc="10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by</a:t>
            </a:r>
            <a:r>
              <a:rPr dirty="0" sz="1200" spc="10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10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servers</a:t>
            </a:r>
            <a:r>
              <a:rPr dirty="0" sz="1200" spc="10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 spc="10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browsers.</a:t>
            </a:r>
            <a:r>
              <a:rPr dirty="0" sz="1200" spc="10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 spc="10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contains</a:t>
            </a:r>
            <a:r>
              <a:rPr dirty="0" sz="1200" spc="10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10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title</a:t>
            </a:r>
            <a:r>
              <a:rPr dirty="0" sz="1200" spc="10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meta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tags.</a:t>
            </a:r>
          </a:p>
        </p:txBody>
      </p:sp>
      <p:sp>
        <p:nvSpPr>
          <p:cNvPr id="1049277" name="object 15"/>
          <p:cNvSpPr txBox="1"/>
          <p:nvPr/>
        </p:nvSpPr>
        <p:spPr>
          <a:xfrm>
            <a:off x="2286000" y="4626350"/>
            <a:ext cx="711225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2.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Strict</a:t>
            </a:r>
          </a:p>
        </p:txBody>
      </p:sp>
      <p:sp>
        <p:nvSpPr>
          <p:cNvPr id="1049278" name="object 16"/>
          <p:cNvSpPr txBox="1"/>
          <p:nvPr/>
        </p:nvSpPr>
        <p:spPr>
          <a:xfrm>
            <a:off x="3200400" y="4626350"/>
            <a:ext cx="107930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3.Transitional</a:t>
            </a:r>
          </a:p>
        </p:txBody>
      </p:sp>
      <p:sp>
        <p:nvSpPr>
          <p:cNvPr id="1049279" name="object 17"/>
          <p:cNvSpPr txBox="1"/>
          <p:nvPr/>
        </p:nvSpPr>
        <p:spPr>
          <a:xfrm>
            <a:off x="4572000" y="4626350"/>
            <a:ext cx="93967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4.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Frameset</a:t>
            </a:r>
          </a:p>
        </p:txBody>
      </p:sp>
      <p:sp>
        <p:nvSpPr>
          <p:cNvPr id="1049280" name="object 18"/>
          <p:cNvSpPr txBox="1"/>
          <p:nvPr/>
        </p:nvSpPr>
        <p:spPr>
          <a:xfrm>
            <a:off x="914400" y="5677809"/>
            <a:ext cx="659330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&lt;base&gt;</a:t>
            </a:r>
            <a:r>
              <a:rPr b="1" dirty="0" sz="1200" spc="88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Element:</a:t>
            </a:r>
            <a:r>
              <a:rPr b="1" dirty="0" sz="1200" spc="88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8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&lt;base&gt;</a:t>
            </a:r>
            <a:r>
              <a:rPr dirty="0" sz="1200" spc="8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</a:t>
            </a:r>
            <a:r>
              <a:rPr dirty="0" sz="1200" spc="8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specifies</a:t>
            </a:r>
            <a:r>
              <a:rPr dirty="0" sz="1200" spc="8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8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default</a:t>
            </a:r>
            <a:r>
              <a:rPr dirty="0" sz="1200" spc="8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address</a:t>
            </a:r>
            <a:r>
              <a:rPr dirty="0" sz="1200" spc="8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or</a:t>
            </a:r>
            <a:r>
              <a:rPr dirty="0" sz="1200" spc="8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8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default</a:t>
            </a:r>
            <a:r>
              <a:rPr dirty="0" sz="1200" spc="8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target</a:t>
            </a:r>
            <a:r>
              <a:rPr dirty="0" sz="1200" spc="8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</a:t>
            </a:r>
            <a:r>
              <a:rPr dirty="0" sz="1200" spc="8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all</a:t>
            </a:r>
            <a:r>
              <a:rPr dirty="0" sz="1200" spc="8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links</a:t>
            </a:r>
          </a:p>
        </p:txBody>
      </p:sp>
      <p:sp>
        <p:nvSpPr>
          <p:cNvPr id="1049281" name="object 19"/>
          <p:cNvSpPr txBox="1"/>
          <p:nvPr/>
        </p:nvSpPr>
        <p:spPr>
          <a:xfrm>
            <a:off x="914400" y="5940674"/>
            <a:ext cx="854938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page:</a:t>
            </a:r>
          </a:p>
        </p:txBody>
      </p:sp>
      <p:sp>
        <p:nvSpPr>
          <p:cNvPr id="1049282" name="object 20"/>
          <p:cNvSpPr txBox="1"/>
          <p:nvPr/>
        </p:nvSpPr>
        <p:spPr>
          <a:xfrm>
            <a:off x="914400" y="6203538"/>
            <a:ext cx="68823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&lt;head&gt;</a:t>
            </a:r>
          </a:p>
        </p:txBody>
      </p:sp>
      <p:sp>
        <p:nvSpPr>
          <p:cNvPr id="1049283" name="object 21"/>
          <p:cNvSpPr txBox="1"/>
          <p:nvPr/>
        </p:nvSpPr>
        <p:spPr>
          <a:xfrm>
            <a:off x="1143000" y="6466403"/>
            <a:ext cx="3691144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&lt;base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href="http://www.w3schools.com/images/"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/&gt;</a:t>
            </a:r>
          </a:p>
        </p:txBody>
      </p:sp>
      <p:sp>
        <p:nvSpPr>
          <p:cNvPr id="1049284" name="object 22"/>
          <p:cNvSpPr txBox="1"/>
          <p:nvPr/>
        </p:nvSpPr>
        <p:spPr>
          <a:xfrm>
            <a:off x="1104900" y="6729268"/>
            <a:ext cx="1763284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&lt;base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target="_blank"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/&gt;</a:t>
            </a:r>
          </a:p>
        </p:txBody>
      </p:sp>
      <p:sp>
        <p:nvSpPr>
          <p:cNvPr id="1049285" name="object 23"/>
          <p:cNvSpPr txBox="1"/>
          <p:nvPr/>
        </p:nvSpPr>
        <p:spPr>
          <a:xfrm>
            <a:off x="914400" y="6992132"/>
            <a:ext cx="73052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&lt;/head&gt;</a:t>
            </a:r>
          </a:p>
        </p:txBody>
      </p:sp>
      <p:sp>
        <p:nvSpPr>
          <p:cNvPr id="1049286" name="object 24"/>
          <p:cNvSpPr txBox="1"/>
          <p:nvPr/>
        </p:nvSpPr>
        <p:spPr>
          <a:xfrm>
            <a:off x="914400" y="7254997"/>
            <a:ext cx="6593428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&lt;link&gt;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Element: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&lt;link&gt;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defines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relationship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between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document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external</a:t>
            </a:r>
          </a:p>
        </p:txBody>
      </p:sp>
      <p:sp>
        <p:nvSpPr>
          <p:cNvPr id="1049287" name="object 25"/>
          <p:cNvSpPr txBox="1"/>
          <p:nvPr/>
        </p:nvSpPr>
        <p:spPr>
          <a:xfrm>
            <a:off x="914400" y="7517862"/>
            <a:ext cx="782878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resource.</a:t>
            </a:r>
          </a:p>
        </p:txBody>
      </p:sp>
      <p:sp>
        <p:nvSpPr>
          <p:cNvPr id="1049288" name="object 26"/>
          <p:cNvSpPr txBox="1"/>
          <p:nvPr/>
        </p:nvSpPr>
        <p:spPr>
          <a:xfrm>
            <a:off x="1371600" y="7780726"/>
            <a:ext cx="3527428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&lt;link&gt;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most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link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style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sheets:</a:t>
            </a:r>
          </a:p>
        </p:txBody>
      </p:sp>
      <p:sp>
        <p:nvSpPr>
          <p:cNvPr id="1049289" name="object 27"/>
          <p:cNvSpPr txBox="1"/>
          <p:nvPr/>
        </p:nvSpPr>
        <p:spPr>
          <a:xfrm>
            <a:off x="914400" y="8043591"/>
            <a:ext cx="68823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&lt;head&gt;</a:t>
            </a:r>
          </a:p>
        </p:txBody>
      </p:sp>
      <p:sp>
        <p:nvSpPr>
          <p:cNvPr id="1049290" name="object 28"/>
          <p:cNvSpPr txBox="1"/>
          <p:nvPr/>
        </p:nvSpPr>
        <p:spPr>
          <a:xfrm>
            <a:off x="1409700" y="8306455"/>
            <a:ext cx="421850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&lt;link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rel="stylesheet"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type="text/css"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href="mystyle.css"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/&gt;</a:t>
            </a:r>
          </a:p>
        </p:txBody>
      </p:sp>
      <p:sp>
        <p:nvSpPr>
          <p:cNvPr id="1049291" name="object 29"/>
          <p:cNvSpPr txBox="1"/>
          <p:nvPr/>
        </p:nvSpPr>
        <p:spPr>
          <a:xfrm>
            <a:off x="914400" y="8569320"/>
            <a:ext cx="73052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&lt;/head&gt;</a:t>
            </a:r>
          </a:p>
        </p:txBody>
      </p:sp>
      <p:sp>
        <p:nvSpPr>
          <p:cNvPr id="1049292" name="object 30"/>
          <p:cNvSpPr txBox="1"/>
          <p:nvPr/>
        </p:nvSpPr>
        <p:spPr>
          <a:xfrm>
            <a:off x="914399" y="8832184"/>
            <a:ext cx="6593428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&lt;style&gt;</a:t>
            </a:r>
            <a:r>
              <a:rPr b="1" dirty="0" sz="1200" spc="345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Element:</a:t>
            </a:r>
            <a:r>
              <a:rPr b="1" dirty="0" sz="1200" spc="989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34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&lt;style&gt;</a:t>
            </a:r>
            <a:r>
              <a:rPr dirty="0" sz="1200" spc="34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</a:t>
            </a:r>
            <a:r>
              <a:rPr dirty="0" sz="1200" spc="34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 spc="34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used</a:t>
            </a:r>
            <a:r>
              <a:rPr dirty="0" sz="1200" spc="34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 spc="34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define</a:t>
            </a:r>
            <a:r>
              <a:rPr dirty="0" sz="1200" spc="34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style</a:t>
            </a:r>
            <a:r>
              <a:rPr dirty="0" sz="1200" spc="34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information</a:t>
            </a:r>
            <a:r>
              <a:rPr dirty="0" sz="1200" spc="34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</a:t>
            </a:r>
            <a:r>
              <a:rPr dirty="0" sz="1200" spc="34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</a:t>
            </a:r>
            <a:r>
              <a:rPr dirty="0" sz="1200" spc="34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HTML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document.</a:t>
            </a:r>
          </a:p>
        </p:txBody>
      </p:sp>
      <p:sp>
        <p:nvSpPr>
          <p:cNvPr id="1049293" name="object 31"/>
          <p:cNvSpPr txBox="1"/>
          <p:nvPr/>
        </p:nvSpPr>
        <p:spPr>
          <a:xfrm>
            <a:off x="914399" y="9357914"/>
            <a:ext cx="6030316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Inside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style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element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you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specify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how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HTML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elements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should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render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browser:</a:t>
            </a:r>
          </a:p>
        </p:txBody>
      </p:sp>
      <p:sp>
        <p:nvSpPr>
          <p:cNvPr id="1049294" name="object 32"/>
          <p:cNvSpPr txBox="1"/>
          <p:nvPr/>
        </p:nvSpPr>
        <p:spPr>
          <a:xfrm>
            <a:off x="748944" y="10052968"/>
            <a:ext cx="6004977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KADIRI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NAGESWARA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RAO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M.C.A.,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Department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of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Computer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Science,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TJPS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College,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Guntur.</a:t>
            </a:r>
          </a:p>
        </p:txBody>
      </p:sp>
      <p:sp>
        <p:nvSpPr>
          <p:cNvPr id="1049295" name="object 33"/>
          <p:cNvSpPr txBox="1"/>
          <p:nvPr/>
        </p:nvSpPr>
        <p:spPr>
          <a:xfrm>
            <a:off x="6830644" y="10052968"/>
            <a:ext cx="351183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24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96" name="object 1"/>
          <p:cNvSpPr/>
          <p:nvPr/>
        </p:nvSpPr>
        <p:spPr>
          <a:xfrm>
            <a:off x="701675" y="626109"/>
            <a:ext cx="6311900" cy="937895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9297" name="object 2"/>
          <p:cNvSpPr/>
          <p:nvPr/>
        </p:nvSpPr>
        <p:spPr>
          <a:xfrm>
            <a:off x="2713291" y="231738"/>
            <a:ext cx="2698267" cy="338098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9298" name="object 4"/>
          <p:cNvSpPr txBox="1"/>
          <p:nvPr/>
        </p:nvSpPr>
        <p:spPr>
          <a:xfrm>
            <a:off x="685800" y="448314"/>
            <a:ext cx="1992256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III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B.Sc,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SEMESTER-6,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PAPER-7</a:t>
            </a:r>
          </a:p>
        </p:txBody>
      </p:sp>
      <p:sp>
        <p:nvSpPr>
          <p:cNvPr id="1049299" name="object 5"/>
          <p:cNvSpPr txBox="1"/>
          <p:nvPr/>
        </p:nvSpPr>
        <p:spPr>
          <a:xfrm>
            <a:off x="5720588" y="448314"/>
            <a:ext cx="1461241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Introduction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HTML</a:t>
            </a:r>
          </a:p>
        </p:txBody>
      </p:sp>
      <p:sp>
        <p:nvSpPr>
          <p:cNvPr id="1049300" name="object 6"/>
          <p:cNvSpPr txBox="1"/>
          <p:nvPr/>
        </p:nvSpPr>
        <p:spPr>
          <a:xfrm>
            <a:off x="914400" y="683382"/>
            <a:ext cx="68823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&lt;head&gt;</a:t>
            </a:r>
          </a:p>
        </p:txBody>
      </p:sp>
      <p:sp>
        <p:nvSpPr>
          <p:cNvPr id="1049301" name="object 7"/>
          <p:cNvSpPr txBox="1"/>
          <p:nvPr/>
        </p:nvSpPr>
        <p:spPr>
          <a:xfrm>
            <a:off x="1143000" y="946246"/>
            <a:ext cx="1656277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&lt;style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type="text/css"&gt;</a:t>
            </a:r>
          </a:p>
        </p:txBody>
      </p:sp>
      <p:sp>
        <p:nvSpPr>
          <p:cNvPr id="1049302" name="object 8"/>
          <p:cNvSpPr txBox="1"/>
          <p:nvPr/>
        </p:nvSpPr>
        <p:spPr>
          <a:xfrm>
            <a:off x="914400" y="1209111"/>
            <a:ext cx="2859889" cy="1185964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45720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body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{background-color:yellow}</a:t>
            </a:r>
          </a:p>
          <a:p>
            <a:pPr marL="4572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{color:blue}</a:t>
            </a:r>
          </a:p>
          <a:p>
            <a:pPr marL="1905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&lt;/style&gt;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&lt;/head&gt;</a:t>
            </a:r>
          </a:p>
        </p:txBody>
      </p:sp>
      <p:sp>
        <p:nvSpPr>
          <p:cNvPr id="1049303" name="object 9"/>
          <p:cNvSpPr txBox="1"/>
          <p:nvPr/>
        </p:nvSpPr>
        <p:spPr>
          <a:xfrm>
            <a:off x="914400" y="2260569"/>
            <a:ext cx="135437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&lt;meta&gt;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Element:</a:t>
            </a:r>
          </a:p>
        </p:txBody>
      </p:sp>
      <p:sp>
        <p:nvSpPr>
          <p:cNvPr id="1049304" name="object 10"/>
          <p:cNvSpPr txBox="1"/>
          <p:nvPr/>
        </p:nvSpPr>
        <p:spPr>
          <a:xfrm>
            <a:off x="1143000" y="2522243"/>
            <a:ext cx="2759643" cy="39856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JIOAA+Wingdings-Regular"/>
                <a:cs typeface="QJIOAA+Wingdings-Regular"/>
              </a:rPr>
              <a:t></a:t>
            </a:r>
            <a:r>
              <a:rPr dirty="0" sz="1200" spc="-343">
                <a:solidFill>
                  <a:srgbClr val="000000"/>
                </a:solidFill>
                <a:latin typeface="QJIOAA+Wingdings-Regular"/>
                <a:cs typeface="QJIOAA+Wingding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Metadata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information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about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data.</a:t>
            </a:r>
          </a:p>
        </p:txBody>
      </p:sp>
      <p:sp>
        <p:nvSpPr>
          <p:cNvPr id="1049305" name="object 11"/>
          <p:cNvSpPr txBox="1"/>
          <p:nvPr/>
        </p:nvSpPr>
        <p:spPr>
          <a:xfrm>
            <a:off x="1143000" y="2785108"/>
            <a:ext cx="6198569" cy="661426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JIOAA+Wingdings-Regular"/>
                <a:cs typeface="QJIOAA+Wingdings-Regular"/>
              </a:rPr>
              <a:t></a:t>
            </a:r>
            <a:r>
              <a:rPr dirty="0" sz="1200" spc="-343">
                <a:solidFill>
                  <a:srgbClr val="000000"/>
                </a:solidFill>
                <a:latin typeface="QJIOAA+Wingdings-Regular"/>
                <a:cs typeface="QJIOAA+Wingding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&lt;meta&gt;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provides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metadata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about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HTML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document.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Metadata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will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not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</a:t>
            </a:r>
          </a:p>
          <a:p>
            <a:pPr marL="2286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displayed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page,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but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will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machine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readable.</a:t>
            </a:r>
          </a:p>
        </p:txBody>
      </p:sp>
      <p:sp>
        <p:nvSpPr>
          <p:cNvPr id="1049306" name="object 12"/>
          <p:cNvSpPr txBox="1"/>
          <p:nvPr/>
        </p:nvSpPr>
        <p:spPr>
          <a:xfrm>
            <a:off x="1143000" y="3310837"/>
            <a:ext cx="6249044" cy="661426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JIOAA+Wingdings-Regular"/>
                <a:cs typeface="QJIOAA+Wingdings-Regular"/>
              </a:rPr>
              <a:t></a:t>
            </a:r>
            <a:r>
              <a:rPr dirty="0" sz="1200" spc="-343">
                <a:solidFill>
                  <a:srgbClr val="000000"/>
                </a:solidFill>
                <a:latin typeface="QJIOAA+Wingdings-Regular"/>
                <a:cs typeface="QJIOAA+Wingding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Meta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elements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are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typically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specify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page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description,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keywords,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author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</a:p>
          <a:p>
            <a:pPr marL="2286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document,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last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modified,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other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metadata.</a:t>
            </a:r>
          </a:p>
        </p:txBody>
      </p:sp>
      <p:sp>
        <p:nvSpPr>
          <p:cNvPr id="1049307" name="object 13"/>
          <p:cNvSpPr txBox="1"/>
          <p:nvPr/>
        </p:nvSpPr>
        <p:spPr>
          <a:xfrm>
            <a:off x="1143000" y="3836568"/>
            <a:ext cx="4008196" cy="39856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JIOAA+Wingdings-Regular"/>
                <a:cs typeface="QJIOAA+Wingdings-Regular"/>
              </a:rPr>
              <a:t></a:t>
            </a:r>
            <a:r>
              <a:rPr dirty="0" sz="1200" spc="-343">
                <a:solidFill>
                  <a:srgbClr val="000000"/>
                </a:solidFill>
                <a:latin typeface="QJIOAA+Wingdings-Regular"/>
                <a:cs typeface="QJIOAA+Wingding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&lt;meta&gt;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always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goes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inside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head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element.</a:t>
            </a:r>
          </a:p>
        </p:txBody>
      </p:sp>
      <p:sp>
        <p:nvSpPr>
          <p:cNvPr id="1049308" name="object 14"/>
          <p:cNvSpPr txBox="1"/>
          <p:nvPr/>
        </p:nvSpPr>
        <p:spPr>
          <a:xfrm>
            <a:off x="1143000" y="4099432"/>
            <a:ext cx="6302174" cy="661426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JIOAA+Wingdings-Regular"/>
                <a:cs typeface="QJIOAA+Wingdings-Regular"/>
              </a:rPr>
              <a:t></a:t>
            </a:r>
            <a:r>
              <a:rPr dirty="0" sz="1200" spc="-343">
                <a:solidFill>
                  <a:srgbClr val="000000"/>
                </a:solidFill>
                <a:latin typeface="QJIOAA+Wingdings-Regular"/>
                <a:cs typeface="QJIOAA+Wingding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metadata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browsers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(how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display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content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reload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page),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search</a:t>
            </a:r>
          </a:p>
          <a:p>
            <a:pPr marL="2286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engines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(keywords),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other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web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services.</a:t>
            </a:r>
          </a:p>
        </p:txBody>
      </p:sp>
      <p:sp>
        <p:nvSpPr>
          <p:cNvPr id="1049309" name="object 15"/>
          <p:cNvSpPr txBox="1"/>
          <p:nvPr/>
        </p:nvSpPr>
        <p:spPr>
          <a:xfrm>
            <a:off x="914400" y="4889217"/>
            <a:ext cx="6593251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Keywords</a:t>
            </a:r>
            <a:r>
              <a:rPr b="1" dirty="0" sz="1200" spc="378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for</a:t>
            </a:r>
            <a:r>
              <a:rPr b="1" dirty="0" sz="1200" spc="378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Search</a:t>
            </a:r>
            <a:r>
              <a:rPr b="1" dirty="0" sz="1200" spc="378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Engines:</a:t>
            </a:r>
            <a:r>
              <a:rPr b="1" dirty="0" sz="1200" spc="379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Some</a:t>
            </a:r>
            <a:r>
              <a:rPr dirty="0" sz="1200" spc="38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search</a:t>
            </a:r>
            <a:r>
              <a:rPr dirty="0" sz="1200" spc="37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engines</a:t>
            </a:r>
            <a:r>
              <a:rPr dirty="0" sz="1200" spc="37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will</a:t>
            </a:r>
            <a:r>
              <a:rPr dirty="0" sz="1200" spc="37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</a:t>
            </a:r>
            <a:r>
              <a:rPr dirty="0" sz="1200" spc="37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37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name</a:t>
            </a:r>
            <a:r>
              <a:rPr dirty="0" sz="1200" spc="37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 spc="37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content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attributes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meta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element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index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your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pages.</a:t>
            </a:r>
          </a:p>
        </p:txBody>
      </p:sp>
      <p:sp>
        <p:nvSpPr>
          <p:cNvPr id="1049310" name="object 16"/>
          <p:cNvSpPr txBox="1"/>
          <p:nvPr/>
        </p:nvSpPr>
        <p:spPr>
          <a:xfrm>
            <a:off x="914400" y="5414946"/>
            <a:ext cx="4209540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following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meta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element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defines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description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page:</a:t>
            </a:r>
          </a:p>
        </p:txBody>
      </p:sp>
      <p:sp>
        <p:nvSpPr>
          <p:cNvPr id="1049311" name="object 17"/>
          <p:cNvSpPr txBox="1"/>
          <p:nvPr/>
        </p:nvSpPr>
        <p:spPr>
          <a:xfrm>
            <a:off x="914400" y="5677810"/>
            <a:ext cx="5816522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&lt;meta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name="description"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content="Free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Web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tutorials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HTML,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CSS,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XML"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/&gt;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following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meta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element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defines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keywords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page:</a:t>
            </a:r>
          </a:p>
        </p:txBody>
      </p:sp>
      <p:sp>
        <p:nvSpPr>
          <p:cNvPr id="1049312" name="object 18"/>
          <p:cNvSpPr txBox="1"/>
          <p:nvPr/>
        </p:nvSpPr>
        <p:spPr>
          <a:xfrm>
            <a:off x="914400" y="6203539"/>
            <a:ext cx="4152078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&lt;meta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name="keywords"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content="HTML,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CSS,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XML"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/&gt;</a:t>
            </a:r>
          </a:p>
        </p:txBody>
      </p:sp>
      <p:sp>
        <p:nvSpPr>
          <p:cNvPr id="1049313" name="object 19"/>
          <p:cNvSpPr txBox="1"/>
          <p:nvPr/>
        </p:nvSpPr>
        <p:spPr>
          <a:xfrm>
            <a:off x="914400" y="6466404"/>
            <a:ext cx="5878921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intention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name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content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attributes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describe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content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page.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&lt;script&gt;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Element</a:t>
            </a:r>
          </a:p>
        </p:txBody>
      </p:sp>
      <p:sp>
        <p:nvSpPr>
          <p:cNvPr id="1049314" name="object 20"/>
          <p:cNvSpPr txBox="1"/>
          <p:nvPr/>
        </p:nvSpPr>
        <p:spPr>
          <a:xfrm>
            <a:off x="914400" y="6992133"/>
            <a:ext cx="6489529" cy="923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45720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&lt;script&gt;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define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client-side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script,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such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JavaScript.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--------------------------------------XXXXXXXXXXXXX---------------------------------------------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8.Explain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the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Multimedia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objects?</a:t>
            </a:r>
          </a:p>
        </p:txBody>
      </p:sp>
      <p:sp>
        <p:nvSpPr>
          <p:cNvPr id="1049315" name="object 21"/>
          <p:cNvSpPr txBox="1"/>
          <p:nvPr/>
        </p:nvSpPr>
        <p:spPr>
          <a:xfrm>
            <a:off x="914400" y="7780727"/>
            <a:ext cx="6575228" cy="1711693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45720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Multimedia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-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encompassing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term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which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mean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radically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different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things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different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people.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generally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man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sound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image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data.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encompass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everything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from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JavaScript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roll-over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button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fully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populated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3-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dimensional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word,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taking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types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java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applet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along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way.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Typically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website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developers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have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included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complex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data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items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hyperlinks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left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browser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spawn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external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application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handle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data.</a:t>
            </a:r>
          </a:p>
        </p:txBody>
      </p:sp>
      <p:sp>
        <p:nvSpPr>
          <p:cNvPr id="1049316" name="object 22"/>
          <p:cNvSpPr txBox="1"/>
          <p:nvPr/>
        </p:nvSpPr>
        <p:spPr>
          <a:xfrm>
            <a:off x="914400" y="9357914"/>
            <a:ext cx="6502699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45720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may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involve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running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application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outside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browser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happens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with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players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streamed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data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real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audio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real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video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formats.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Other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applications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may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opened</a:t>
            </a:r>
          </a:p>
        </p:txBody>
      </p:sp>
      <p:sp>
        <p:nvSpPr>
          <p:cNvPr id="1049317" name="object 23"/>
          <p:cNvSpPr txBox="1"/>
          <p:nvPr/>
        </p:nvSpPr>
        <p:spPr>
          <a:xfrm>
            <a:off x="748944" y="10052968"/>
            <a:ext cx="6004977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KADIRI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NAGESWARA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RAO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M.C.A.,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Department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of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Computer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Science,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TJPS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College,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Guntur.</a:t>
            </a:r>
          </a:p>
        </p:txBody>
      </p:sp>
      <p:sp>
        <p:nvSpPr>
          <p:cNvPr id="1049318" name="object 24"/>
          <p:cNvSpPr txBox="1"/>
          <p:nvPr/>
        </p:nvSpPr>
        <p:spPr>
          <a:xfrm>
            <a:off x="6830644" y="10052968"/>
            <a:ext cx="351183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25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19" name="object 1"/>
          <p:cNvSpPr/>
          <p:nvPr/>
        </p:nvSpPr>
        <p:spPr>
          <a:xfrm>
            <a:off x="701675" y="626109"/>
            <a:ext cx="6311900" cy="937895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9320" name="object 2"/>
          <p:cNvSpPr/>
          <p:nvPr/>
        </p:nvSpPr>
        <p:spPr>
          <a:xfrm>
            <a:off x="0" y="0"/>
            <a:ext cx="12700" cy="12700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9321" name="object 3"/>
          <p:cNvSpPr/>
          <p:nvPr/>
        </p:nvSpPr>
        <p:spPr>
          <a:xfrm>
            <a:off x="2713291" y="231738"/>
            <a:ext cx="2698267" cy="338098"/>
          </a:xfrm>
          <a:prstGeom prst="rect"/>
          <a:blipFill>
            <a:blip xmlns:r="http://schemas.openxmlformats.org/officeDocument/2006/relationships" r:embed="rId3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9322" name="object 5"/>
          <p:cNvSpPr txBox="1"/>
          <p:nvPr/>
        </p:nvSpPr>
        <p:spPr>
          <a:xfrm>
            <a:off x="685800" y="448314"/>
            <a:ext cx="1992256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III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B.Sc,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SEMESTER-6,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PAPER-7</a:t>
            </a:r>
          </a:p>
        </p:txBody>
      </p:sp>
      <p:sp>
        <p:nvSpPr>
          <p:cNvPr id="1049323" name="object 6"/>
          <p:cNvSpPr txBox="1"/>
          <p:nvPr/>
        </p:nvSpPr>
        <p:spPr>
          <a:xfrm>
            <a:off x="5720588" y="448314"/>
            <a:ext cx="1461241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Introduction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HTML</a:t>
            </a:r>
          </a:p>
        </p:txBody>
      </p:sp>
      <p:sp>
        <p:nvSpPr>
          <p:cNvPr id="1049324" name="object 7"/>
          <p:cNvSpPr txBox="1"/>
          <p:nvPr/>
        </p:nvSpPr>
        <p:spPr>
          <a:xfrm>
            <a:off x="914400" y="683382"/>
            <a:ext cx="6589399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embedded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inside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browser.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differentiation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between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these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approaches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depends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upon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configuration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browser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type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data.</a:t>
            </a:r>
          </a:p>
        </p:txBody>
      </p:sp>
      <p:sp>
        <p:nvSpPr>
          <p:cNvPr id="1049325" name="object 8"/>
          <p:cNvSpPr txBox="1"/>
          <p:nvPr/>
        </p:nvSpPr>
        <p:spPr>
          <a:xfrm>
            <a:off x="914400" y="1209111"/>
            <a:ext cx="6522679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1.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Including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Objects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: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HTML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4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has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object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which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embed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multimedia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objects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directly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page.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IMG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will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carefully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replaced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object.</a:t>
            </a:r>
          </a:p>
        </p:txBody>
      </p:sp>
      <p:sp>
        <p:nvSpPr>
          <p:cNvPr id="1049326" name="object 9"/>
          <p:cNvSpPr txBox="1"/>
          <p:nvPr/>
        </p:nvSpPr>
        <p:spPr>
          <a:xfrm>
            <a:off x="914400" y="1997705"/>
            <a:ext cx="553457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&lt;object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classid="URL"</a:t>
            </a:r>
            <a:r>
              <a:rPr dirty="0" sz="1200" spc="6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data="URL"</a:t>
            </a:r>
            <a:r>
              <a:rPr dirty="0" sz="1200" spc="6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[codebase="URL"]</a:t>
            </a:r>
            <a:r>
              <a:rPr dirty="0" sz="1200" spc="9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type="STRING"</a:t>
            </a:r>
          </a:p>
        </p:txBody>
      </p:sp>
      <p:sp>
        <p:nvSpPr>
          <p:cNvPr id="1049327" name="object 10"/>
          <p:cNvSpPr txBox="1"/>
          <p:nvPr/>
        </p:nvSpPr>
        <p:spPr>
          <a:xfrm>
            <a:off x="914400" y="2260569"/>
            <a:ext cx="6166166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[standby="STRING"]</a:t>
            </a:r>
            <a:r>
              <a:rPr dirty="0" sz="1200" spc="9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height="n"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width="n"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[title="STRING"]&gt;...................&lt;/object&gt;</a:t>
            </a:r>
          </a:p>
        </p:txBody>
      </p:sp>
      <p:sp>
        <p:nvSpPr>
          <p:cNvPr id="1049328" name="object 11"/>
          <p:cNvSpPr txBox="1"/>
          <p:nvPr/>
        </p:nvSpPr>
        <p:spPr>
          <a:xfrm>
            <a:off x="914400" y="2786298"/>
            <a:ext cx="6429561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Here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type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specify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MIME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type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object.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Standby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display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alternative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text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while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object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itself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being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downloaded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from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server.</a:t>
            </a:r>
          </a:p>
        </p:txBody>
      </p:sp>
      <p:sp>
        <p:nvSpPr>
          <p:cNvPr id="1049329" name="object 12"/>
          <p:cNvSpPr txBox="1"/>
          <p:nvPr/>
        </p:nvSpPr>
        <p:spPr>
          <a:xfrm>
            <a:off x="914400" y="3312028"/>
            <a:ext cx="3396048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&lt;param</a:t>
            </a:r>
            <a:r>
              <a:rPr dirty="0" sz="1200" spc="89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name="STRING"</a:t>
            </a:r>
            <a:r>
              <a:rPr dirty="0" sz="1200" spc="9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value="STRING"</a:t>
            </a:r>
          </a:p>
          <a:p>
            <a:pPr marL="4572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valuetype=["ref"|"object"|"data"]&gt;</a:t>
            </a:r>
          </a:p>
        </p:txBody>
      </p:sp>
      <p:sp>
        <p:nvSpPr>
          <p:cNvPr id="1049330" name="object 13"/>
          <p:cNvSpPr txBox="1"/>
          <p:nvPr/>
        </p:nvSpPr>
        <p:spPr>
          <a:xfrm>
            <a:off x="4114800" y="3312028"/>
            <a:ext cx="1251718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type="STRING"</a:t>
            </a:r>
          </a:p>
        </p:txBody>
      </p:sp>
      <p:sp>
        <p:nvSpPr>
          <p:cNvPr id="1049331" name="object 14"/>
          <p:cNvSpPr txBox="1"/>
          <p:nvPr/>
        </p:nvSpPr>
        <p:spPr>
          <a:xfrm>
            <a:off x="914400" y="4100622"/>
            <a:ext cx="44879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Ex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:</a:t>
            </a:r>
          </a:p>
        </p:txBody>
      </p:sp>
      <p:sp>
        <p:nvSpPr>
          <p:cNvPr id="1049332" name="object 15"/>
          <p:cNvSpPr txBox="1"/>
          <p:nvPr/>
        </p:nvSpPr>
        <p:spPr>
          <a:xfrm>
            <a:off x="914400" y="4363486"/>
            <a:ext cx="67992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&lt;html&gt;</a:t>
            </a:r>
          </a:p>
        </p:txBody>
      </p:sp>
      <p:sp>
        <p:nvSpPr>
          <p:cNvPr id="1049333" name="object 16"/>
          <p:cNvSpPr txBox="1"/>
          <p:nvPr/>
        </p:nvSpPr>
        <p:spPr>
          <a:xfrm>
            <a:off x="914400" y="4626351"/>
            <a:ext cx="68823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&lt;head&gt;</a:t>
            </a:r>
          </a:p>
        </p:txBody>
      </p:sp>
      <p:sp>
        <p:nvSpPr>
          <p:cNvPr id="1049334" name="object 17"/>
          <p:cNvSpPr txBox="1"/>
          <p:nvPr/>
        </p:nvSpPr>
        <p:spPr>
          <a:xfrm>
            <a:off x="914400" y="4889215"/>
            <a:ext cx="2434530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&lt;title&gt;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embedded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object&lt;/title&gt;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&lt;/head&gt;</a:t>
            </a:r>
          </a:p>
        </p:txBody>
      </p:sp>
      <p:sp>
        <p:nvSpPr>
          <p:cNvPr id="1049335" name="object 18"/>
          <p:cNvSpPr txBox="1"/>
          <p:nvPr/>
        </p:nvSpPr>
        <p:spPr>
          <a:xfrm>
            <a:off x="914400" y="5414945"/>
            <a:ext cx="70530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&lt;body&gt;</a:t>
            </a:r>
          </a:p>
        </p:txBody>
      </p:sp>
      <p:sp>
        <p:nvSpPr>
          <p:cNvPr id="1049336" name="object 19"/>
          <p:cNvSpPr txBox="1"/>
          <p:nvPr/>
        </p:nvSpPr>
        <p:spPr>
          <a:xfrm>
            <a:off x="914400" y="5677809"/>
            <a:ext cx="219600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&lt;h1&gt;an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embedded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object&lt;/h1&gt;</a:t>
            </a:r>
          </a:p>
        </p:txBody>
      </p:sp>
      <p:sp>
        <p:nvSpPr>
          <p:cNvPr id="1049337" name="object 20"/>
          <p:cNvSpPr txBox="1"/>
          <p:nvPr/>
        </p:nvSpPr>
        <p:spPr>
          <a:xfrm>
            <a:off x="914400" y="5940674"/>
            <a:ext cx="4911480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&lt;p&gt;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next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paragraph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contains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objects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some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parameters&lt;/p&gt;</a:t>
            </a:r>
          </a:p>
        </p:txBody>
      </p:sp>
      <p:sp>
        <p:nvSpPr>
          <p:cNvPr id="1049338" name="object 21"/>
          <p:cNvSpPr txBox="1"/>
          <p:nvPr/>
        </p:nvSpPr>
        <p:spPr>
          <a:xfrm>
            <a:off x="914400" y="6203538"/>
            <a:ext cx="615126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&lt;object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height="50"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width="250"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classid="http://www.smiggins.com/object/greet.py"&gt;</a:t>
            </a:r>
          </a:p>
        </p:txBody>
      </p:sp>
      <p:sp>
        <p:nvSpPr>
          <p:cNvPr id="1049339" name="object 22"/>
          <p:cNvSpPr txBox="1"/>
          <p:nvPr/>
        </p:nvSpPr>
        <p:spPr>
          <a:xfrm>
            <a:off x="914400" y="6466403"/>
            <a:ext cx="461231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&lt;param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name="greetee"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value="Bill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Smigins"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valuetype="data"&gt;</a:t>
            </a:r>
          </a:p>
        </p:txBody>
      </p:sp>
      <p:sp>
        <p:nvSpPr>
          <p:cNvPr id="1049340" name="object 23"/>
          <p:cNvSpPr txBox="1"/>
          <p:nvPr/>
        </p:nvSpPr>
        <p:spPr>
          <a:xfrm>
            <a:off x="914400" y="6729268"/>
            <a:ext cx="815206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&lt;/object&gt;</a:t>
            </a:r>
          </a:p>
        </p:txBody>
      </p:sp>
      <p:sp>
        <p:nvSpPr>
          <p:cNvPr id="1049341" name="object 24"/>
          <p:cNvSpPr txBox="1"/>
          <p:nvPr/>
        </p:nvSpPr>
        <p:spPr>
          <a:xfrm>
            <a:off x="914400" y="6992132"/>
            <a:ext cx="74766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&lt;/body&gt;</a:t>
            </a:r>
          </a:p>
        </p:txBody>
      </p:sp>
      <p:sp>
        <p:nvSpPr>
          <p:cNvPr id="1049342" name="object 25"/>
          <p:cNvSpPr txBox="1"/>
          <p:nvPr/>
        </p:nvSpPr>
        <p:spPr>
          <a:xfrm>
            <a:off x="914400" y="7254997"/>
            <a:ext cx="72226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&lt;/html&gt;</a:t>
            </a:r>
          </a:p>
        </p:txBody>
      </p:sp>
      <p:sp>
        <p:nvSpPr>
          <p:cNvPr id="1049343" name="object 26"/>
          <p:cNvSpPr txBox="1"/>
          <p:nvPr/>
        </p:nvSpPr>
        <p:spPr>
          <a:xfrm>
            <a:off x="914400" y="7517862"/>
            <a:ext cx="6570471" cy="923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2.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Applets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: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Java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specified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object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supports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all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non-native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data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hence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presents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possibility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that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future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applets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may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written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languages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such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visual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basic,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java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script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(or)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even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C++.</a:t>
            </a:r>
          </a:p>
        </p:txBody>
      </p:sp>
      <p:sp>
        <p:nvSpPr>
          <p:cNvPr id="1049344" name="object 27"/>
          <p:cNvSpPr txBox="1"/>
          <p:nvPr/>
        </p:nvSpPr>
        <p:spPr>
          <a:xfrm>
            <a:off x="914400" y="8306455"/>
            <a:ext cx="5330218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&lt;applet</a:t>
            </a:r>
            <a:r>
              <a:rPr dirty="0" sz="1200" spc="6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code="classfile"</a:t>
            </a:r>
            <a:r>
              <a:rPr dirty="0" sz="1200" spc="15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[name="STRING"]</a:t>
            </a:r>
            <a:r>
              <a:rPr dirty="0" sz="1200" spc="9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width="n"</a:t>
            </a:r>
            <a:r>
              <a:rPr dirty="0" sz="1200" spc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height="n"</a:t>
            </a:r>
          </a:p>
          <a:p>
            <a:pPr marL="4572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[codebase="URL"]&gt;</a:t>
            </a:r>
          </a:p>
        </p:txBody>
      </p:sp>
      <p:sp>
        <p:nvSpPr>
          <p:cNvPr id="1049345" name="object 28"/>
          <p:cNvSpPr txBox="1"/>
          <p:nvPr/>
        </p:nvSpPr>
        <p:spPr>
          <a:xfrm>
            <a:off x="914400" y="8832184"/>
            <a:ext cx="6531589" cy="923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Java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applets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are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compiled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interpretable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form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called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"Classfile".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Here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are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2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code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samples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showing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applet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include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some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java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same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thing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rewritten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object.</a:t>
            </a:r>
          </a:p>
        </p:txBody>
      </p:sp>
      <p:sp>
        <p:nvSpPr>
          <p:cNvPr id="1049346" name="object 29"/>
          <p:cNvSpPr txBox="1"/>
          <p:nvPr/>
        </p:nvSpPr>
        <p:spPr>
          <a:xfrm>
            <a:off x="748944" y="10052968"/>
            <a:ext cx="6004977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KADIRI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NAGESWARA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RAO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M.C.A.,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Department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of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Computer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Science,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TJPS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College,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Guntur.</a:t>
            </a:r>
          </a:p>
        </p:txBody>
      </p:sp>
      <p:sp>
        <p:nvSpPr>
          <p:cNvPr id="1049347" name="object 30"/>
          <p:cNvSpPr txBox="1"/>
          <p:nvPr/>
        </p:nvSpPr>
        <p:spPr>
          <a:xfrm>
            <a:off x="6830644" y="10052968"/>
            <a:ext cx="351183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26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48" name="object 1"/>
          <p:cNvSpPr/>
          <p:nvPr/>
        </p:nvSpPr>
        <p:spPr>
          <a:xfrm>
            <a:off x="701675" y="626109"/>
            <a:ext cx="6311900" cy="937895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9349" name="object 2"/>
          <p:cNvSpPr/>
          <p:nvPr/>
        </p:nvSpPr>
        <p:spPr>
          <a:xfrm>
            <a:off x="2713291" y="231738"/>
            <a:ext cx="2698267" cy="338098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9350" name="object 4"/>
          <p:cNvSpPr txBox="1"/>
          <p:nvPr/>
        </p:nvSpPr>
        <p:spPr>
          <a:xfrm>
            <a:off x="685800" y="448314"/>
            <a:ext cx="1992256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III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B.Sc,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SEMESTER-6,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PAPER-7</a:t>
            </a:r>
          </a:p>
        </p:txBody>
      </p:sp>
      <p:sp>
        <p:nvSpPr>
          <p:cNvPr id="1049351" name="object 5"/>
          <p:cNvSpPr txBox="1"/>
          <p:nvPr/>
        </p:nvSpPr>
        <p:spPr>
          <a:xfrm>
            <a:off x="5720588" y="448314"/>
            <a:ext cx="1461241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Introduction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HTML</a:t>
            </a:r>
          </a:p>
        </p:txBody>
      </p:sp>
      <p:sp>
        <p:nvSpPr>
          <p:cNvPr id="1049352" name="object 6"/>
          <p:cNvSpPr txBox="1"/>
          <p:nvPr/>
        </p:nvSpPr>
        <p:spPr>
          <a:xfrm>
            <a:off x="914400" y="683382"/>
            <a:ext cx="67992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&lt;html&gt;</a:t>
            </a:r>
          </a:p>
        </p:txBody>
      </p:sp>
      <p:sp>
        <p:nvSpPr>
          <p:cNvPr id="1049353" name="object 7"/>
          <p:cNvSpPr txBox="1"/>
          <p:nvPr/>
        </p:nvSpPr>
        <p:spPr>
          <a:xfrm>
            <a:off x="914400" y="946246"/>
            <a:ext cx="68823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&lt;head&gt;</a:t>
            </a:r>
          </a:p>
        </p:txBody>
      </p:sp>
      <p:sp>
        <p:nvSpPr>
          <p:cNvPr id="1049354" name="object 8"/>
          <p:cNvSpPr txBox="1"/>
          <p:nvPr/>
        </p:nvSpPr>
        <p:spPr>
          <a:xfrm>
            <a:off x="914400" y="1209111"/>
            <a:ext cx="2142722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&lt;title&gt;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simple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applet&lt;/title&gt;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&lt;/head&gt;</a:t>
            </a:r>
          </a:p>
        </p:txBody>
      </p:sp>
      <p:sp>
        <p:nvSpPr>
          <p:cNvPr id="1049355" name="object 9"/>
          <p:cNvSpPr txBox="1"/>
          <p:nvPr/>
        </p:nvSpPr>
        <p:spPr>
          <a:xfrm>
            <a:off x="914400" y="1734840"/>
            <a:ext cx="70530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&lt;body&gt;</a:t>
            </a:r>
          </a:p>
        </p:txBody>
      </p:sp>
      <p:sp>
        <p:nvSpPr>
          <p:cNvPr id="1049356" name="object 10"/>
          <p:cNvSpPr txBox="1"/>
          <p:nvPr/>
        </p:nvSpPr>
        <p:spPr>
          <a:xfrm>
            <a:off x="914400" y="1997705"/>
            <a:ext cx="2765596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&lt;p&gt;Here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simpleAWTApplet&lt;/p&gt;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&lt;p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align="center"&gt;</a:t>
            </a:r>
          </a:p>
        </p:txBody>
      </p:sp>
      <p:sp>
        <p:nvSpPr>
          <p:cNvPr id="1049357" name="object 11"/>
          <p:cNvSpPr txBox="1"/>
          <p:nvPr/>
        </p:nvSpPr>
        <p:spPr>
          <a:xfrm>
            <a:off x="914400" y="2523434"/>
            <a:ext cx="815206" cy="923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&lt;applet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&lt;/applet&gt;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&lt;/p&gt;</a:t>
            </a:r>
          </a:p>
        </p:txBody>
      </p:sp>
      <p:sp>
        <p:nvSpPr>
          <p:cNvPr id="1049358" name="object 12"/>
          <p:cNvSpPr txBox="1"/>
          <p:nvPr/>
        </p:nvSpPr>
        <p:spPr>
          <a:xfrm>
            <a:off x="1866900" y="2523434"/>
            <a:ext cx="232994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code="SimpleAWTApplet.class"</a:t>
            </a:r>
          </a:p>
        </p:txBody>
      </p:sp>
      <p:sp>
        <p:nvSpPr>
          <p:cNvPr id="1049359" name="object 13"/>
          <p:cNvSpPr txBox="1"/>
          <p:nvPr/>
        </p:nvSpPr>
        <p:spPr>
          <a:xfrm>
            <a:off x="4152900" y="2523434"/>
            <a:ext cx="1961854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width="200"</a:t>
            </a:r>
            <a:r>
              <a:rPr dirty="0" sz="1200" spc="40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height="50"&gt;</a:t>
            </a:r>
          </a:p>
        </p:txBody>
      </p:sp>
      <p:sp>
        <p:nvSpPr>
          <p:cNvPr id="1049360" name="object 14"/>
          <p:cNvSpPr txBox="1"/>
          <p:nvPr/>
        </p:nvSpPr>
        <p:spPr>
          <a:xfrm>
            <a:off x="914400" y="3312028"/>
            <a:ext cx="747669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&lt;/body&gt;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&lt;/html&gt;</a:t>
            </a:r>
          </a:p>
        </p:txBody>
      </p:sp>
      <p:sp>
        <p:nvSpPr>
          <p:cNvPr id="1049361" name="object 15"/>
          <p:cNvSpPr txBox="1"/>
          <p:nvPr/>
        </p:nvSpPr>
        <p:spPr>
          <a:xfrm>
            <a:off x="914400" y="4100622"/>
            <a:ext cx="67992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&lt;html&gt;</a:t>
            </a:r>
          </a:p>
        </p:txBody>
      </p:sp>
      <p:sp>
        <p:nvSpPr>
          <p:cNvPr id="1049362" name="object 16"/>
          <p:cNvSpPr txBox="1"/>
          <p:nvPr/>
        </p:nvSpPr>
        <p:spPr>
          <a:xfrm>
            <a:off x="914400" y="4363487"/>
            <a:ext cx="68823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&lt;head&gt;</a:t>
            </a:r>
          </a:p>
        </p:txBody>
      </p:sp>
      <p:sp>
        <p:nvSpPr>
          <p:cNvPr id="1049363" name="object 17"/>
          <p:cNvSpPr txBox="1"/>
          <p:nvPr/>
        </p:nvSpPr>
        <p:spPr>
          <a:xfrm>
            <a:off x="914400" y="4626352"/>
            <a:ext cx="2235259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&lt;title&gt;A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nsimple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Applet&lt;/title&gt;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&lt;/head&gt;</a:t>
            </a:r>
          </a:p>
        </p:txBody>
      </p:sp>
      <p:sp>
        <p:nvSpPr>
          <p:cNvPr id="1049364" name="object 18"/>
          <p:cNvSpPr txBox="1"/>
          <p:nvPr/>
        </p:nvSpPr>
        <p:spPr>
          <a:xfrm>
            <a:off x="914400" y="5152081"/>
            <a:ext cx="70530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&lt;body&gt;</a:t>
            </a:r>
          </a:p>
        </p:txBody>
      </p:sp>
      <p:sp>
        <p:nvSpPr>
          <p:cNvPr id="1049365" name="object 19"/>
          <p:cNvSpPr txBox="1"/>
          <p:nvPr/>
        </p:nvSpPr>
        <p:spPr>
          <a:xfrm>
            <a:off x="914400" y="5414945"/>
            <a:ext cx="2794865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&lt;p&gt;Here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SimpleAWTApplet&lt;/p&gt;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&lt;p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align="center"&gt;</a:t>
            </a:r>
          </a:p>
        </p:txBody>
      </p:sp>
      <p:sp>
        <p:nvSpPr>
          <p:cNvPr id="1049366" name="object 20"/>
          <p:cNvSpPr txBox="1"/>
          <p:nvPr/>
        </p:nvSpPr>
        <p:spPr>
          <a:xfrm>
            <a:off x="914400" y="5940674"/>
            <a:ext cx="4846458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&lt;object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code="SimpleAWTApplet.class"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width="200"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height="50"&gt;</a:t>
            </a:r>
          </a:p>
        </p:txBody>
      </p:sp>
      <p:sp>
        <p:nvSpPr>
          <p:cNvPr id="1049367" name="object 21"/>
          <p:cNvSpPr txBox="1"/>
          <p:nvPr/>
        </p:nvSpPr>
        <p:spPr>
          <a:xfrm>
            <a:off x="914400" y="6203539"/>
            <a:ext cx="815206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&lt;/object&gt;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&lt;/p&gt;</a:t>
            </a:r>
          </a:p>
        </p:txBody>
      </p:sp>
      <p:sp>
        <p:nvSpPr>
          <p:cNvPr id="1049368" name="object 22"/>
          <p:cNvSpPr txBox="1"/>
          <p:nvPr/>
        </p:nvSpPr>
        <p:spPr>
          <a:xfrm>
            <a:off x="914400" y="6729268"/>
            <a:ext cx="747669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&lt;/body&gt;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&lt;/html&gt;</a:t>
            </a:r>
          </a:p>
        </p:txBody>
      </p:sp>
      <p:sp>
        <p:nvSpPr>
          <p:cNvPr id="1049369" name="object 23"/>
          <p:cNvSpPr txBox="1"/>
          <p:nvPr/>
        </p:nvSpPr>
        <p:spPr>
          <a:xfrm>
            <a:off x="748944" y="10052968"/>
            <a:ext cx="6004977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KADIRI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NAGESWARA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RAO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M.C.A.,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Department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of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Computer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Science,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TJPS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College,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Guntur.</a:t>
            </a:r>
          </a:p>
        </p:txBody>
      </p:sp>
      <p:sp>
        <p:nvSpPr>
          <p:cNvPr id="1049370" name="object 24"/>
          <p:cNvSpPr txBox="1"/>
          <p:nvPr/>
        </p:nvSpPr>
        <p:spPr>
          <a:xfrm>
            <a:off x="6830644" y="10052968"/>
            <a:ext cx="351183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27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71" name="object 1"/>
          <p:cNvSpPr/>
          <p:nvPr/>
        </p:nvSpPr>
        <p:spPr>
          <a:xfrm>
            <a:off x="701675" y="626109"/>
            <a:ext cx="6311900" cy="937895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9372" name="object 2"/>
          <p:cNvSpPr/>
          <p:nvPr/>
        </p:nvSpPr>
        <p:spPr>
          <a:xfrm>
            <a:off x="0" y="0"/>
            <a:ext cx="12700" cy="12700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9373" name="object 3"/>
          <p:cNvSpPr/>
          <p:nvPr/>
        </p:nvSpPr>
        <p:spPr>
          <a:xfrm>
            <a:off x="2713291" y="231738"/>
            <a:ext cx="2698267" cy="338098"/>
          </a:xfrm>
          <a:prstGeom prst="rect"/>
          <a:blipFill>
            <a:blip xmlns:r="http://schemas.openxmlformats.org/officeDocument/2006/relationships" r:embed="rId3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9374" name="object 5"/>
          <p:cNvSpPr txBox="1"/>
          <p:nvPr/>
        </p:nvSpPr>
        <p:spPr>
          <a:xfrm>
            <a:off x="685800" y="448314"/>
            <a:ext cx="1992256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III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B.Sc,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SEMESTER-6,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PAPER-7</a:t>
            </a:r>
          </a:p>
        </p:txBody>
      </p:sp>
      <p:sp>
        <p:nvSpPr>
          <p:cNvPr id="1049375" name="object 6"/>
          <p:cNvSpPr txBox="1"/>
          <p:nvPr/>
        </p:nvSpPr>
        <p:spPr>
          <a:xfrm>
            <a:off x="5720588" y="448314"/>
            <a:ext cx="1461241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Introduction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HTML</a:t>
            </a:r>
          </a:p>
        </p:txBody>
      </p:sp>
      <p:sp>
        <p:nvSpPr>
          <p:cNvPr id="1049376" name="object 7"/>
          <p:cNvSpPr txBox="1"/>
          <p:nvPr/>
        </p:nvSpPr>
        <p:spPr>
          <a:xfrm>
            <a:off x="2923628" y="683382"/>
            <a:ext cx="1972227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PREVIOUS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QUESTIONS</a:t>
            </a:r>
          </a:p>
        </p:txBody>
      </p:sp>
      <p:sp>
        <p:nvSpPr>
          <p:cNvPr id="1049377" name="object 8"/>
          <p:cNvSpPr txBox="1"/>
          <p:nvPr/>
        </p:nvSpPr>
        <p:spPr>
          <a:xfrm>
            <a:off x="914400" y="946246"/>
            <a:ext cx="6365618" cy="1185964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1.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What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HTML?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What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are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basic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create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HTML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Document?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(March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2013)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2.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Create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HTML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table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with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columns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country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name,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national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sport,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national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flower,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national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animal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national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tree.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There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must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least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five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countries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rows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table.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(March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2011)</a:t>
            </a:r>
          </a:p>
        </p:txBody>
      </p:sp>
      <p:sp>
        <p:nvSpPr>
          <p:cNvPr id="1049378" name="object 9"/>
          <p:cNvSpPr txBox="1"/>
          <p:nvPr/>
        </p:nvSpPr>
        <p:spPr>
          <a:xfrm>
            <a:off x="914400" y="1997705"/>
            <a:ext cx="6434320" cy="923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3.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Create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simple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HTML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page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which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demonstrates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various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types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lists.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Try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adding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definition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which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unordered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define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terms.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(March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2012,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June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2014)</a:t>
            </a:r>
          </a:p>
        </p:txBody>
      </p:sp>
      <p:sp>
        <p:nvSpPr>
          <p:cNvPr id="1049379" name="object 10"/>
          <p:cNvSpPr txBox="1"/>
          <p:nvPr/>
        </p:nvSpPr>
        <p:spPr>
          <a:xfrm>
            <a:off x="914400" y="2786298"/>
            <a:ext cx="6002298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4.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Mention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relative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attributes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corresponding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&lt;TABLE&gt;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…..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&lt;/TABLE&gt;</a:t>
            </a:r>
          </a:p>
          <a:p>
            <a:pPr marL="381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table.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(July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2013,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March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2011)</a:t>
            </a:r>
          </a:p>
        </p:txBody>
      </p:sp>
      <p:sp>
        <p:nvSpPr>
          <p:cNvPr id="1049380" name="object 11"/>
          <p:cNvSpPr txBox="1"/>
          <p:nvPr/>
        </p:nvSpPr>
        <p:spPr>
          <a:xfrm>
            <a:off x="914399" y="3312028"/>
            <a:ext cx="5811272" cy="144883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5.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Write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HTML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program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play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sound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video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web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page?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(March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2012)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6.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Explain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related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Tables,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Frames,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Text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Formatting.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(March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2012)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7.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What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Internet?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Describe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Internet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growth?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(March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2012)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8.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Explain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about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HTML.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Explain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about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(July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2013,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March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2011)</a:t>
            </a:r>
          </a:p>
          <a:p>
            <a:pPr marL="4572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i)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Ordered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</a:t>
            </a:r>
          </a:p>
        </p:txBody>
      </p:sp>
      <p:sp>
        <p:nvSpPr>
          <p:cNvPr id="1049381" name="object 12"/>
          <p:cNvSpPr txBox="1"/>
          <p:nvPr/>
        </p:nvSpPr>
        <p:spPr>
          <a:xfrm>
            <a:off x="1371599" y="4626352"/>
            <a:ext cx="137965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ii)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Un-ordered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</a:t>
            </a:r>
          </a:p>
        </p:txBody>
      </p:sp>
      <p:sp>
        <p:nvSpPr>
          <p:cNvPr id="1049382" name="object 13"/>
          <p:cNvSpPr txBox="1"/>
          <p:nvPr/>
        </p:nvSpPr>
        <p:spPr>
          <a:xfrm>
            <a:off x="1371599" y="4889217"/>
            <a:ext cx="1384096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iii)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Definition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List.</a:t>
            </a:r>
          </a:p>
        </p:txBody>
      </p:sp>
      <p:sp>
        <p:nvSpPr>
          <p:cNvPr id="1049383" name="object 14"/>
          <p:cNvSpPr txBox="1"/>
          <p:nvPr/>
        </p:nvSpPr>
        <p:spPr>
          <a:xfrm>
            <a:off x="748944" y="10052968"/>
            <a:ext cx="6004977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KADIRI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NAGESWARA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RAO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M.C.A.,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Department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of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Computer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Science,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TJPS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College,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Guntur.</a:t>
            </a:r>
          </a:p>
        </p:txBody>
      </p:sp>
      <p:sp>
        <p:nvSpPr>
          <p:cNvPr id="1049384" name="object 15"/>
          <p:cNvSpPr txBox="1"/>
          <p:nvPr/>
        </p:nvSpPr>
        <p:spPr>
          <a:xfrm>
            <a:off x="6830644" y="10052968"/>
            <a:ext cx="351183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28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1"/>
          <p:cNvSpPr/>
          <p:nvPr/>
        </p:nvSpPr>
        <p:spPr>
          <a:xfrm>
            <a:off x="701675" y="626109"/>
            <a:ext cx="6311900" cy="937895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628" name="object 2"/>
          <p:cNvSpPr/>
          <p:nvPr/>
        </p:nvSpPr>
        <p:spPr>
          <a:xfrm>
            <a:off x="0" y="0"/>
            <a:ext cx="12700" cy="12700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629" name="object 3"/>
          <p:cNvSpPr/>
          <p:nvPr/>
        </p:nvSpPr>
        <p:spPr>
          <a:xfrm>
            <a:off x="2713291" y="231738"/>
            <a:ext cx="2698267" cy="338098"/>
          </a:xfrm>
          <a:prstGeom prst="rect"/>
          <a:blipFill>
            <a:blip xmlns:r="http://schemas.openxmlformats.org/officeDocument/2006/relationships" r:embed="rId3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630" name="object 5"/>
          <p:cNvSpPr txBox="1"/>
          <p:nvPr/>
        </p:nvSpPr>
        <p:spPr>
          <a:xfrm>
            <a:off x="685800" y="448314"/>
            <a:ext cx="1992256" cy="165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III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B.Sc,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SEMESTER-6,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PAPER-7</a:t>
            </a:r>
          </a:p>
        </p:txBody>
      </p:sp>
      <p:sp>
        <p:nvSpPr>
          <p:cNvPr id="1048631" name="object 6"/>
          <p:cNvSpPr txBox="1"/>
          <p:nvPr/>
        </p:nvSpPr>
        <p:spPr>
          <a:xfrm>
            <a:off x="5720588" y="448314"/>
            <a:ext cx="1461241" cy="165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Introduction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HTML</a:t>
            </a:r>
          </a:p>
        </p:txBody>
      </p:sp>
      <p:sp>
        <p:nvSpPr>
          <p:cNvPr id="1048632" name="object 7"/>
          <p:cNvSpPr txBox="1"/>
          <p:nvPr/>
        </p:nvSpPr>
        <p:spPr>
          <a:xfrm>
            <a:off x="914400" y="683382"/>
            <a:ext cx="812750" cy="165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Purpose:</a:t>
            </a:r>
          </a:p>
        </p:txBody>
      </p:sp>
      <p:sp>
        <p:nvSpPr>
          <p:cNvPr id="1048633" name="object 8"/>
          <p:cNvSpPr txBox="1"/>
          <p:nvPr/>
        </p:nvSpPr>
        <p:spPr>
          <a:xfrm>
            <a:off x="914400" y="945056"/>
            <a:ext cx="2000417" cy="4238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JIOAA+Wingdings-Regular"/>
                <a:cs typeface="QJIOAA+Wingdings-Regular"/>
              </a:rPr>
              <a:t></a:t>
            </a:r>
            <a:r>
              <a:rPr dirty="0" sz="1200" spc="-352">
                <a:solidFill>
                  <a:srgbClr val="000000"/>
                </a:solidFill>
                <a:latin typeface="QJIOAA+Wingdings-Regular"/>
                <a:cs typeface="QJIOAA+Wingding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Name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Application</a:t>
            </a:r>
          </a:p>
          <a:p>
            <a:pPr marL="0" marR="0">
              <a:lnSpc>
                <a:spcPts val="1331"/>
              </a:lnSpc>
              <a:spcBef>
                <a:spcPts val="73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JIOAA+Wingdings-Regular"/>
                <a:cs typeface="QJIOAA+Wingdings-Regular"/>
              </a:rPr>
              <a:t></a:t>
            </a:r>
            <a:r>
              <a:rPr dirty="0" sz="1200" spc="-352">
                <a:solidFill>
                  <a:srgbClr val="000000"/>
                </a:solidFill>
                <a:latin typeface="QJIOAA+Wingdings-Regular"/>
                <a:cs typeface="QJIOAA+Wingding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Name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Author</a:t>
            </a:r>
          </a:p>
        </p:txBody>
      </p:sp>
      <p:sp>
        <p:nvSpPr>
          <p:cNvPr id="1048634" name="object 9"/>
          <p:cNvSpPr txBox="1"/>
          <p:nvPr/>
        </p:nvSpPr>
        <p:spPr>
          <a:xfrm>
            <a:off x="914400" y="1470785"/>
            <a:ext cx="3664835" cy="4238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JIOAA+Wingdings-Regular"/>
                <a:cs typeface="QJIOAA+Wingdings-Regular"/>
              </a:rPr>
              <a:t></a:t>
            </a:r>
            <a:r>
              <a:rPr dirty="0" sz="1200" spc="-352">
                <a:solidFill>
                  <a:srgbClr val="000000"/>
                </a:solidFill>
                <a:latin typeface="QJIOAA+Wingdings-Regular"/>
                <a:cs typeface="QJIOAA+Wingding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Description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purpose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code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file</a:t>
            </a:r>
          </a:p>
          <a:p>
            <a:pPr marL="0" marR="0">
              <a:lnSpc>
                <a:spcPts val="1331"/>
              </a:lnSpc>
              <a:spcBef>
                <a:spcPts val="73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JIOAA+Wingdings-Regular"/>
                <a:cs typeface="QJIOAA+Wingdings-Regular"/>
              </a:rPr>
              <a:t></a:t>
            </a:r>
            <a:r>
              <a:rPr dirty="0" sz="1200" spc="-352">
                <a:solidFill>
                  <a:srgbClr val="000000"/>
                </a:solidFill>
                <a:latin typeface="QJIOAA+Wingdings-Regular"/>
                <a:cs typeface="QJIOAA+Wingding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Version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Number</a:t>
            </a:r>
          </a:p>
        </p:txBody>
      </p:sp>
      <p:sp>
        <p:nvSpPr>
          <p:cNvPr id="1048635" name="object 10"/>
          <p:cNvSpPr txBox="1"/>
          <p:nvPr/>
        </p:nvSpPr>
        <p:spPr>
          <a:xfrm>
            <a:off x="914400" y="1996514"/>
            <a:ext cx="1956953" cy="1651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JIOAA+Wingdings-Regular"/>
                <a:cs typeface="QJIOAA+Wingdings-Regular"/>
              </a:rPr>
              <a:t></a:t>
            </a:r>
            <a:r>
              <a:rPr dirty="0" sz="1200" spc="-352">
                <a:solidFill>
                  <a:srgbClr val="000000"/>
                </a:solidFill>
                <a:latin typeface="QJIOAA+Wingdings-Regular"/>
                <a:cs typeface="QJIOAA+Wingding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Copy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rights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information</a:t>
            </a:r>
          </a:p>
        </p:txBody>
      </p:sp>
      <p:sp>
        <p:nvSpPr>
          <p:cNvPr id="1048636" name="object 11"/>
          <p:cNvSpPr txBox="1"/>
          <p:nvPr/>
        </p:nvSpPr>
        <p:spPr>
          <a:xfrm>
            <a:off x="914400" y="2260569"/>
            <a:ext cx="6593428" cy="94234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--------------------------------XXXXXXXX---------------------------------------------------------------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5.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Explain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the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Procedure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to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create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an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HTML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document?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(March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2012,</a:t>
            </a:r>
          </a:p>
          <a:p>
            <a:pPr marL="4572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 spc="1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create</a:t>
            </a:r>
            <a:r>
              <a:rPr dirty="0" sz="1200" spc="1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</a:t>
            </a:r>
            <a:r>
              <a:rPr dirty="0" sz="1200" spc="1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HTML</a:t>
            </a:r>
            <a:r>
              <a:rPr dirty="0" sz="1200" spc="1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document,</a:t>
            </a:r>
            <a:r>
              <a:rPr dirty="0" sz="1200" spc="12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</a:t>
            </a:r>
            <a:r>
              <a:rPr dirty="0" sz="1200" spc="1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need</a:t>
            </a:r>
            <a:r>
              <a:rPr dirty="0" sz="1200" spc="1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 spc="1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</a:t>
            </a:r>
            <a:r>
              <a:rPr dirty="0" sz="1200" spc="1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1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text</a:t>
            </a:r>
            <a:r>
              <a:rPr dirty="0" sz="1200" spc="12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editor</a:t>
            </a:r>
            <a:r>
              <a:rPr dirty="0" sz="1200" spc="1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 spc="1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create</a:t>
            </a:r>
            <a:r>
              <a:rPr dirty="0" sz="1200" spc="12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</a:t>
            </a:r>
            <a:r>
              <a:rPr dirty="0" sz="1200" spc="1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ASCII</a:t>
            </a:r>
            <a:r>
              <a:rPr dirty="0" sz="1200" spc="1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file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with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extension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.html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.htm</a:t>
            </a:r>
          </a:p>
        </p:txBody>
      </p:sp>
      <p:sp>
        <p:nvSpPr>
          <p:cNvPr id="1048637" name="object 12"/>
          <p:cNvSpPr txBox="1"/>
          <p:nvPr/>
        </p:nvSpPr>
        <p:spPr>
          <a:xfrm>
            <a:off x="1143000" y="3310837"/>
            <a:ext cx="6330539" cy="42418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JIOAA+Wingdings-Regular"/>
                <a:cs typeface="QJIOAA+Wingdings-Regular"/>
              </a:rPr>
              <a:t></a:t>
            </a:r>
            <a:r>
              <a:rPr dirty="0" sz="1200" spc="-352">
                <a:solidFill>
                  <a:srgbClr val="000000"/>
                </a:solidFill>
                <a:latin typeface="QJIOAA+Wingdings-Regular"/>
                <a:cs typeface="QJIOAA+Wingding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All</a:t>
            </a:r>
            <a:r>
              <a:rPr dirty="0" sz="1200" spc="13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13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text</a:t>
            </a:r>
            <a:r>
              <a:rPr dirty="0" sz="1200" spc="13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 spc="13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13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entire</a:t>
            </a:r>
            <a:r>
              <a:rPr dirty="0" sz="1200" spc="13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file</a:t>
            </a:r>
            <a:r>
              <a:rPr dirty="0" sz="1200" spc="13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are</a:t>
            </a:r>
            <a:r>
              <a:rPr dirty="0" sz="1200" spc="13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placed</a:t>
            </a:r>
            <a:r>
              <a:rPr dirty="0" sz="1200" spc="13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 spc="13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13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starting</a:t>
            </a:r>
            <a:r>
              <a:rPr dirty="0" sz="1200" spc="13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 spc="13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ending</a:t>
            </a:r>
            <a:r>
              <a:rPr dirty="0" sz="1200" spc="13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HTML</a:t>
            </a:r>
            <a:r>
              <a:rPr dirty="0" sz="1200" spc="13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tags,</a:t>
            </a:r>
            <a:r>
              <a:rPr dirty="0" sz="1200" spc="13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like</a:t>
            </a:r>
          </a:p>
          <a:p>
            <a:pPr marL="2286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&lt;HTML&gt;&amp;&lt;/HTML&gt;</a:t>
            </a:r>
          </a:p>
        </p:txBody>
      </p:sp>
      <p:sp>
        <p:nvSpPr>
          <p:cNvPr id="1048638" name="object 13"/>
          <p:cNvSpPr txBox="1"/>
          <p:nvPr/>
        </p:nvSpPr>
        <p:spPr>
          <a:xfrm>
            <a:off x="1143000" y="3836568"/>
            <a:ext cx="6330539" cy="94196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JIOAA+Wingdings-Regular"/>
                <a:cs typeface="QJIOAA+Wingdings-Regular"/>
              </a:rPr>
              <a:t></a:t>
            </a:r>
            <a:r>
              <a:rPr dirty="0" sz="1200" spc="-352">
                <a:solidFill>
                  <a:srgbClr val="000000"/>
                </a:solidFill>
                <a:latin typeface="QJIOAA+Wingdings-Regular"/>
                <a:cs typeface="QJIOAA+Wingding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Every</a:t>
            </a:r>
            <a:r>
              <a:rPr dirty="0" sz="1200" spc="35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HTML</a:t>
            </a:r>
            <a:r>
              <a:rPr dirty="0" sz="1200" spc="35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document</a:t>
            </a:r>
            <a:r>
              <a:rPr dirty="0" sz="1200" spc="35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has</a:t>
            </a:r>
            <a:r>
              <a:rPr dirty="0" sz="1200" spc="35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two</a:t>
            </a:r>
            <a:r>
              <a:rPr dirty="0" sz="1200" spc="35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parts.</a:t>
            </a:r>
            <a:r>
              <a:rPr dirty="0" sz="1200" spc="35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Those</a:t>
            </a:r>
            <a:r>
              <a:rPr dirty="0" sz="1200" spc="35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are</a:t>
            </a:r>
            <a:r>
              <a:rPr dirty="0" sz="1200" spc="35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&lt;HEAD&gt;&amp;&lt;BODY&gt;</a:t>
            </a:r>
            <a:r>
              <a:rPr dirty="0" sz="1200" spc="35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 spc="35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</a:p>
          <a:p>
            <a:pPr marL="2286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corresponding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closing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are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&lt;/HEAD&gt;&amp;&lt;/BODY&gt;</a:t>
            </a:r>
          </a:p>
          <a:p>
            <a:pPr marL="0" marR="0">
              <a:lnSpc>
                <a:spcPts val="1331"/>
              </a:lnSpc>
              <a:spcBef>
                <a:spcPts val="737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JIOAA+Wingdings-Regular"/>
                <a:cs typeface="QJIOAA+Wingdings-Regular"/>
              </a:rPr>
              <a:t></a:t>
            </a:r>
            <a:r>
              <a:rPr dirty="0" sz="1200" spc="-352">
                <a:solidFill>
                  <a:srgbClr val="000000"/>
                </a:solidFill>
                <a:latin typeface="QJIOAA+Wingdings-Regular"/>
                <a:cs typeface="QJIOAA+Wingding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1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&lt;HEAD&gt;</a:t>
            </a:r>
            <a:r>
              <a:rPr dirty="0" sz="1200" spc="1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</a:t>
            </a:r>
            <a:r>
              <a:rPr dirty="0" sz="1200" spc="1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contains</a:t>
            </a:r>
            <a:r>
              <a:rPr dirty="0" sz="1200" spc="1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1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Title</a:t>
            </a:r>
            <a:r>
              <a:rPr dirty="0" sz="1200" spc="1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 spc="1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Meta</a:t>
            </a:r>
            <a:r>
              <a:rPr dirty="0" sz="1200" spc="1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tags.</a:t>
            </a:r>
            <a:r>
              <a:rPr dirty="0" sz="1200" spc="1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These</a:t>
            </a:r>
            <a:r>
              <a:rPr dirty="0" sz="1200" spc="1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describe</a:t>
            </a:r>
            <a:r>
              <a:rPr dirty="0" sz="1200" spc="1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1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Title</a:t>
            </a:r>
            <a:r>
              <a:rPr dirty="0" sz="1200" spc="1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 spc="1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</a:p>
          <a:p>
            <a:pPr marL="2286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document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control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information.</a:t>
            </a:r>
          </a:p>
        </p:txBody>
      </p:sp>
      <p:sp>
        <p:nvSpPr>
          <p:cNvPr id="1048639" name="object 14"/>
          <p:cNvSpPr txBox="1"/>
          <p:nvPr/>
        </p:nvSpPr>
        <p:spPr>
          <a:xfrm>
            <a:off x="914400" y="4888026"/>
            <a:ext cx="4860661" cy="42418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228600" marR="0">
              <a:lnSpc>
                <a:spcPts val="13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QJIOAA+Wingdings-Regular"/>
                <a:cs typeface="QJIOAA+Wingdings-Regular"/>
              </a:rPr>
              <a:t></a:t>
            </a:r>
            <a:r>
              <a:rPr dirty="0" sz="1200" spc="-352">
                <a:solidFill>
                  <a:srgbClr val="000000"/>
                </a:solidFill>
                <a:latin typeface="QJIOAA+Wingdings-Regular"/>
                <a:cs typeface="QJIOAA+Wingdings-Regular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&lt;BODY&gt;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contains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text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displayed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Browser.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Ex:</a:t>
            </a:r>
          </a:p>
        </p:txBody>
      </p:sp>
      <p:sp>
        <p:nvSpPr>
          <p:cNvPr id="1048640" name="object 15"/>
          <p:cNvSpPr txBox="1"/>
          <p:nvPr/>
        </p:nvSpPr>
        <p:spPr>
          <a:xfrm>
            <a:off x="914400" y="5414946"/>
            <a:ext cx="679921" cy="165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&lt;html&gt;</a:t>
            </a:r>
          </a:p>
        </p:txBody>
      </p:sp>
      <p:sp>
        <p:nvSpPr>
          <p:cNvPr id="1048641" name="object 16"/>
          <p:cNvSpPr txBox="1"/>
          <p:nvPr/>
        </p:nvSpPr>
        <p:spPr>
          <a:xfrm>
            <a:off x="1371600" y="5677810"/>
            <a:ext cx="688232" cy="165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&lt;head&gt;</a:t>
            </a:r>
          </a:p>
        </p:txBody>
      </p:sp>
      <p:sp>
        <p:nvSpPr>
          <p:cNvPr id="1048642" name="object 17"/>
          <p:cNvSpPr txBox="1"/>
          <p:nvPr/>
        </p:nvSpPr>
        <p:spPr>
          <a:xfrm>
            <a:off x="914400" y="5940675"/>
            <a:ext cx="2906134" cy="14605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91440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&lt;title&gt;</a:t>
            </a:r>
          </a:p>
          <a:p>
            <a:pPr marL="4572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&lt;/head&gt;</a:t>
            </a:r>
          </a:p>
          <a:p>
            <a:pPr marL="4572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&lt;body&gt;</a:t>
            </a:r>
          </a:p>
          <a:p>
            <a:pPr marL="9144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Welcome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TJPS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College</a:t>
            </a:r>
          </a:p>
          <a:p>
            <a:pPr marL="4572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&lt;/body&gt;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&lt;/html&gt;</a:t>
            </a:r>
          </a:p>
        </p:txBody>
      </p:sp>
      <p:sp>
        <p:nvSpPr>
          <p:cNvPr id="1048643" name="object 18"/>
          <p:cNvSpPr txBox="1"/>
          <p:nvPr/>
        </p:nvSpPr>
        <p:spPr>
          <a:xfrm>
            <a:off x="2466289" y="5940675"/>
            <a:ext cx="2086113" cy="165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Welcome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HTML</a:t>
            </a:r>
            <a:r>
              <a:rPr dirty="0" sz="1200" spc="9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&lt;/title&gt;</a:t>
            </a:r>
          </a:p>
        </p:txBody>
      </p:sp>
      <p:sp>
        <p:nvSpPr>
          <p:cNvPr id="1048644" name="object 19"/>
          <p:cNvSpPr txBox="1"/>
          <p:nvPr/>
        </p:nvSpPr>
        <p:spPr>
          <a:xfrm>
            <a:off x="914400" y="7517862"/>
            <a:ext cx="6547891" cy="165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-------------------------------XXXXXXXXXXXXX-----------------------------------------------------</a:t>
            </a:r>
          </a:p>
        </p:txBody>
      </p:sp>
      <p:sp>
        <p:nvSpPr>
          <p:cNvPr id="1048645" name="object 20"/>
          <p:cNvSpPr txBox="1"/>
          <p:nvPr/>
        </p:nvSpPr>
        <p:spPr>
          <a:xfrm>
            <a:off x="914400" y="7780727"/>
            <a:ext cx="2745973" cy="165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6.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Explain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Different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Tags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in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HTML?</a:t>
            </a:r>
          </a:p>
        </p:txBody>
      </p:sp>
      <p:sp>
        <p:nvSpPr>
          <p:cNvPr id="1048646" name="object 21"/>
          <p:cNvSpPr txBox="1"/>
          <p:nvPr/>
        </p:nvSpPr>
        <p:spPr>
          <a:xfrm>
            <a:off x="914400" y="8043591"/>
            <a:ext cx="1625651" cy="165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a)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HEADING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TAGS:</a:t>
            </a:r>
          </a:p>
        </p:txBody>
      </p:sp>
      <p:sp>
        <p:nvSpPr>
          <p:cNvPr id="1048647" name="object 22"/>
          <p:cNvSpPr txBox="1"/>
          <p:nvPr/>
        </p:nvSpPr>
        <p:spPr>
          <a:xfrm>
            <a:off x="1371600" y="8306455"/>
            <a:ext cx="6067471" cy="165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These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logical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block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implement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six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levels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document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headings;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&lt;h1&gt;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most</a:t>
            </a:r>
          </a:p>
        </p:txBody>
      </p:sp>
      <p:sp>
        <p:nvSpPr>
          <p:cNvPr id="1048648" name="object 23"/>
          <p:cNvSpPr txBox="1"/>
          <p:nvPr/>
        </p:nvSpPr>
        <p:spPr>
          <a:xfrm>
            <a:off x="914400" y="8569320"/>
            <a:ext cx="3025688" cy="42418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prominent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&lt;h6&gt;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least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prominent.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Ex:</a:t>
            </a:r>
          </a:p>
        </p:txBody>
      </p:sp>
      <p:sp>
        <p:nvSpPr>
          <p:cNvPr id="1048649" name="object 24"/>
          <p:cNvSpPr txBox="1"/>
          <p:nvPr/>
        </p:nvSpPr>
        <p:spPr>
          <a:xfrm>
            <a:off x="914400" y="9095049"/>
            <a:ext cx="1655972" cy="68326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&lt;H1&gt;Heading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1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&lt;/H1&gt;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&lt;H2&gt;Heading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2&lt;/H2&gt;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&lt;H3&gt;Heading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3&lt;/H3&gt;</a:t>
            </a:r>
          </a:p>
        </p:txBody>
      </p:sp>
      <p:sp>
        <p:nvSpPr>
          <p:cNvPr id="1048650" name="object 25"/>
          <p:cNvSpPr txBox="1"/>
          <p:nvPr/>
        </p:nvSpPr>
        <p:spPr>
          <a:xfrm>
            <a:off x="748944" y="10052968"/>
            <a:ext cx="6004977" cy="165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KADIRI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NAGESWARA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RAO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M.C.A.,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Department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of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Computer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Science,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TJPS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College,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Guntur.</a:t>
            </a:r>
          </a:p>
        </p:txBody>
      </p:sp>
      <p:sp>
        <p:nvSpPr>
          <p:cNvPr id="1048651" name="object 26"/>
          <p:cNvSpPr txBox="1"/>
          <p:nvPr/>
        </p:nvSpPr>
        <p:spPr>
          <a:xfrm>
            <a:off x="6901472" y="10052968"/>
            <a:ext cx="280354" cy="165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1"/>
          <p:cNvSpPr/>
          <p:nvPr/>
        </p:nvSpPr>
        <p:spPr>
          <a:xfrm>
            <a:off x="701675" y="626109"/>
            <a:ext cx="6311900" cy="937895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653" name="object 2"/>
          <p:cNvSpPr/>
          <p:nvPr/>
        </p:nvSpPr>
        <p:spPr>
          <a:xfrm>
            <a:off x="0" y="0"/>
            <a:ext cx="12700" cy="12700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654" name="object 3"/>
          <p:cNvSpPr/>
          <p:nvPr/>
        </p:nvSpPr>
        <p:spPr>
          <a:xfrm>
            <a:off x="2713291" y="231738"/>
            <a:ext cx="2698267" cy="338098"/>
          </a:xfrm>
          <a:prstGeom prst="rect"/>
          <a:blipFill>
            <a:blip xmlns:r="http://schemas.openxmlformats.org/officeDocument/2006/relationships" r:embed="rId3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655" name="object 5"/>
          <p:cNvSpPr txBox="1"/>
          <p:nvPr/>
        </p:nvSpPr>
        <p:spPr>
          <a:xfrm>
            <a:off x="685800" y="448314"/>
            <a:ext cx="1992256" cy="165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III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B.Sc,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SEMESTER-6,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PAPER-7</a:t>
            </a:r>
          </a:p>
        </p:txBody>
      </p:sp>
      <p:sp>
        <p:nvSpPr>
          <p:cNvPr id="1048656" name="object 6"/>
          <p:cNvSpPr txBox="1"/>
          <p:nvPr/>
        </p:nvSpPr>
        <p:spPr>
          <a:xfrm>
            <a:off x="5720588" y="448314"/>
            <a:ext cx="1461241" cy="165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Introduction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HTML</a:t>
            </a:r>
          </a:p>
        </p:txBody>
      </p:sp>
      <p:sp>
        <p:nvSpPr>
          <p:cNvPr id="1048657" name="object 7"/>
          <p:cNvSpPr txBox="1"/>
          <p:nvPr/>
        </p:nvSpPr>
        <p:spPr>
          <a:xfrm>
            <a:off x="914400" y="683382"/>
            <a:ext cx="1617872" cy="165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&lt;H4&gt;Heading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4&lt;/H4&gt;</a:t>
            </a:r>
          </a:p>
        </p:txBody>
      </p:sp>
      <p:sp>
        <p:nvSpPr>
          <p:cNvPr id="1048658" name="object 8"/>
          <p:cNvSpPr txBox="1"/>
          <p:nvPr/>
        </p:nvSpPr>
        <p:spPr>
          <a:xfrm>
            <a:off x="914400" y="946246"/>
            <a:ext cx="2735282" cy="120142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&lt;H5&gt;Heading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5&lt;/H5&gt;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&lt;H6&gt;Heading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6&lt;/H6&gt;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also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contains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alignment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attribute.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&lt;h1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align=”Left”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|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“Center”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|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“Right”&gt;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&lt;/h1&gt;</a:t>
            </a:r>
          </a:p>
        </p:txBody>
      </p:sp>
      <p:sp>
        <p:nvSpPr>
          <p:cNvPr id="1048659" name="object 9"/>
          <p:cNvSpPr txBox="1"/>
          <p:nvPr/>
        </p:nvSpPr>
        <p:spPr>
          <a:xfrm>
            <a:off x="914400" y="2260569"/>
            <a:ext cx="1490625" cy="165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b)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TEXT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STYLES:</a:t>
            </a:r>
          </a:p>
        </p:txBody>
      </p:sp>
      <p:sp>
        <p:nvSpPr>
          <p:cNvPr id="1048660" name="object 10"/>
          <p:cNvSpPr txBox="1"/>
          <p:nvPr/>
        </p:nvSpPr>
        <p:spPr>
          <a:xfrm>
            <a:off x="1143000" y="2523434"/>
            <a:ext cx="6330539" cy="68326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a.</a:t>
            </a:r>
            <a:r>
              <a:rPr b="1" dirty="0" sz="1200" spc="6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&lt;b&gt;</a:t>
            </a:r>
            <a:r>
              <a:rPr b="1" dirty="0" sz="1200" spc="25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or</a:t>
            </a:r>
            <a:r>
              <a:rPr b="1" dirty="0" sz="1200" spc="251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&lt;Strong&gt;:</a:t>
            </a:r>
            <a:r>
              <a:rPr b="1" dirty="0" sz="1200" spc="25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This</a:t>
            </a:r>
            <a:r>
              <a:rPr dirty="0" sz="1200" spc="25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inline</a:t>
            </a:r>
            <a:r>
              <a:rPr dirty="0" sz="1200" spc="25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element</a:t>
            </a:r>
            <a:r>
              <a:rPr dirty="0" sz="1200" spc="2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indicates</a:t>
            </a:r>
            <a:r>
              <a:rPr dirty="0" sz="1200" spc="25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that</a:t>
            </a:r>
            <a:r>
              <a:rPr dirty="0" sz="1200" spc="2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2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enclosed</a:t>
            </a:r>
            <a:r>
              <a:rPr dirty="0" sz="1200" spc="2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text</a:t>
            </a:r>
            <a:r>
              <a:rPr dirty="0" sz="1200" spc="25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should</a:t>
            </a:r>
            <a:r>
              <a:rPr dirty="0" sz="1200" spc="25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</a:t>
            </a:r>
          </a:p>
          <a:p>
            <a:pPr marL="2286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displayed</a:t>
            </a:r>
            <a:r>
              <a:rPr dirty="0" sz="1200" spc="1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 spc="1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boldface.</a:t>
            </a:r>
            <a:r>
              <a:rPr dirty="0" sz="1200" spc="32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Some</a:t>
            </a:r>
            <a:r>
              <a:rPr dirty="0" sz="1200" spc="1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browsers</a:t>
            </a:r>
            <a:r>
              <a:rPr dirty="0" sz="1200" spc="1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are</a:t>
            </a:r>
            <a:r>
              <a:rPr dirty="0" sz="1200" spc="1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not</a:t>
            </a:r>
            <a:r>
              <a:rPr dirty="0" sz="1200" spc="1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recognized</a:t>
            </a:r>
            <a:r>
              <a:rPr dirty="0" sz="1200" spc="1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1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&lt;b&gt;</a:t>
            </a:r>
            <a:r>
              <a:rPr dirty="0" sz="1200" spc="1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</a:t>
            </a:r>
            <a:r>
              <a:rPr dirty="0" sz="1200" spc="1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 spc="1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that</a:t>
            </a:r>
            <a:r>
              <a:rPr dirty="0" sz="1200" spc="1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cases</a:t>
            </a:r>
            <a:r>
              <a:rPr dirty="0" sz="1200" spc="1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</a:t>
            </a:r>
          </a:p>
          <a:p>
            <a:pPr marL="2286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tag.</a:t>
            </a:r>
          </a:p>
        </p:txBody>
      </p:sp>
      <p:sp>
        <p:nvSpPr>
          <p:cNvPr id="1048661" name="object 11"/>
          <p:cNvSpPr txBox="1"/>
          <p:nvPr/>
        </p:nvSpPr>
        <p:spPr>
          <a:xfrm>
            <a:off x="1828800" y="3312028"/>
            <a:ext cx="2430148" cy="165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Ex: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&lt;b&gt;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WELCOME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&lt;/b&gt;</a:t>
            </a:r>
          </a:p>
        </p:txBody>
      </p:sp>
      <p:sp>
        <p:nvSpPr>
          <p:cNvPr id="1048662" name="object 12"/>
          <p:cNvSpPr txBox="1"/>
          <p:nvPr/>
        </p:nvSpPr>
        <p:spPr>
          <a:xfrm>
            <a:off x="4572000" y="3312028"/>
            <a:ext cx="1507210" cy="165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WELCOME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To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All</a:t>
            </a:r>
          </a:p>
        </p:txBody>
      </p:sp>
      <p:sp>
        <p:nvSpPr>
          <p:cNvPr id="1048663" name="object 13"/>
          <p:cNvSpPr txBox="1"/>
          <p:nvPr/>
        </p:nvSpPr>
        <p:spPr>
          <a:xfrm>
            <a:off x="1143000" y="3837758"/>
            <a:ext cx="6330567" cy="165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b.</a:t>
            </a:r>
            <a:r>
              <a:rPr b="1" dirty="0" sz="1200" spc="532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&lt;i&gt;</a:t>
            </a:r>
            <a:r>
              <a:rPr b="1" dirty="0" sz="1200" spc="98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or</a:t>
            </a:r>
            <a:r>
              <a:rPr b="1" dirty="0" sz="1200" spc="99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&lt;em&gt;:</a:t>
            </a:r>
            <a:r>
              <a:rPr b="1" dirty="0" sz="1200" spc="498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em</a:t>
            </a:r>
            <a:r>
              <a:rPr b="1" dirty="0" sz="1200" spc="1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means</a:t>
            </a:r>
            <a:r>
              <a:rPr b="1" dirty="0" sz="1200" spc="98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emphasis.</a:t>
            </a:r>
            <a:r>
              <a:rPr b="1" dirty="0" sz="1200" spc="98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This</a:t>
            </a:r>
            <a:r>
              <a:rPr dirty="0" sz="1200" spc="9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inline</a:t>
            </a:r>
            <a:r>
              <a:rPr dirty="0" sz="1200" spc="9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element</a:t>
            </a:r>
            <a:r>
              <a:rPr dirty="0" sz="1200" spc="1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indicates</a:t>
            </a:r>
            <a:r>
              <a:rPr dirty="0" sz="1200" spc="9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that</a:t>
            </a:r>
            <a:r>
              <a:rPr dirty="0" sz="1200" spc="9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9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enclosed</a:t>
            </a:r>
          </a:p>
        </p:txBody>
      </p:sp>
      <p:sp>
        <p:nvSpPr>
          <p:cNvPr id="1048664" name="object 14"/>
          <p:cNvSpPr txBox="1"/>
          <p:nvPr/>
        </p:nvSpPr>
        <p:spPr>
          <a:xfrm>
            <a:off x="1371599" y="4100623"/>
            <a:ext cx="2662023" cy="165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text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should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displayed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Italic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face.</a:t>
            </a:r>
          </a:p>
        </p:txBody>
      </p:sp>
      <p:sp>
        <p:nvSpPr>
          <p:cNvPr id="1048665" name="object 15"/>
          <p:cNvSpPr txBox="1"/>
          <p:nvPr/>
        </p:nvSpPr>
        <p:spPr>
          <a:xfrm>
            <a:off x="1828799" y="4363487"/>
            <a:ext cx="2352158" cy="1651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Ex: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&lt;i&gt;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WELCOME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&lt;/i&gt;</a:t>
            </a:r>
          </a:p>
        </p:txBody>
      </p:sp>
      <p:sp>
        <p:nvSpPr>
          <p:cNvPr id="1048666" name="object 16"/>
          <p:cNvSpPr txBox="1"/>
          <p:nvPr/>
        </p:nvSpPr>
        <p:spPr>
          <a:xfrm>
            <a:off x="5029200" y="4363487"/>
            <a:ext cx="1380108" cy="1651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i="1">
                <a:solidFill>
                  <a:srgbClr val="000000"/>
                </a:solidFill>
                <a:latin typeface="KJUUQU+TimesNewRomanPS-ItalicMT"/>
                <a:cs typeface="KJUUQU+TimesNewRomanPS-ItalicMT"/>
              </a:rPr>
              <a:t>WELCOME</a:t>
            </a:r>
            <a:r>
              <a:rPr dirty="0" sz="1200" i="1">
                <a:solidFill>
                  <a:srgbClr val="000000"/>
                </a:solidFill>
                <a:latin typeface="KJUUQU+TimesNewRomanPS-ItalicMT"/>
                <a:cs typeface="KJUUQU+TimesNewRomanPS-ItalicMT"/>
              </a:rPr>
              <a:t> </a:t>
            </a:r>
            <a:r>
              <a:rPr dirty="0" sz="1200" i="1">
                <a:solidFill>
                  <a:srgbClr val="000000"/>
                </a:solidFill>
                <a:latin typeface="KJUUQU+TimesNewRomanPS-ItalicMT"/>
                <a:cs typeface="KJUUQU+TimesNewRomanPS-ItalicMT"/>
              </a:rPr>
              <a:t>To</a:t>
            </a:r>
            <a:r>
              <a:rPr dirty="0" sz="1200" i="1">
                <a:solidFill>
                  <a:srgbClr val="000000"/>
                </a:solidFill>
                <a:latin typeface="KJUUQU+TimesNewRomanPS-ItalicMT"/>
                <a:cs typeface="KJUUQU+TimesNewRomanPS-ItalicMT"/>
              </a:rPr>
              <a:t> </a:t>
            </a:r>
            <a:r>
              <a:rPr dirty="0" sz="1200" i="1">
                <a:solidFill>
                  <a:srgbClr val="000000"/>
                </a:solidFill>
                <a:latin typeface="KJUUQU+TimesNewRomanPS-ItalicMT"/>
                <a:cs typeface="KJUUQU+TimesNewRomanPS-ItalicMT"/>
              </a:rPr>
              <a:t>All</a:t>
            </a:r>
          </a:p>
        </p:txBody>
      </p:sp>
      <p:sp>
        <p:nvSpPr>
          <p:cNvPr id="1048667" name="object 17"/>
          <p:cNvSpPr txBox="1"/>
          <p:nvPr/>
        </p:nvSpPr>
        <p:spPr>
          <a:xfrm>
            <a:off x="1143000" y="4889217"/>
            <a:ext cx="6330391" cy="165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c.</a:t>
            </a:r>
            <a:r>
              <a:rPr b="1" dirty="0" sz="1200" spc="667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&lt;u&gt;:</a:t>
            </a:r>
            <a:r>
              <a:rPr b="1" dirty="0" sz="1200" spc="288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This</a:t>
            </a:r>
            <a:r>
              <a:rPr dirty="0" sz="1200" spc="28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inline</a:t>
            </a:r>
            <a:r>
              <a:rPr dirty="0" sz="1200" spc="28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element</a:t>
            </a:r>
            <a:r>
              <a:rPr dirty="0" sz="1200" spc="28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indicates</a:t>
            </a:r>
            <a:r>
              <a:rPr dirty="0" sz="1200" spc="28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that</a:t>
            </a:r>
            <a:r>
              <a:rPr dirty="0" sz="1200" spc="28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28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enclosed</a:t>
            </a:r>
            <a:r>
              <a:rPr dirty="0" sz="1200" spc="28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text</a:t>
            </a:r>
            <a:r>
              <a:rPr dirty="0" sz="1200" spc="28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should</a:t>
            </a:r>
            <a:r>
              <a:rPr dirty="0" sz="1200" spc="28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</a:t>
            </a:r>
            <a:r>
              <a:rPr dirty="0" sz="1200" spc="28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displayed</a:t>
            </a:r>
            <a:r>
              <a:rPr dirty="0" sz="1200" spc="28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</a:p>
        </p:txBody>
      </p:sp>
      <p:sp>
        <p:nvSpPr>
          <p:cNvPr id="1048668" name="object 18"/>
          <p:cNvSpPr txBox="1"/>
          <p:nvPr/>
        </p:nvSpPr>
        <p:spPr>
          <a:xfrm>
            <a:off x="1371600" y="5152081"/>
            <a:ext cx="1167841" cy="165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Underline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face.</a:t>
            </a:r>
          </a:p>
        </p:txBody>
      </p:sp>
      <p:sp>
        <p:nvSpPr>
          <p:cNvPr id="1048669" name="object 19"/>
          <p:cNvSpPr txBox="1"/>
          <p:nvPr/>
        </p:nvSpPr>
        <p:spPr>
          <a:xfrm>
            <a:off x="1828800" y="5414946"/>
            <a:ext cx="2430148" cy="165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Ex: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&lt;u&gt;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WELCOME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&lt;/u&gt;</a:t>
            </a:r>
          </a:p>
        </p:txBody>
      </p:sp>
      <p:sp>
        <p:nvSpPr>
          <p:cNvPr id="1048670" name="object 20"/>
          <p:cNvSpPr txBox="1"/>
          <p:nvPr/>
        </p:nvSpPr>
        <p:spPr>
          <a:xfrm>
            <a:off x="4572000" y="5414946"/>
            <a:ext cx="1439087" cy="165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WELCOME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All</a:t>
            </a:r>
          </a:p>
        </p:txBody>
      </p:sp>
      <p:sp>
        <p:nvSpPr>
          <p:cNvPr id="1048671" name="object 21"/>
          <p:cNvSpPr txBox="1"/>
          <p:nvPr/>
        </p:nvSpPr>
        <p:spPr>
          <a:xfrm>
            <a:off x="1143000" y="5940674"/>
            <a:ext cx="6330364" cy="165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d.</a:t>
            </a:r>
            <a:r>
              <a:rPr b="1" dirty="0" sz="1200" spc="532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&lt;TT&gt;: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inline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element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indicates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that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enclosed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text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should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displayed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Tele</a:t>
            </a:r>
          </a:p>
        </p:txBody>
      </p:sp>
      <p:sp>
        <p:nvSpPr>
          <p:cNvPr id="1048672" name="object 22"/>
          <p:cNvSpPr txBox="1"/>
          <p:nvPr/>
        </p:nvSpPr>
        <p:spPr>
          <a:xfrm>
            <a:off x="1371600" y="6203539"/>
            <a:ext cx="956462" cy="165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Type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mode.</a:t>
            </a:r>
          </a:p>
        </p:txBody>
      </p:sp>
      <p:sp>
        <p:nvSpPr>
          <p:cNvPr id="1048673" name="object 23"/>
          <p:cNvSpPr txBox="1"/>
          <p:nvPr/>
        </p:nvSpPr>
        <p:spPr>
          <a:xfrm>
            <a:off x="1143000" y="6729268"/>
            <a:ext cx="4478243" cy="1651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e.</a:t>
            </a:r>
            <a:r>
              <a:rPr b="1" dirty="0" sz="1200" spc="667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&lt;Sub&gt;: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element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renders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content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subscripted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text.</a:t>
            </a:r>
          </a:p>
        </p:txBody>
      </p:sp>
      <p:sp>
        <p:nvSpPr>
          <p:cNvPr id="1048674" name="object 24"/>
          <p:cNvSpPr txBox="1"/>
          <p:nvPr/>
        </p:nvSpPr>
        <p:spPr>
          <a:xfrm>
            <a:off x="1828800" y="6992132"/>
            <a:ext cx="1957998" cy="165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Ex: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Hai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&lt;sub&gt;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&lt;/sub&gt;</a:t>
            </a:r>
          </a:p>
        </p:txBody>
      </p:sp>
      <p:sp>
        <p:nvSpPr>
          <p:cNvPr id="1048675" name="object 25"/>
          <p:cNvSpPr txBox="1"/>
          <p:nvPr/>
        </p:nvSpPr>
        <p:spPr>
          <a:xfrm>
            <a:off x="1143000" y="7517862"/>
            <a:ext cx="4614420" cy="165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f.</a:t>
            </a:r>
            <a:r>
              <a:rPr b="1" dirty="0" sz="1200" spc="8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&lt;Sup&gt;: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element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renders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content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superscripted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text.</a:t>
            </a:r>
          </a:p>
        </p:txBody>
      </p:sp>
      <p:sp>
        <p:nvSpPr>
          <p:cNvPr id="1048676" name="object 26"/>
          <p:cNvSpPr txBox="1"/>
          <p:nvPr/>
        </p:nvSpPr>
        <p:spPr>
          <a:xfrm>
            <a:off x="1828800" y="7780726"/>
            <a:ext cx="2939279" cy="165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Ex: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X&lt;sup&gt;2&lt;/sup&gt;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+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&lt;sup&gt;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2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&lt;/sup&gt;</a:t>
            </a:r>
          </a:p>
        </p:txBody>
      </p:sp>
      <p:sp>
        <p:nvSpPr>
          <p:cNvPr id="1048677" name="object 27"/>
          <p:cNvSpPr txBox="1"/>
          <p:nvPr/>
        </p:nvSpPr>
        <p:spPr>
          <a:xfrm>
            <a:off x="4572000" y="7779818"/>
            <a:ext cx="605790" cy="1651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X</a:t>
            </a:r>
            <a:r>
              <a:rPr dirty="0" sz="800">
                <a:solidFill>
                  <a:srgbClr val="000000"/>
                </a:solidFill>
                <a:latin typeface="RLEOIP+TimesNewRomanPSMT"/>
                <a:cs typeface="RLEOIP+TimesNewRomanPSMT"/>
              </a:rPr>
              <a:t>2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+Y</a:t>
            </a:r>
            <a:r>
              <a:rPr dirty="0" sz="800">
                <a:solidFill>
                  <a:srgbClr val="000000"/>
                </a:solidFill>
                <a:latin typeface="RLEOIP+TimesNewRomanPSMT"/>
                <a:cs typeface="RLEOIP+TimesNewRomanPSMT"/>
              </a:rPr>
              <a:t>2</a:t>
            </a:r>
          </a:p>
        </p:txBody>
      </p:sp>
      <p:sp>
        <p:nvSpPr>
          <p:cNvPr id="1048678" name="object 28"/>
          <p:cNvSpPr txBox="1"/>
          <p:nvPr/>
        </p:nvSpPr>
        <p:spPr>
          <a:xfrm>
            <a:off x="914400" y="8306455"/>
            <a:ext cx="6593427" cy="68326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c)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PARAGRAPH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TAGS:</a:t>
            </a:r>
          </a:p>
          <a:p>
            <a:pPr marL="4572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This</a:t>
            </a:r>
            <a:r>
              <a:rPr dirty="0" sz="1200" spc="13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block</a:t>
            </a:r>
            <a:r>
              <a:rPr dirty="0" sz="1200" spc="13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element</a:t>
            </a:r>
            <a:r>
              <a:rPr dirty="0" sz="1200" spc="13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 spc="13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used</a:t>
            </a:r>
            <a:r>
              <a:rPr dirty="0" sz="1200" spc="13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 spc="13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define</a:t>
            </a:r>
            <a:r>
              <a:rPr dirty="0" sz="1200" spc="13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13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paragraph</a:t>
            </a:r>
            <a:r>
              <a:rPr dirty="0" sz="1200" spc="13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 spc="13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text.</a:t>
            </a:r>
            <a:r>
              <a:rPr dirty="0" sz="1200" spc="13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 spc="13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also</a:t>
            </a:r>
            <a:r>
              <a:rPr dirty="0" sz="1200" spc="13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supports</a:t>
            </a:r>
            <a:r>
              <a:rPr dirty="0" sz="1200" spc="13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alignment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attribute.</a:t>
            </a:r>
          </a:p>
        </p:txBody>
      </p:sp>
      <p:sp>
        <p:nvSpPr>
          <p:cNvPr id="1048679" name="object 29"/>
          <p:cNvSpPr txBox="1"/>
          <p:nvPr/>
        </p:nvSpPr>
        <p:spPr>
          <a:xfrm>
            <a:off x="914399" y="9095049"/>
            <a:ext cx="6593283" cy="68326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49530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Ex: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&lt;p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align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=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“Left”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|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“Center”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|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“Right”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|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“Justify”&gt;</a:t>
            </a:r>
            <a:r>
              <a:rPr b="1" dirty="0" sz="1200" i="1">
                <a:solidFill>
                  <a:srgbClr val="000000"/>
                </a:solidFill>
                <a:latin typeface="PFBBJS+TimesNewRomanPS-BoldItalicMT"/>
                <a:cs typeface="PFBBJS+TimesNewRomanPS-BoldItalicMT"/>
              </a:rPr>
              <a:t>Paragraph</a:t>
            </a:r>
            <a:r>
              <a:rPr b="1" dirty="0" sz="1200" i="1">
                <a:solidFill>
                  <a:srgbClr val="000000"/>
                </a:solidFill>
                <a:latin typeface="PFBBJS+TimesNewRomanPS-BoldItalicMT"/>
                <a:cs typeface="PFBBJS+TimesNewRomanPS-BoldItalicMT"/>
              </a:rPr>
              <a:t> </a:t>
            </a:r>
            <a:r>
              <a:rPr b="1" dirty="0" sz="1200" i="1">
                <a:solidFill>
                  <a:srgbClr val="000000"/>
                </a:solidFill>
                <a:latin typeface="PFBBJS+TimesNewRomanPS-BoldItalicMT"/>
                <a:cs typeface="PFBBJS+TimesNewRomanPS-BoldItalicMT"/>
              </a:rPr>
              <a:t>text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&lt;/p&gt;</a:t>
            </a:r>
          </a:p>
          <a:p>
            <a:pPr marL="4572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40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Ending</a:t>
            </a:r>
            <a:r>
              <a:rPr dirty="0" sz="1200" spc="40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</a:t>
            </a:r>
            <a:r>
              <a:rPr dirty="0" sz="1200" spc="40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</a:t>
            </a:r>
            <a:r>
              <a:rPr dirty="0" sz="1200" spc="40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</a:t>
            </a:r>
            <a:r>
              <a:rPr dirty="0" sz="1200" spc="40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 spc="40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optional</a:t>
            </a:r>
            <a:r>
              <a:rPr dirty="0" sz="1200" spc="40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when</a:t>
            </a:r>
            <a:r>
              <a:rPr dirty="0" sz="1200" spc="40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40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paragraph</a:t>
            </a:r>
            <a:r>
              <a:rPr dirty="0" sz="1200" spc="40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 spc="40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followed</a:t>
            </a:r>
            <a:r>
              <a:rPr dirty="0" sz="1200" spc="40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by</a:t>
            </a:r>
            <a:r>
              <a:rPr dirty="0" sz="1200" spc="40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another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paragraph.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&lt;/p&gt;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omitted,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paragraph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not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followed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blank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line.</a:t>
            </a:r>
          </a:p>
        </p:txBody>
      </p:sp>
      <p:sp>
        <p:nvSpPr>
          <p:cNvPr id="1048680" name="object 30"/>
          <p:cNvSpPr txBox="1"/>
          <p:nvPr/>
        </p:nvSpPr>
        <p:spPr>
          <a:xfrm>
            <a:off x="748944" y="10052968"/>
            <a:ext cx="6004977" cy="165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KADIRI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NAGESWARA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RAO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M.C.A.,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Department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of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Computer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Science,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TJPS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College,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Guntur.</a:t>
            </a:r>
          </a:p>
        </p:txBody>
      </p:sp>
      <p:sp>
        <p:nvSpPr>
          <p:cNvPr id="1048681" name="object 31"/>
          <p:cNvSpPr txBox="1"/>
          <p:nvPr/>
        </p:nvSpPr>
        <p:spPr>
          <a:xfrm>
            <a:off x="6901472" y="10052968"/>
            <a:ext cx="280354" cy="165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1"/>
          <p:cNvSpPr/>
          <p:nvPr/>
        </p:nvSpPr>
        <p:spPr>
          <a:xfrm>
            <a:off x="701675" y="626109"/>
            <a:ext cx="6311900" cy="937895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683" name="object 2"/>
          <p:cNvSpPr/>
          <p:nvPr/>
        </p:nvSpPr>
        <p:spPr>
          <a:xfrm>
            <a:off x="0" y="0"/>
            <a:ext cx="12700" cy="12700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684" name="object 3"/>
          <p:cNvSpPr/>
          <p:nvPr/>
        </p:nvSpPr>
        <p:spPr>
          <a:xfrm>
            <a:off x="2713291" y="231738"/>
            <a:ext cx="2698267" cy="338098"/>
          </a:xfrm>
          <a:prstGeom prst="rect"/>
          <a:blipFill>
            <a:blip xmlns:r="http://schemas.openxmlformats.org/officeDocument/2006/relationships" r:embed="rId3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685" name="object 5"/>
          <p:cNvSpPr txBox="1"/>
          <p:nvPr/>
        </p:nvSpPr>
        <p:spPr>
          <a:xfrm>
            <a:off x="685800" y="448314"/>
            <a:ext cx="1992256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III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B.Sc,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SEMESTER-6,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PAPER-7</a:t>
            </a:r>
          </a:p>
        </p:txBody>
      </p:sp>
      <p:sp>
        <p:nvSpPr>
          <p:cNvPr id="1048686" name="object 6"/>
          <p:cNvSpPr txBox="1"/>
          <p:nvPr/>
        </p:nvSpPr>
        <p:spPr>
          <a:xfrm>
            <a:off x="5720588" y="448314"/>
            <a:ext cx="1461241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Introduction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HTML</a:t>
            </a:r>
          </a:p>
        </p:txBody>
      </p:sp>
      <p:sp>
        <p:nvSpPr>
          <p:cNvPr id="1048687" name="object 7"/>
          <p:cNvSpPr txBox="1"/>
          <p:nvPr/>
        </p:nvSpPr>
        <p:spPr>
          <a:xfrm>
            <a:off x="914400" y="683382"/>
            <a:ext cx="1777313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d)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LINE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BREAK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TAG:</a:t>
            </a:r>
          </a:p>
        </p:txBody>
      </p:sp>
      <p:sp>
        <p:nvSpPr>
          <p:cNvPr id="1048688" name="object 8"/>
          <p:cNvSpPr txBox="1"/>
          <p:nvPr/>
        </p:nvSpPr>
        <p:spPr>
          <a:xfrm>
            <a:off x="1371600" y="946246"/>
            <a:ext cx="606747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This</a:t>
            </a:r>
            <a:r>
              <a:rPr dirty="0" sz="1200" spc="27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</a:t>
            </a:r>
            <a:r>
              <a:rPr dirty="0" sz="1200" spc="28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forces</a:t>
            </a:r>
            <a:r>
              <a:rPr dirty="0" sz="1200" spc="28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28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line</a:t>
            </a:r>
            <a:r>
              <a:rPr dirty="0" sz="1200" spc="28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break</a:t>
            </a:r>
            <a:r>
              <a:rPr dirty="0" sz="1200" spc="28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with</a:t>
            </a:r>
            <a:r>
              <a:rPr dirty="0" sz="1200" spc="28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 spc="28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28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passage</a:t>
            </a:r>
            <a:r>
              <a:rPr dirty="0" sz="1200" spc="28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 spc="28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text</a:t>
            </a:r>
            <a:r>
              <a:rPr dirty="0" sz="1200" spc="28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where</a:t>
            </a:r>
            <a:r>
              <a:rPr dirty="0" sz="1200" spc="28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28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paragraph</a:t>
            </a:r>
            <a:r>
              <a:rPr dirty="0" sz="1200" spc="28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 spc="27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not</a:t>
            </a:r>
          </a:p>
        </p:txBody>
      </p:sp>
      <p:sp>
        <p:nvSpPr>
          <p:cNvPr id="1048689" name="object 9"/>
          <p:cNvSpPr txBox="1"/>
          <p:nvPr/>
        </p:nvSpPr>
        <p:spPr>
          <a:xfrm>
            <a:off x="914400" y="1209111"/>
            <a:ext cx="575063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desirable.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also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before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after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tables,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&lt;hr&gt;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has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end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tag.</a:t>
            </a:r>
          </a:p>
        </p:txBody>
      </p:sp>
      <p:sp>
        <p:nvSpPr>
          <p:cNvPr id="1048690" name="object 10"/>
          <p:cNvSpPr txBox="1"/>
          <p:nvPr/>
        </p:nvSpPr>
        <p:spPr>
          <a:xfrm>
            <a:off x="914400" y="1471976"/>
            <a:ext cx="45720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Ex:</a:t>
            </a:r>
          </a:p>
        </p:txBody>
      </p:sp>
      <p:sp>
        <p:nvSpPr>
          <p:cNvPr id="1048691" name="object 11"/>
          <p:cNvSpPr txBox="1"/>
          <p:nvPr/>
        </p:nvSpPr>
        <p:spPr>
          <a:xfrm>
            <a:off x="1371600" y="1734840"/>
            <a:ext cx="849213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KNR&lt;br&gt;</a:t>
            </a:r>
          </a:p>
        </p:txBody>
      </p:sp>
      <p:sp>
        <p:nvSpPr>
          <p:cNvPr id="1048692" name="object 12"/>
          <p:cNvSpPr txBox="1"/>
          <p:nvPr/>
        </p:nvSpPr>
        <p:spPr>
          <a:xfrm>
            <a:off x="1371600" y="1997705"/>
            <a:ext cx="1361536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Lecturer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&lt;br&gt;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TJPS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College&lt;br&gt;</a:t>
            </a:r>
          </a:p>
        </p:txBody>
      </p:sp>
      <p:sp>
        <p:nvSpPr>
          <p:cNvPr id="1048693" name="object 13"/>
          <p:cNvSpPr txBox="1"/>
          <p:nvPr/>
        </p:nvSpPr>
        <p:spPr>
          <a:xfrm>
            <a:off x="914400" y="2786298"/>
            <a:ext cx="2341825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e)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HORIZONTAL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LINE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TAG:</a:t>
            </a:r>
          </a:p>
        </p:txBody>
      </p:sp>
      <p:sp>
        <p:nvSpPr>
          <p:cNvPr id="1048694" name="object 14"/>
          <p:cNvSpPr txBox="1"/>
          <p:nvPr/>
        </p:nvSpPr>
        <p:spPr>
          <a:xfrm>
            <a:off x="914400" y="3049163"/>
            <a:ext cx="6593430" cy="1185966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45720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This</a:t>
            </a:r>
            <a:r>
              <a:rPr dirty="0" sz="1200" spc="17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element</a:t>
            </a:r>
            <a:r>
              <a:rPr dirty="0" sz="1200" spc="17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 spc="17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used</a:t>
            </a:r>
            <a:r>
              <a:rPr dirty="0" sz="1200" spc="17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 spc="17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insert</a:t>
            </a:r>
            <a:r>
              <a:rPr dirty="0" sz="1200" spc="17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17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horizontal</a:t>
            </a:r>
            <a:r>
              <a:rPr dirty="0" sz="1200" spc="17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rule</a:t>
            </a:r>
            <a:r>
              <a:rPr dirty="0" sz="1200" spc="17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 spc="17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visually</a:t>
            </a:r>
            <a:r>
              <a:rPr dirty="0" sz="1200" spc="17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or</a:t>
            </a:r>
            <a:r>
              <a:rPr dirty="0" sz="1200" spc="17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thematically</a:t>
            </a:r>
            <a:r>
              <a:rPr dirty="0" sz="1200" spc="17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separate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document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sections.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Rules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usually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are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rendered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raised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etched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line.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also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supports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alignment,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size,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width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noshade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attributes.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Ex:</a:t>
            </a:r>
            <a:r>
              <a:rPr b="1" dirty="0" sz="1200" spc="15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align=”Left”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noshade=”noshade”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size=”2”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width=”300”&gt;</a:t>
            </a:r>
          </a:p>
        </p:txBody>
      </p:sp>
      <p:sp>
        <p:nvSpPr>
          <p:cNvPr id="1048695" name="object 15"/>
          <p:cNvSpPr txBox="1"/>
          <p:nvPr/>
        </p:nvSpPr>
        <p:spPr>
          <a:xfrm>
            <a:off x="914400" y="4363487"/>
            <a:ext cx="1189635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f)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&lt;PRE&gt;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Tag:</a:t>
            </a:r>
          </a:p>
        </p:txBody>
      </p:sp>
      <p:sp>
        <p:nvSpPr>
          <p:cNvPr id="1048696" name="object 16"/>
          <p:cNvSpPr txBox="1"/>
          <p:nvPr/>
        </p:nvSpPr>
        <p:spPr>
          <a:xfrm>
            <a:off x="914400" y="4626351"/>
            <a:ext cx="6593310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 spc="30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 spc="30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called</a:t>
            </a:r>
            <a:r>
              <a:rPr dirty="0" sz="1200" spc="30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preformatted</a:t>
            </a:r>
            <a:r>
              <a:rPr dirty="0" sz="1200" spc="30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tag.</a:t>
            </a:r>
            <a:r>
              <a:rPr dirty="0" sz="1200" spc="30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This</a:t>
            </a:r>
            <a:r>
              <a:rPr dirty="0" sz="1200" spc="30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element</a:t>
            </a:r>
            <a:r>
              <a:rPr dirty="0" sz="1200" spc="30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 spc="30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used</a:t>
            </a:r>
            <a:r>
              <a:rPr dirty="0" sz="1200" spc="30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 spc="30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indicate</a:t>
            </a:r>
            <a:r>
              <a:rPr dirty="0" sz="1200" spc="30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that</a:t>
            </a:r>
            <a:r>
              <a:rPr dirty="0" sz="1200" spc="30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30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enclosed</a:t>
            </a:r>
            <a:r>
              <a:rPr dirty="0" sz="1200" spc="30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text</a:t>
            </a:r>
            <a:r>
              <a:rPr dirty="0" sz="1200" spc="30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</a:p>
        </p:txBody>
      </p:sp>
      <p:sp>
        <p:nvSpPr>
          <p:cNvPr id="1048697" name="object 17"/>
          <p:cNvSpPr txBox="1"/>
          <p:nvPr/>
        </p:nvSpPr>
        <p:spPr>
          <a:xfrm>
            <a:off x="914400" y="4889215"/>
            <a:ext cx="628710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preformatted,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meaning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that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spaces,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returns,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other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formatting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characters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are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preserved.</a:t>
            </a:r>
          </a:p>
        </p:txBody>
      </p:sp>
      <p:sp>
        <p:nvSpPr>
          <p:cNvPr id="1048698" name="object 18"/>
          <p:cNvSpPr txBox="1"/>
          <p:nvPr/>
        </p:nvSpPr>
        <p:spPr>
          <a:xfrm>
            <a:off x="914400" y="5152080"/>
            <a:ext cx="45720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Ex:</a:t>
            </a:r>
          </a:p>
        </p:txBody>
      </p:sp>
      <p:sp>
        <p:nvSpPr>
          <p:cNvPr id="1048699" name="object 19"/>
          <p:cNvSpPr txBox="1"/>
          <p:nvPr/>
        </p:nvSpPr>
        <p:spPr>
          <a:xfrm>
            <a:off x="914400" y="5414945"/>
            <a:ext cx="60365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&lt;Pre&gt;</a:t>
            </a:r>
          </a:p>
        </p:txBody>
      </p:sp>
      <p:sp>
        <p:nvSpPr>
          <p:cNvPr id="1048700" name="object 20"/>
          <p:cNvSpPr txBox="1"/>
          <p:nvPr/>
        </p:nvSpPr>
        <p:spPr>
          <a:xfrm>
            <a:off x="1371600" y="5677809"/>
            <a:ext cx="550366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KNR</a:t>
            </a:r>
          </a:p>
        </p:txBody>
      </p:sp>
      <p:sp>
        <p:nvSpPr>
          <p:cNvPr id="1048701" name="object 21"/>
          <p:cNvSpPr txBox="1"/>
          <p:nvPr/>
        </p:nvSpPr>
        <p:spPr>
          <a:xfrm>
            <a:off x="1371600" y="5940674"/>
            <a:ext cx="78276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Lecturer,</a:t>
            </a:r>
          </a:p>
        </p:txBody>
      </p:sp>
      <p:sp>
        <p:nvSpPr>
          <p:cNvPr id="1048702" name="object 22"/>
          <p:cNvSpPr txBox="1"/>
          <p:nvPr/>
        </p:nvSpPr>
        <p:spPr>
          <a:xfrm>
            <a:off x="1371600" y="6203538"/>
            <a:ext cx="1570635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TJPS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College,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Guntur</a:t>
            </a:r>
          </a:p>
        </p:txBody>
      </p:sp>
      <p:sp>
        <p:nvSpPr>
          <p:cNvPr id="1048703" name="object 23"/>
          <p:cNvSpPr txBox="1"/>
          <p:nvPr/>
        </p:nvSpPr>
        <p:spPr>
          <a:xfrm>
            <a:off x="914400" y="6466403"/>
            <a:ext cx="637483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&lt;/pre&gt;</a:t>
            </a:r>
          </a:p>
        </p:txBody>
      </p:sp>
      <p:sp>
        <p:nvSpPr>
          <p:cNvPr id="1048704" name="object 24"/>
          <p:cNvSpPr txBox="1"/>
          <p:nvPr/>
        </p:nvSpPr>
        <p:spPr>
          <a:xfrm>
            <a:off x="914400" y="6729268"/>
            <a:ext cx="3218476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g)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ESCAPE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SEQUENCE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CHARACTERS:</a:t>
            </a:r>
          </a:p>
        </p:txBody>
      </p:sp>
      <p:sp>
        <p:nvSpPr>
          <p:cNvPr id="1048705" name="object 25"/>
          <p:cNvSpPr txBox="1"/>
          <p:nvPr/>
        </p:nvSpPr>
        <p:spPr>
          <a:xfrm>
            <a:off x="1371600" y="6992132"/>
            <a:ext cx="6067474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Some</a:t>
            </a:r>
            <a:r>
              <a:rPr dirty="0" sz="1200" spc="7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characters</a:t>
            </a:r>
            <a:r>
              <a:rPr dirty="0" sz="1200" spc="7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are</a:t>
            </a:r>
            <a:r>
              <a:rPr dirty="0" sz="1200" spc="7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not</a:t>
            </a:r>
            <a:r>
              <a:rPr dirty="0" sz="1200" spc="7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displayed</a:t>
            </a:r>
            <a:r>
              <a:rPr dirty="0" sz="1200" spc="7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 spc="7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7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web</a:t>
            </a:r>
            <a:r>
              <a:rPr dirty="0" sz="1200" spc="7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browsers</a:t>
            </a:r>
            <a:r>
              <a:rPr dirty="0" sz="1200" spc="7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like</a:t>
            </a:r>
            <a:r>
              <a:rPr dirty="0" sz="1200" spc="7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&lt;,</a:t>
            </a:r>
            <a:r>
              <a:rPr dirty="0" sz="1200" spc="7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&gt;,</a:t>
            </a:r>
            <a:r>
              <a:rPr dirty="0" sz="1200" spc="7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&amp;,</a:t>
            </a:r>
            <a:r>
              <a:rPr dirty="0" sz="1200" spc="7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“,</a:t>
            </a:r>
            <a:r>
              <a:rPr dirty="0" sz="1200" spc="7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‘</a:t>
            </a:r>
            <a:r>
              <a:rPr dirty="0" sz="1200" spc="7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etc.</a:t>
            </a:r>
            <a:r>
              <a:rPr dirty="0" sz="1200" spc="7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</a:t>
            </a:r>
            <a:r>
              <a:rPr dirty="0" sz="1200" spc="7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</a:t>
            </a:r>
          </a:p>
        </p:txBody>
      </p:sp>
      <p:sp>
        <p:nvSpPr>
          <p:cNvPr id="1048706" name="object 26"/>
          <p:cNvSpPr txBox="1"/>
          <p:nvPr/>
        </p:nvSpPr>
        <p:spPr>
          <a:xfrm>
            <a:off x="914400" y="7254997"/>
            <a:ext cx="2359875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these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characters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alternate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way.</a:t>
            </a:r>
          </a:p>
        </p:txBody>
      </p:sp>
      <p:sp>
        <p:nvSpPr>
          <p:cNvPr id="1048707" name="object 27"/>
          <p:cNvSpPr txBox="1"/>
          <p:nvPr/>
        </p:nvSpPr>
        <p:spPr>
          <a:xfrm>
            <a:off x="914400" y="7517862"/>
            <a:ext cx="45720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Ex:</a:t>
            </a:r>
          </a:p>
        </p:txBody>
      </p:sp>
      <p:sp>
        <p:nvSpPr>
          <p:cNvPr id="1048708" name="object 28"/>
          <p:cNvSpPr txBox="1"/>
          <p:nvPr/>
        </p:nvSpPr>
        <p:spPr>
          <a:xfrm>
            <a:off x="2449512" y="7787076"/>
            <a:ext cx="1053975" cy="9358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Entity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Name</a:t>
            </a:r>
          </a:p>
          <a:p>
            <a:pPr marL="0" marR="0">
              <a:lnSpc>
                <a:spcPts val="1328"/>
              </a:lnSpc>
              <a:spcBef>
                <a:spcPts val="79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&amp;nbsp;</a:t>
            </a:r>
          </a:p>
          <a:p>
            <a:pPr marL="0" marR="0">
              <a:lnSpc>
                <a:spcPts val="1328"/>
              </a:lnSpc>
              <a:spcBef>
                <a:spcPts val="79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&amp;lt;</a:t>
            </a:r>
          </a:p>
        </p:txBody>
      </p:sp>
      <p:sp>
        <p:nvSpPr>
          <p:cNvPr id="1048709" name="object 29"/>
          <p:cNvSpPr txBox="1"/>
          <p:nvPr/>
        </p:nvSpPr>
        <p:spPr>
          <a:xfrm>
            <a:off x="3649662" y="7787076"/>
            <a:ext cx="643458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Result</a:t>
            </a:r>
          </a:p>
        </p:txBody>
      </p:sp>
      <p:sp>
        <p:nvSpPr>
          <p:cNvPr id="1048710" name="object 30"/>
          <p:cNvSpPr txBox="1"/>
          <p:nvPr/>
        </p:nvSpPr>
        <p:spPr>
          <a:xfrm>
            <a:off x="3649662" y="8056291"/>
            <a:ext cx="1451586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Non-breaking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space</a:t>
            </a:r>
          </a:p>
        </p:txBody>
      </p:sp>
      <p:sp>
        <p:nvSpPr>
          <p:cNvPr id="1048711" name="object 31"/>
          <p:cNvSpPr txBox="1"/>
          <p:nvPr/>
        </p:nvSpPr>
        <p:spPr>
          <a:xfrm>
            <a:off x="3649662" y="8325505"/>
            <a:ext cx="314548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</a:t>
            </a:r>
          </a:p>
        </p:txBody>
      </p:sp>
      <p:sp>
        <p:nvSpPr>
          <p:cNvPr id="1048712" name="object 32"/>
          <p:cNvSpPr txBox="1"/>
          <p:nvPr/>
        </p:nvSpPr>
        <p:spPr>
          <a:xfrm>
            <a:off x="2449512" y="8594720"/>
            <a:ext cx="508075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&amp;gt;</a:t>
            </a:r>
          </a:p>
        </p:txBody>
      </p:sp>
      <p:sp>
        <p:nvSpPr>
          <p:cNvPr id="1048713" name="object 33"/>
          <p:cNvSpPr txBox="1"/>
          <p:nvPr/>
        </p:nvSpPr>
        <p:spPr>
          <a:xfrm>
            <a:off x="3649662" y="8594720"/>
            <a:ext cx="314548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&gt;</a:t>
            </a:r>
          </a:p>
        </p:txBody>
      </p:sp>
      <p:sp>
        <p:nvSpPr>
          <p:cNvPr id="1048714" name="object 34"/>
          <p:cNvSpPr txBox="1"/>
          <p:nvPr/>
        </p:nvSpPr>
        <p:spPr>
          <a:xfrm>
            <a:off x="2449512" y="8863934"/>
            <a:ext cx="685774" cy="9358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&amp;amp;</a:t>
            </a:r>
          </a:p>
          <a:p>
            <a:pPr marL="0" marR="0">
              <a:lnSpc>
                <a:spcPts val="1328"/>
              </a:lnSpc>
              <a:spcBef>
                <a:spcPts val="79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&amp;quot;</a:t>
            </a:r>
          </a:p>
          <a:p>
            <a:pPr marL="0" marR="0">
              <a:lnSpc>
                <a:spcPts val="1328"/>
              </a:lnSpc>
              <a:spcBef>
                <a:spcPts val="79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&amp;copy;</a:t>
            </a:r>
          </a:p>
        </p:txBody>
      </p:sp>
      <p:sp>
        <p:nvSpPr>
          <p:cNvPr id="1048715" name="object 35"/>
          <p:cNvSpPr txBox="1"/>
          <p:nvPr/>
        </p:nvSpPr>
        <p:spPr>
          <a:xfrm>
            <a:off x="3649662" y="8863934"/>
            <a:ext cx="347141" cy="66658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&amp;</a:t>
            </a:r>
          </a:p>
          <a:p>
            <a:pPr marL="0" marR="0">
              <a:lnSpc>
                <a:spcPts val="1328"/>
              </a:lnSpc>
              <a:spcBef>
                <a:spcPts val="79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“</a:t>
            </a:r>
          </a:p>
        </p:txBody>
      </p:sp>
      <p:sp>
        <p:nvSpPr>
          <p:cNvPr id="1048716" name="object 36"/>
          <p:cNvSpPr txBox="1"/>
          <p:nvPr/>
        </p:nvSpPr>
        <p:spPr>
          <a:xfrm>
            <a:off x="3649662" y="9402364"/>
            <a:ext cx="344388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©</a:t>
            </a:r>
          </a:p>
        </p:txBody>
      </p:sp>
      <p:sp>
        <p:nvSpPr>
          <p:cNvPr id="1048717" name="object 37"/>
          <p:cNvSpPr txBox="1"/>
          <p:nvPr/>
        </p:nvSpPr>
        <p:spPr>
          <a:xfrm>
            <a:off x="748944" y="10052968"/>
            <a:ext cx="6004977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KADIRI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NAGESWARA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RAO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M.C.A.,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Department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of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Computer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Science,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TJPS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College,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Guntur.</a:t>
            </a:r>
          </a:p>
        </p:txBody>
      </p:sp>
      <p:sp>
        <p:nvSpPr>
          <p:cNvPr id="1048718" name="object 38"/>
          <p:cNvSpPr txBox="1"/>
          <p:nvPr/>
        </p:nvSpPr>
        <p:spPr>
          <a:xfrm>
            <a:off x="6901472" y="10052968"/>
            <a:ext cx="280354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object 1"/>
          <p:cNvSpPr/>
          <p:nvPr/>
        </p:nvSpPr>
        <p:spPr>
          <a:xfrm>
            <a:off x="701675" y="626109"/>
            <a:ext cx="6311900" cy="937895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720" name="object 2"/>
          <p:cNvSpPr/>
          <p:nvPr/>
        </p:nvSpPr>
        <p:spPr>
          <a:xfrm>
            <a:off x="0" y="0"/>
            <a:ext cx="12700" cy="12700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721" name="object 3"/>
          <p:cNvSpPr/>
          <p:nvPr/>
        </p:nvSpPr>
        <p:spPr>
          <a:xfrm>
            <a:off x="2713291" y="231738"/>
            <a:ext cx="2698267" cy="338098"/>
          </a:xfrm>
          <a:prstGeom prst="rect"/>
          <a:blipFill>
            <a:blip xmlns:r="http://schemas.openxmlformats.org/officeDocument/2006/relationships" r:embed="rId3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722" name="object 5"/>
          <p:cNvSpPr txBox="1"/>
          <p:nvPr/>
        </p:nvSpPr>
        <p:spPr>
          <a:xfrm>
            <a:off x="685800" y="448314"/>
            <a:ext cx="1992256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III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B.Sc,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SEMESTER-6,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PAPER-7</a:t>
            </a:r>
          </a:p>
        </p:txBody>
      </p:sp>
      <p:sp>
        <p:nvSpPr>
          <p:cNvPr id="1048723" name="object 6"/>
          <p:cNvSpPr txBox="1"/>
          <p:nvPr/>
        </p:nvSpPr>
        <p:spPr>
          <a:xfrm>
            <a:off x="5720588" y="448314"/>
            <a:ext cx="1461241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Introduction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HTML</a:t>
            </a:r>
          </a:p>
        </p:txBody>
      </p:sp>
      <p:sp>
        <p:nvSpPr>
          <p:cNvPr id="1048724" name="object 7"/>
          <p:cNvSpPr txBox="1"/>
          <p:nvPr/>
        </p:nvSpPr>
        <p:spPr>
          <a:xfrm>
            <a:off x="914400" y="683382"/>
            <a:ext cx="124465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h)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FONT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TAG:</a:t>
            </a:r>
          </a:p>
        </p:txBody>
      </p:sp>
      <p:sp>
        <p:nvSpPr>
          <p:cNvPr id="1048725" name="object 8"/>
          <p:cNvSpPr txBox="1"/>
          <p:nvPr/>
        </p:nvSpPr>
        <p:spPr>
          <a:xfrm>
            <a:off x="1371600" y="946246"/>
            <a:ext cx="606764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a.</a:t>
            </a:r>
            <a:r>
              <a:rPr b="1" dirty="0" sz="1200" spc="6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&lt;basefont&gt;:</a:t>
            </a:r>
            <a:r>
              <a:rPr b="1" dirty="0" sz="1200" spc="18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This</a:t>
            </a:r>
            <a:r>
              <a:rPr dirty="0" sz="1200" spc="1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element</a:t>
            </a:r>
            <a:r>
              <a:rPr dirty="0" sz="1200" spc="1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establishes</a:t>
            </a:r>
            <a:r>
              <a:rPr dirty="0" sz="1200" spc="1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1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default</a:t>
            </a:r>
            <a:r>
              <a:rPr dirty="0" sz="1200" spc="1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font</a:t>
            </a:r>
            <a:r>
              <a:rPr dirty="0" sz="1200" spc="1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size</a:t>
            </a:r>
            <a:r>
              <a:rPr dirty="0" sz="1200" spc="1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</a:t>
            </a:r>
            <a:r>
              <a:rPr dirty="0" sz="1200" spc="1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1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document.</a:t>
            </a:r>
            <a:r>
              <a:rPr dirty="0" sz="1200" spc="1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Font</a:t>
            </a:r>
            <a:r>
              <a:rPr dirty="0" sz="1200" spc="1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size</a:t>
            </a:r>
          </a:p>
        </p:txBody>
      </p:sp>
      <p:sp>
        <p:nvSpPr>
          <p:cNvPr id="1048726" name="object 9"/>
          <p:cNvSpPr txBox="1"/>
          <p:nvPr/>
        </p:nvSpPr>
        <p:spPr>
          <a:xfrm>
            <a:off x="1600200" y="1209111"/>
            <a:ext cx="5153695" cy="923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varied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relative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base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size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using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element.</a:t>
            </a:r>
          </a:p>
          <a:p>
            <a:pPr marL="2286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Ex: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&lt;basefont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size=”n”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face=”Helvetica”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color=”#ff0000”&gt;</a:t>
            </a:r>
          </a:p>
          <a:p>
            <a:pPr marL="2286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size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takes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integer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from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1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7</a:t>
            </a:r>
          </a:p>
        </p:txBody>
      </p:sp>
      <p:sp>
        <p:nvSpPr>
          <p:cNvPr id="1048727" name="object 10"/>
          <p:cNvSpPr txBox="1"/>
          <p:nvPr/>
        </p:nvSpPr>
        <p:spPr>
          <a:xfrm>
            <a:off x="1371600" y="2260569"/>
            <a:ext cx="606746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b.</a:t>
            </a:r>
            <a:r>
              <a:rPr b="1" dirty="0" sz="1200" spc="532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&lt;Font&gt;:</a:t>
            </a:r>
            <a:r>
              <a:rPr b="1" dirty="0" sz="1200" spc="12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This</a:t>
            </a:r>
            <a:r>
              <a:rPr dirty="0" sz="1200" spc="1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element</a:t>
            </a:r>
            <a:r>
              <a:rPr dirty="0" sz="1200" spc="1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allows</a:t>
            </a:r>
            <a:r>
              <a:rPr dirty="0" sz="1200" spc="1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specification</a:t>
            </a:r>
            <a:r>
              <a:rPr dirty="0" sz="1200" spc="1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 spc="1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1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size,</a:t>
            </a:r>
            <a:r>
              <a:rPr dirty="0" sz="1200" spc="1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color,</a:t>
            </a:r>
            <a:r>
              <a:rPr dirty="0" sz="1200" spc="1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 spc="1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font</a:t>
            </a:r>
            <a:r>
              <a:rPr dirty="0" sz="1200" spc="1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 spc="1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1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text</a:t>
            </a:r>
            <a:r>
              <a:rPr dirty="0" sz="1200" spc="1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</a:p>
        </p:txBody>
      </p:sp>
      <p:sp>
        <p:nvSpPr>
          <p:cNvPr id="1048728" name="object 11"/>
          <p:cNvSpPr txBox="1"/>
          <p:nvPr/>
        </p:nvSpPr>
        <p:spPr>
          <a:xfrm>
            <a:off x="1600200" y="2523434"/>
            <a:ext cx="78303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encloses.</a:t>
            </a:r>
          </a:p>
        </p:txBody>
      </p:sp>
      <p:sp>
        <p:nvSpPr>
          <p:cNvPr id="1048729" name="object 12"/>
          <p:cNvSpPr txBox="1"/>
          <p:nvPr/>
        </p:nvSpPr>
        <p:spPr>
          <a:xfrm>
            <a:off x="1600200" y="2786298"/>
            <a:ext cx="89456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Syn: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&lt;font</a:t>
            </a:r>
          </a:p>
        </p:txBody>
      </p:sp>
      <p:sp>
        <p:nvSpPr>
          <p:cNvPr id="1048730" name="object 13"/>
          <p:cNvSpPr txBox="1"/>
          <p:nvPr/>
        </p:nvSpPr>
        <p:spPr>
          <a:xfrm>
            <a:off x="1828800" y="3049163"/>
            <a:ext cx="1110108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Color=”color”</a:t>
            </a:r>
          </a:p>
        </p:txBody>
      </p:sp>
      <p:sp>
        <p:nvSpPr>
          <p:cNvPr id="1048731" name="object 14"/>
          <p:cNvSpPr txBox="1"/>
          <p:nvPr/>
        </p:nvSpPr>
        <p:spPr>
          <a:xfrm>
            <a:off x="1828800" y="3312028"/>
            <a:ext cx="1351155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Face=”font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name”</a:t>
            </a:r>
          </a:p>
        </p:txBody>
      </p:sp>
      <p:sp>
        <p:nvSpPr>
          <p:cNvPr id="1048732" name="object 15"/>
          <p:cNvSpPr txBox="1"/>
          <p:nvPr/>
        </p:nvSpPr>
        <p:spPr>
          <a:xfrm>
            <a:off x="1828800" y="3574892"/>
            <a:ext cx="103509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Size=”size”&gt;</a:t>
            </a:r>
          </a:p>
        </p:txBody>
      </p:sp>
      <p:sp>
        <p:nvSpPr>
          <p:cNvPr id="1048733" name="object 16"/>
          <p:cNvSpPr txBox="1"/>
          <p:nvPr/>
        </p:nvSpPr>
        <p:spPr>
          <a:xfrm>
            <a:off x="914400" y="3837758"/>
            <a:ext cx="5994242" cy="1448829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91440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Weight=”weight”&gt;</a:t>
            </a:r>
            <a:r>
              <a:rPr dirty="0" sz="1200" spc="6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b="1" dirty="0" sz="1200" i="1">
                <a:solidFill>
                  <a:srgbClr val="000000"/>
                </a:solidFill>
                <a:latin typeface="PFBBJS+TimesNewRomanPS-BoldItalicMT"/>
                <a:cs typeface="PFBBJS+TimesNewRomanPS-BoldItalicMT"/>
              </a:rPr>
              <a:t>paragraph</a:t>
            </a:r>
            <a:r>
              <a:rPr b="1" dirty="0" sz="1200" i="1" spc="900">
                <a:solidFill>
                  <a:srgbClr val="000000"/>
                </a:solidFill>
                <a:latin typeface="PFBBJS+TimesNewRomanPS-BoldItalicMT"/>
                <a:cs typeface="PFBBJS+TimesNewRomanPS-BoldItalic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&lt;/font&gt;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Color: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specifies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color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font.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Face: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specifies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name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(or)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list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names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Size: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specifies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size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font.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size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from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0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7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(or)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+1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+6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(or)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-1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-6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Weight: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specifies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weight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value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from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100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900.</a:t>
            </a:r>
          </a:p>
        </p:txBody>
      </p:sp>
      <p:sp>
        <p:nvSpPr>
          <p:cNvPr id="1048734" name="object 17"/>
          <p:cNvSpPr txBox="1"/>
          <p:nvPr/>
        </p:nvSpPr>
        <p:spPr>
          <a:xfrm>
            <a:off x="914400" y="5414946"/>
            <a:ext cx="45720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Ex:</a:t>
            </a:r>
          </a:p>
        </p:txBody>
      </p:sp>
      <p:sp>
        <p:nvSpPr>
          <p:cNvPr id="1048735" name="object 18"/>
          <p:cNvSpPr txBox="1"/>
          <p:nvPr/>
        </p:nvSpPr>
        <p:spPr>
          <a:xfrm>
            <a:off x="914400" y="5677810"/>
            <a:ext cx="6593430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&lt;font</a:t>
            </a:r>
            <a:r>
              <a:rPr dirty="0" sz="1200" spc="98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color=”#FF0000”</a:t>
            </a:r>
            <a:r>
              <a:rPr dirty="0" sz="1200" spc="98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face=”Times</a:t>
            </a:r>
            <a:r>
              <a:rPr dirty="0" sz="1200" spc="98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New</a:t>
            </a:r>
            <a:r>
              <a:rPr dirty="0" sz="1200" spc="98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Roman,</a:t>
            </a:r>
            <a:r>
              <a:rPr dirty="0" sz="1200" spc="98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Helvetica,</a:t>
            </a:r>
            <a:r>
              <a:rPr dirty="0" sz="1200" spc="98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Arial”</a:t>
            </a:r>
            <a:r>
              <a:rPr dirty="0" sz="1200" spc="98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size=”+1”</a:t>
            </a:r>
          </a:p>
        </p:txBody>
      </p:sp>
      <p:sp>
        <p:nvSpPr>
          <p:cNvPr id="1048736" name="object 19"/>
          <p:cNvSpPr txBox="1"/>
          <p:nvPr/>
        </p:nvSpPr>
        <p:spPr>
          <a:xfrm>
            <a:off x="914400" y="5940675"/>
            <a:ext cx="1179165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weight=”200”&gt;</a:t>
            </a:r>
          </a:p>
        </p:txBody>
      </p:sp>
      <p:sp>
        <p:nvSpPr>
          <p:cNvPr id="1048737" name="object 20"/>
          <p:cNvSpPr txBox="1"/>
          <p:nvPr/>
        </p:nvSpPr>
        <p:spPr>
          <a:xfrm>
            <a:off x="1371600" y="6203539"/>
            <a:ext cx="5144785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Welcome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all,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style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example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your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web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technologies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class</a:t>
            </a:r>
          </a:p>
        </p:txBody>
      </p:sp>
      <p:sp>
        <p:nvSpPr>
          <p:cNvPr id="1048738" name="object 21"/>
          <p:cNvSpPr txBox="1"/>
          <p:nvPr/>
        </p:nvSpPr>
        <p:spPr>
          <a:xfrm>
            <a:off x="914400" y="6466404"/>
            <a:ext cx="688385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&lt;/font&gt;</a:t>
            </a:r>
          </a:p>
        </p:txBody>
      </p:sp>
      <p:sp>
        <p:nvSpPr>
          <p:cNvPr id="1048739" name="object 22"/>
          <p:cNvSpPr txBox="1"/>
          <p:nvPr/>
        </p:nvSpPr>
        <p:spPr>
          <a:xfrm>
            <a:off x="914400" y="6729269"/>
            <a:ext cx="4872403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Exercise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1: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A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Web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page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that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describes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Formatting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&amp;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Font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Styles.</a:t>
            </a:r>
          </a:p>
        </p:txBody>
      </p:sp>
      <p:sp>
        <p:nvSpPr>
          <p:cNvPr id="1048740" name="object 23"/>
          <p:cNvSpPr txBox="1"/>
          <p:nvPr/>
        </p:nvSpPr>
        <p:spPr>
          <a:xfrm>
            <a:off x="914400" y="6992133"/>
            <a:ext cx="83225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&lt;HTML&gt;</a:t>
            </a:r>
          </a:p>
        </p:txBody>
      </p:sp>
      <p:sp>
        <p:nvSpPr>
          <p:cNvPr id="1048741" name="object 24"/>
          <p:cNvSpPr txBox="1"/>
          <p:nvPr/>
        </p:nvSpPr>
        <p:spPr>
          <a:xfrm>
            <a:off x="914400" y="7254998"/>
            <a:ext cx="823763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&lt;HEAD&gt;</a:t>
            </a:r>
          </a:p>
        </p:txBody>
      </p:sp>
      <p:sp>
        <p:nvSpPr>
          <p:cNvPr id="1048742" name="object 25"/>
          <p:cNvSpPr txBox="1"/>
          <p:nvPr/>
        </p:nvSpPr>
        <p:spPr>
          <a:xfrm>
            <a:off x="1371600" y="7517862"/>
            <a:ext cx="509269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&lt;TITLE&gt;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PRG.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1: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Web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page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Formatting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&amp;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Styles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&lt;/TITLE&gt;</a:t>
            </a:r>
          </a:p>
        </p:txBody>
      </p:sp>
      <p:sp>
        <p:nvSpPr>
          <p:cNvPr id="1048743" name="object 26"/>
          <p:cNvSpPr txBox="1"/>
          <p:nvPr/>
        </p:nvSpPr>
        <p:spPr>
          <a:xfrm>
            <a:off x="914400" y="7780727"/>
            <a:ext cx="866105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&lt;/HEAD&gt;</a:t>
            </a:r>
          </a:p>
        </p:txBody>
      </p:sp>
      <p:sp>
        <p:nvSpPr>
          <p:cNvPr id="1048744" name="object 27"/>
          <p:cNvSpPr txBox="1"/>
          <p:nvPr/>
        </p:nvSpPr>
        <p:spPr>
          <a:xfrm>
            <a:off x="914400" y="8043591"/>
            <a:ext cx="83232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&lt;BODY&gt;</a:t>
            </a:r>
          </a:p>
        </p:txBody>
      </p:sp>
      <p:sp>
        <p:nvSpPr>
          <p:cNvPr id="1048745" name="object 28"/>
          <p:cNvSpPr txBox="1"/>
          <p:nvPr/>
        </p:nvSpPr>
        <p:spPr>
          <a:xfrm>
            <a:off x="914400" y="8306456"/>
            <a:ext cx="3322747" cy="1448829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&lt;font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size="2"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face="Arial"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color="#456782"&gt;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&lt;B&gt;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Welcome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html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&lt;/B&gt;&lt;br&gt;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&lt;I&gt;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Welcome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html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&lt;/I&gt;&lt;br&gt;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&lt;U&gt;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Welcome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html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&lt;/U&gt;&lt;br&gt;&lt;br&gt;&lt;br&gt;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&lt;/font&gt;</a:t>
            </a:r>
          </a:p>
        </p:txBody>
      </p:sp>
      <p:sp>
        <p:nvSpPr>
          <p:cNvPr id="1048746" name="object 29"/>
          <p:cNvSpPr txBox="1"/>
          <p:nvPr/>
        </p:nvSpPr>
        <p:spPr>
          <a:xfrm>
            <a:off x="1828800" y="9620779"/>
            <a:ext cx="1567123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&lt;h1&gt;Hai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&lt;/h1&gt;</a:t>
            </a:r>
          </a:p>
        </p:txBody>
      </p:sp>
      <p:sp>
        <p:nvSpPr>
          <p:cNvPr id="1048747" name="object 30"/>
          <p:cNvSpPr txBox="1"/>
          <p:nvPr/>
        </p:nvSpPr>
        <p:spPr>
          <a:xfrm>
            <a:off x="748944" y="10052968"/>
            <a:ext cx="6004977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KADIRI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NAGESWARA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RAO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M.C.A.,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Department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of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Computer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Science,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TJPS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College,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Guntur.</a:t>
            </a:r>
          </a:p>
        </p:txBody>
      </p:sp>
      <p:sp>
        <p:nvSpPr>
          <p:cNvPr id="1048748" name="object 31"/>
          <p:cNvSpPr txBox="1"/>
          <p:nvPr/>
        </p:nvSpPr>
        <p:spPr>
          <a:xfrm>
            <a:off x="6901472" y="10052968"/>
            <a:ext cx="280354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object 1"/>
          <p:cNvSpPr/>
          <p:nvPr/>
        </p:nvSpPr>
        <p:spPr>
          <a:xfrm>
            <a:off x="701675" y="626109"/>
            <a:ext cx="6311900" cy="937895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750" name="object 2"/>
          <p:cNvSpPr/>
          <p:nvPr/>
        </p:nvSpPr>
        <p:spPr>
          <a:xfrm>
            <a:off x="0" y="0"/>
            <a:ext cx="12700" cy="12700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751" name="object 3"/>
          <p:cNvSpPr/>
          <p:nvPr/>
        </p:nvSpPr>
        <p:spPr>
          <a:xfrm>
            <a:off x="2713291" y="231738"/>
            <a:ext cx="2698267" cy="338098"/>
          </a:xfrm>
          <a:prstGeom prst="rect"/>
          <a:blipFill>
            <a:blip xmlns:r="http://schemas.openxmlformats.org/officeDocument/2006/relationships" r:embed="rId3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752" name="object 5"/>
          <p:cNvSpPr txBox="1"/>
          <p:nvPr/>
        </p:nvSpPr>
        <p:spPr>
          <a:xfrm>
            <a:off x="685800" y="448314"/>
            <a:ext cx="1992256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III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B.Sc,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SEMESTER-6,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PAPER-7</a:t>
            </a:r>
          </a:p>
        </p:txBody>
      </p:sp>
      <p:sp>
        <p:nvSpPr>
          <p:cNvPr id="1048753" name="object 6"/>
          <p:cNvSpPr txBox="1"/>
          <p:nvPr/>
        </p:nvSpPr>
        <p:spPr>
          <a:xfrm>
            <a:off x="5720588" y="448314"/>
            <a:ext cx="1461241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Introduction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HTML</a:t>
            </a:r>
          </a:p>
        </p:txBody>
      </p:sp>
      <p:sp>
        <p:nvSpPr>
          <p:cNvPr id="1048754" name="object 7"/>
          <p:cNvSpPr txBox="1"/>
          <p:nvPr/>
        </p:nvSpPr>
        <p:spPr>
          <a:xfrm>
            <a:off x="1828800" y="683382"/>
            <a:ext cx="1567123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&lt;h2&gt;Hai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&lt;/h2&gt;</a:t>
            </a:r>
          </a:p>
        </p:txBody>
      </p:sp>
      <p:sp>
        <p:nvSpPr>
          <p:cNvPr id="1048755" name="object 8"/>
          <p:cNvSpPr txBox="1"/>
          <p:nvPr/>
        </p:nvSpPr>
        <p:spPr>
          <a:xfrm>
            <a:off x="1828800" y="946246"/>
            <a:ext cx="1567123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&lt;h3&gt;Hai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&lt;/h3&gt;</a:t>
            </a:r>
          </a:p>
        </p:txBody>
      </p:sp>
      <p:sp>
        <p:nvSpPr>
          <p:cNvPr id="1048756" name="object 9"/>
          <p:cNvSpPr txBox="1"/>
          <p:nvPr/>
        </p:nvSpPr>
        <p:spPr>
          <a:xfrm>
            <a:off x="1828800" y="1209111"/>
            <a:ext cx="1567123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&lt;h4&gt;Hai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&lt;/h4&gt;</a:t>
            </a:r>
          </a:p>
        </p:txBody>
      </p:sp>
      <p:sp>
        <p:nvSpPr>
          <p:cNvPr id="1048757" name="object 10"/>
          <p:cNvSpPr txBox="1"/>
          <p:nvPr/>
        </p:nvSpPr>
        <p:spPr>
          <a:xfrm>
            <a:off x="1828800" y="1471976"/>
            <a:ext cx="1567123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&lt;h5&gt;Hai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&lt;/h5&gt;</a:t>
            </a:r>
          </a:p>
        </p:txBody>
      </p:sp>
      <p:sp>
        <p:nvSpPr>
          <p:cNvPr id="1048758" name="object 11"/>
          <p:cNvSpPr txBox="1"/>
          <p:nvPr/>
        </p:nvSpPr>
        <p:spPr>
          <a:xfrm>
            <a:off x="1828800" y="1734840"/>
            <a:ext cx="1567123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&lt;h6&gt;Hai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&lt;/h6&gt;</a:t>
            </a:r>
          </a:p>
        </p:txBody>
      </p:sp>
      <p:sp>
        <p:nvSpPr>
          <p:cNvPr id="1048759" name="object 12"/>
          <p:cNvSpPr txBox="1"/>
          <p:nvPr/>
        </p:nvSpPr>
        <p:spPr>
          <a:xfrm>
            <a:off x="914400" y="1997705"/>
            <a:ext cx="4218326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&lt;font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size="3"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face="French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Script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MT"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color="#450082"&gt;</a:t>
            </a:r>
          </a:p>
        </p:txBody>
      </p:sp>
      <p:sp>
        <p:nvSpPr>
          <p:cNvPr id="1048760" name="object 13"/>
          <p:cNvSpPr txBox="1"/>
          <p:nvPr/>
        </p:nvSpPr>
        <p:spPr>
          <a:xfrm>
            <a:off x="914400" y="2260569"/>
            <a:ext cx="475865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(X+Y)&lt;sup&gt;2&lt;/sup&gt;=X&lt;sup&gt;2&lt;/sup&gt;+Y&lt;sup&gt;2&lt;/sup&gt;+2XY&lt;br&gt;</a:t>
            </a:r>
          </a:p>
        </p:txBody>
      </p:sp>
      <p:sp>
        <p:nvSpPr>
          <p:cNvPr id="1048761" name="object 14"/>
          <p:cNvSpPr txBox="1"/>
          <p:nvPr/>
        </p:nvSpPr>
        <p:spPr>
          <a:xfrm>
            <a:off x="914400" y="2523434"/>
            <a:ext cx="1761532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log2&lt;sub&gt;10&lt;/sub&gt;&lt;br&gt;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&lt;ADDRESS&gt;</a:t>
            </a:r>
          </a:p>
        </p:txBody>
      </p:sp>
      <p:sp>
        <p:nvSpPr>
          <p:cNvPr id="1048762" name="object 15"/>
          <p:cNvSpPr txBox="1"/>
          <p:nvPr/>
        </p:nvSpPr>
        <p:spPr>
          <a:xfrm>
            <a:off x="914400" y="3049163"/>
            <a:ext cx="2531455" cy="923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45720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KNR,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TJPS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college,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Guntur.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&lt;/ADDRESS&gt;&lt;br&gt;&lt;br&gt;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&lt;pre&gt;</a:t>
            </a:r>
          </a:p>
        </p:txBody>
      </p:sp>
      <p:sp>
        <p:nvSpPr>
          <p:cNvPr id="1048763" name="object 16"/>
          <p:cNvSpPr txBox="1"/>
          <p:nvPr/>
        </p:nvSpPr>
        <p:spPr>
          <a:xfrm>
            <a:off x="1638300" y="3837758"/>
            <a:ext cx="1481785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KNR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Lecturer</a:t>
            </a:r>
          </a:p>
          <a:p>
            <a:pPr marL="3810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TJPS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College,</a:t>
            </a:r>
          </a:p>
        </p:txBody>
      </p:sp>
      <p:sp>
        <p:nvSpPr>
          <p:cNvPr id="1048764" name="object 17"/>
          <p:cNvSpPr txBox="1"/>
          <p:nvPr/>
        </p:nvSpPr>
        <p:spPr>
          <a:xfrm>
            <a:off x="2133600" y="4363487"/>
            <a:ext cx="660350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Guntur</a:t>
            </a:r>
          </a:p>
        </p:txBody>
      </p:sp>
      <p:sp>
        <p:nvSpPr>
          <p:cNvPr id="1048765" name="object 18"/>
          <p:cNvSpPr txBox="1"/>
          <p:nvPr/>
        </p:nvSpPr>
        <p:spPr>
          <a:xfrm>
            <a:off x="914400" y="4626352"/>
            <a:ext cx="974440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&lt;/pre&gt;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&lt;br&gt;</a:t>
            </a:r>
          </a:p>
        </p:txBody>
      </p:sp>
      <p:sp>
        <p:nvSpPr>
          <p:cNvPr id="1048766" name="object 19"/>
          <p:cNvSpPr txBox="1"/>
          <p:nvPr/>
        </p:nvSpPr>
        <p:spPr>
          <a:xfrm>
            <a:off x="914400" y="4889217"/>
            <a:ext cx="2555460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width="200"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size="5"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noshade&gt;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&lt;/font&gt;</a:t>
            </a:r>
          </a:p>
        </p:txBody>
      </p:sp>
      <p:sp>
        <p:nvSpPr>
          <p:cNvPr id="1048767" name="object 20"/>
          <p:cNvSpPr txBox="1"/>
          <p:nvPr/>
        </p:nvSpPr>
        <p:spPr>
          <a:xfrm>
            <a:off x="914400" y="5414946"/>
            <a:ext cx="87466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&lt;/BODY&gt;</a:t>
            </a:r>
          </a:p>
        </p:txBody>
      </p:sp>
      <p:sp>
        <p:nvSpPr>
          <p:cNvPr id="1048768" name="object 21"/>
          <p:cNvSpPr txBox="1"/>
          <p:nvPr/>
        </p:nvSpPr>
        <p:spPr>
          <a:xfrm>
            <a:off x="914400" y="5677810"/>
            <a:ext cx="874618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&lt;/HTML&gt;</a:t>
            </a:r>
          </a:p>
        </p:txBody>
      </p:sp>
      <p:sp>
        <p:nvSpPr>
          <p:cNvPr id="1048769" name="object 22"/>
          <p:cNvSpPr txBox="1"/>
          <p:nvPr/>
        </p:nvSpPr>
        <p:spPr>
          <a:xfrm>
            <a:off x="914400" y="6203539"/>
            <a:ext cx="121920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i)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BODY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TAG:</a:t>
            </a:r>
          </a:p>
        </p:txBody>
      </p:sp>
      <p:sp>
        <p:nvSpPr>
          <p:cNvPr id="1048770" name="object 23"/>
          <p:cNvSpPr txBox="1"/>
          <p:nvPr/>
        </p:nvSpPr>
        <p:spPr>
          <a:xfrm>
            <a:off x="914400" y="6466403"/>
            <a:ext cx="6593484" cy="1185964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45720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This</a:t>
            </a:r>
            <a:r>
              <a:rPr dirty="0" sz="1200" spc="48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sectional</a:t>
            </a:r>
            <a:r>
              <a:rPr dirty="0" sz="1200" spc="48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element</a:t>
            </a:r>
            <a:r>
              <a:rPr dirty="0" sz="1200" spc="48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encloses</a:t>
            </a:r>
            <a:r>
              <a:rPr dirty="0" sz="1200" spc="48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48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document’s</a:t>
            </a:r>
            <a:r>
              <a:rPr dirty="0" sz="1200" spc="48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displayable</a:t>
            </a:r>
            <a:r>
              <a:rPr dirty="0" sz="1200" spc="48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content.</a:t>
            </a:r>
            <a:r>
              <a:rPr dirty="0" sz="1200" spc="48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 spc="48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supports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different</a:t>
            </a:r>
            <a:r>
              <a:rPr dirty="0" sz="1200" spc="22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types</a:t>
            </a:r>
            <a:r>
              <a:rPr dirty="0" sz="1200" spc="22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 spc="22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attributes.</a:t>
            </a:r>
            <a:r>
              <a:rPr dirty="0" sz="1200" spc="22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Those</a:t>
            </a:r>
            <a:r>
              <a:rPr dirty="0" sz="1200" spc="22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are</a:t>
            </a:r>
            <a:r>
              <a:rPr dirty="0" sz="1200" spc="22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background,</a:t>
            </a:r>
            <a:r>
              <a:rPr dirty="0" sz="1200" spc="22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bgcolor,</a:t>
            </a:r>
            <a:r>
              <a:rPr dirty="0" sz="1200" spc="2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bgproperties,</a:t>
            </a:r>
            <a:r>
              <a:rPr dirty="0" sz="1200" spc="22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nowrap,</a:t>
            </a:r>
            <a:r>
              <a:rPr dirty="0" sz="1200" spc="22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scroll,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text,</a:t>
            </a:r>
            <a:r>
              <a:rPr dirty="0" sz="1200" spc="37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topmargin,</a:t>
            </a:r>
            <a:r>
              <a:rPr dirty="0" sz="1200" spc="37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bottommargin,</a:t>
            </a:r>
            <a:r>
              <a:rPr dirty="0" sz="1200" spc="37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leftmargin,</a:t>
            </a:r>
            <a:r>
              <a:rPr dirty="0" sz="1200" spc="37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Rightmarginmarginheight,</a:t>
            </a:r>
            <a:r>
              <a:rPr dirty="0" sz="1200" spc="37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marginwidth,</a:t>
            </a:r>
            <a:r>
              <a:rPr dirty="0" sz="1200" spc="37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link,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alink,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vlink</a:t>
            </a:r>
          </a:p>
        </p:txBody>
      </p:sp>
      <p:sp>
        <p:nvSpPr>
          <p:cNvPr id="1048771" name="object 24"/>
          <p:cNvSpPr txBox="1"/>
          <p:nvPr/>
        </p:nvSpPr>
        <p:spPr>
          <a:xfrm>
            <a:off x="914400" y="7517862"/>
            <a:ext cx="6001050" cy="1448829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Syn: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&lt;body</a:t>
            </a:r>
            <a:r>
              <a:rPr dirty="0" sz="1200" spc="118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Background=”URL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background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image”</a:t>
            </a:r>
            <a:r>
              <a:rPr dirty="0" sz="1200" spc="79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Bgcolor=”Color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name”</a:t>
            </a:r>
          </a:p>
          <a:p>
            <a:pPr marL="9144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Link=”Color”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Alink=”Color”</a:t>
            </a:r>
            <a:r>
              <a:rPr dirty="0" sz="1200" spc="29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Vlink=”Color”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Nowrap=”true/false”</a:t>
            </a:r>
          </a:p>
          <a:p>
            <a:pPr marL="9144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Topmargin=”pixels”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Bottommargin=”pixels”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Leftmargin=”pixels”</a:t>
            </a:r>
          </a:p>
          <a:p>
            <a:pPr marL="9144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Rightmargin=”pixels”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Marginheight=”pixels”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Marginwidth=”pixels”</a:t>
            </a:r>
          </a:p>
          <a:p>
            <a:pPr marL="9144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Scroll=”Yes/No”&gt;</a:t>
            </a:r>
          </a:p>
        </p:txBody>
      </p:sp>
      <p:sp>
        <p:nvSpPr>
          <p:cNvPr id="1048772" name="object 25"/>
          <p:cNvSpPr txBox="1"/>
          <p:nvPr/>
        </p:nvSpPr>
        <p:spPr>
          <a:xfrm>
            <a:off x="1371600" y="8832184"/>
            <a:ext cx="74766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&lt;/body&gt;</a:t>
            </a:r>
          </a:p>
        </p:txBody>
      </p:sp>
      <p:sp>
        <p:nvSpPr>
          <p:cNvPr id="1048773" name="object 26"/>
          <p:cNvSpPr txBox="1"/>
          <p:nvPr/>
        </p:nvSpPr>
        <p:spPr>
          <a:xfrm>
            <a:off x="748944" y="10052968"/>
            <a:ext cx="6004977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KADIRI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NAGESWARA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RAO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M.C.A.,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Department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of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Computer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Science,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TJPS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College,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Guntur.</a:t>
            </a:r>
          </a:p>
        </p:txBody>
      </p:sp>
      <p:sp>
        <p:nvSpPr>
          <p:cNvPr id="1048774" name="object 27"/>
          <p:cNvSpPr txBox="1"/>
          <p:nvPr/>
        </p:nvSpPr>
        <p:spPr>
          <a:xfrm>
            <a:off x="6901472" y="10052968"/>
            <a:ext cx="280354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object 1"/>
          <p:cNvSpPr/>
          <p:nvPr/>
        </p:nvSpPr>
        <p:spPr>
          <a:xfrm>
            <a:off x="701675" y="626109"/>
            <a:ext cx="6311900" cy="937895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776" name="object 2"/>
          <p:cNvSpPr/>
          <p:nvPr/>
        </p:nvSpPr>
        <p:spPr>
          <a:xfrm>
            <a:off x="0" y="0"/>
            <a:ext cx="12700" cy="12700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777" name="object 3"/>
          <p:cNvSpPr/>
          <p:nvPr/>
        </p:nvSpPr>
        <p:spPr>
          <a:xfrm>
            <a:off x="2713291" y="231738"/>
            <a:ext cx="2698267" cy="338098"/>
          </a:xfrm>
          <a:prstGeom prst="rect"/>
          <a:blipFill>
            <a:blip xmlns:r="http://schemas.openxmlformats.org/officeDocument/2006/relationships" r:embed="rId3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778" name="object 5"/>
          <p:cNvSpPr txBox="1"/>
          <p:nvPr/>
        </p:nvSpPr>
        <p:spPr>
          <a:xfrm>
            <a:off x="685800" y="448314"/>
            <a:ext cx="1992256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III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B.Sc,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SEMESTER-6,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PAPER-7</a:t>
            </a:r>
          </a:p>
        </p:txBody>
      </p:sp>
      <p:sp>
        <p:nvSpPr>
          <p:cNvPr id="1048779" name="object 6"/>
          <p:cNvSpPr txBox="1"/>
          <p:nvPr/>
        </p:nvSpPr>
        <p:spPr>
          <a:xfrm>
            <a:off x="5720588" y="448314"/>
            <a:ext cx="1461241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Introduction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HTML</a:t>
            </a:r>
          </a:p>
        </p:txBody>
      </p:sp>
      <p:sp>
        <p:nvSpPr>
          <p:cNvPr id="1048780" name="object 7"/>
          <p:cNvSpPr txBox="1"/>
          <p:nvPr/>
        </p:nvSpPr>
        <p:spPr>
          <a:xfrm>
            <a:off x="914400" y="683382"/>
            <a:ext cx="1076553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Ex:</a:t>
            </a:r>
            <a:r>
              <a:rPr b="1" dirty="0" sz="1200" spc="15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&lt;body</a:t>
            </a:r>
          </a:p>
        </p:txBody>
      </p:sp>
      <p:sp>
        <p:nvSpPr>
          <p:cNvPr id="1048781" name="object 8"/>
          <p:cNvSpPr txBox="1"/>
          <p:nvPr/>
        </p:nvSpPr>
        <p:spPr>
          <a:xfrm>
            <a:off x="1828800" y="946246"/>
            <a:ext cx="2108767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Background=”tjpscollege.gif”</a:t>
            </a:r>
          </a:p>
        </p:txBody>
      </p:sp>
      <p:sp>
        <p:nvSpPr>
          <p:cNvPr id="1048782" name="object 9"/>
          <p:cNvSpPr txBox="1"/>
          <p:nvPr/>
        </p:nvSpPr>
        <p:spPr>
          <a:xfrm>
            <a:off x="1828800" y="1209111"/>
            <a:ext cx="1414908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Bgcolor=”skyblue”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Alink=”Red”</a:t>
            </a:r>
          </a:p>
        </p:txBody>
      </p:sp>
      <p:sp>
        <p:nvSpPr>
          <p:cNvPr id="1048783" name="object 10"/>
          <p:cNvSpPr txBox="1"/>
          <p:nvPr/>
        </p:nvSpPr>
        <p:spPr>
          <a:xfrm>
            <a:off x="1828800" y="1734840"/>
            <a:ext cx="1025500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Link=”Blue”</a:t>
            </a:r>
          </a:p>
        </p:txBody>
      </p:sp>
      <p:sp>
        <p:nvSpPr>
          <p:cNvPr id="1048784" name="object 11"/>
          <p:cNvSpPr txBox="1"/>
          <p:nvPr/>
        </p:nvSpPr>
        <p:spPr>
          <a:xfrm>
            <a:off x="1828800" y="1997705"/>
            <a:ext cx="1042466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Vlink=”Red”</a:t>
            </a:r>
          </a:p>
        </p:txBody>
      </p:sp>
      <p:sp>
        <p:nvSpPr>
          <p:cNvPr id="1048785" name="object 12"/>
          <p:cNvSpPr txBox="1"/>
          <p:nvPr/>
        </p:nvSpPr>
        <p:spPr>
          <a:xfrm>
            <a:off x="1828800" y="2260569"/>
            <a:ext cx="1084607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Text=”Black”</a:t>
            </a:r>
          </a:p>
        </p:txBody>
      </p:sp>
      <p:sp>
        <p:nvSpPr>
          <p:cNvPr id="1048786" name="object 13"/>
          <p:cNvSpPr txBox="1"/>
          <p:nvPr/>
        </p:nvSpPr>
        <p:spPr>
          <a:xfrm>
            <a:off x="1828800" y="2523434"/>
            <a:ext cx="1672127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--------------------------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--------------------------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&gt;</a:t>
            </a:r>
          </a:p>
        </p:txBody>
      </p:sp>
      <p:sp>
        <p:nvSpPr>
          <p:cNvPr id="1048787" name="object 14"/>
          <p:cNvSpPr txBox="1"/>
          <p:nvPr/>
        </p:nvSpPr>
        <p:spPr>
          <a:xfrm>
            <a:off x="1371600" y="3049163"/>
            <a:ext cx="74766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&lt;/body&gt;</a:t>
            </a:r>
          </a:p>
        </p:txBody>
      </p:sp>
      <p:sp>
        <p:nvSpPr>
          <p:cNvPr id="1048788" name="object 15"/>
          <p:cNvSpPr txBox="1"/>
          <p:nvPr/>
        </p:nvSpPr>
        <p:spPr>
          <a:xfrm>
            <a:off x="1234439" y="3310837"/>
            <a:ext cx="6225411" cy="661426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137">
                <a:solidFill>
                  <a:srgbClr val="000000"/>
                </a:solidFill>
                <a:latin typeface="QJIOAA+Wingdings-Regular"/>
                <a:cs typeface="QJIOAA+Wingdings-Regular"/>
              </a:rPr>
              <a:t>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Background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:</a:t>
            </a:r>
            <a:r>
              <a:rPr dirty="0" sz="1200" spc="6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This</a:t>
            </a:r>
            <a:r>
              <a:rPr dirty="0" sz="1200" spc="6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attribute</a:t>
            </a:r>
            <a:r>
              <a:rPr dirty="0" sz="1200" spc="6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contains</a:t>
            </a:r>
            <a:r>
              <a:rPr dirty="0" sz="1200" spc="6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6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URL</a:t>
            </a:r>
            <a:r>
              <a:rPr dirty="0" sz="1200" spc="6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</a:t>
            </a:r>
            <a:r>
              <a:rPr dirty="0" sz="1200" spc="6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</a:t>
            </a:r>
            <a:r>
              <a:rPr dirty="0" sz="1200" spc="6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image</a:t>
            </a:r>
            <a:r>
              <a:rPr dirty="0" sz="1200" spc="6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file,</a:t>
            </a:r>
            <a:r>
              <a:rPr dirty="0" sz="1200" spc="6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which</a:t>
            </a:r>
            <a:r>
              <a:rPr dirty="0" sz="1200" spc="6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will</a:t>
            </a:r>
            <a:r>
              <a:rPr dirty="0" sz="1200" spc="6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</a:t>
            </a:r>
            <a:r>
              <a:rPr dirty="0" sz="1200" spc="6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titled</a:t>
            </a:r>
            <a:r>
              <a:rPr dirty="0" sz="1200" spc="6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</a:p>
          <a:p>
            <a:pPr marL="2286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provide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document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background.</a:t>
            </a:r>
          </a:p>
        </p:txBody>
      </p:sp>
      <p:sp>
        <p:nvSpPr>
          <p:cNvPr id="1048789" name="object 16"/>
          <p:cNvSpPr txBox="1"/>
          <p:nvPr/>
        </p:nvSpPr>
        <p:spPr>
          <a:xfrm>
            <a:off x="1234439" y="3836568"/>
            <a:ext cx="6225209" cy="661426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137">
                <a:solidFill>
                  <a:srgbClr val="000000"/>
                </a:solidFill>
                <a:latin typeface="QJIOAA+Wingdings-Regular"/>
                <a:cs typeface="QJIOAA+Wingdings-Regular"/>
              </a:rPr>
              <a:t>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Bgcolor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:</a:t>
            </a:r>
            <a:r>
              <a:rPr dirty="0" sz="1200" spc="9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This</a:t>
            </a:r>
            <a:r>
              <a:rPr dirty="0" sz="1200" spc="9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attribute</a:t>
            </a:r>
            <a:r>
              <a:rPr dirty="0" sz="1200" spc="9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sets</a:t>
            </a:r>
            <a:r>
              <a:rPr dirty="0" sz="1200" spc="9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9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background</a:t>
            </a:r>
            <a:r>
              <a:rPr dirty="0" sz="1200" spc="9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color</a:t>
            </a:r>
            <a:r>
              <a:rPr dirty="0" sz="1200" spc="9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</a:t>
            </a:r>
            <a:r>
              <a:rPr dirty="0" sz="1200" spc="9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1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document.</a:t>
            </a:r>
            <a:r>
              <a:rPr dirty="0" sz="1200" spc="1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Its</a:t>
            </a:r>
            <a:r>
              <a:rPr dirty="0" sz="1200" spc="9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value</a:t>
            </a:r>
            <a:r>
              <a:rPr dirty="0" sz="1200" spc="1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can</a:t>
            </a:r>
            <a:r>
              <a:rPr dirty="0" sz="1200" spc="1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</a:t>
            </a:r>
          </a:p>
          <a:p>
            <a:pPr marL="2286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either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named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color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(or)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hexadecimal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format.</a:t>
            </a:r>
          </a:p>
        </p:txBody>
      </p:sp>
      <p:sp>
        <p:nvSpPr>
          <p:cNvPr id="1048790" name="object 17"/>
          <p:cNvSpPr txBox="1"/>
          <p:nvPr/>
        </p:nvSpPr>
        <p:spPr>
          <a:xfrm>
            <a:off x="1234439" y="4362297"/>
            <a:ext cx="6225385" cy="661426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137">
                <a:solidFill>
                  <a:srgbClr val="000000"/>
                </a:solidFill>
                <a:latin typeface="QJIOAA+Wingdings-Regular"/>
                <a:cs typeface="QJIOAA+Wingdings-Regular"/>
              </a:rPr>
              <a:t>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Bgproperties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:</a:t>
            </a:r>
            <a:r>
              <a:rPr dirty="0" sz="1200" spc="2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This</a:t>
            </a:r>
            <a:r>
              <a:rPr dirty="0" sz="1200" spc="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attribute</a:t>
            </a:r>
            <a:r>
              <a:rPr dirty="0" sz="1200" spc="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has</a:t>
            </a:r>
            <a:r>
              <a:rPr dirty="0" sz="1200" spc="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one</a:t>
            </a:r>
            <a:r>
              <a:rPr dirty="0" sz="1200" spc="2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value</a:t>
            </a:r>
            <a:r>
              <a:rPr dirty="0" sz="1200" spc="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fixed,</a:t>
            </a:r>
            <a:r>
              <a:rPr dirty="0" sz="1200" spc="2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which</a:t>
            </a:r>
            <a:r>
              <a:rPr dirty="0" sz="1200" spc="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causes</a:t>
            </a:r>
            <a:r>
              <a:rPr dirty="0" sz="1200" spc="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background</a:t>
            </a:r>
            <a:r>
              <a:rPr dirty="0" sz="1200" spc="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image</a:t>
            </a:r>
          </a:p>
          <a:p>
            <a:pPr marL="2286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act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fixed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watermark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not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scroll.</a:t>
            </a:r>
          </a:p>
        </p:txBody>
      </p:sp>
      <p:sp>
        <p:nvSpPr>
          <p:cNvPr id="1048791" name="object 18"/>
          <p:cNvSpPr txBox="1"/>
          <p:nvPr/>
        </p:nvSpPr>
        <p:spPr>
          <a:xfrm>
            <a:off x="1234440" y="4888026"/>
            <a:ext cx="6225208" cy="661426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137">
                <a:solidFill>
                  <a:srgbClr val="000000"/>
                </a:solidFill>
                <a:latin typeface="QJIOAA+Wingdings-Regular"/>
                <a:cs typeface="QJIOAA+Wingdings-Regular"/>
              </a:rPr>
              <a:t>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Topmargin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:</a:t>
            </a:r>
            <a:r>
              <a:rPr dirty="0" sz="1200" spc="6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This</a:t>
            </a:r>
            <a:r>
              <a:rPr dirty="0" sz="1200" spc="6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attribute</a:t>
            </a:r>
            <a:r>
              <a:rPr dirty="0" sz="1200" spc="6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sets</a:t>
            </a:r>
            <a:r>
              <a:rPr dirty="0" sz="1200" spc="6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6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top</a:t>
            </a:r>
            <a:r>
              <a:rPr dirty="0" sz="1200" spc="6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margin</a:t>
            </a:r>
            <a:r>
              <a:rPr dirty="0" sz="1200" spc="6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</a:t>
            </a:r>
            <a:r>
              <a:rPr dirty="0" sz="1200" spc="6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6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document,</a:t>
            </a:r>
            <a:r>
              <a:rPr dirty="0" sz="1200" spc="6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 spc="6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pixels;</a:t>
            </a:r>
            <a:r>
              <a:rPr dirty="0" sz="1200" spc="6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same</a:t>
            </a:r>
            <a:r>
              <a:rPr dirty="0" sz="1200" spc="6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like</a:t>
            </a:r>
          </a:p>
          <a:p>
            <a:pPr marL="2286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other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margins.</a:t>
            </a:r>
          </a:p>
        </p:txBody>
      </p:sp>
      <p:sp>
        <p:nvSpPr>
          <p:cNvPr id="1048792" name="object 19"/>
          <p:cNvSpPr txBox="1"/>
          <p:nvPr/>
        </p:nvSpPr>
        <p:spPr>
          <a:xfrm>
            <a:off x="1234440" y="5413755"/>
            <a:ext cx="6225207" cy="661426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137">
                <a:solidFill>
                  <a:srgbClr val="000000"/>
                </a:solidFill>
                <a:latin typeface="QJIOAA+Wingdings-Regular"/>
                <a:cs typeface="QJIOAA+Wingdings-Regular"/>
              </a:rPr>
              <a:t>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Link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:</a:t>
            </a:r>
            <a:r>
              <a:rPr dirty="0" sz="1200" spc="12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This</a:t>
            </a:r>
            <a:r>
              <a:rPr dirty="0" sz="1200" spc="1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attribute</a:t>
            </a:r>
            <a:r>
              <a:rPr dirty="0" sz="1200" spc="1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sets</a:t>
            </a:r>
            <a:r>
              <a:rPr dirty="0" sz="1200" spc="12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12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color</a:t>
            </a:r>
            <a:r>
              <a:rPr dirty="0" sz="1200" spc="12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</a:t>
            </a:r>
            <a:r>
              <a:rPr dirty="0" sz="1200" spc="12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hyperlinks</a:t>
            </a:r>
            <a:r>
              <a:rPr dirty="0" sz="1200" spc="1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within</a:t>
            </a:r>
            <a:r>
              <a:rPr dirty="0" sz="1200" spc="12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1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document</a:t>
            </a:r>
            <a:r>
              <a:rPr dirty="0" sz="1200" spc="12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that</a:t>
            </a:r>
            <a:r>
              <a:rPr dirty="0" sz="1200" spc="12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have</a:t>
            </a:r>
            <a:r>
              <a:rPr dirty="0" sz="1200" spc="1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not</a:t>
            </a:r>
          </a:p>
          <a:p>
            <a:pPr marL="2286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yet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been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visited.</a:t>
            </a:r>
          </a:p>
        </p:txBody>
      </p:sp>
      <p:sp>
        <p:nvSpPr>
          <p:cNvPr id="1048793" name="object 20"/>
          <p:cNvSpPr txBox="1"/>
          <p:nvPr/>
        </p:nvSpPr>
        <p:spPr>
          <a:xfrm>
            <a:off x="1234440" y="5939484"/>
            <a:ext cx="6225262" cy="661426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137">
                <a:solidFill>
                  <a:srgbClr val="000000"/>
                </a:solidFill>
                <a:latin typeface="QJIOAA+Wingdings-Regular"/>
                <a:cs typeface="QJIOAA+Wingdings-Regular"/>
              </a:rPr>
              <a:t>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Alink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:</a:t>
            </a:r>
            <a:r>
              <a:rPr dirty="0" sz="1200" spc="6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This</a:t>
            </a:r>
            <a:r>
              <a:rPr dirty="0" sz="1200" spc="6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attribute</a:t>
            </a:r>
            <a:r>
              <a:rPr dirty="0" sz="1200" spc="6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sets</a:t>
            </a:r>
            <a:r>
              <a:rPr dirty="0" sz="1200" spc="6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6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color</a:t>
            </a:r>
            <a:r>
              <a:rPr dirty="0" sz="1200" spc="6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</a:t>
            </a:r>
            <a:r>
              <a:rPr dirty="0" sz="1200" spc="6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active</a:t>
            </a:r>
            <a:r>
              <a:rPr dirty="0" sz="1200" spc="6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links</a:t>
            </a:r>
            <a:r>
              <a:rPr dirty="0" sz="1200" spc="6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within</a:t>
            </a:r>
            <a:r>
              <a:rPr dirty="0" sz="1200" spc="6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6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document.</a:t>
            </a:r>
            <a:r>
              <a:rPr dirty="0" sz="1200" spc="6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Active</a:t>
            </a:r>
            <a:r>
              <a:rPr dirty="0" sz="1200" spc="6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links</a:t>
            </a:r>
          </a:p>
          <a:p>
            <a:pPr marL="2286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represent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state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link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being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clicked.</a:t>
            </a:r>
          </a:p>
        </p:txBody>
      </p:sp>
      <p:sp>
        <p:nvSpPr>
          <p:cNvPr id="1048794" name="object 21"/>
          <p:cNvSpPr txBox="1"/>
          <p:nvPr/>
        </p:nvSpPr>
        <p:spPr>
          <a:xfrm>
            <a:off x="1234440" y="6465213"/>
            <a:ext cx="6225383" cy="661426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137">
                <a:solidFill>
                  <a:srgbClr val="000000"/>
                </a:solidFill>
                <a:latin typeface="QJIOAA+Wingdings-Regular"/>
                <a:cs typeface="QJIOAA+Wingdings-Regular"/>
              </a:rPr>
              <a:t>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Vlink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:</a:t>
            </a:r>
            <a:r>
              <a:rPr dirty="0" sz="1200" spc="25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This</a:t>
            </a:r>
            <a:r>
              <a:rPr dirty="0" sz="1200" spc="25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attribute</a:t>
            </a:r>
            <a:r>
              <a:rPr dirty="0" sz="1200" spc="25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sets</a:t>
            </a:r>
            <a:r>
              <a:rPr dirty="0" sz="1200" spc="25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25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color</a:t>
            </a:r>
            <a:r>
              <a:rPr dirty="0" sz="1200" spc="25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</a:t>
            </a:r>
            <a:r>
              <a:rPr dirty="0" sz="1200" spc="25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hyperlinks</a:t>
            </a:r>
            <a:r>
              <a:rPr dirty="0" sz="1200" spc="25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within</a:t>
            </a:r>
            <a:r>
              <a:rPr dirty="0" sz="1200" spc="25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25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document</a:t>
            </a:r>
            <a:r>
              <a:rPr dirty="0" sz="1200" spc="25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that</a:t>
            </a:r>
            <a:r>
              <a:rPr dirty="0" sz="1200" spc="256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have</a:t>
            </a:r>
          </a:p>
          <a:p>
            <a:pPr marL="22860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already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been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visited.</a:t>
            </a:r>
          </a:p>
        </p:txBody>
      </p:sp>
      <p:sp>
        <p:nvSpPr>
          <p:cNvPr id="1048795" name="object 22"/>
          <p:cNvSpPr txBox="1"/>
          <p:nvPr/>
        </p:nvSpPr>
        <p:spPr>
          <a:xfrm>
            <a:off x="914400" y="6990943"/>
            <a:ext cx="5908715" cy="92429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320040" marR="0">
              <a:lnSpc>
                <a:spcPts val="13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137">
                <a:solidFill>
                  <a:srgbClr val="000000"/>
                </a:solidFill>
                <a:latin typeface="QJIOAA+Wingdings-Regular"/>
                <a:cs typeface="QJIOAA+Wingdings-Regular"/>
              </a:rPr>
              <a:t>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Scroll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: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attribute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turns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scroll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bars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off.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default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value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Yes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.</a:t>
            </a:r>
          </a:p>
          <a:p>
            <a:pPr marL="320039" marR="0">
              <a:lnSpc>
                <a:spcPts val="1331"/>
              </a:lnSpc>
              <a:spcBef>
                <a:spcPts val="737"/>
              </a:spcBef>
              <a:spcAft>
                <a:spcPts val="0"/>
              </a:spcAft>
            </a:pPr>
            <a:r>
              <a:rPr dirty="0" sz="1200" spc="137">
                <a:solidFill>
                  <a:srgbClr val="000000"/>
                </a:solidFill>
                <a:latin typeface="QJIOAA+Wingdings-Regular"/>
                <a:cs typeface="QJIOAA+Wingdings-Regular"/>
              </a:rPr>
              <a:t>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Text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: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attribute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sets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text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color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document.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j)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IMG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TAG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(Image):</a:t>
            </a:r>
          </a:p>
        </p:txBody>
      </p:sp>
      <p:sp>
        <p:nvSpPr>
          <p:cNvPr id="1048796" name="object 23"/>
          <p:cNvSpPr txBox="1"/>
          <p:nvPr/>
        </p:nvSpPr>
        <p:spPr>
          <a:xfrm>
            <a:off x="914400" y="7780726"/>
            <a:ext cx="6593282" cy="923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45720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This</a:t>
            </a:r>
            <a:r>
              <a:rPr dirty="0" sz="1200" spc="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element</a:t>
            </a:r>
            <a:r>
              <a:rPr dirty="0" sz="1200" spc="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indicates</a:t>
            </a:r>
            <a:r>
              <a:rPr dirty="0" sz="1200" spc="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media</a:t>
            </a:r>
            <a:r>
              <a:rPr dirty="0" sz="1200" spc="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object</a:t>
            </a:r>
            <a:r>
              <a:rPr dirty="0" sz="1200" spc="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 spc="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</a:t>
            </a:r>
            <a:r>
              <a:rPr dirty="0" sz="1200" spc="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included</a:t>
            </a:r>
            <a:r>
              <a:rPr dirty="0" sz="1200" spc="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 spc="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</a:t>
            </a:r>
            <a:r>
              <a:rPr dirty="0" sz="1200" spc="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HTML</a:t>
            </a:r>
            <a:r>
              <a:rPr dirty="0" sz="1200" spc="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document.</a:t>
            </a:r>
            <a:r>
              <a:rPr dirty="0" sz="1200" spc="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Usually,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26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object</a:t>
            </a:r>
            <a:r>
              <a:rPr dirty="0" sz="1200" spc="26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 spc="26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26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bitmap</a:t>
            </a:r>
            <a:r>
              <a:rPr dirty="0" sz="1200" spc="26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graphic</a:t>
            </a:r>
            <a:r>
              <a:rPr dirty="0" sz="1200" spc="26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image,</a:t>
            </a:r>
            <a:r>
              <a:rPr dirty="0" sz="1200" spc="26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but</a:t>
            </a:r>
            <a:r>
              <a:rPr dirty="0" sz="1200" spc="26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some</a:t>
            </a:r>
            <a:r>
              <a:rPr dirty="0" sz="1200" spc="26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implementations</a:t>
            </a:r>
            <a:r>
              <a:rPr dirty="0" sz="1200" spc="26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support</a:t>
            </a:r>
            <a:r>
              <a:rPr dirty="0" sz="1200" spc="268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movies,</a:t>
            </a:r>
            <a:r>
              <a:rPr dirty="0" sz="1200" spc="26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vector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formats,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animations.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has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closing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tag.</a:t>
            </a:r>
          </a:p>
        </p:txBody>
      </p:sp>
      <p:sp>
        <p:nvSpPr>
          <p:cNvPr id="1048797" name="object 24"/>
          <p:cNvSpPr txBox="1"/>
          <p:nvPr/>
        </p:nvSpPr>
        <p:spPr>
          <a:xfrm>
            <a:off x="914400" y="8569320"/>
            <a:ext cx="525065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Syn:</a:t>
            </a:r>
          </a:p>
        </p:txBody>
      </p:sp>
      <p:sp>
        <p:nvSpPr>
          <p:cNvPr id="1048798" name="object 25"/>
          <p:cNvSpPr txBox="1"/>
          <p:nvPr/>
        </p:nvSpPr>
        <p:spPr>
          <a:xfrm>
            <a:off x="914399" y="8832184"/>
            <a:ext cx="6593458" cy="9231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img</a:t>
            </a:r>
            <a:r>
              <a:rPr b="1" dirty="0" sz="1200" spc="333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src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=”URL</a:t>
            </a:r>
            <a:r>
              <a:rPr dirty="0" sz="1200" spc="33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 spc="33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image”</a:t>
            </a:r>
            <a:r>
              <a:rPr dirty="0" sz="1200" spc="33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[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alt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=”alternate</a:t>
            </a:r>
            <a:r>
              <a:rPr dirty="0" sz="1200" spc="33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text”]</a:t>
            </a:r>
            <a:r>
              <a:rPr dirty="0" sz="1200" spc="96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[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align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=”Left”</a:t>
            </a:r>
            <a:r>
              <a:rPr dirty="0" sz="1200" spc="33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|</a:t>
            </a:r>
            <a:r>
              <a:rPr dirty="0" sz="1200" spc="33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“middle”</a:t>
            </a:r>
            <a:r>
              <a:rPr dirty="0" sz="1200" spc="33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|</a:t>
            </a:r>
            <a:r>
              <a:rPr dirty="0" sz="1200" spc="33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“Right”</a:t>
            </a:r>
            <a:r>
              <a:rPr dirty="0" sz="1200" spc="331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|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“bottom”</a:t>
            </a:r>
            <a:r>
              <a:rPr dirty="0" sz="1200" spc="2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|</a:t>
            </a:r>
            <a:r>
              <a:rPr dirty="0" sz="1200" spc="22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“top”]</a:t>
            </a:r>
            <a:r>
              <a:rPr dirty="0" sz="1200" spc="22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[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border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=”pixels”</a:t>
            </a:r>
            <a:r>
              <a:rPr dirty="0" sz="1200" spc="2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[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vspace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=”pixels”]</a:t>
            </a:r>
            <a:r>
              <a:rPr dirty="0" sz="1200" spc="2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[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width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=”pixels”]</a:t>
            </a:r>
            <a:r>
              <a:rPr dirty="0" sz="1200" spc="2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[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height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=”pixels”]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[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id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=”unique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alphanumeric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identifier”]&gt;</a:t>
            </a:r>
          </a:p>
        </p:txBody>
      </p:sp>
      <p:sp>
        <p:nvSpPr>
          <p:cNvPr id="1048799" name="object 26"/>
          <p:cNvSpPr txBox="1"/>
          <p:nvPr/>
        </p:nvSpPr>
        <p:spPr>
          <a:xfrm>
            <a:off x="748944" y="10052968"/>
            <a:ext cx="6004977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KADIRI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NAGESWARA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RAO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M.C.A.,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Department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of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Computer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Science,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TJPS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College,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Guntur.</a:t>
            </a:r>
          </a:p>
        </p:txBody>
      </p:sp>
      <p:sp>
        <p:nvSpPr>
          <p:cNvPr id="1048800" name="object 27"/>
          <p:cNvSpPr txBox="1"/>
          <p:nvPr/>
        </p:nvSpPr>
        <p:spPr>
          <a:xfrm>
            <a:off x="6901472" y="10052968"/>
            <a:ext cx="280354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object 1"/>
          <p:cNvSpPr/>
          <p:nvPr/>
        </p:nvSpPr>
        <p:spPr>
          <a:xfrm>
            <a:off x="701675" y="626109"/>
            <a:ext cx="6311900" cy="937895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802" name="object 2"/>
          <p:cNvSpPr/>
          <p:nvPr/>
        </p:nvSpPr>
        <p:spPr>
          <a:xfrm>
            <a:off x="0" y="0"/>
            <a:ext cx="12700" cy="12700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803" name="object 3"/>
          <p:cNvSpPr/>
          <p:nvPr/>
        </p:nvSpPr>
        <p:spPr>
          <a:xfrm>
            <a:off x="2713291" y="231738"/>
            <a:ext cx="2698267" cy="338098"/>
          </a:xfrm>
          <a:prstGeom prst="rect"/>
          <a:blipFill>
            <a:blip xmlns:r="http://schemas.openxmlformats.org/officeDocument/2006/relationships" r:embed="rId3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804" name="object 5"/>
          <p:cNvSpPr txBox="1"/>
          <p:nvPr/>
        </p:nvSpPr>
        <p:spPr>
          <a:xfrm>
            <a:off x="685800" y="448314"/>
            <a:ext cx="1992256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III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B.Sc,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SEMESTER-6,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PAPER-7</a:t>
            </a:r>
          </a:p>
        </p:txBody>
      </p:sp>
      <p:sp>
        <p:nvSpPr>
          <p:cNvPr id="1048805" name="object 6"/>
          <p:cNvSpPr txBox="1"/>
          <p:nvPr/>
        </p:nvSpPr>
        <p:spPr>
          <a:xfrm>
            <a:off x="5720588" y="448314"/>
            <a:ext cx="1461241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Introduction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HTML</a:t>
            </a:r>
          </a:p>
        </p:txBody>
      </p:sp>
      <p:sp>
        <p:nvSpPr>
          <p:cNvPr id="1048806" name="object 7"/>
          <p:cNvSpPr txBox="1"/>
          <p:nvPr/>
        </p:nvSpPr>
        <p:spPr>
          <a:xfrm>
            <a:off x="914400" y="683382"/>
            <a:ext cx="45720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Ex:</a:t>
            </a:r>
          </a:p>
        </p:txBody>
      </p:sp>
      <p:sp>
        <p:nvSpPr>
          <p:cNvPr id="1048807" name="object 8"/>
          <p:cNvSpPr txBox="1"/>
          <p:nvPr/>
        </p:nvSpPr>
        <p:spPr>
          <a:xfrm>
            <a:off x="914400" y="946246"/>
            <a:ext cx="569419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&lt;img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src=”filepath”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alt=”alternate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text”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height=”200”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width=”150”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border=”1”&gt;</a:t>
            </a:r>
          </a:p>
        </p:txBody>
      </p:sp>
      <p:sp>
        <p:nvSpPr>
          <p:cNvPr id="1048808" name="object 9"/>
          <p:cNvSpPr txBox="1"/>
          <p:nvPr/>
        </p:nvSpPr>
        <p:spPr>
          <a:xfrm>
            <a:off x="1371600" y="1209111"/>
            <a:ext cx="6054883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src: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indicates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URL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image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file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displayed.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supports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.bmp,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.jpg,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.gif,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.png</a:t>
            </a:r>
          </a:p>
        </p:txBody>
      </p:sp>
      <p:sp>
        <p:nvSpPr>
          <p:cNvPr id="1048809" name="object 10"/>
          <p:cNvSpPr txBox="1"/>
          <p:nvPr/>
        </p:nvSpPr>
        <p:spPr>
          <a:xfrm>
            <a:off x="1371600" y="1471976"/>
            <a:ext cx="606750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alt:</a:t>
            </a:r>
            <a:r>
              <a:rPr b="1" dirty="0" sz="1200" spc="14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 spc="1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 spc="1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1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string</a:t>
            </a:r>
            <a:r>
              <a:rPr dirty="0" sz="1200" spc="1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 spc="1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be</a:t>
            </a:r>
            <a:r>
              <a:rPr dirty="0" sz="1200" spc="1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displayed</a:t>
            </a:r>
            <a:r>
              <a:rPr dirty="0" sz="1200" spc="1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instead</a:t>
            </a:r>
            <a:r>
              <a:rPr dirty="0" sz="1200" spc="1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 spc="1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1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image</a:t>
            </a:r>
            <a:r>
              <a:rPr dirty="0" sz="1200" spc="1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</a:t>
            </a:r>
            <a:r>
              <a:rPr dirty="0" sz="1200" spc="1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browsers</a:t>
            </a:r>
            <a:r>
              <a:rPr dirty="0" sz="1200" spc="1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that</a:t>
            </a:r>
            <a:r>
              <a:rPr dirty="0" sz="1200" spc="329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cannot</a:t>
            </a:r>
            <a:r>
              <a:rPr dirty="0" sz="1200" spc="15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display</a:t>
            </a:r>
          </a:p>
        </p:txBody>
      </p:sp>
      <p:sp>
        <p:nvSpPr>
          <p:cNvPr id="1048810" name="object 11"/>
          <p:cNvSpPr txBox="1"/>
          <p:nvPr/>
        </p:nvSpPr>
        <p:spPr>
          <a:xfrm>
            <a:off x="1371600" y="1734840"/>
            <a:ext cx="69844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images.</a:t>
            </a:r>
          </a:p>
        </p:txBody>
      </p:sp>
      <p:sp>
        <p:nvSpPr>
          <p:cNvPr id="1048811" name="object 12"/>
          <p:cNvSpPr txBox="1"/>
          <p:nvPr/>
        </p:nvSpPr>
        <p:spPr>
          <a:xfrm>
            <a:off x="1371600" y="1997705"/>
            <a:ext cx="500822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id: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element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identifier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scripting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style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application.</a:t>
            </a:r>
          </a:p>
        </p:txBody>
      </p:sp>
      <p:sp>
        <p:nvSpPr>
          <p:cNvPr id="1048812" name="object 13"/>
          <p:cNvSpPr txBox="1"/>
          <p:nvPr/>
        </p:nvSpPr>
        <p:spPr>
          <a:xfrm>
            <a:off x="914400" y="2260569"/>
            <a:ext cx="327157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k)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&lt;a&gt;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(ANCHOR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TAG)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(HYPER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LINKS):</a:t>
            </a:r>
          </a:p>
        </p:txBody>
      </p:sp>
      <p:sp>
        <p:nvSpPr>
          <p:cNvPr id="1048813" name="object 14"/>
          <p:cNvSpPr txBox="1"/>
          <p:nvPr/>
        </p:nvSpPr>
        <p:spPr>
          <a:xfrm>
            <a:off x="1371600" y="2523434"/>
            <a:ext cx="5995995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element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defines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hyperlink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named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target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destination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hyperlink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both.</a:t>
            </a:r>
          </a:p>
        </p:txBody>
      </p:sp>
      <p:sp>
        <p:nvSpPr>
          <p:cNvPr id="1048814" name="object 15"/>
          <p:cNvSpPr txBox="1"/>
          <p:nvPr/>
        </p:nvSpPr>
        <p:spPr>
          <a:xfrm>
            <a:off x="1371600" y="2786298"/>
            <a:ext cx="6067677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a</a:t>
            </a:r>
            <a:r>
              <a:rPr b="1" dirty="0" sz="1200" spc="324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href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=”URL”</a:t>
            </a:r>
            <a:r>
              <a:rPr dirty="0" sz="1200" spc="947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[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hreflang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=”language</a:t>
            </a:r>
            <a:r>
              <a:rPr dirty="0" sz="1200" spc="3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code”]</a:t>
            </a:r>
            <a:r>
              <a:rPr dirty="0" sz="1200" spc="32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[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name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=”name</a:t>
            </a:r>
            <a:r>
              <a:rPr dirty="0" sz="1200" spc="32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 spc="32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target</a:t>
            </a:r>
            <a:r>
              <a:rPr dirty="0" sz="1200" spc="32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location”]</a:t>
            </a:r>
          </a:p>
        </p:txBody>
      </p:sp>
      <p:sp>
        <p:nvSpPr>
          <p:cNvPr id="1048815" name="object 16"/>
          <p:cNvSpPr txBox="1"/>
          <p:nvPr/>
        </p:nvSpPr>
        <p:spPr>
          <a:xfrm>
            <a:off x="914400" y="3049163"/>
            <a:ext cx="4564816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[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type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=”content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type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linked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data”]</a:t>
            </a:r>
            <a:r>
              <a:rPr dirty="0" sz="1200" spc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b="1" dirty="0" sz="1200" i="1">
                <a:solidFill>
                  <a:srgbClr val="000000"/>
                </a:solidFill>
                <a:latin typeface="PFBBJS+TimesNewRomanPS-BoldItalicMT"/>
                <a:cs typeface="PFBBJS+TimesNewRomanPS-BoldItalicMT"/>
              </a:rPr>
              <a:t>link</a:t>
            </a:r>
            <a:r>
              <a:rPr b="1" dirty="0" sz="1200" i="1">
                <a:solidFill>
                  <a:srgbClr val="000000"/>
                </a:solidFill>
                <a:latin typeface="PFBBJS+TimesNewRomanPS-BoldItalicMT"/>
                <a:cs typeface="PFBBJS+TimesNewRomanPS-BoldItalicMT"/>
              </a:rPr>
              <a:t> </a:t>
            </a:r>
            <a:r>
              <a:rPr b="1" dirty="0" sz="1200" i="1">
                <a:solidFill>
                  <a:srgbClr val="000000"/>
                </a:solidFill>
                <a:latin typeface="PFBBJS+TimesNewRomanPS-BoldItalicMT"/>
                <a:cs typeface="PFBBJS+TimesNewRomanPS-BoldItalicMT"/>
              </a:rPr>
              <a:t>text</a:t>
            </a:r>
            <a:r>
              <a:rPr b="1" dirty="0" sz="1200" i="1">
                <a:solidFill>
                  <a:srgbClr val="000000"/>
                </a:solidFill>
                <a:latin typeface="PFBBJS+TimesNewRomanPS-BoldItalicMT"/>
                <a:cs typeface="PFBBJS+TimesNewRomanPS-BoldItalicMT"/>
              </a:rPr>
              <a:t> </a:t>
            </a:r>
            <a:r>
              <a:rPr b="1" dirty="0" sz="1200" i="1">
                <a:solidFill>
                  <a:srgbClr val="000000"/>
                </a:solidFill>
                <a:latin typeface="PFBBJS+TimesNewRomanPS-BoldItalicMT"/>
                <a:cs typeface="PFBBJS+TimesNewRomanPS-BoldItalicMT"/>
              </a:rPr>
              <a:t>or</a:t>
            </a:r>
            <a:r>
              <a:rPr b="1" dirty="0" sz="1200" i="1">
                <a:solidFill>
                  <a:srgbClr val="000000"/>
                </a:solidFill>
                <a:latin typeface="PFBBJS+TimesNewRomanPS-BoldItalicMT"/>
                <a:cs typeface="PFBBJS+TimesNewRomanPS-BoldItalicMT"/>
              </a:rPr>
              <a:t> </a:t>
            </a:r>
            <a:r>
              <a:rPr b="1" dirty="0" sz="1200" i="1">
                <a:solidFill>
                  <a:srgbClr val="000000"/>
                </a:solidFill>
                <a:latin typeface="PFBBJS+TimesNewRomanPS-BoldItalicMT"/>
                <a:cs typeface="PFBBJS+TimesNewRomanPS-BoldItalicMT"/>
              </a:rPr>
              <a:t>objects</a:t>
            </a:r>
            <a:r>
              <a:rPr b="1" dirty="0" sz="1200" i="1" spc="600">
                <a:solidFill>
                  <a:srgbClr val="000000"/>
                </a:solidFill>
                <a:latin typeface="PFBBJS+TimesNewRomanPS-BoldItalicMT"/>
                <a:cs typeface="PFBBJS+TimesNewRomanPS-BoldItalic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&lt;/a&gt;</a:t>
            </a:r>
          </a:p>
        </p:txBody>
      </p:sp>
      <p:sp>
        <p:nvSpPr>
          <p:cNvPr id="1048816" name="object 17"/>
          <p:cNvSpPr txBox="1"/>
          <p:nvPr/>
        </p:nvSpPr>
        <p:spPr>
          <a:xfrm>
            <a:off x="914400" y="3312028"/>
            <a:ext cx="45720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Ex:</a:t>
            </a:r>
          </a:p>
        </p:txBody>
      </p:sp>
      <p:sp>
        <p:nvSpPr>
          <p:cNvPr id="1048817" name="object 18"/>
          <p:cNvSpPr txBox="1"/>
          <p:nvPr/>
        </p:nvSpPr>
        <p:spPr>
          <a:xfrm>
            <a:off x="914400" y="3574892"/>
            <a:ext cx="4173110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href=”filename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path”&gt;</a:t>
            </a:r>
            <a:r>
              <a:rPr dirty="0" sz="1200" spc="3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linked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text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objects</a:t>
            </a:r>
            <a:r>
              <a:rPr dirty="0" sz="1200" spc="9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&lt;/a&gt;</a:t>
            </a:r>
          </a:p>
        </p:txBody>
      </p:sp>
      <p:sp>
        <p:nvSpPr>
          <p:cNvPr id="1048818" name="object 19"/>
          <p:cNvSpPr txBox="1"/>
          <p:nvPr/>
        </p:nvSpPr>
        <p:spPr>
          <a:xfrm>
            <a:off x="1371600" y="3837758"/>
            <a:ext cx="606750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href:</a:t>
            </a:r>
            <a:r>
              <a:rPr b="1" dirty="0" sz="1200" spc="103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Using</a:t>
            </a:r>
            <a:r>
              <a:rPr dirty="0" sz="1200" spc="10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this</a:t>
            </a:r>
            <a:r>
              <a:rPr dirty="0" sz="1200" spc="10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attribute</a:t>
            </a:r>
            <a:r>
              <a:rPr dirty="0" sz="1200" spc="10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</a:t>
            </a:r>
            <a:r>
              <a:rPr dirty="0" sz="1200" spc="10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can</a:t>
            </a:r>
            <a:r>
              <a:rPr dirty="0" sz="1200" spc="10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define</a:t>
            </a:r>
            <a:r>
              <a:rPr dirty="0" sz="1200" spc="10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 spc="10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hypertext</a:t>
            </a:r>
            <a:r>
              <a:rPr dirty="0" sz="1200" spc="104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source</a:t>
            </a:r>
            <a:r>
              <a:rPr dirty="0" sz="1200" spc="10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link.</a:t>
            </a:r>
            <a:r>
              <a:rPr dirty="0" sz="1200" spc="10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 spc="10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indicates</a:t>
            </a:r>
            <a:r>
              <a:rPr dirty="0" sz="1200" spc="102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 spc="103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link</a:t>
            </a:r>
          </a:p>
        </p:txBody>
      </p:sp>
      <p:sp>
        <p:nvSpPr>
          <p:cNvPr id="1048819" name="object 20"/>
          <p:cNvSpPr txBox="1"/>
          <p:nvPr/>
        </p:nvSpPr>
        <p:spPr>
          <a:xfrm>
            <a:off x="1371600" y="4100623"/>
            <a:ext cx="514458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target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either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URL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URL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fragment.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URLs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also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supports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protocols.</a:t>
            </a:r>
          </a:p>
        </p:txBody>
      </p:sp>
      <p:sp>
        <p:nvSpPr>
          <p:cNvPr id="1048820" name="object 21"/>
          <p:cNvSpPr txBox="1"/>
          <p:nvPr/>
        </p:nvSpPr>
        <p:spPr>
          <a:xfrm>
            <a:off x="1371600" y="4363487"/>
            <a:ext cx="5523844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hreflang: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attribute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used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indicate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language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linked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resource.</a:t>
            </a:r>
          </a:p>
        </p:txBody>
      </p:sp>
      <p:sp>
        <p:nvSpPr>
          <p:cNvPr id="1048821" name="object 22"/>
          <p:cNvSpPr txBox="1"/>
          <p:nvPr/>
        </p:nvSpPr>
        <p:spPr>
          <a:xfrm>
            <a:off x="1371600" y="4626352"/>
            <a:ext cx="5981273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name: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attribute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required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anchor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defining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target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location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within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page.</a:t>
            </a:r>
          </a:p>
        </p:txBody>
      </p:sp>
      <p:sp>
        <p:nvSpPr>
          <p:cNvPr id="1048822" name="object 23"/>
          <p:cNvSpPr txBox="1"/>
          <p:nvPr/>
        </p:nvSpPr>
        <p:spPr>
          <a:xfrm>
            <a:off x="1371600" y="4889217"/>
            <a:ext cx="5640918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Type: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specifies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media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types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form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MIME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type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link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target.</a:t>
            </a:r>
          </a:p>
        </p:txBody>
      </p:sp>
      <p:sp>
        <p:nvSpPr>
          <p:cNvPr id="1048823" name="object 24"/>
          <p:cNvSpPr txBox="1"/>
          <p:nvPr/>
        </p:nvSpPr>
        <p:spPr>
          <a:xfrm>
            <a:off x="914400" y="5152081"/>
            <a:ext cx="5023856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Exercise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2: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A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web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page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that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describes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body,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Image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and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anchor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tags</a:t>
            </a:r>
          </a:p>
        </p:txBody>
      </p:sp>
      <p:sp>
        <p:nvSpPr>
          <p:cNvPr id="1048824" name="object 25"/>
          <p:cNvSpPr txBox="1"/>
          <p:nvPr/>
        </p:nvSpPr>
        <p:spPr>
          <a:xfrm>
            <a:off x="914400" y="5414946"/>
            <a:ext cx="641872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Note: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Here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have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create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two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web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pages.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Both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pages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are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must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palace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single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folder.</a:t>
            </a:r>
          </a:p>
        </p:txBody>
      </p:sp>
      <p:sp>
        <p:nvSpPr>
          <p:cNvPr id="1048825" name="object 26"/>
          <p:cNvSpPr txBox="1"/>
          <p:nvPr/>
        </p:nvSpPr>
        <p:spPr>
          <a:xfrm>
            <a:off x="1371600" y="5677810"/>
            <a:ext cx="986459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1.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Prg2.html</a:t>
            </a:r>
          </a:p>
        </p:txBody>
      </p:sp>
      <p:sp>
        <p:nvSpPr>
          <p:cNvPr id="1048826" name="object 27"/>
          <p:cNvSpPr txBox="1"/>
          <p:nvPr/>
        </p:nvSpPr>
        <p:spPr>
          <a:xfrm>
            <a:off x="1371600" y="5940675"/>
            <a:ext cx="1189608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2.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Courses.html</a:t>
            </a:r>
          </a:p>
        </p:txBody>
      </p:sp>
      <p:sp>
        <p:nvSpPr>
          <p:cNvPr id="1048827" name="object 28"/>
          <p:cNvSpPr txBox="1"/>
          <p:nvPr/>
        </p:nvSpPr>
        <p:spPr>
          <a:xfrm>
            <a:off x="914400" y="6203539"/>
            <a:ext cx="1037056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1.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Prg2.html</a:t>
            </a:r>
          </a:p>
        </p:txBody>
      </p:sp>
      <p:sp>
        <p:nvSpPr>
          <p:cNvPr id="1048828" name="object 29"/>
          <p:cNvSpPr txBox="1"/>
          <p:nvPr/>
        </p:nvSpPr>
        <p:spPr>
          <a:xfrm>
            <a:off x="914400" y="6466404"/>
            <a:ext cx="67992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&lt;html&gt;</a:t>
            </a:r>
          </a:p>
        </p:txBody>
      </p:sp>
      <p:sp>
        <p:nvSpPr>
          <p:cNvPr id="1048829" name="object 30"/>
          <p:cNvSpPr txBox="1"/>
          <p:nvPr/>
        </p:nvSpPr>
        <p:spPr>
          <a:xfrm>
            <a:off x="914400" y="6729269"/>
            <a:ext cx="68823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&lt;head&gt;</a:t>
            </a:r>
          </a:p>
        </p:txBody>
      </p:sp>
      <p:sp>
        <p:nvSpPr>
          <p:cNvPr id="1048830" name="object 31"/>
          <p:cNvSpPr txBox="1"/>
          <p:nvPr/>
        </p:nvSpPr>
        <p:spPr>
          <a:xfrm>
            <a:off x="1371600" y="6992133"/>
            <a:ext cx="4736920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&lt;title&gt;Prg.2: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Web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page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on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Body,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Image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Anchor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tags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&lt;/title&gt;</a:t>
            </a:r>
          </a:p>
        </p:txBody>
      </p:sp>
      <p:sp>
        <p:nvSpPr>
          <p:cNvPr id="1048831" name="object 32"/>
          <p:cNvSpPr txBox="1"/>
          <p:nvPr/>
        </p:nvSpPr>
        <p:spPr>
          <a:xfrm>
            <a:off x="914400" y="7254998"/>
            <a:ext cx="73052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&lt;/head&gt;</a:t>
            </a:r>
          </a:p>
        </p:txBody>
      </p:sp>
      <p:sp>
        <p:nvSpPr>
          <p:cNvPr id="1048832" name="object 33"/>
          <p:cNvSpPr txBox="1"/>
          <p:nvPr/>
        </p:nvSpPr>
        <p:spPr>
          <a:xfrm>
            <a:off x="914400" y="7517862"/>
            <a:ext cx="530003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body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bgcolor="skyblue"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link="green"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alink="red"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vlink="Yellow"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&gt;</a:t>
            </a:r>
          </a:p>
        </p:txBody>
      </p:sp>
      <p:sp>
        <p:nvSpPr>
          <p:cNvPr id="1048833" name="object 34"/>
          <p:cNvSpPr txBox="1"/>
          <p:nvPr/>
        </p:nvSpPr>
        <p:spPr>
          <a:xfrm>
            <a:off x="1371600" y="7780727"/>
            <a:ext cx="4151903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&lt;h1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align="center"&gt;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T.J.P.S.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COLLEGE,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GUNTUR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&lt;/h1&gt;</a:t>
            </a:r>
          </a:p>
        </p:txBody>
      </p:sp>
      <p:sp>
        <p:nvSpPr>
          <p:cNvPr id="1048834" name="object 35"/>
          <p:cNvSpPr txBox="1"/>
          <p:nvPr/>
        </p:nvSpPr>
        <p:spPr>
          <a:xfrm>
            <a:off x="914400" y="8043591"/>
            <a:ext cx="864407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&lt;br&gt;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&lt;br&gt;</a:t>
            </a:r>
          </a:p>
        </p:txBody>
      </p:sp>
      <p:sp>
        <p:nvSpPr>
          <p:cNvPr id="1048835" name="object 36"/>
          <p:cNvSpPr txBox="1"/>
          <p:nvPr/>
        </p:nvSpPr>
        <p:spPr>
          <a:xfrm>
            <a:off x="914400" y="8306456"/>
            <a:ext cx="1330141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&lt;h3&gt;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Home&lt;/h3&gt;</a:t>
            </a:r>
          </a:p>
        </p:txBody>
      </p:sp>
      <p:sp>
        <p:nvSpPr>
          <p:cNvPr id="1048836" name="object 37"/>
          <p:cNvSpPr txBox="1"/>
          <p:nvPr/>
        </p:nvSpPr>
        <p:spPr>
          <a:xfrm>
            <a:off x="914400" y="8569321"/>
            <a:ext cx="1909276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&lt;h3&gt;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About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College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&lt;/h3&gt;</a:t>
            </a:r>
          </a:p>
        </p:txBody>
      </p:sp>
      <p:sp>
        <p:nvSpPr>
          <p:cNvPr id="1048837" name="object 38"/>
          <p:cNvSpPr txBox="1"/>
          <p:nvPr/>
        </p:nvSpPr>
        <p:spPr>
          <a:xfrm>
            <a:off x="914400" y="8832185"/>
            <a:ext cx="4293162" cy="39737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&lt;h3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&gt;&lt;a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href="courses.html"&gt;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Offered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 </a:t>
            </a:r>
            <a:r>
              <a:rPr b="1" dirty="0" sz="1200">
                <a:solidFill>
                  <a:srgbClr val="000000"/>
                </a:solidFill>
                <a:latin typeface="IDMBAC+TimesNewRomanPS-BoldMT"/>
                <a:cs typeface="IDMBAC+TimesNewRomanPS-BoldMT"/>
              </a:rPr>
              <a:t>Courses&lt;/a&gt;</a:t>
            </a: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&lt;/h3&gt;</a:t>
            </a:r>
          </a:p>
        </p:txBody>
      </p:sp>
      <p:sp>
        <p:nvSpPr>
          <p:cNvPr id="1048838" name="object 39"/>
          <p:cNvSpPr txBox="1"/>
          <p:nvPr/>
        </p:nvSpPr>
        <p:spPr>
          <a:xfrm>
            <a:off x="914400" y="9095050"/>
            <a:ext cx="747669" cy="66023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&lt;/body&gt;</a:t>
            </a:r>
          </a:p>
          <a:p>
            <a:pPr marL="0" marR="0">
              <a:lnSpc>
                <a:spcPts val="1328"/>
              </a:lnSpc>
              <a:spcBef>
                <a:spcPts val="74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RLEOIP+TimesNewRomanPSMT"/>
                <a:cs typeface="RLEOIP+TimesNewRomanPSMT"/>
              </a:rPr>
              <a:t>&lt;/html&gt;</a:t>
            </a:r>
          </a:p>
        </p:txBody>
      </p:sp>
      <p:sp>
        <p:nvSpPr>
          <p:cNvPr id="1048839" name="object 40"/>
          <p:cNvSpPr txBox="1"/>
          <p:nvPr/>
        </p:nvSpPr>
        <p:spPr>
          <a:xfrm>
            <a:off x="748944" y="10052968"/>
            <a:ext cx="6004977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KADIRI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NAGESWARA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RAO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M.C.A.,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Department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of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Computer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Science,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TJPS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College,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 </a:t>
            </a: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Guntur.</a:t>
            </a:r>
          </a:p>
        </p:txBody>
      </p:sp>
      <p:sp>
        <p:nvSpPr>
          <p:cNvPr id="1048840" name="object 41"/>
          <p:cNvSpPr txBox="1"/>
          <p:nvPr/>
        </p:nvSpPr>
        <p:spPr>
          <a:xfrm>
            <a:off x="6901472" y="10052968"/>
            <a:ext cx="280354" cy="380082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100">
                <a:solidFill>
                  <a:srgbClr val="000000"/>
                </a:solidFill>
                <a:latin typeface="HNVSWS+Calibri-Bold"/>
                <a:cs typeface="HNVSWS+Calibri-Bold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Presentation PowerPoint</dc:title>
  <dc:creator>s8</dc:creator>
  <cp:lastModifiedBy>s8</cp:lastModifiedBy>
  <dcterms:created xsi:type="dcterms:W3CDTF">2020-04-11T12:46:24Z</dcterms:created>
  <dcterms:modified xsi:type="dcterms:W3CDTF">2020-04-11T12:46:24Z</dcterms:modified>
</cp:coreProperties>
</file>