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wa%20Asadpour\Desktop\WBS%20lingua%20franca\bootcamp\projects\project1\presentation\av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wa%20Asadpour\Desktop\WBS%20lingua%20franca\bootcamp\projects\project1\presentation\av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[price_year_status_tech_category.xlsx]Sheet2!PivotTable10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delivered by Product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Sheet2!$A$4:$A$12</c:f>
              <c:strCache>
                <c:ptCount val="9"/>
                <c:pt idx="0">
                  <c:v>audio</c:v>
                </c:pt>
                <c:pt idx="1">
                  <c:v>cine_photo</c:v>
                </c:pt>
                <c:pt idx="2">
                  <c:v>computers</c:v>
                </c:pt>
                <c:pt idx="3">
                  <c:v>computers_accessories</c:v>
                </c:pt>
                <c:pt idx="4">
                  <c:v>consoles_games</c:v>
                </c:pt>
                <c:pt idx="5">
                  <c:v>electronics</c:v>
                </c:pt>
                <c:pt idx="6">
                  <c:v>pc_gamer</c:v>
                </c:pt>
                <c:pt idx="7">
                  <c:v>tablets_printing_image</c:v>
                </c:pt>
                <c:pt idx="8">
                  <c:v>telephony</c:v>
                </c:pt>
              </c:strCache>
            </c:strRef>
          </c:cat>
          <c:val>
            <c:numRef>
              <c:f>Sheet2!$B$4:$B$12</c:f>
              <c:numCache>
                <c:formatCode>General</c:formatCode>
                <c:ptCount val="9"/>
                <c:pt idx="0">
                  <c:v>50570.600000000108</c:v>
                </c:pt>
                <c:pt idx="1">
                  <c:v>6690.3700000000008</c:v>
                </c:pt>
                <c:pt idx="2">
                  <c:v>218684.14000000007</c:v>
                </c:pt>
                <c:pt idx="3">
                  <c:v>875320.99999999581</c:v>
                </c:pt>
                <c:pt idx="4">
                  <c:v>147252.08000000013</c:v>
                </c:pt>
                <c:pt idx="5">
                  <c:v>154501.99000000057</c:v>
                </c:pt>
                <c:pt idx="6">
                  <c:v>1306.95</c:v>
                </c:pt>
                <c:pt idx="7">
                  <c:v>7528.4100000000017</c:v>
                </c:pt>
                <c:pt idx="8">
                  <c:v>309457.47000000201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6-4D38-A476-6573025B7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292191"/>
        <c:axId val="63295935"/>
      </c:barChart>
      <c:catAx>
        <c:axId val="6329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95935"/>
        <c:crosses val="autoZero"/>
        <c:auto val="1"/>
        <c:lblAlgn val="ctr"/>
        <c:lblOffset val="100"/>
        <c:noMultiLvlLbl val="0"/>
      </c:catAx>
      <c:valAx>
        <c:axId val="63295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9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Sheet1!$A$5:$B$5</c:f>
              <c:strCache>
                <c:ptCount val="2"/>
                <c:pt idx="0">
                  <c:v>freight_value_all</c:v>
                </c:pt>
                <c:pt idx="1">
                  <c:v>freight_value_tech</c:v>
                </c:pt>
              </c:strCache>
            </c:strRef>
          </c:cat>
          <c:val>
            <c:numRef>
              <c:f>Sheet1!$A$6:$B$6</c:f>
              <c:numCache>
                <c:formatCode>General</c:formatCode>
                <c:ptCount val="2"/>
                <c:pt idx="0">
                  <c:v>20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5-4447-BD07-FE2EB15426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98730879"/>
        <c:axId val="1398731711"/>
      </c:barChart>
      <c:catAx>
        <c:axId val="139873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731711"/>
        <c:crosses val="autoZero"/>
        <c:auto val="1"/>
        <c:lblAlgn val="ctr"/>
        <c:lblOffset val="100"/>
        <c:noMultiLvlLbl val="0"/>
      </c:catAx>
      <c:valAx>
        <c:axId val="1398731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9873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avg(price)_all</c:v>
                </c:pt>
                <c:pt idx="1">
                  <c:v>avg(price)_tech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120</c:v>
                </c:pt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3-4B2A-8FA3-F49C9058BC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62777151"/>
        <c:axId val="1362777983"/>
      </c:barChart>
      <c:catAx>
        <c:axId val="136277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777983"/>
        <c:crosses val="autoZero"/>
        <c:auto val="1"/>
        <c:lblAlgn val="ctr"/>
        <c:lblOffset val="100"/>
        <c:noMultiLvlLbl val="0"/>
      </c:catAx>
      <c:valAx>
        <c:axId val="13627779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77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ook1_16415038312300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7D500C8-AE23-48A6-86A2-3A662C6CB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Presentation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9FDDB76-48E5-4738-8A25-31D81AD18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1/6/2022 9:17:54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25F5130-599D-4C5D-B061-D7A29899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584"/>
            <a:ext cx="12192000" cy="61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B862794E-9C63-4142-908B-32F102043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51" y="300014"/>
            <a:ext cx="5272464" cy="6257972"/>
          </a:xfrm>
        </p:spPr>
      </p:pic>
    </p:spTree>
    <p:extLst>
      <p:ext uri="{BB962C8B-B14F-4D97-AF65-F5344CB8AC3E}">
        <p14:creationId xmlns:p14="http://schemas.microsoft.com/office/powerpoint/2010/main" val="275004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62CAAE9B-D100-434B-8D8C-47B772C4A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5" y="4163629"/>
            <a:ext cx="11568373" cy="2138354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B862794E-9C63-4142-908B-32F102043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13" y="281127"/>
            <a:ext cx="3016776" cy="3580659"/>
          </a:xfrm>
        </p:spPr>
      </p:pic>
    </p:spTree>
    <p:extLst>
      <p:ext uri="{BB962C8B-B14F-4D97-AF65-F5344CB8AC3E}">
        <p14:creationId xmlns:p14="http://schemas.microsoft.com/office/powerpoint/2010/main" val="15168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14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AC8CB-F433-4AAB-987D-91824BF23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75889"/>
              </p:ext>
            </p:extLst>
          </p:nvPr>
        </p:nvGraphicFramePr>
        <p:xfrm>
          <a:off x="625475" y="642938"/>
          <a:ext cx="7124700" cy="2195510"/>
        </p:xfrm>
        <a:graphic>
          <a:graphicData uri="http://schemas.openxmlformats.org/drawingml/2006/table">
            <a:tbl>
              <a:tblPr bandRow="1"/>
              <a:tblGrid>
                <a:gridCol w="4086225">
                  <a:extLst>
                    <a:ext uri="{9D8B030D-6E8A-4147-A177-3AD203B41FA5}">
                      <a16:colId xmlns:a16="http://schemas.microsoft.com/office/drawing/2014/main" val="4030165299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4249095175"/>
                    </a:ext>
                  </a:extLst>
                </a:gridCol>
              </a:tblGrid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delivered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289180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50570.6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197045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cine_photo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6690.37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824428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218684.14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01837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875321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706323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consoles_games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147252.08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23617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154501.99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25661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pc_gamer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1306.95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879582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tablets_printing_image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7528.41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605855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309457.47</a:t>
                      </a:r>
                    </a:p>
                  </a:txBody>
                  <a:tcPr marL="6621" marR="6621" marT="6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9546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19859C-D560-49AE-9FF5-BBEAA8781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125038"/>
              </p:ext>
            </p:extLst>
          </p:nvPr>
        </p:nvGraphicFramePr>
        <p:xfrm>
          <a:off x="625475" y="2906713"/>
          <a:ext cx="7124700" cy="3306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433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A5B22-F687-42DD-9732-DBE42F584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2669"/>
              </p:ext>
            </p:extLst>
          </p:nvPr>
        </p:nvGraphicFramePr>
        <p:xfrm>
          <a:off x="603680" y="72695"/>
          <a:ext cx="10076157" cy="6712610"/>
        </p:xfrm>
        <a:graphic>
          <a:graphicData uri="http://schemas.openxmlformats.org/drawingml/2006/table">
            <a:tbl>
              <a:tblPr/>
              <a:tblGrid>
                <a:gridCol w="976545">
                  <a:extLst>
                    <a:ext uri="{9D8B030D-6E8A-4147-A177-3AD203B41FA5}">
                      <a16:colId xmlns:a16="http://schemas.microsoft.com/office/drawing/2014/main" val="872592080"/>
                    </a:ext>
                  </a:extLst>
                </a:gridCol>
                <a:gridCol w="1624614">
                  <a:extLst>
                    <a:ext uri="{9D8B030D-6E8A-4147-A177-3AD203B41FA5}">
                      <a16:colId xmlns:a16="http://schemas.microsoft.com/office/drawing/2014/main" val="3343680756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3066589972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420529447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1925974876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1448863559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662311538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2262183427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3386096299"/>
                    </a:ext>
                  </a:extLst>
                </a:gridCol>
              </a:tblGrid>
              <a:tr h="1630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Status_Tech_products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9500"/>
                  </a:ext>
                </a:extLst>
              </a:tr>
              <a:tr h="32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Date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approved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canceled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invoiced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unavailable</a:t>
                      </a: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44437"/>
                  </a:ext>
                </a:extLst>
              </a:tr>
              <a:tr h="16302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285826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consoles_games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3,619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398531"/>
                  </a:ext>
                </a:extLst>
              </a:tr>
              <a:tr h="180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computers_accessories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492488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1,199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64781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7107"/>
                  </a:ext>
                </a:extLst>
              </a:tr>
              <a:tr h="32166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14,855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326345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cine_photo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80505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138,799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1,650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1,300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205020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computers_accessories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4,588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351,271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2,191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3,107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2,744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876574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consoles_games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1,125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75,048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09054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47,806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544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20261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pc_gamer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91208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tablets_printing_image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6,191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273212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484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125,054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1,251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3,478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1,302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81309"/>
                  </a:ext>
                </a:extLst>
              </a:tr>
              <a:tr h="32166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35,559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722254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cine_photo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5,995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313904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79,885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1,329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694400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computers_accessories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3,044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523,381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5,171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70395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consoles_games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1,413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68,585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2,067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5640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1,928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106,588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1,168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140500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pc_gamer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50809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tablets_printing_image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1,338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16958"/>
                  </a:ext>
                </a:extLst>
              </a:tr>
              <a:tr h="321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</a:t>
                      </a:r>
                    </a:p>
                  </a:txBody>
                  <a:tcPr marL="5879" marR="5879" marT="587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542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184,175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3,371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997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2,051</a:t>
                      </a:r>
                    </a:p>
                  </a:txBody>
                  <a:tcPr marL="5879" marR="5879" marT="58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18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9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28147-58E8-491D-B577-A65C302887A7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Price prediction based on price fluctuations in different years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22C49ED-B005-459C-A03F-5C10850D1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15" y="154914"/>
            <a:ext cx="4027124" cy="65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7333B1-9DB9-48A0-80D6-C4BB7B98F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887244"/>
              </p:ext>
            </p:extLst>
          </p:nvPr>
        </p:nvGraphicFramePr>
        <p:xfrm>
          <a:off x="1555531" y="914399"/>
          <a:ext cx="2659117" cy="557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AD8B72-D303-4815-B929-5A7FF384A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791013"/>
              </p:ext>
            </p:extLst>
          </p:nvPr>
        </p:nvGraphicFramePr>
        <p:xfrm>
          <a:off x="4862623" y="914399"/>
          <a:ext cx="2314353" cy="557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186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lastModifiedBy>Hiwa Asadpour</cp:lastModifiedBy>
  <cp:revision>3</cp:revision>
  <dcterms:created xsi:type="dcterms:W3CDTF">2022-01-06T21:17:54Z</dcterms:created>
  <dcterms:modified xsi:type="dcterms:W3CDTF">2022-01-07T11:08:01Z</dcterms:modified>
</cp:coreProperties>
</file>