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jpe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4" r:id="rId3"/>
    <p:sldId id="285" r:id="rId4"/>
    <p:sldId id="257" r:id="rId5"/>
    <p:sldId id="279" r:id="rId6"/>
    <p:sldId id="259" r:id="rId7"/>
    <p:sldId id="261" r:id="rId8"/>
    <p:sldId id="286" r:id="rId9"/>
    <p:sldId id="287" r:id="rId10"/>
    <p:sldId id="288" r:id="rId11"/>
    <p:sldId id="289" r:id="rId12"/>
    <p:sldId id="265" r:id="rId13"/>
    <p:sldId id="290" r:id="rId14"/>
    <p:sldId id="291" r:id="rId15"/>
    <p:sldId id="263" r:id="rId16"/>
    <p:sldId id="304" r:id="rId17"/>
    <p:sldId id="296" r:id="rId18"/>
    <p:sldId id="294" r:id="rId19"/>
    <p:sldId id="295" r:id="rId20"/>
    <p:sldId id="298" r:id="rId21"/>
    <p:sldId id="305" r:id="rId22"/>
    <p:sldId id="297" r:id="rId23"/>
    <p:sldId id="278" r:id="rId24"/>
    <p:sldId id="292" r:id="rId25"/>
    <p:sldId id="293" r:id="rId26"/>
    <p:sldId id="299" r:id="rId27"/>
    <p:sldId id="300" r:id="rId28"/>
    <p:sldId id="301" r:id="rId29"/>
    <p:sldId id="302" r:id="rId30"/>
    <p:sldId id="303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062025882095437E-2"/>
          <c:y val="2.5897456409815806E-2"/>
          <c:w val="0.88741117125984248"/>
          <c:h val="0.721750386211221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Output Voltage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230</c:v>
                </c:pt>
                <c:pt idx="1">
                  <c:v>220</c:v>
                </c:pt>
                <c:pt idx="2">
                  <c:v>200</c:v>
                </c:pt>
                <c:pt idx="3">
                  <c:v>150</c:v>
                </c:pt>
                <c:pt idx="4">
                  <c:v>100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110</c:v>
                </c:pt>
                <c:pt idx="1">
                  <c:v>110</c:v>
                </c:pt>
                <c:pt idx="2">
                  <c:v>110</c:v>
                </c:pt>
                <c:pt idx="3">
                  <c:v>107</c:v>
                </c:pt>
                <c:pt idx="4">
                  <c:v>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8B-4281-9BFA-AD23ABED7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Desired Voltage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230</c:v>
                </c:pt>
                <c:pt idx="1">
                  <c:v>220</c:v>
                </c:pt>
                <c:pt idx="2">
                  <c:v>200</c:v>
                </c:pt>
                <c:pt idx="3">
                  <c:v>150</c:v>
                </c:pt>
                <c:pt idx="4">
                  <c:v>100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110</c:v>
                </c:pt>
                <c:pt idx="1">
                  <c:v>110</c:v>
                </c:pt>
                <c:pt idx="2">
                  <c:v>110</c:v>
                </c:pt>
                <c:pt idx="3">
                  <c:v>110</c:v>
                </c:pt>
                <c:pt idx="4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8B-4281-9BFA-AD23ABED7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Angle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230</c:v>
                </c:pt>
                <c:pt idx="1">
                  <c:v>220</c:v>
                </c:pt>
                <c:pt idx="2">
                  <c:v>200</c:v>
                </c:pt>
                <c:pt idx="3">
                  <c:v>150</c:v>
                </c:pt>
                <c:pt idx="4">
                  <c:v>100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90</c:v>
                </c:pt>
                <c:pt idx="1">
                  <c:v>114</c:v>
                </c:pt>
                <c:pt idx="2">
                  <c:v>157</c:v>
                </c:pt>
                <c:pt idx="3">
                  <c:v>207</c:v>
                </c:pt>
                <c:pt idx="4">
                  <c:v>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8B-4281-9BFA-AD23ABED76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15706000"/>
        <c:axId val="315704560"/>
      </c:lineChart>
      <c:catAx>
        <c:axId val="315706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Input Supply Voltage </a:t>
                </a:r>
                <a:endParaRPr lang="en-I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704560"/>
        <c:crosses val="autoZero"/>
        <c:auto val="1"/>
        <c:lblAlgn val="ctr"/>
        <c:lblOffset val="100"/>
        <c:noMultiLvlLbl val="0"/>
      </c:catAx>
      <c:valAx>
        <c:axId val="3157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70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3728372993492936E-2"/>
          <c:y val="3.4462237272420947E-2"/>
          <c:w val="0.40316901008150635"/>
          <c:h val="3.6392687438681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a9ee83c0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a9ee83c0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32a9ee83c0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bac28cf90786a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fbac28cf90786a7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5fbac28cf90786a7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tmp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376517" y="2964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 b="1" dirty="0">
                <a:latin typeface="Arial"/>
                <a:ea typeface="Arial"/>
                <a:cs typeface="Arial"/>
                <a:sym typeface="Arial"/>
              </a:rPr>
              <a:t>DESIGN AND IMPLEMENTATION OF VOLTAGE STABLIZER USING DC MOTOR</a:t>
            </a:r>
            <a:endParaRPr sz="4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6517" y="304160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+mn-lt"/>
                <a:ea typeface="Arial"/>
                <a:cs typeface="Arial"/>
                <a:sym typeface="Arial"/>
              </a:rPr>
              <a:t>PROJECT GROUP-</a:t>
            </a:r>
            <a:r>
              <a:rPr lang="en-US" b="1" dirty="0" err="1">
                <a:latin typeface="+mn-lt"/>
                <a:ea typeface="Arial"/>
                <a:cs typeface="Arial"/>
                <a:sym typeface="Arial"/>
              </a:rPr>
              <a:t>ll</a:t>
            </a:r>
            <a:endParaRPr b="1"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+mn-lt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+mn-lt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+mn-lt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+mn-lt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+mn-lt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60392" y="3976973"/>
            <a:ext cx="3800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MEMBERS:</a:t>
            </a: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AKSHAY MOHANDAS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ANUPAMA REJY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ERWIN THOMAS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MILAN SYAM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SHEENA SEBASTIAN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8931095" y="3535446"/>
            <a:ext cx="4134600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GUIDE</a:t>
            </a:r>
            <a:r>
              <a:rPr lang="en-U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MR.JAISON JAMES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HOD OF EEE DEPARTMENT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CO-GUIDES: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MS.ANJU 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ASST. PROF. EEE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MS.SHRUTHI S NAIR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ASST.PROF.EEE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MR. DEEPU VS</a:t>
            </a:r>
          </a:p>
          <a:p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ASST.PROF.EEE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D59E7-294C-693B-D933-1AB22958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2518"/>
            <a:ext cx="10515600" cy="48853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/>
                </a:solidFill>
                <a:latin typeface="+mn-lt"/>
              </a:rPr>
              <a:t>Gear Ratio</a:t>
            </a:r>
            <a:r>
              <a:rPr lang="en-US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IN" b="1" dirty="0">
                <a:solidFill>
                  <a:schemeClr val="accent1"/>
                </a:solidFill>
                <a:latin typeface="+mn-lt"/>
              </a:rPr>
              <a:t>:</a:t>
            </a:r>
            <a:r>
              <a:rPr lang="en-US" dirty="0">
                <a:latin typeface="+mn-lt"/>
              </a:rPr>
              <a:t>The ratio of the number of teeth between the driving gear and the driven gear.(T2/T1)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/>
                </a:solidFill>
                <a:latin typeface="+mn-lt"/>
              </a:rPr>
              <a:t>Material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IN" b="1" dirty="0">
                <a:solidFill>
                  <a:schemeClr val="accent1"/>
                </a:solidFill>
                <a:latin typeface="+mn-lt"/>
              </a:rPr>
              <a:t>Selection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IN" b="1" dirty="0">
                <a:solidFill>
                  <a:schemeClr val="accent1"/>
                </a:solidFill>
                <a:latin typeface="+mn-lt"/>
              </a:rPr>
              <a:t>: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Gear material (e.g., steel, brass, plastic) is crucial based on load, speed, and durability requirements.</a:t>
            </a:r>
          </a:p>
          <a:p>
            <a:pPr marL="114300" indent="0">
              <a:buNone/>
            </a:pPr>
            <a:endParaRPr lang="en-IN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88303-F32F-59F0-E2D4-3F8FB11907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9200D-1333-711A-FFAC-93E7391B83DC}"/>
              </a:ext>
            </a:extLst>
          </p:cNvPr>
          <p:cNvSpPr txBox="1"/>
          <p:nvPr/>
        </p:nvSpPr>
        <p:spPr>
          <a:xfrm>
            <a:off x="1130710" y="285135"/>
            <a:ext cx="56830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GEAR DESIGN CONTI….</a:t>
            </a:r>
            <a:endParaRPr lang="en-IN" sz="3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09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8F8E-82BE-9E86-57FF-714B103C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9250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CALCULATION</a:t>
            </a:r>
            <a:endParaRPr lang="en-IN" sz="40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8958D-E05D-75DE-1637-A3B1A628C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8850"/>
            <a:ext cx="10515600" cy="502745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bg2"/>
                </a:solidFill>
              </a:rPr>
              <a:t>I/p speed</a:t>
            </a:r>
            <a:r>
              <a:rPr lang="en-US" dirty="0"/>
              <a:t> =40 rpm</a:t>
            </a:r>
          </a:p>
          <a:p>
            <a:pPr marL="11430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bg2"/>
                </a:solidFill>
              </a:rPr>
              <a:t>o/p speed </a:t>
            </a:r>
            <a:r>
              <a:rPr lang="en-US" dirty="0"/>
              <a:t>=10 rpm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Gear ratio</a:t>
            </a:r>
            <a:r>
              <a:rPr lang="en-US" b="1" dirty="0"/>
              <a:t> </a:t>
            </a:r>
            <a:r>
              <a:rPr lang="en-US" dirty="0"/>
              <a:t>= 48/12=4  ; (1:4 reduction)</a:t>
            </a:r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Gear teeth count </a:t>
            </a:r>
            <a:r>
              <a:rPr lang="en-US" dirty="0"/>
              <a:t>= T2driven/T1driver</a:t>
            </a:r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T1</a:t>
            </a:r>
            <a:r>
              <a:rPr lang="en-US" b="1" dirty="0"/>
              <a:t> </a:t>
            </a:r>
            <a:r>
              <a:rPr lang="en-US" dirty="0"/>
              <a:t>= 12 teeth and </a:t>
            </a:r>
            <a:r>
              <a:rPr lang="en-US" b="1" dirty="0">
                <a:solidFill>
                  <a:schemeClr val="accent1"/>
                </a:solidFill>
              </a:rPr>
              <a:t>T2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bg2"/>
                </a:solidFill>
              </a:rPr>
              <a:t>GR*T1</a:t>
            </a:r>
            <a:r>
              <a:rPr lang="en-US" dirty="0"/>
              <a:t> = 48teeth</a:t>
            </a:r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PCD</a:t>
            </a:r>
            <a:r>
              <a:rPr lang="en-US" dirty="0"/>
              <a:t> (for T1) = </a:t>
            </a:r>
            <a:r>
              <a:rPr lang="en-US" dirty="0">
                <a:solidFill>
                  <a:schemeClr val="bg2"/>
                </a:solidFill>
              </a:rPr>
              <a:t>M*T</a:t>
            </a:r>
            <a:r>
              <a:rPr lang="en-US" dirty="0"/>
              <a:t>=2*12 = 24mm; (for T2) = 2*48 = 96mm</a:t>
            </a:r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Module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dirty="0"/>
              <a:t>D/T)=24/12 = 2mm (for T1) and 96/42=2mm(for T2)</a:t>
            </a:r>
          </a:p>
          <a:p>
            <a:pPr marL="114300" indent="0">
              <a:buNone/>
            </a:pPr>
            <a:r>
              <a:rPr lang="en-IN" b="1" dirty="0"/>
              <a:t> </a:t>
            </a:r>
            <a:r>
              <a:rPr lang="en-IN" b="1" dirty="0">
                <a:solidFill>
                  <a:schemeClr val="accent1"/>
                </a:solidFill>
              </a:rPr>
              <a:t>Pressure Angle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IN" b="1" dirty="0"/>
              <a:t>=</a:t>
            </a:r>
            <a:r>
              <a:rPr lang="en-US" b="1" dirty="0"/>
              <a:t> </a:t>
            </a:r>
            <a:r>
              <a:rPr lang="en-IN" dirty="0"/>
              <a:t>20 degree</a:t>
            </a:r>
            <a:r>
              <a:rPr lang="en-US" dirty="0"/>
              <a:t>s</a:t>
            </a:r>
            <a:r>
              <a:rPr lang="en-IN" dirty="0"/>
              <a:t> (common)</a:t>
            </a:r>
          </a:p>
          <a:p>
            <a:pPr marL="114300" indent="0"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Addendum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dirty="0">
                <a:latin typeface="Arial"/>
                <a:ea typeface="Arial"/>
                <a:cs typeface="Arial"/>
                <a:sym typeface="Arial"/>
              </a:rPr>
              <a:t>(1*M)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dirty="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; </a:t>
            </a:r>
            <a:r>
              <a:rPr lang="en-US" sz="28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Dedendum</a:t>
            </a:r>
            <a:r>
              <a:rPr lang="en-US" sz="28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= (1.25*M) = 2.5</a:t>
            </a:r>
            <a:endParaRPr lang="en-IN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DFDCF-5805-1814-76FF-6520C71FD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83094-A683-94FF-22FB-725E4753FA86}"/>
              </a:ext>
            </a:extLst>
          </p:cNvPr>
          <p:cNvSpPr txBox="1"/>
          <p:nvPr/>
        </p:nvSpPr>
        <p:spPr>
          <a:xfrm>
            <a:off x="9124335" y="2989007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(T1-driver gear</a:t>
            </a:r>
          </a:p>
          <a:p>
            <a:r>
              <a:rPr lang="en-US" sz="2000" dirty="0">
                <a:solidFill>
                  <a:srgbClr val="C00000"/>
                </a:solidFill>
              </a:rPr>
              <a:t>T2-driven gear)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5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671052" y="984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GEAR SPECIFICATION</a:t>
            </a:r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838200" y="2005012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Module: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2mm   </a:t>
            </a:r>
            <a:endParaRPr lang="en-US"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No .of teeth: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12</a:t>
            </a:r>
            <a:endParaRPr lang="en-US"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Pressure angle: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 20°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Face width:</a:t>
            </a:r>
            <a:r>
              <a:rPr lang="en-US" sz="20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 3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0mm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Clearance:</a:t>
            </a:r>
            <a:r>
              <a:rPr lang="en-US" sz="20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0.2mm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Pitch Diameter:</a:t>
            </a:r>
            <a:r>
              <a:rPr lang="en-US" sz="20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24mm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Addendum :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2mm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Dedendum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: 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2.5mm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Material:</a:t>
            </a:r>
            <a:r>
              <a:rPr lang="en-US" sz="20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plastic, PLA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Bore diameter/hole for shaft: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 8.3mm</a:t>
            </a:r>
            <a:endParaRPr dirty="0"/>
          </a:p>
        </p:txBody>
      </p:sp>
      <p:sp>
        <p:nvSpPr>
          <p:cNvPr id="179" name="Google Shape;179;p22"/>
          <p:cNvSpPr txBox="1"/>
          <p:nvPr/>
        </p:nvSpPr>
        <p:spPr>
          <a:xfrm>
            <a:off x="1005348" y="1435362"/>
            <a:ext cx="2380559" cy="369291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 Gear (</a:t>
            </a:r>
            <a:r>
              <a:rPr lang="en-US" sz="1800" b="1" dirty="0">
                <a:solidFill>
                  <a:schemeClr val="dk1"/>
                </a:solidFill>
              </a:rPr>
              <a:t>T1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2"/>
          </p:nvPr>
        </p:nvSpPr>
        <p:spPr>
          <a:xfrm>
            <a:off x="6774348" y="2014076"/>
            <a:ext cx="541765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Module: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2mm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No .of teeth: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48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Pressure angle: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20°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Face width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10mm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Clearance: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0.2mm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Pitch Diameter: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96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Addendum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2mm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Dedendum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2.5mm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Plastic, PLA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Bore diameter/hole for shaft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10mm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6864080" y="1423823"/>
            <a:ext cx="2380560" cy="3692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Driven Gear (</a:t>
            </a:r>
            <a:r>
              <a:rPr lang="en-US" sz="1800" b="1" dirty="0">
                <a:solidFill>
                  <a:schemeClr val="dk1"/>
                </a:solidFill>
              </a:rPr>
              <a:t>T2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E722-21AA-3BD1-7896-F0748AE6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CALIBRATION OF VOLTAGE SENSOR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87967-6437-676E-F490-25A55FE24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68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ZMPT101B</a:t>
            </a:r>
            <a:r>
              <a:rPr lang="en-US" dirty="0">
                <a:latin typeface="+mn-lt"/>
              </a:rPr>
              <a:t> module  is connected  to the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Arduino</a:t>
            </a:r>
            <a:r>
              <a:rPr lang="en-US" dirty="0">
                <a:latin typeface="+mn-lt"/>
              </a:rPr>
              <a:t> (</a:t>
            </a:r>
            <a:r>
              <a:rPr lang="en-IN" dirty="0" err="1">
                <a:latin typeface="+mn-lt"/>
              </a:rPr>
              <a:t>Vcc</a:t>
            </a:r>
            <a:r>
              <a:rPr lang="en-IN" dirty="0">
                <a:latin typeface="+mn-lt"/>
              </a:rPr>
              <a:t>, GND, Signal OutputA0) and AC supply is given to its other 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 Use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Arduino code</a:t>
            </a:r>
            <a:r>
              <a:rPr lang="en-US" dirty="0">
                <a:latin typeface="+mn-lt"/>
              </a:rPr>
              <a:t> to read the analog signal from the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ZMPT101B</a:t>
            </a:r>
            <a:r>
              <a:rPr lang="en-US" dirty="0">
                <a:latin typeface="+mn-lt"/>
              </a:rPr>
              <a:t> and convert it to voltage.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Use a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multimeter</a:t>
            </a:r>
            <a:r>
              <a:rPr lang="en-US" dirty="0">
                <a:latin typeface="+mn-lt"/>
              </a:rPr>
              <a:t> to measure the real AC voltage from your source.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On the module, there’s a (potentiometer). Slowly turn it while comparing Arduino reading with the multimeter reading.</a:t>
            </a:r>
            <a:endParaRPr lang="en-IN" dirty="0">
              <a:latin typeface="+mn-lt"/>
            </a:endParaRPr>
          </a:p>
          <a:p>
            <a:endParaRPr lang="en-IN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888AE-A091-453B-454A-44247E5FBA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2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B304-1644-9D56-99F4-E13E0C71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CALIBRATION OF POTENTIOMETER </a:t>
            </a:r>
            <a:endParaRPr lang="en-IN" sz="40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ED68F-B3A0-299A-09E6-5890D54FF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Potentiometer is connected  </a:t>
            </a:r>
            <a:r>
              <a:rPr lang="en-US" dirty="0"/>
              <a:t>to the </a:t>
            </a:r>
            <a:r>
              <a:rPr lang="en-US" dirty="0">
                <a:solidFill>
                  <a:schemeClr val="accent1"/>
                </a:solidFill>
              </a:rPr>
              <a:t>Arduino</a:t>
            </a:r>
            <a:r>
              <a:rPr lang="en-US" dirty="0"/>
              <a:t> (</a:t>
            </a:r>
            <a:r>
              <a:rPr lang="en-IN" dirty="0" err="1"/>
              <a:t>Vcc</a:t>
            </a:r>
            <a:r>
              <a:rPr lang="en-IN" dirty="0"/>
              <a:t>, GND,  Output</a:t>
            </a:r>
            <a:r>
              <a:rPr lang="en-US" dirty="0"/>
              <a:t>-</a:t>
            </a:r>
            <a:r>
              <a:rPr lang="en-IN" dirty="0"/>
              <a:t>A1)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dirty="0">
                <a:solidFill>
                  <a:schemeClr val="bg2"/>
                </a:solidFill>
              </a:rPr>
              <a:t>Arduino</a:t>
            </a:r>
            <a:r>
              <a:rPr lang="en-US" dirty="0"/>
              <a:t> code to read the analog reading from the potentiometer and convert it to voltage.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Multiply the </a:t>
            </a:r>
            <a:r>
              <a:rPr lang="en-US" dirty="0">
                <a:solidFill>
                  <a:schemeClr val="accent1"/>
                </a:solidFill>
              </a:rPr>
              <a:t>multiplication factor (46) </a:t>
            </a:r>
            <a:r>
              <a:rPr lang="en-US" dirty="0"/>
              <a:t>with raw reading (230/5 ).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8AE46-B46A-5451-8C81-56DAF1DF0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838200" y="666628"/>
            <a:ext cx="10515600" cy="79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sz="4000" b="1" dirty="0">
                <a:latin typeface="+mn-lt"/>
              </a:rPr>
              <a:t>METHODOLOGY</a:t>
            </a:r>
            <a:br>
              <a:rPr lang="en-US" b="1" dirty="0">
                <a:latin typeface="+mn-lt"/>
              </a:rPr>
            </a:br>
            <a:endParaRPr b="1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xfrm>
            <a:off x="838200" y="1690285"/>
            <a:ext cx="10515600" cy="50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Input Voltage Sensing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endParaRPr lang="en-IN" dirty="0">
              <a:latin typeface="+mn-lt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Control Mechanism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endParaRPr lang="en-IN" dirty="0">
              <a:latin typeface="+mn-lt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DC Motor Adjustment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endParaRPr lang="en-IN" dirty="0">
              <a:latin typeface="+mn-lt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Output Voltage Regulation</a:t>
            </a:r>
            <a:endParaRPr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1702-37E5-C98B-3BD5-394DE8D0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ALGORITHM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FB93C-5C7A-7E1C-7C86-28F23D7BE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Setup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 loop execution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Update encoder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Update voltage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Control motor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Update display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0994C-B888-5F79-B4ED-65B6B9C770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785C-7F19-B346-3469-117AD6B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191C3-8CAD-64F7-2614-3A7CA7CFBB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EBB9D-CC4C-DFE7-65C6-B50BD0C33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769806"/>
            <a:ext cx="5547794" cy="3631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7B60A-B123-BE2E-0A4E-F7170FDD6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95" y="1769806"/>
            <a:ext cx="6045142" cy="3631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0D4579-8191-3AC2-819B-EEA471CB59AC}"/>
              </a:ext>
            </a:extLst>
          </p:cNvPr>
          <p:cNvSpPr txBox="1"/>
          <p:nvPr/>
        </p:nvSpPr>
        <p:spPr>
          <a:xfrm>
            <a:off x="1700981" y="5499696"/>
            <a:ext cx="2153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Fig:1 simulation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70C63-AAB6-F031-384D-B97496A38495}"/>
              </a:ext>
            </a:extLst>
          </p:cNvPr>
          <p:cNvSpPr txBox="1"/>
          <p:nvPr/>
        </p:nvSpPr>
        <p:spPr>
          <a:xfrm>
            <a:off x="7634748" y="5480032"/>
            <a:ext cx="2153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Fig:2 simulation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0317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D94C-F873-7674-0772-2CA42187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RESULTS</a:t>
            </a:r>
            <a:endParaRPr lang="en-IN" sz="4000" b="1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DB16-F767-2D43-B96A-35E99101DE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A1C69-4978-1A14-9083-EF2AEB03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2116"/>
            <a:ext cx="8468869" cy="3125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95419D-377F-29E4-D301-0E1AAA2C9F6D}"/>
              </a:ext>
            </a:extLst>
          </p:cNvPr>
          <p:cNvSpPr txBox="1"/>
          <p:nvPr/>
        </p:nvSpPr>
        <p:spPr>
          <a:xfrm>
            <a:off x="1310148" y="4712664"/>
            <a:ext cx="10881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 Table:1 Observation from hardware setup </a:t>
            </a:r>
            <a:endParaRPr lang="en-IN" sz="2800" b="1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D06FC-E582-D6A1-60A2-63F5F6EE14D7}"/>
              </a:ext>
            </a:extLst>
          </p:cNvPr>
          <p:cNvSpPr txBox="1"/>
          <p:nvPr/>
        </p:nvSpPr>
        <p:spPr>
          <a:xfrm>
            <a:off x="9379973" y="1622116"/>
            <a:ext cx="246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LENGTH=2*Pi*r(theta/360)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899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8A7B-FAF2-B054-69F9-03ED8F7B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748" y="521334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Table:2 Readings from stabilizer</a:t>
            </a:r>
            <a:endParaRPr lang="en-IN" sz="2800" b="1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D0E3E-5A52-C422-8B6F-FCE54AAD55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03672F-4FDD-6257-FC67-08F5E377F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51519"/>
              </p:ext>
            </p:extLst>
          </p:nvPr>
        </p:nvGraphicFramePr>
        <p:xfrm>
          <a:off x="914400" y="1952786"/>
          <a:ext cx="8153400" cy="3625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037">
                  <a:extLst>
                    <a:ext uri="{9D8B030D-6E8A-4147-A177-3AD203B41FA5}">
                      <a16:colId xmlns:a16="http://schemas.microsoft.com/office/drawing/2014/main" val="736969498"/>
                    </a:ext>
                  </a:extLst>
                </a:gridCol>
                <a:gridCol w="2037121">
                  <a:extLst>
                    <a:ext uri="{9D8B030D-6E8A-4147-A177-3AD203B41FA5}">
                      <a16:colId xmlns:a16="http://schemas.microsoft.com/office/drawing/2014/main" val="4088362258"/>
                    </a:ext>
                  </a:extLst>
                </a:gridCol>
                <a:gridCol w="2037121">
                  <a:extLst>
                    <a:ext uri="{9D8B030D-6E8A-4147-A177-3AD203B41FA5}">
                      <a16:colId xmlns:a16="http://schemas.microsoft.com/office/drawing/2014/main" val="1249824963"/>
                    </a:ext>
                  </a:extLst>
                </a:gridCol>
                <a:gridCol w="2037121">
                  <a:extLst>
                    <a:ext uri="{9D8B030D-6E8A-4147-A177-3AD203B41FA5}">
                      <a16:colId xmlns:a16="http://schemas.microsoft.com/office/drawing/2014/main" val="1782826984"/>
                    </a:ext>
                  </a:extLst>
                </a:gridCol>
              </a:tblGrid>
              <a:tr h="6036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 VOLTAGE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OBTAINED OUTPUT VOLTAGE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DESIRED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VOLTAGE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ANGLE OF ROTATION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52945"/>
                  </a:ext>
                </a:extLst>
              </a:tr>
              <a:tr h="604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151084"/>
                  </a:ext>
                </a:extLst>
              </a:tr>
              <a:tr h="604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88437"/>
                  </a:ext>
                </a:extLst>
              </a:tr>
              <a:tr h="604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88603"/>
                  </a:ext>
                </a:extLst>
              </a:tr>
              <a:tr h="604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759823"/>
                  </a:ext>
                </a:extLst>
              </a:tr>
              <a:tr h="604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399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0CE0B0-49DB-5B6B-55E6-41FBC2E2CFF4}"/>
              </a:ext>
            </a:extLst>
          </p:cNvPr>
          <p:cNvSpPr txBox="1"/>
          <p:nvPr/>
        </p:nvSpPr>
        <p:spPr>
          <a:xfrm>
            <a:off x="838200" y="1464384"/>
            <a:ext cx="263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bg2"/>
                </a:solidFill>
              </a:rPr>
              <a:t>(With ± 5%tolerance)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D8889-5AF6-261E-567A-BA8FD9F16BE9}"/>
              </a:ext>
            </a:extLst>
          </p:cNvPr>
          <p:cNvSpPr txBox="1"/>
          <p:nvPr/>
        </p:nvSpPr>
        <p:spPr>
          <a:xfrm>
            <a:off x="838200" y="580753"/>
            <a:ext cx="4921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OBSERVATION  CONTI….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66821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F83F-2A12-9B6A-665A-5345F40F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CONTENTS</a:t>
            </a:r>
            <a:endParaRPr lang="en-IN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803BE-126B-D217-4E47-535F765D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33549"/>
            <a:ext cx="10515600" cy="49879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HARDWARE SETUP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50111-1138-FFFC-0123-46593B378C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47336-14D8-01F3-A157-E9C9C0EBAE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2955697-88FC-075E-2BE6-2A901C031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808178"/>
              </p:ext>
            </p:extLst>
          </p:nvPr>
        </p:nvGraphicFramePr>
        <p:xfrm>
          <a:off x="838200" y="1022557"/>
          <a:ext cx="10115651" cy="6712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35B4FC-F55B-E580-D499-9640E08B1737}"/>
              </a:ext>
            </a:extLst>
          </p:cNvPr>
          <p:cNvSpPr txBox="1"/>
          <p:nvPr/>
        </p:nvSpPr>
        <p:spPr>
          <a:xfrm rot="16200000">
            <a:off x="-1470605" y="3275112"/>
            <a:ext cx="432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VOLTAGE ,DESIRED VOLTAGE ,ANGLE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DDE73-EBBC-2A65-A63B-7AE0034D5D5E}"/>
              </a:ext>
            </a:extLst>
          </p:cNvPr>
          <p:cNvSpPr txBox="1"/>
          <p:nvPr/>
        </p:nvSpPr>
        <p:spPr>
          <a:xfrm>
            <a:off x="1229032" y="560892"/>
            <a:ext cx="918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Plottings</a:t>
            </a:r>
            <a:r>
              <a:rPr lang="en-US" sz="2400" dirty="0"/>
              <a:t> of significant voltages (Inclusive of respective angles)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9511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59C55-2CA1-8C3F-D024-B05AD7D259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69A13-3C30-2066-1118-560931A3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7" y="1396180"/>
            <a:ext cx="5650271" cy="4237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22277C-E717-59F6-A412-489CDC74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088240" y="689896"/>
            <a:ext cx="4237703" cy="5650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E97E69-F1D5-E697-C21D-0DC31046C66A}"/>
              </a:ext>
            </a:extLst>
          </p:cNvPr>
          <p:cNvSpPr txBox="1"/>
          <p:nvPr/>
        </p:nvSpPr>
        <p:spPr>
          <a:xfrm>
            <a:off x="422787" y="389862"/>
            <a:ext cx="4916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PRODUCT</a:t>
            </a:r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965AA-B0DC-E70B-2F48-29D8E3BE85CA}"/>
              </a:ext>
            </a:extLst>
          </p:cNvPr>
          <p:cNvSpPr txBox="1"/>
          <p:nvPr/>
        </p:nvSpPr>
        <p:spPr>
          <a:xfrm>
            <a:off x="1209368" y="5683054"/>
            <a:ext cx="191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Fig:1 Side view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7EFB1-B958-CA8D-5E81-15B739ACCEA0}"/>
              </a:ext>
            </a:extLst>
          </p:cNvPr>
          <p:cNvSpPr txBox="1"/>
          <p:nvPr/>
        </p:nvSpPr>
        <p:spPr>
          <a:xfrm>
            <a:off x="6685936" y="5709646"/>
            <a:ext cx="42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Fig:2 Top view(without assembling)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31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F5D9-DA96-8077-BE29-795AA012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CONCLUSION</a:t>
            </a:r>
            <a:endParaRPr lang="en-IN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181E6-D3E2-2542-67D5-1BE37F4C9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voltage stabilizer effectively regulates output voltage by dynamically compensating for input voltage fluctuations.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ensures the safe and reliable operation of electrical equipment, protecting them from potential damage.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system employs a DC motor and an autotransformer to dynamically adjust the output voltage.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98ED6-BEC7-2E85-6C45-52C2150695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8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>
            <a:spLocks noGrp="1"/>
          </p:cNvSpPr>
          <p:nvPr>
            <p:ph type="title"/>
          </p:nvPr>
        </p:nvSpPr>
        <p:spPr>
          <a:xfrm>
            <a:off x="739913" y="2791129"/>
            <a:ext cx="10515600" cy="127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35"/>
          <p:cNvCxnSpPr/>
          <p:nvPr/>
        </p:nvCxnSpPr>
        <p:spPr>
          <a:xfrm>
            <a:off x="3571620" y="4572000"/>
            <a:ext cx="504875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5" name="Google Shape;28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533C-A945-E874-38C7-93BECE11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34" y="81587"/>
            <a:ext cx="10515600" cy="86529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PROGRAM</a:t>
            </a:r>
            <a:endParaRPr lang="en-IN" b="1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7EAE3-8AA4-4315-A272-549BD8E15F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4926AF-DFC9-F5F7-78E8-C205B067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963562"/>
            <a:ext cx="5896798" cy="58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05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55BA6B-268B-BDC0-5D96-3175B289BB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56FAE-497E-16DB-08E9-F936F39A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830"/>
            <a:ext cx="10758251" cy="63021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21FE56-BBDA-C7A2-3BBE-46C09F9BE543}"/>
              </a:ext>
            </a:extLst>
          </p:cNvPr>
          <p:cNvSpPr txBox="1"/>
          <p:nvPr/>
        </p:nvSpPr>
        <p:spPr>
          <a:xfrm>
            <a:off x="117987" y="93041"/>
            <a:ext cx="292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5AB5C-E220-01B2-CD8B-A6DE5B441698}"/>
              </a:ext>
            </a:extLst>
          </p:cNvPr>
          <p:cNvSpPr txBox="1"/>
          <p:nvPr/>
        </p:nvSpPr>
        <p:spPr>
          <a:xfrm>
            <a:off x="6270523" y="13652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Conti….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9360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90E81-56D9-6524-3BD8-AAB627CC72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D3EA3-5C71-7DC3-CE04-0C0A8F049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650"/>
            <a:ext cx="5010849" cy="61825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E670EA-B650-6678-FF5D-00E850D0D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53" y="173762"/>
            <a:ext cx="7087589" cy="6182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F4A69-EF84-066F-C4C3-8C4801264040}"/>
              </a:ext>
            </a:extLst>
          </p:cNvPr>
          <p:cNvSpPr txBox="1"/>
          <p:nvPr/>
        </p:nvSpPr>
        <p:spPr>
          <a:xfrm>
            <a:off x="142156" y="42274"/>
            <a:ext cx="321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2A7A8-1897-4599-ABEA-C5E0C3715095}"/>
              </a:ext>
            </a:extLst>
          </p:cNvPr>
          <p:cNvSpPr txBox="1"/>
          <p:nvPr/>
        </p:nvSpPr>
        <p:spPr>
          <a:xfrm>
            <a:off x="9517627" y="6614"/>
            <a:ext cx="189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Conti….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8405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1D259-BC72-4980-7836-12953F17D5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9EB07-03C4-B0FF-DDDA-9A425E22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3" y="56201"/>
            <a:ext cx="7897327" cy="6801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BA4A7E-3F11-DF18-6D98-374205D5AE80}"/>
              </a:ext>
            </a:extLst>
          </p:cNvPr>
          <p:cNvSpPr txBox="1"/>
          <p:nvPr/>
        </p:nvSpPr>
        <p:spPr>
          <a:xfrm>
            <a:off x="971946" y="9833"/>
            <a:ext cx="403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15BC7-F273-7987-0C42-DAA828C4ADDF}"/>
              </a:ext>
            </a:extLst>
          </p:cNvPr>
          <p:cNvSpPr txBox="1"/>
          <p:nvPr/>
        </p:nvSpPr>
        <p:spPr>
          <a:xfrm>
            <a:off x="6113206" y="136525"/>
            <a:ext cx="249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Conti…..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8976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422E35-F9B4-6B4B-75F3-F01A0A2028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BCD3F-6B75-1536-DE6E-631C24A8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202"/>
            <a:ext cx="9897856" cy="6258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6E40A0-CE4E-096B-A914-3D81717034E2}"/>
              </a:ext>
            </a:extLst>
          </p:cNvPr>
          <p:cNvSpPr txBox="1"/>
          <p:nvPr/>
        </p:nvSpPr>
        <p:spPr>
          <a:xfrm>
            <a:off x="875070" y="67642"/>
            <a:ext cx="315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FC9F6-8BB7-3A38-6CCF-D0297D70DD01}"/>
              </a:ext>
            </a:extLst>
          </p:cNvPr>
          <p:cNvSpPr txBox="1"/>
          <p:nvPr/>
        </p:nvSpPr>
        <p:spPr>
          <a:xfrm>
            <a:off x="6249170" y="57810"/>
            <a:ext cx="309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Conti….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5110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4203A7-5E99-3758-CE33-1073855029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31756-3135-57F7-C1B6-1FD52BE6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675"/>
            <a:ext cx="7887801" cy="6449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7856A-4DA1-034E-C5D5-25A92E83027E}"/>
              </a:ext>
            </a:extLst>
          </p:cNvPr>
          <p:cNvSpPr txBox="1"/>
          <p:nvPr/>
        </p:nvSpPr>
        <p:spPr>
          <a:xfrm>
            <a:off x="275302" y="-39329"/>
            <a:ext cx="390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CB98-3A7C-5237-E94A-CB8B17A40BF1}"/>
              </a:ext>
            </a:extLst>
          </p:cNvPr>
          <p:cNvSpPr txBox="1"/>
          <p:nvPr/>
        </p:nvSpPr>
        <p:spPr>
          <a:xfrm>
            <a:off x="6322144" y="0"/>
            <a:ext cx="338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Conti….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138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D9BA-FB4E-399B-864F-8A6050B7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INTRODUCTION</a:t>
            </a:r>
            <a:endParaRPr lang="en-IN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EF1E1-67BA-582C-8E74-B49FBE4E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0430"/>
            <a:ext cx="10515600" cy="52793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latin typeface="+mn-lt"/>
              </a:rPr>
              <a:t>Why Voltage Stabilization is Important?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     Electrical systems often experience voltage fluctuations due to factors like power grid issues, weather, or heavy load conditions. 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latin typeface="+mn-lt"/>
              </a:rPr>
              <a:t>What does a</a:t>
            </a:r>
            <a:r>
              <a:rPr lang="en-IN" dirty="0">
                <a:solidFill>
                  <a:schemeClr val="bg2"/>
                </a:solidFill>
                <a:latin typeface="+mn-lt"/>
              </a:rPr>
              <a:t> Voltage Stabilizer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do?</a:t>
            </a:r>
            <a:endParaRPr lang="en-IN" dirty="0">
              <a:solidFill>
                <a:schemeClr val="bg2"/>
              </a:solidFill>
              <a:latin typeface="+mn-lt"/>
            </a:endParaRPr>
          </a:p>
          <a:p>
            <a:pPr marL="114300" indent="0" algn="just">
              <a:buNone/>
            </a:pPr>
            <a:r>
              <a:rPr lang="en-IN" dirty="0">
                <a:latin typeface="+mn-lt"/>
              </a:rPr>
              <a:t>     </a:t>
            </a:r>
            <a:r>
              <a:rPr lang="en-US" dirty="0">
                <a:latin typeface="+mn-lt"/>
              </a:rPr>
              <a:t>The voltage stabilizer is designed to maintain a stable output voltage by adjusting to the fluctuating input voltage levels.</a:t>
            </a:r>
          </a:p>
          <a:p>
            <a:pPr marL="114300" indent="0" algn="just">
              <a:buNone/>
            </a:pPr>
            <a:r>
              <a:rPr lang="en-US" dirty="0">
                <a:latin typeface="+mn-lt"/>
              </a:rPr>
              <a:t>Here in the setup we use a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DC motor</a:t>
            </a:r>
            <a:r>
              <a:rPr lang="en-US" dirty="0">
                <a:latin typeface="+mn-lt"/>
              </a:rPr>
              <a:t> to control an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autotransformer</a:t>
            </a:r>
            <a:r>
              <a:rPr lang="en-US" dirty="0">
                <a:latin typeface="+mn-lt"/>
              </a:rPr>
              <a:t>.</a:t>
            </a:r>
            <a:endParaRPr lang="en-IN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1C41-9CA2-D174-451F-5462320BA2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9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822BE-C4F2-56DF-A87E-223B927E8D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626BC-5D01-EAE4-5741-DE289DDF7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675"/>
            <a:ext cx="5525271" cy="6449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853D15-1C7B-FE05-FB17-570DC24D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31" y="726921"/>
            <a:ext cx="3943900" cy="724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37331A-D030-18AC-5EBD-777560513F56}"/>
              </a:ext>
            </a:extLst>
          </p:cNvPr>
          <p:cNvSpPr txBox="1"/>
          <p:nvPr/>
        </p:nvSpPr>
        <p:spPr>
          <a:xfrm>
            <a:off x="349983" y="-52990"/>
            <a:ext cx="3165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63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92053" y="1627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OBJECTIVE</a:t>
            </a:r>
            <a:endParaRPr b="1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38200" y="1488308"/>
            <a:ext cx="10515600" cy="467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“</a:t>
            </a:r>
            <a:r>
              <a:rPr lang="en-US" b="1" dirty="0"/>
              <a:t>To design, develop, and evaluate a  voltage stabilizer that effectively regulates output voltage by dynamically compensating for fluctuations in input voltage</a:t>
            </a:r>
            <a:r>
              <a:rPr lang="en-US" dirty="0"/>
              <a:t>”.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This ensures the safe and reliable operation of electrical equipment. The stabilizer works by dynamically adjusting the output voltage with the help of a DC motor and an autotransformer.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0F2EE-49C4-ABF9-8535-6A43CE218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AE73C-E9BC-3A49-0409-641AB37F4211}"/>
              </a:ext>
            </a:extLst>
          </p:cNvPr>
          <p:cNvSpPr/>
          <p:nvPr/>
        </p:nvSpPr>
        <p:spPr>
          <a:xfrm>
            <a:off x="3232357" y="2802193"/>
            <a:ext cx="2281084" cy="1002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AND OUTPUT VOLTAGE SENSOR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7062A-6BD2-697E-FC86-3EB525B340F3}"/>
              </a:ext>
            </a:extLst>
          </p:cNvPr>
          <p:cNvSpPr/>
          <p:nvPr/>
        </p:nvSpPr>
        <p:spPr>
          <a:xfrm>
            <a:off x="9701981" y="2802192"/>
            <a:ext cx="1848988" cy="100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MOTOR DRIVER 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556986-4AF0-6920-978A-533DD3C35356}"/>
              </a:ext>
            </a:extLst>
          </p:cNvPr>
          <p:cNvSpPr/>
          <p:nvPr/>
        </p:nvSpPr>
        <p:spPr>
          <a:xfrm>
            <a:off x="9701981" y="4916131"/>
            <a:ext cx="1848988" cy="938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MOTOR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46A73F-2341-7D3B-52A6-465E56ABDDE0}"/>
              </a:ext>
            </a:extLst>
          </p:cNvPr>
          <p:cNvSpPr/>
          <p:nvPr/>
        </p:nvSpPr>
        <p:spPr>
          <a:xfrm>
            <a:off x="6467169" y="4916131"/>
            <a:ext cx="2281084" cy="1002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AUTOTRANSFORMER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7CD470-C624-8A56-983D-F081BB2BE3A0}"/>
              </a:ext>
            </a:extLst>
          </p:cNvPr>
          <p:cNvSpPr/>
          <p:nvPr/>
        </p:nvSpPr>
        <p:spPr>
          <a:xfrm>
            <a:off x="3232357" y="4916131"/>
            <a:ext cx="2281084" cy="1002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OUTPUT VOLTAGE</a:t>
            </a: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76B2BD-A72D-56B2-1D56-2D57C736CF4E}"/>
              </a:ext>
            </a:extLst>
          </p:cNvPr>
          <p:cNvSpPr/>
          <p:nvPr/>
        </p:nvSpPr>
        <p:spPr>
          <a:xfrm>
            <a:off x="547213" y="2802192"/>
            <a:ext cx="2021465" cy="7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AC VOLTAGE</a:t>
            </a:r>
            <a:endParaRPr lang="en-IN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9C59A-FE24-F0C6-AEA2-25995EA077D7}"/>
              </a:ext>
            </a:extLst>
          </p:cNvPr>
          <p:cNvSpPr/>
          <p:nvPr/>
        </p:nvSpPr>
        <p:spPr>
          <a:xfrm>
            <a:off x="6467169" y="2802193"/>
            <a:ext cx="2281084" cy="1002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MICROCONTROLLER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AF4968-8F10-BF84-E572-1E9C517FB76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80968" y="3303638"/>
            <a:ext cx="6513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6874D6-262B-6B2A-0CD2-FA6BAD2C67A9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513441" y="3303638"/>
            <a:ext cx="953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ECB97-0932-507F-0E91-EDAA9F648A67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8748253" y="3303637"/>
            <a:ext cx="9537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CE1A69-2B0B-18E1-A649-7C9FF0B0B6A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626475" y="3805081"/>
            <a:ext cx="0" cy="111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594E6B-886B-66F5-5E39-EC0856674790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8748253" y="5385518"/>
            <a:ext cx="953728" cy="32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58EB1F-A2B7-893C-C4D5-359EAFC0D2AF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5513441" y="5417576"/>
            <a:ext cx="953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5E398F-DFC8-4EAA-2FDB-BC4257D980AC}"/>
              </a:ext>
            </a:extLst>
          </p:cNvPr>
          <p:cNvSpPr txBox="1"/>
          <p:nvPr/>
        </p:nvSpPr>
        <p:spPr>
          <a:xfrm>
            <a:off x="115798" y="428173"/>
            <a:ext cx="840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4000" b="1" dirty="0"/>
              <a:t>HARDWARE SETUP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777EA-37F3-A999-7A11-F0D03FF0C830}"/>
              </a:ext>
            </a:extLst>
          </p:cNvPr>
          <p:cNvSpPr txBox="1"/>
          <p:nvPr/>
        </p:nvSpPr>
        <p:spPr>
          <a:xfrm>
            <a:off x="287595" y="1637504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BLOCK DIAGRAM</a:t>
            </a:r>
            <a:endParaRPr lang="en-IN" sz="24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CC6950-F746-B7B6-07D8-2EE1A604BE1D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4372899" y="3805083"/>
            <a:ext cx="0" cy="1111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7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343500" y="301457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/>
              <a:t>COMPONENTS</a:t>
            </a:r>
            <a:br>
              <a:rPr lang="en-US" sz="4000" b="1" dirty="0"/>
            </a:br>
            <a:endParaRPr sz="4000" b="1" dirty="0"/>
          </a:p>
        </p:txBody>
      </p:sp>
      <p:sp>
        <p:nvSpPr>
          <p:cNvPr id="116" name="Google Shape;116;p16"/>
          <p:cNvSpPr txBox="1"/>
          <p:nvPr/>
        </p:nvSpPr>
        <p:spPr>
          <a:xfrm>
            <a:off x="343500" y="1204275"/>
            <a:ext cx="5086800" cy="31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TRANSFORMER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ZMPT101B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(VOLTAGE SENSOR,250v)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UNO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POTENTIOMETER (10K)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ROTARY 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(EC11)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(BTS7960, 6-27V,43A)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DC MOTOR(12V,10A)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SMPS(SWITCHED MODE POWER SUPPLY)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BUCK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CONVERTER(LM2596)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X 4 LCD DISPLAY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l="11657" r="18578"/>
          <a:stretch/>
        </p:blipFill>
        <p:spPr>
          <a:xfrm>
            <a:off x="4597100" y="1800"/>
            <a:ext cx="1913725" cy="20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0832" y="1797"/>
            <a:ext cx="2136119" cy="205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5">
            <a:alphaModFix/>
          </a:blip>
          <a:srcRect l="17913" t="20009" r="24115" b="14300"/>
          <a:stretch/>
        </p:blipFill>
        <p:spPr>
          <a:xfrm>
            <a:off x="8800937" y="201050"/>
            <a:ext cx="2096250" cy="165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6">
            <a:alphaModFix/>
          </a:blip>
          <a:srcRect l="4045" t="11690" r="6652" b="11142"/>
          <a:stretch/>
        </p:blipFill>
        <p:spPr>
          <a:xfrm>
            <a:off x="5943250" y="2149046"/>
            <a:ext cx="1913725" cy="16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7"/>
          <a:srcRect/>
          <a:stretch/>
        </p:blipFill>
        <p:spPr>
          <a:xfrm>
            <a:off x="8174239" y="2172063"/>
            <a:ext cx="1407037" cy="165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8">
            <a:alphaModFix/>
          </a:blip>
          <a:srcRect l="9237" t="17632" r="11334" b="9867"/>
          <a:stretch/>
        </p:blipFill>
        <p:spPr>
          <a:xfrm>
            <a:off x="9710843" y="2054138"/>
            <a:ext cx="2252299" cy="14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9">
            <a:alphaModFix/>
          </a:blip>
          <a:srcRect l="4351" t="3241" b="5717"/>
          <a:stretch/>
        </p:blipFill>
        <p:spPr>
          <a:xfrm>
            <a:off x="5418012" y="4261125"/>
            <a:ext cx="2005001" cy="17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10">
            <a:alphaModFix/>
          </a:blip>
          <a:srcRect l="13745" t="24653" r="6845" b="49887"/>
          <a:stretch/>
        </p:blipFill>
        <p:spPr>
          <a:xfrm>
            <a:off x="7920900" y="4307150"/>
            <a:ext cx="1913725" cy="1363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11">
            <a:alphaModFix/>
          </a:blip>
          <a:srcRect l="20964" t="38387" r="25045" b="37497"/>
          <a:stretch/>
        </p:blipFill>
        <p:spPr>
          <a:xfrm>
            <a:off x="10191530" y="4307149"/>
            <a:ext cx="1666175" cy="165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12">
            <a:alphaModFix/>
          </a:blip>
          <a:srcRect l="6349" t="14417" b="10648"/>
          <a:stretch/>
        </p:blipFill>
        <p:spPr>
          <a:xfrm>
            <a:off x="4299556" y="2251938"/>
            <a:ext cx="1809701" cy="14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 rot="570" flipH="1">
            <a:off x="4393438" y="1773227"/>
            <a:ext cx="1809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Auto Transformer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0645225" y="604975"/>
            <a:ext cx="2316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Buck Converter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 rot="-2700000" flipH="1">
            <a:off x="5087367" y="3230869"/>
            <a:ext cx="1142967" cy="39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SMPS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 rot="-1460157">
            <a:off x="6452741" y="3063214"/>
            <a:ext cx="2252441" cy="39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ZMPT101B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809456" y="3557313"/>
            <a:ext cx="1341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Rotary Encoder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9898550" y="3303700"/>
            <a:ext cx="1913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16 x 4 LCD Display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5436421" y="6071625"/>
            <a:ext cx="2004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Motor Driver(BTS7960)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8277805" y="5668600"/>
            <a:ext cx="87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Motor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0195400" y="5901759"/>
            <a:ext cx="1320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Gear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415714" y="396608"/>
            <a:ext cx="121920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CIRCUIT DIAGRAM</a:t>
            </a:r>
            <a:endParaRPr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1FF50-A030-7F86-39C2-9BA3C18A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07" r="11362" b="10470"/>
          <a:stretch/>
        </p:blipFill>
        <p:spPr>
          <a:xfrm>
            <a:off x="1181523" y="1491401"/>
            <a:ext cx="9759493" cy="50976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E67B1-B550-E7AB-D751-DF297F624887}"/>
              </a:ext>
            </a:extLst>
          </p:cNvPr>
          <p:cNvSpPr txBox="1"/>
          <p:nvPr/>
        </p:nvSpPr>
        <p:spPr>
          <a:xfrm>
            <a:off x="5924550" y="1543050"/>
            <a:ext cx="134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voltage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4460F-E763-0FF0-B31E-EF7327206024}"/>
              </a:ext>
            </a:extLst>
          </p:cNvPr>
          <p:cNvSpPr txBox="1"/>
          <p:nvPr/>
        </p:nvSpPr>
        <p:spPr>
          <a:xfrm>
            <a:off x="8961421" y="3429000"/>
            <a:ext cx="145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voltage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6A98B-ECE6-42EE-B852-AF9FE6D5AD1E}"/>
              </a:ext>
            </a:extLst>
          </p:cNvPr>
          <p:cNvSpPr txBox="1"/>
          <p:nvPr/>
        </p:nvSpPr>
        <p:spPr>
          <a:xfrm rot="16200000">
            <a:off x="1479585" y="4182963"/>
            <a:ext cx="120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motor driver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446B1-AA6F-30B6-4A96-BE8E12E5C9A2}"/>
              </a:ext>
            </a:extLst>
          </p:cNvPr>
          <p:cNvSpPr txBox="1"/>
          <p:nvPr/>
        </p:nvSpPr>
        <p:spPr>
          <a:xfrm>
            <a:off x="1428750" y="185082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motor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86DED-1ED5-A633-4C96-544C9C60FEBB}"/>
              </a:ext>
            </a:extLst>
          </p:cNvPr>
          <p:cNvSpPr txBox="1"/>
          <p:nvPr/>
        </p:nvSpPr>
        <p:spPr>
          <a:xfrm>
            <a:off x="7267575" y="3048000"/>
            <a:ext cx="94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2D6DC-996F-38B7-3DF0-25B22D937185}"/>
              </a:ext>
            </a:extLst>
          </p:cNvPr>
          <p:cNvSpPr txBox="1"/>
          <p:nvPr/>
        </p:nvSpPr>
        <p:spPr>
          <a:xfrm>
            <a:off x="6674721" y="5523916"/>
            <a:ext cx="134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Potentiometer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756217-0B8A-1035-D33B-C1EFCCEE0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9" y="1075188"/>
            <a:ext cx="10699407" cy="55478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2126-0AFC-8617-095D-814FA780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GEAR DESIGN AND CALCULATION 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91AA8-D087-0423-3B8F-AEF6DF01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+mn-lt"/>
              </a:rPr>
              <a:t>Gear used ‘</a:t>
            </a:r>
            <a:r>
              <a:rPr lang="en-US" b="1" dirty="0">
                <a:solidFill>
                  <a:schemeClr val="accent1"/>
                </a:solidFill>
                <a:latin typeface="+mn-lt"/>
              </a:rPr>
              <a:t>SPUR GEAR</a:t>
            </a:r>
            <a:r>
              <a:rPr lang="en-US" dirty="0">
                <a:latin typeface="+mn-lt"/>
              </a:rPr>
              <a:t>’, it is a cylindrical gear with straight teeth that are parallel to its axis of rotation.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n-lt"/>
              </a:rPr>
              <a:t>Pitch Circle Diameter, Face Width</a:t>
            </a:r>
            <a:endParaRPr lang="en-US" sz="24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n-lt"/>
              </a:rPr>
              <a:t>Number of Teeth</a:t>
            </a:r>
            <a:endParaRPr lang="en-US" sz="24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n-lt"/>
              </a:rPr>
              <a:t>Pressure Angle, Clearance</a:t>
            </a:r>
            <a:endParaRPr lang="en-US" sz="24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n-lt"/>
              </a:rPr>
              <a:t>Addendum</a:t>
            </a:r>
            <a:r>
              <a:rPr lang="en-US" sz="2400" dirty="0">
                <a:latin typeface="+mn-lt"/>
              </a:rPr>
              <a:t>,</a:t>
            </a:r>
            <a:r>
              <a:rPr lang="en-IN" sz="2400" dirty="0">
                <a:latin typeface="+mn-lt"/>
              </a:rPr>
              <a:t> Dedendum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n-lt"/>
              </a:rPr>
              <a:t>Gear Ratio, Material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38BBB-5166-4CC2-E394-614AA1732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5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6E859-8F50-5DB7-510E-4702A57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545689"/>
            <a:ext cx="10515600" cy="630852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Module (M) :</a:t>
            </a:r>
            <a:r>
              <a:rPr lang="en-IN" dirty="0">
                <a:latin typeface="+mn-lt"/>
              </a:rPr>
              <a:t> </a:t>
            </a:r>
            <a:r>
              <a:rPr lang="en-US" dirty="0">
                <a:latin typeface="+mn-lt"/>
              </a:rPr>
              <a:t>The ratio of the pitch diameter to the number of teeth. </a:t>
            </a:r>
            <a:r>
              <a:rPr lang="en-IN" dirty="0">
                <a:solidFill>
                  <a:schemeClr val="bg2"/>
                </a:solidFill>
                <a:latin typeface="+mn-lt"/>
              </a:rPr>
              <a:t>D/T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/>
                </a:solidFill>
                <a:latin typeface="+mn-lt"/>
              </a:rPr>
              <a:t>Pitch Circle Diameter</a:t>
            </a:r>
            <a:r>
              <a:rPr lang="en-US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IN" b="1" dirty="0">
                <a:solidFill>
                  <a:schemeClr val="accent1"/>
                </a:solidFill>
                <a:latin typeface="+mn-lt"/>
              </a:rPr>
              <a:t>(PCD)</a:t>
            </a:r>
            <a:r>
              <a:rPr lang="en-US" b="1" dirty="0">
                <a:solidFill>
                  <a:schemeClr val="accent1"/>
                </a:solidFill>
                <a:latin typeface="+mn-lt"/>
              </a:rPr>
              <a:t> :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The diameter of the imaginary circle that represents the gear's effective size. </a:t>
            </a:r>
            <a:r>
              <a:rPr lang="en-US" i="1" dirty="0">
                <a:solidFill>
                  <a:schemeClr val="bg2"/>
                </a:solidFill>
                <a:latin typeface="+mn-lt"/>
              </a:rPr>
              <a:t>M*T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/>
                </a:solidFill>
                <a:latin typeface="+mn-lt"/>
              </a:rPr>
              <a:t>Number of Teeth</a:t>
            </a:r>
            <a:r>
              <a:rPr lang="en-US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IN" b="1" dirty="0">
                <a:solidFill>
                  <a:schemeClr val="accent1"/>
                </a:solidFill>
                <a:latin typeface="+mn-lt"/>
              </a:rPr>
              <a:t>(T) </a:t>
            </a:r>
            <a:r>
              <a:rPr lang="en-US" b="1" dirty="0">
                <a:solidFill>
                  <a:schemeClr val="accent1"/>
                </a:solidFill>
                <a:latin typeface="+mn-lt"/>
              </a:rPr>
              <a:t>:</a:t>
            </a:r>
            <a:r>
              <a:rPr lang="en-US" dirty="0">
                <a:latin typeface="+mn-lt"/>
              </a:rPr>
              <a:t> The total count of teeth on the gear.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/>
                </a:solidFill>
                <a:latin typeface="+mn-lt"/>
              </a:rPr>
              <a:t>Pressure Angle</a:t>
            </a:r>
            <a:r>
              <a:rPr lang="en-US" b="1" dirty="0">
                <a:solidFill>
                  <a:schemeClr val="accent1"/>
                </a:solidFill>
                <a:latin typeface="+mn-lt"/>
              </a:rPr>
              <a:t>:</a:t>
            </a:r>
            <a:r>
              <a:rPr lang="en-US" dirty="0">
                <a:latin typeface="+mn-lt"/>
              </a:rPr>
              <a:t> The angle between the gear tooth profile and the line tangent.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/>
                </a:solidFill>
                <a:latin typeface="+mn-lt"/>
              </a:rPr>
              <a:t>Addendum</a:t>
            </a:r>
            <a:r>
              <a:rPr lang="en-US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IN" b="1" dirty="0">
                <a:solidFill>
                  <a:schemeClr val="accent1"/>
                </a:solidFill>
                <a:latin typeface="+mn-lt"/>
              </a:rPr>
              <a:t>:</a:t>
            </a:r>
            <a:r>
              <a:rPr lang="en-US" dirty="0">
                <a:latin typeface="+mn-lt"/>
              </a:rPr>
              <a:t>The  distance between the pitch circle and the top of the tooth.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err="1">
                <a:solidFill>
                  <a:schemeClr val="accent1"/>
                </a:solidFill>
                <a:latin typeface="+mn-lt"/>
              </a:rPr>
              <a:t>Dedendum</a:t>
            </a:r>
            <a:r>
              <a:rPr lang="en-US" b="1" dirty="0">
                <a:solidFill>
                  <a:schemeClr val="accent1"/>
                </a:solidFill>
                <a:latin typeface="+mn-lt"/>
              </a:rPr>
              <a:t> :</a:t>
            </a:r>
            <a:r>
              <a:rPr lang="en-IN" dirty="0">
                <a:latin typeface="+mn-lt"/>
              </a:rPr>
              <a:t> </a:t>
            </a:r>
            <a:r>
              <a:rPr lang="en-US" dirty="0">
                <a:latin typeface="+mn-lt"/>
              </a:rPr>
              <a:t>The distance between the pitch circle and the bottom of the tooth.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/>
                </a:solidFill>
                <a:latin typeface="+mn-lt"/>
              </a:rPr>
              <a:t>Clearance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+mn-lt"/>
              </a:rPr>
              <a:t>:</a:t>
            </a:r>
            <a:r>
              <a:rPr lang="en-US" dirty="0">
                <a:latin typeface="+mn-lt"/>
              </a:rPr>
              <a:t> The gap between the top of a tooth on one gear and the bottom of the mating gear's tooth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Face Width:</a:t>
            </a:r>
            <a:r>
              <a:rPr lang="en-US" dirty="0">
                <a:latin typeface="+mn-lt"/>
              </a:rPr>
              <a:t> The width of the gear tooth measured parallel to the axis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85C46-BDA5-94F4-AC39-97BB35CADC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68D1E-30C6-A202-A9EB-0822D6A58E67}"/>
              </a:ext>
            </a:extLst>
          </p:cNvPr>
          <p:cNvSpPr txBox="1"/>
          <p:nvPr/>
        </p:nvSpPr>
        <p:spPr>
          <a:xfrm>
            <a:off x="1022555" y="6855"/>
            <a:ext cx="507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GEAR DESIGN CONTI….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52850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1150</Words>
  <Application>Microsoft Office PowerPoint</Application>
  <PresentationFormat>Widescreen</PresentationFormat>
  <Paragraphs>254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DESIGN AND IMPLEMENTATION OF VOLTAGE STABLIZER USING DC MOTOR</vt:lpstr>
      <vt:lpstr>CONTENTS</vt:lpstr>
      <vt:lpstr>INTRODUCTION</vt:lpstr>
      <vt:lpstr>OBJECTIVE</vt:lpstr>
      <vt:lpstr>PowerPoint Presentation</vt:lpstr>
      <vt:lpstr>COMPONENTS </vt:lpstr>
      <vt:lpstr>PowerPoint Presentation</vt:lpstr>
      <vt:lpstr>GEAR DESIGN AND CALCULATION </vt:lpstr>
      <vt:lpstr>PowerPoint Presentation</vt:lpstr>
      <vt:lpstr>PowerPoint Presentation</vt:lpstr>
      <vt:lpstr>CALCULATION</vt:lpstr>
      <vt:lpstr>GEAR SPECIFICATION</vt:lpstr>
      <vt:lpstr>CALIBRATION OF VOLTAGE SENSOR</vt:lpstr>
      <vt:lpstr>CALIBRATION OF POTENTIOMETER </vt:lpstr>
      <vt:lpstr>METHODOLOGY </vt:lpstr>
      <vt:lpstr>ALGORITHM</vt:lpstr>
      <vt:lpstr>SIMULATION</vt:lpstr>
      <vt:lpstr>RESULTS</vt:lpstr>
      <vt:lpstr>Table:2 Readings from stabilizer</vt:lpstr>
      <vt:lpstr>PowerPoint Presentation</vt:lpstr>
      <vt:lpstr>PowerPoint Presentation</vt:lpstr>
      <vt:lpstr>CONCLUSION</vt:lpstr>
      <vt:lpstr>THANK YOU</vt:lpstr>
      <vt:lpstr>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VOLTAGE STABLIZER USING DC MOTOR</dc:title>
  <dc:creator>Erwin Thomas</dc:creator>
  <cp:lastModifiedBy>erwin thomas</cp:lastModifiedBy>
  <cp:revision>16</cp:revision>
  <dcterms:modified xsi:type="dcterms:W3CDTF">2025-03-25T15:35:04Z</dcterms:modified>
</cp:coreProperties>
</file>