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8F9A-2E5A-4C12-BFD3-9091E5AEE68A}" v="1295" dt="2023-08-02T11:46:28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data-ty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python-variab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utput-using-print-fun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Python</a:t>
            </a:r>
            <a:endParaRPr lang="en-US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A463-9F47-C497-C03D-B1189B5F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38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Calibri"/>
                <a:cs typeface="Calibri Light"/>
              </a:rPr>
              <a:t>DATA TYPES</a:t>
            </a:r>
            <a:endParaRPr lang="en-US" sz="2000" b="1" u="sng" dirty="0">
              <a:latin typeface="Calibri"/>
            </a:endParaRPr>
          </a:p>
        </p:txBody>
      </p:sp>
      <p:pic>
        <p:nvPicPr>
          <p:cNvPr id="4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1B120B7-C7F4-EC60-9379-07C9F1D0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65" y="1200635"/>
            <a:ext cx="4508705" cy="29343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E51E9-2634-C07B-CB7A-AEE7A73687AE}"/>
              </a:ext>
            </a:extLst>
          </p:cNvPr>
          <p:cNvSpPr txBox="1"/>
          <p:nvPr/>
        </p:nvSpPr>
        <p:spPr>
          <a:xfrm>
            <a:off x="725129" y="4485968"/>
            <a:ext cx="107417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type()</a:t>
            </a:r>
            <a:endParaRPr lang="en-US" dirty="0"/>
          </a:p>
          <a:p>
            <a:endParaRPr lang="en-US" u="sng" dirty="0">
              <a:latin typeface="Calibri"/>
              <a:cs typeface="Segoe UI"/>
            </a:endParaRPr>
          </a:p>
          <a:p>
            <a:r>
              <a:rPr lang="en-US" u="sng" dirty="0">
                <a:cs typeface="Calibri" panose="020F0502020204030204"/>
              </a:rPr>
              <a:t>Links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Basic Data Types in Python – Real Python</a:t>
            </a:r>
            <a:endParaRPr lang="en-US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A75F544-8E7D-3CB9-0713-5DFA6BEC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660" y="1233833"/>
            <a:ext cx="6135325" cy="29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0346-CAD2-8BA5-076C-ECA7642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0479"/>
            <a:ext cx="10515600" cy="5393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u="sng" dirty="0">
                <a:latin typeface="Calibri"/>
                <a:cs typeface="Calibri Light"/>
              </a:rPr>
              <a:t>Variables</a:t>
            </a:r>
            <a:br>
              <a:rPr lang="en-US" sz="1600" b="1" u="sng" dirty="0">
                <a:latin typeface="Calibri"/>
                <a:cs typeface="Calibri Light"/>
              </a:rPr>
            </a:br>
            <a:br>
              <a:rPr lang="en-US" sz="1600" b="1" u="sng" dirty="0">
                <a:latin typeface="Calibri"/>
                <a:cs typeface="Calibri Light"/>
              </a:rPr>
            </a:br>
            <a:r>
              <a:rPr lang="en-US" sz="1600" dirty="0">
                <a:latin typeface="Calibri"/>
                <a:cs typeface="Calibri"/>
              </a:rPr>
              <a:t>. Container to store values/ name given to a memory location/ </a:t>
            </a:r>
            <a:r>
              <a:rPr lang="en-US" sz="1600" dirty="0">
                <a:solidFill>
                  <a:srgbClr val="273239"/>
                </a:solidFill>
                <a:latin typeface="Calibri"/>
                <a:ea typeface="+mj-lt"/>
                <a:cs typeface="+mj-lt"/>
              </a:rPr>
              <a:t>name of pointer to an object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. dynamically typed/ object life cycle/ garbage collection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. id() 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+mj-lt"/>
                <a:cs typeface="Calibri"/>
              </a:rPr>
              <a:t> </a:t>
            </a:r>
            <a:r>
              <a:rPr lang="en-US" sz="1600" dirty="0">
                <a:solidFill>
                  <a:srgbClr val="040C28"/>
                </a:solidFill>
                <a:latin typeface="Calibri"/>
                <a:ea typeface="+mj-lt"/>
                <a:cs typeface="+mj-lt"/>
              </a:rPr>
              <a:t>unique id for object/ 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Verdana"/>
                <a:cs typeface="+mj-lt"/>
              </a:rPr>
              <a:t>object's memory address</a:t>
            </a:r>
            <a:br>
              <a:rPr lang="en-US" sz="1600" dirty="0">
                <a:latin typeface="Calibri"/>
                <a:cs typeface="Calibri"/>
              </a:rPr>
            </a:b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solidFill>
                  <a:srgbClr val="273239"/>
                </a:solidFill>
                <a:latin typeface="Calibri"/>
                <a:cs typeface="Calibri"/>
              </a:rPr>
              <a:t>name = "I am a string"                   type(name)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solidFill>
                  <a:srgbClr val="273239"/>
                </a:solidFill>
                <a:latin typeface="Calibri"/>
                <a:cs typeface="Calibri"/>
              </a:rPr>
              <a:t>name = 123                                      type(name)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CE5C00"/>
                </a:solidFill>
                <a:latin typeface="Calibri"/>
                <a:cs typeface="Calibri"/>
              </a:rPr>
              <a:t>=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b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CE5C00"/>
                </a:solidFill>
                <a:latin typeface="Calibri"/>
                <a:cs typeface="Calibri"/>
              </a:rPr>
              <a:t>=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c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CE5C00"/>
                </a:solidFill>
                <a:latin typeface="Calibri"/>
                <a:cs typeface="Calibri"/>
              </a:rPr>
              <a:t>=</a:t>
            </a:r>
            <a:r>
              <a:rPr lang="en-US" sz="1600" dirty="0">
                <a:solidFill>
                  <a:srgbClr val="212529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Calibri"/>
              </a:rPr>
              <a:t>300</a:t>
            </a:r>
            <a:r>
              <a:rPr lang="en-US" sz="1600" dirty="0">
                <a:solidFill>
                  <a:srgbClr val="0000CF"/>
                </a:solidFill>
                <a:latin typeface="Calibri"/>
                <a:cs typeface="Calibri"/>
              </a:rPr>
              <a:t>  </a:t>
            </a:r>
            <a:r>
              <a:rPr lang="en-US" sz="1600" dirty="0">
                <a:latin typeface="Calibri"/>
                <a:cs typeface="Calibri"/>
              </a:rPr>
              <a:t>vs a=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Calibri"/>
              </a:rPr>
              <a:t>300</a:t>
            </a:r>
            <a:r>
              <a:rPr lang="en-US" sz="1600" dirty="0">
                <a:latin typeface="Calibri"/>
                <a:cs typeface="Calibri"/>
              </a:rPr>
              <a:t>, b=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Calibri"/>
              </a:rPr>
              <a:t>300</a:t>
            </a:r>
            <a:r>
              <a:rPr lang="en-US" sz="1600" dirty="0">
                <a:latin typeface="Calibri"/>
                <a:cs typeface="Calibri"/>
              </a:rPr>
              <a:t>, c=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Calibri"/>
              </a:rPr>
              <a:t>300  </a:t>
            </a:r>
            <a:r>
              <a:rPr lang="en-US" sz="1600" dirty="0">
                <a:latin typeface="Calibri"/>
                <a:cs typeface="Calibri"/>
              </a:rPr>
              <a:t>(check diff using id())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 err="1">
                <a:latin typeface="Calibri"/>
                <a:cs typeface="Calibri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=</a:t>
            </a:r>
            <a:r>
              <a:rPr lang="en-US" sz="1600" dirty="0">
                <a:solidFill>
                  <a:srgbClr val="0000CF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alibri"/>
                <a:cs typeface="Calibri"/>
              </a:rPr>
              <a:t>300,300,300</a:t>
            </a:r>
            <a:br>
              <a:rPr lang="en-US" sz="1600" dirty="0">
                <a:latin typeface="Calibri"/>
                <a:cs typeface="Calibri"/>
              </a:rPr>
            </a:br>
            <a:br>
              <a:rPr lang="en-US" sz="1600" dirty="0">
                <a:latin typeface="Calibri"/>
                <a:cs typeface="Calibri"/>
              </a:rPr>
            </a:br>
            <a:br>
              <a:rPr lang="en-US" sz="1600" dirty="0">
                <a:latin typeface="Calibri"/>
                <a:cs typeface="Calibri"/>
              </a:rPr>
            </a:br>
            <a:br>
              <a:rPr lang="en-US" sz="1600" dirty="0">
                <a:latin typeface="Calibri"/>
                <a:cs typeface="Calibri"/>
              </a:rPr>
            </a:br>
            <a:br>
              <a:rPr lang="en-US" sz="1600" dirty="0">
                <a:latin typeface="Calibri"/>
                <a:cs typeface="Calibri"/>
              </a:rPr>
            </a:br>
            <a:r>
              <a:rPr lang="en-US" sz="1600" u="sng" dirty="0">
                <a:latin typeface="Calibri"/>
                <a:cs typeface="Calibri"/>
              </a:rPr>
              <a:t>rules of variable declaration</a:t>
            </a:r>
            <a:br>
              <a:rPr lang="en-US" sz="1600" u="sng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ea typeface="Verdana"/>
                <a:cs typeface="Calibri"/>
              </a:rPr>
              <a:t>. variable name can only contain alpha-numeric characters and underscores (A-z, 0-9, and _ )</a:t>
            </a:r>
            <a:br>
              <a:rPr lang="en-US" sz="1600" u="sng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. cannot start with digit, can start with letter or _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ea typeface="Verdana"/>
                <a:cs typeface="Calibri"/>
              </a:rPr>
              <a:t>. cannot be any of the python keywords</a:t>
            </a:r>
            <a:br>
              <a:rPr lang="en-US" sz="1600" dirty="0">
                <a:latin typeface="Calibri"/>
                <a:cs typeface="Calibri"/>
              </a:rPr>
            </a:br>
            <a:br>
              <a:rPr lang="en-US" sz="1600" u="sng" dirty="0">
                <a:latin typeface="Calibri"/>
                <a:cs typeface="Calibri"/>
              </a:rPr>
            </a:br>
            <a:r>
              <a:rPr lang="en-US" sz="1600" u="sng" dirty="0">
                <a:latin typeface="Calibri"/>
                <a:cs typeface="Calibri"/>
              </a:rPr>
              <a:t>Links</a:t>
            </a:r>
            <a:br>
              <a:rPr lang="en-US" sz="1600" u="sng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ea typeface="+mj-lt"/>
                <a:cs typeface="+mj-lt"/>
                <a:hlinkClick r:id="rId2"/>
              </a:rPr>
              <a:t>Variables in Python – Real Python</a:t>
            </a:r>
            <a:endParaRPr lang="en-US" sz="1600" u="sng" dirty="0">
              <a:latin typeface="Calibri"/>
              <a:cs typeface="Calibri"/>
            </a:endParaRPr>
          </a:p>
        </p:txBody>
      </p:sp>
      <p:pic>
        <p:nvPicPr>
          <p:cNvPr id="9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8ACC475-09CE-A101-FFE7-7585D695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31" y="1873626"/>
            <a:ext cx="4245427" cy="22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CC65-30A3-A2B2-5577-9FB6018F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383424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Calibri"/>
                <a:cs typeface="Calibri Light"/>
              </a:rPr>
              <a:t>Print()</a:t>
            </a:r>
            <a:endParaRPr lang="en-US" sz="2000" b="1" u="sng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190D-5EA5-4145-ED46-A8A67752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" y="818874"/>
            <a:ext cx="10515600" cy="5612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b="1" dirty="0">
                <a:ea typeface="+mn-lt"/>
                <a:cs typeface="+mn-lt"/>
              </a:rPr>
              <a:t>print(value(s), </a:t>
            </a:r>
            <a:r>
              <a:rPr lang="en-US" sz="1400" b="1" dirty="0" err="1">
                <a:ea typeface="+mn-lt"/>
                <a:cs typeface="+mn-lt"/>
              </a:rPr>
              <a:t>sep</a:t>
            </a:r>
            <a:r>
              <a:rPr lang="en-US" sz="1400" b="1" dirty="0">
                <a:ea typeface="+mn-lt"/>
                <a:cs typeface="+mn-lt"/>
              </a:rPr>
              <a:t>= ‘ ‘, end = ‘\n’, file=file, flush=flush)</a:t>
            </a:r>
            <a:endParaRPr lang="en-US" sz="1400" b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latin typeface="Calibri"/>
                <a:cs typeface="Calibri"/>
              </a:rPr>
              <a:t>name 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273239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"Alice", </a:t>
            </a:r>
            <a:r>
              <a:rPr lang="en-US" sz="1400" dirty="0">
                <a:latin typeface="Calibri"/>
                <a:cs typeface="Calibri"/>
              </a:rPr>
              <a:t>age 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273239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25</a:t>
            </a: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"Hello, my name is"</a:t>
            </a:r>
            <a:r>
              <a:rPr lang="en-US" sz="1400" dirty="0">
                <a:latin typeface="Calibri"/>
                <a:cs typeface="Calibri"/>
              </a:rPr>
              <a:t>, name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,  '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\n I am'</a:t>
            </a:r>
            <a:r>
              <a:rPr lang="en-US" sz="1400" dirty="0">
                <a:latin typeface="Calibri"/>
                <a:cs typeface="Calibri"/>
              </a:rPr>
              <a:t>, age, 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"years old."</a:t>
            </a:r>
            <a:r>
              <a:rPr lang="en-US" sz="1400" dirty="0">
                <a:latin typeface="Calibri"/>
                <a:cs typeface="Calibri"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E813A1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alibri"/>
                <a:cs typeface="Calibri"/>
              </a:rPr>
              <a:t>"hello python \n"</a:t>
            </a:r>
            <a:r>
              <a:rPr lang="en-US" sz="1400" dirty="0">
                <a:latin typeface="Calibri"/>
                <a:cs typeface="Calibri"/>
              </a:rPr>
              <a:t>)</a:t>
            </a:r>
            <a:endParaRPr lang="en-US" sz="1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End - </a:t>
            </a:r>
            <a:r>
              <a:rPr lang="en-US" sz="1300" dirty="0">
                <a:solidFill>
                  <a:srgbClr val="273239"/>
                </a:solidFill>
                <a:ea typeface="+mn-lt"/>
                <a:cs typeface="+mn-lt"/>
              </a:rPr>
              <a:t>content that is to be printed at the end of the execution of the print() function</a:t>
            </a:r>
          </a:p>
          <a:p>
            <a:pPr>
              <a:buNone/>
            </a:pP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solidFill>
                  <a:srgbClr val="273239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"Geeks For Geeks is the best platform for DSA content"</a:t>
            </a:r>
            <a:r>
              <a:rPr lang="en-US" sz="1400" dirty="0">
                <a:latin typeface="Calibri"/>
                <a:cs typeface="Calibri"/>
              </a:rPr>
              <a:t>, end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273239"/>
                </a:solidFill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"**"</a:t>
            </a:r>
            <a:r>
              <a:rPr lang="en-US" sz="1400" dirty="0">
                <a:latin typeface="Calibri"/>
                <a:cs typeface="Calibri"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"Welcome to GFG"</a:t>
            </a:r>
            <a:r>
              <a:rPr lang="en-US" sz="1400" dirty="0">
                <a:latin typeface="Calibri"/>
                <a:cs typeface="Calibri"/>
              </a:rPr>
              <a:t>)</a:t>
            </a:r>
            <a:endParaRPr lang="en-US" sz="140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dirty="0">
                <a:cs typeface="Calibri"/>
              </a:rPr>
              <a:t>Sep – to </a:t>
            </a:r>
            <a:r>
              <a:rPr lang="en-US" sz="1400" dirty="0" err="1">
                <a:cs typeface="Calibri"/>
              </a:rPr>
              <a:t>sep</a:t>
            </a:r>
            <a:r>
              <a:rPr lang="en-US" sz="1400" dirty="0">
                <a:cs typeface="Calibri"/>
              </a:rPr>
              <a:t> positional </a:t>
            </a:r>
            <a:r>
              <a:rPr lang="en-US" sz="1400" dirty="0" err="1">
                <a:cs typeface="Calibri"/>
              </a:rPr>
              <a:t>args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10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20</a:t>
            </a:r>
            <a:r>
              <a:rPr lang="en-US" sz="1400" dirty="0">
                <a:latin typeface="Calibri"/>
                <a:cs typeface="Calibri"/>
              </a:rPr>
              <a:t>,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30</a:t>
            </a:r>
            <a:r>
              <a:rPr lang="en-US" sz="1400" dirty="0">
                <a:latin typeface="Calibri"/>
                <a:cs typeface="Calibri"/>
              </a:rPr>
              <a:t>,sep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'-'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1400" dirty="0">
                <a:latin typeface="Calibri"/>
                <a:cs typeface="Calibri"/>
              </a:rPr>
              <a:t> vs </a:t>
            </a: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10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20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sep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'-'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Calibri"/>
                <a:cs typeface="Calibri"/>
              </a:rPr>
              <a:t>30</a:t>
            </a:r>
            <a:r>
              <a:rPr lang="en-US" sz="1400" dirty="0">
                <a:latin typeface="Calibri"/>
                <a:cs typeface="Calibri"/>
              </a:rPr>
              <a:t>)</a:t>
            </a:r>
            <a:endParaRPr lang="en-US" sz="1400">
              <a:latin typeface="Calibri"/>
              <a:cs typeface="Calibri"/>
            </a:endParaRPr>
          </a:p>
          <a:p>
            <a:pPr>
              <a:buNone/>
            </a:pPr>
            <a:r>
              <a:rPr lang="en-US" sz="1400" b="1" dirty="0">
                <a:cs typeface="Calibri"/>
              </a:rPr>
              <a:t>NOTE: </a:t>
            </a:r>
            <a:r>
              <a:rPr lang="en-US" sz="1400" b="1" dirty="0">
                <a:solidFill>
                  <a:srgbClr val="273239"/>
                </a:solidFill>
                <a:ea typeface="+mn-lt"/>
                <a:cs typeface="+mn-lt"/>
              </a:rPr>
              <a:t>Positional arguments cannot appear after keyword arguments</a:t>
            </a:r>
            <a:endParaRPr lang="en-US" sz="1400" b="1">
              <a:solidFill>
                <a:srgbClr val="273239"/>
              </a:solidFill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solidFill>
                  <a:srgbClr val="273239"/>
                </a:solidFill>
                <a:cs typeface="Calibri"/>
              </a:rPr>
              <a:t>File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'Welcome to </a:t>
            </a:r>
            <a:r>
              <a:rPr lang="en-US" sz="1400" dirty="0" err="1">
                <a:solidFill>
                  <a:srgbClr val="0000FF"/>
                </a:solidFill>
                <a:latin typeface="Calibri"/>
                <a:cs typeface="Calibri"/>
              </a:rPr>
              <a:t>GeeksforGeeks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 Python world.!!'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file</a:t>
            </a:r>
            <a:r>
              <a:rPr lang="en-US" sz="1400" b="1" dirty="0">
                <a:solidFill>
                  <a:srgbClr val="006699"/>
                </a:solidFill>
                <a:latin typeface="Calibri"/>
                <a:cs typeface="Calibri"/>
              </a:rPr>
              <a:t>=</a:t>
            </a:r>
            <a:r>
              <a:rPr lang="en-US" sz="1400" dirty="0">
                <a:solidFill>
                  <a:srgbClr val="FF1493"/>
                </a:solidFill>
                <a:latin typeface="Calibri"/>
                <a:cs typeface="Calibri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'Testfile.txt'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/>
                <a:cs typeface="Calibri"/>
              </a:rPr>
              <a:t>'w'</a:t>
            </a:r>
            <a:r>
              <a:rPr lang="en-US" sz="1400" dirty="0">
                <a:latin typeface="Calibri"/>
                <a:cs typeface="Calibri"/>
              </a:rPr>
              <a:t>))</a:t>
            </a:r>
            <a:endParaRPr lang="en-US" sz="140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solidFill>
                <a:srgbClr val="273239"/>
              </a:solidFill>
              <a:cs typeface="Calibri"/>
            </a:endParaRPr>
          </a:p>
          <a:p>
            <a:pPr marL="0" indent="0">
              <a:buNone/>
            </a:pPr>
            <a:r>
              <a:rPr lang="en-US" sz="1400" u="sng" dirty="0">
                <a:cs typeface="Calibri"/>
              </a:rPr>
              <a:t>Links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2"/>
              </a:rPr>
              <a:t>Python | Output using print() function - GeeksforGeeks</a:t>
            </a: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43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C5F-9216-8C8A-27E2-9275EEB6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397"/>
            <a:ext cx="10515600" cy="5853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600" u="sng" err="1">
                <a:latin typeface="Consolas"/>
              </a:rPr>
              <a:t>F'string</a:t>
            </a:r>
            <a:endParaRPr lang="en-US" sz="1600" u="sng"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"add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of {a},{b} is {c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alibri"/>
              </a:rPr>
              <a:t>}"</a:t>
            </a:r>
            <a:r>
              <a:rPr lang="en-US" sz="1600" dirty="0">
                <a:latin typeface="Consolas"/>
                <a:cs typeface="Calibri"/>
              </a:rPr>
              <a:t>)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u="sng" dirty="0">
                <a:latin typeface="Consolas"/>
                <a:cs typeface="Calibri"/>
              </a:rPr>
              <a:t>Format()</a:t>
            </a:r>
          </a:p>
          <a:p>
            <a:pPr marL="285750" indent="-285750"/>
            <a:r>
              <a:rPr lang="en-US" sz="1600" dirty="0">
                <a:latin typeface="Verdana"/>
                <a:ea typeface="Verdana"/>
                <a:cs typeface="Calibri"/>
              </a:rPr>
              <a:t>formats the specified value(s) and insert them inside the string's placeholder.</a:t>
            </a:r>
            <a:endParaRPr lang="en-US" sz="1600" u="sng" dirty="0"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/>
            </a:endParaRPr>
          </a:p>
        </p:txBody>
      </p:sp>
      <p:pic>
        <p:nvPicPr>
          <p:cNvPr id="4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7CDB5CB-E560-046B-C370-E8BB11F6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4" y="2063418"/>
            <a:ext cx="3345425" cy="15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3CEF-2ED7-5388-3DDF-6A953081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849"/>
          </a:xfrm>
        </p:spPr>
        <p:txBody>
          <a:bodyPr>
            <a:normAutofit/>
          </a:bodyPr>
          <a:lstStyle/>
          <a:p>
            <a:r>
              <a:rPr lang="en-US" sz="1600" b="1" u="sng" dirty="0">
                <a:cs typeface="Calibri Light"/>
              </a:rPr>
              <a:t>OPERATORS</a:t>
            </a:r>
            <a:endParaRPr lang="en-US" sz="1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AFAD-D3DC-E2A9-8FDA-686BEB50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150711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cs typeface="Segoe UI"/>
              </a:rPr>
              <a:t>Arithmetic   </a:t>
            </a:r>
            <a:r>
              <a:rPr lang="en-US" sz="1600" dirty="0">
                <a:latin typeface="Calibri"/>
                <a:ea typeface="Verdana"/>
                <a:cs typeface="Segoe UI"/>
              </a:rPr>
              <a:t>     +, -, *, /, //, %, **</a:t>
            </a:r>
            <a:endParaRPr lang="en-US" sz="1600" dirty="0">
              <a:latin typeface="Calibri"/>
              <a:cs typeface="Calibri"/>
            </a:endParaRPr>
          </a:p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ea typeface="Verdana"/>
                <a:cs typeface="Segoe UI"/>
              </a:rPr>
              <a:t>Assignment      =, +=, -=, *=, /=, %=, //=, **=, &amp;=, |=, ^=, &gt;&gt;=, &lt;&lt;=</a:t>
            </a:r>
          </a:p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ea typeface="Verdana"/>
                <a:cs typeface="Segoe UI"/>
              </a:rPr>
              <a:t>Comparison      ==, !=, &gt;, &lt;, &gt;=, &lt;=</a:t>
            </a:r>
            <a:endParaRPr lang="en-US" sz="1600">
              <a:latin typeface="Calibri"/>
              <a:ea typeface="Verdana"/>
              <a:cs typeface="Segoe UI"/>
            </a:endParaRPr>
          </a:p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ea typeface="Verdana"/>
                <a:cs typeface="Segoe UI"/>
              </a:rPr>
              <a:t>Logical               and, or, not </a:t>
            </a:r>
          </a:p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ea typeface="Verdana"/>
                <a:cs typeface="Segoe UI"/>
              </a:rPr>
              <a:t>Identity             is, is  not  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 dirty="0">
                <a:latin typeface="Calibri"/>
                <a:ea typeface="Verdana"/>
                <a:cs typeface="Segoe UI"/>
              </a:rPr>
              <a:t>to compare the objects, not if they are equal, but if they are actually the same object, with the same memory location)</a:t>
            </a:r>
            <a:endParaRPr lang="en-US" sz="160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1600" dirty="0">
              <a:latin typeface="Calibri"/>
              <a:ea typeface="Verdana"/>
              <a:cs typeface="Segoe UI"/>
            </a:endParaRPr>
          </a:p>
          <a:p>
            <a:pPr>
              <a:buFont typeface="Wingdings"/>
              <a:buChar char="Ø"/>
            </a:pPr>
            <a:r>
              <a:rPr lang="en-US" sz="1600" dirty="0">
                <a:latin typeface="Calibri"/>
                <a:ea typeface="Verdana"/>
                <a:cs typeface="Segoe UI"/>
              </a:rPr>
              <a:t>Membership     in, not in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 dirty="0">
                <a:latin typeface="Calibri"/>
                <a:ea typeface="Verdana"/>
                <a:cs typeface="Calibri"/>
              </a:rPr>
              <a:t>test if a sequence is presented in an object</a:t>
            </a:r>
            <a:endParaRPr lang="en-US" sz="1600" dirty="0">
              <a:latin typeface="Calibri"/>
              <a:ea typeface="Verdana"/>
              <a:cs typeface="Segoe U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dirty="0">
                <a:latin typeface="Calibri"/>
                <a:ea typeface="Verdana"/>
                <a:cs typeface="Segoe UI"/>
              </a:rPr>
              <a:t>Bitwise  &amp; ,|, ^, ~, &lt;&lt;, &gt;&gt;</a:t>
            </a:r>
            <a:endParaRPr lang="en-US" sz="1400" dirty="0">
              <a:latin typeface="Calibri"/>
              <a:cs typeface="Calibri" panose="020F0502020204030204"/>
            </a:endParaRPr>
          </a:p>
          <a:p>
            <a:pPr>
              <a:buFont typeface="Wingdings"/>
              <a:buChar char="Ø"/>
            </a:pPr>
            <a:endParaRPr lang="en-US" sz="1600" dirty="0">
              <a:latin typeface="Calibri"/>
              <a:ea typeface="Verdana"/>
              <a:cs typeface="Segoe UI"/>
            </a:endParaRPr>
          </a:p>
          <a:p>
            <a:pPr marL="0" indent="0">
              <a:buNone/>
            </a:pPr>
            <a:r>
              <a:rPr lang="en-US" sz="1600" dirty="0">
                <a:latin typeface="Verdana"/>
                <a:ea typeface="Verdana"/>
                <a:cs typeface="Segoe UI"/>
              </a:rPr>
              <a:t>Links: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  <a:hlinkClick r:id="rId2"/>
              </a:rPr>
              <a:t>Python Operators (w3schools.com)</a:t>
            </a:r>
            <a:endParaRPr lang="en-US"/>
          </a:p>
          <a:p>
            <a:pPr>
              <a:buFont typeface="Wingdings"/>
              <a:buChar char="Ø"/>
            </a:pPr>
            <a:endParaRPr lang="en-US" sz="1600" dirty="0">
              <a:latin typeface="Calibri" panose="020F0502020204030204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58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</vt:lpstr>
      <vt:lpstr>DATA TYPES</vt:lpstr>
      <vt:lpstr>Variables  . Container to store values/ name given to a memory location/ name of pointer to an object . dynamically typed/ object life cycle/ garbage collection . id()  unique id for object/ object's memory address  name = "I am a string"                   type(name) name = 123                                      type(name) a = b = c = 300  vs a=300, b=300, c=300  (check diff using id()) a,b,c = 300,300,300     rules of variable declaration . variable name can only contain alpha-numeric characters and underscores (A-z, 0-9, and _ ) . cannot start with digit, can start with letter or _ . cannot be any of the python keywords  Links Variables in Python – Real Python</vt:lpstr>
      <vt:lpstr>Print()</vt:lpstr>
      <vt:lpstr>PowerPoint Presentation</vt:lpstr>
      <vt:lpstr>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448</cp:revision>
  <dcterms:created xsi:type="dcterms:W3CDTF">2023-08-02T06:10:22Z</dcterms:created>
  <dcterms:modified xsi:type="dcterms:W3CDTF">2023-08-02T11:47:20Z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2023-08-02T11:47:19Z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ea558dce-eba6-48da-ab9b-8ac6cfda4bea</vt:lpwstr>
  </property>
  <property fmtid="{D5CDD505-2E9C-101B-9397-08002B2CF9AE}" pid="8" name="MSIP_Label_55818d02-8d25-4bb9-b27c-e4db64670887_ContentBits">
    <vt:lpwstr>0</vt:lpwstr>
  </property>
</Properties>
</file>