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5"/>
  </p:notesMasterIdLst>
  <p:handoutMasterIdLst>
    <p:handoutMasterId r:id="rId26"/>
  </p:handoutMasterIdLst>
  <p:sldIdLst>
    <p:sldId id="277" r:id="rId4"/>
    <p:sldId id="399" r:id="rId5"/>
    <p:sldId id="400" r:id="rId6"/>
    <p:sldId id="401" r:id="rId7"/>
    <p:sldId id="407" r:id="rId8"/>
    <p:sldId id="403" r:id="rId9"/>
    <p:sldId id="402" r:id="rId10"/>
    <p:sldId id="412" r:id="rId11"/>
    <p:sldId id="404" r:id="rId12"/>
    <p:sldId id="411" r:id="rId13"/>
    <p:sldId id="419" r:id="rId14"/>
    <p:sldId id="413" r:id="rId15"/>
    <p:sldId id="414" r:id="rId16"/>
    <p:sldId id="415" r:id="rId17"/>
    <p:sldId id="416" r:id="rId18"/>
    <p:sldId id="417" r:id="rId19"/>
    <p:sldId id="418" r:id="rId20"/>
    <p:sldId id="405" r:id="rId21"/>
    <p:sldId id="406" r:id="rId22"/>
    <p:sldId id="410" r:id="rId23"/>
    <p:sldId id="42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78" d="100"/>
          <a:sy n="78" d="100"/>
        </p:scale>
        <p:origin x="66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10/29/2023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10/29/2023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9040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BIG DATA AND ANALYTICS</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dirty="0"/>
              <a:t>Data Governance And Security</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657138" y="4328103"/>
            <a:ext cx="4330943" cy="1323439"/>
          </a:xfrm>
          <a:prstGeom prst="rect">
            <a:avLst/>
          </a:prstGeom>
          <a:noFill/>
        </p:spPr>
        <p:txBody>
          <a:bodyPr wrap="square" rtlCol="0">
            <a:spAutoFit/>
          </a:bodyPr>
          <a:lstStyle/>
          <a:p>
            <a:r>
              <a:rPr lang="en-US" sz="2000" b="1" dirty="0"/>
              <a:t>Submitted by: </a:t>
            </a:r>
          </a:p>
          <a:p>
            <a:r>
              <a:rPr lang="en-IN" sz="2000" dirty="0">
                <a:solidFill>
                  <a:srgbClr val="000000"/>
                </a:solidFill>
                <a:effectLst/>
                <a:ea typeface="Times New Roman" panose="02020603050405020304" pitchFamily="18" charset="0"/>
              </a:rPr>
              <a:t>20BCS3908	Kanwar Arinjai Singh</a:t>
            </a:r>
            <a:br>
              <a:rPr lang="en-IN" sz="2000" dirty="0">
                <a:solidFill>
                  <a:srgbClr val="000000"/>
                </a:solidFill>
                <a:effectLst/>
                <a:ea typeface="Times New Roman" panose="02020603050405020304" pitchFamily="18" charset="0"/>
              </a:rPr>
            </a:br>
            <a:r>
              <a:rPr lang="en-IN" sz="2000" dirty="0">
                <a:solidFill>
                  <a:srgbClr val="000000"/>
                </a:solidFill>
                <a:effectLst/>
                <a:ea typeface="Times New Roman" panose="02020603050405020304" pitchFamily="18" charset="0"/>
              </a:rPr>
              <a:t>20BCS3873	</a:t>
            </a:r>
            <a:r>
              <a:rPr lang="en-IN" sz="2000" dirty="0">
                <a:solidFill>
                  <a:srgbClr val="000000"/>
                </a:solidFill>
                <a:ea typeface="Times New Roman" panose="02020603050405020304" pitchFamily="18" charset="0"/>
              </a:rPr>
              <a:t>Abhinav Sharma</a:t>
            </a:r>
            <a:br>
              <a:rPr lang="en-IN" sz="2000" dirty="0">
                <a:solidFill>
                  <a:srgbClr val="000000"/>
                </a:solidFill>
                <a:effectLst/>
                <a:ea typeface="Times New Roman" panose="02020603050405020304" pitchFamily="18" charset="0"/>
              </a:rPr>
            </a:br>
            <a:r>
              <a:rPr lang="en-IN" sz="2000" dirty="0">
                <a:solidFill>
                  <a:srgbClr val="000000"/>
                </a:solidFill>
                <a:effectLst/>
                <a:ea typeface="Times New Roman" panose="02020603050405020304" pitchFamily="18" charset="0"/>
              </a:rPr>
              <a:t>20BCS3945	Anupam Kumar</a:t>
            </a:r>
            <a:endParaRPr lang="en-US" sz="2400" dirty="0"/>
          </a:p>
        </p:txBody>
      </p:sp>
      <p:sp>
        <p:nvSpPr>
          <p:cNvPr id="6" name="TextBox 5"/>
          <p:cNvSpPr txBox="1"/>
          <p:nvPr/>
        </p:nvSpPr>
        <p:spPr>
          <a:xfrm>
            <a:off x="7681250" y="4725655"/>
            <a:ext cx="2971326" cy="1323439"/>
          </a:xfrm>
          <a:prstGeom prst="rect">
            <a:avLst/>
          </a:prstGeom>
          <a:noFill/>
        </p:spPr>
        <p:txBody>
          <a:bodyPr wrap="none" rtlCol="0">
            <a:spAutoFit/>
          </a:bodyPr>
          <a:lstStyle/>
          <a:p>
            <a:r>
              <a:rPr lang="en-US" sz="2000" b="1" dirty="0"/>
              <a:t>Under the Supervision of: </a:t>
            </a:r>
          </a:p>
          <a:p>
            <a:r>
              <a:rPr lang="en-IN" sz="2000" dirty="0"/>
              <a:t>Navjeet Kaur (E16069)</a:t>
            </a:r>
            <a:endParaRPr lang="en-US" sz="2000" dirty="0"/>
          </a:p>
          <a:p>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7903"/>
          </a:xfrm>
        </p:spPr>
        <p:txBody>
          <a:bodyPr/>
          <a:lstStyle/>
          <a:p>
            <a:r>
              <a:rPr lang="en-US" b="1" dirty="0">
                <a:latin typeface="Times New Roman" panose="02020603050405020304" pitchFamily="18" charset="0"/>
                <a:cs typeface="Times New Roman" panose="02020603050405020304" pitchFamily="18" charset="0"/>
              </a:rPr>
              <a:t>Results and Outputs- CODE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5" name="Picture 4">
            <a:extLst>
              <a:ext uri="{FF2B5EF4-FFF2-40B4-BE49-F238E27FC236}">
                <a16:creationId xmlns:a16="http://schemas.microsoft.com/office/drawing/2014/main" id="{B4E79B42-90E2-BF48-A4F4-4AD3CB1C3A75}"/>
              </a:ext>
            </a:extLst>
          </p:cNvPr>
          <p:cNvPicPr>
            <a:picLocks noChangeAspect="1"/>
          </p:cNvPicPr>
          <p:nvPr/>
        </p:nvPicPr>
        <p:blipFill>
          <a:blip r:embed="rId2"/>
          <a:stretch>
            <a:fillRect/>
          </a:stretch>
        </p:blipFill>
        <p:spPr>
          <a:xfrm>
            <a:off x="838200" y="739216"/>
            <a:ext cx="8648700" cy="5924550"/>
          </a:xfrm>
          <a:prstGeom prst="rect">
            <a:avLst/>
          </a:prstGeom>
        </p:spPr>
      </p:pic>
    </p:spTree>
    <p:extLst>
      <p:ext uri="{BB962C8B-B14F-4D97-AF65-F5344CB8AC3E}">
        <p14:creationId xmlns:p14="http://schemas.microsoft.com/office/powerpoint/2010/main" val="3831849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7903"/>
          </a:xfrm>
        </p:spPr>
        <p:txBody>
          <a:bodyPr/>
          <a:lstStyle/>
          <a:p>
            <a:r>
              <a:rPr lang="en-US" b="1" dirty="0">
                <a:latin typeface="Times New Roman" panose="02020603050405020304" pitchFamily="18" charset="0"/>
                <a:cs typeface="Times New Roman" panose="02020603050405020304" pitchFamily="18" charset="0"/>
              </a:rPr>
              <a:t>Results and Outputs- OUTPUT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6" name="Picture 5">
            <a:extLst>
              <a:ext uri="{FF2B5EF4-FFF2-40B4-BE49-F238E27FC236}">
                <a16:creationId xmlns:a16="http://schemas.microsoft.com/office/drawing/2014/main" id="{AE39B34A-57D6-7477-E4A2-2B1786B5D407}"/>
              </a:ext>
            </a:extLst>
          </p:cNvPr>
          <p:cNvPicPr>
            <a:picLocks noChangeAspect="1"/>
          </p:cNvPicPr>
          <p:nvPr/>
        </p:nvPicPr>
        <p:blipFill>
          <a:blip r:embed="rId2"/>
          <a:stretch>
            <a:fillRect/>
          </a:stretch>
        </p:blipFill>
        <p:spPr>
          <a:xfrm>
            <a:off x="838200" y="1264423"/>
            <a:ext cx="10515600" cy="5091927"/>
          </a:xfrm>
          <a:prstGeom prst="rect">
            <a:avLst/>
          </a:prstGeom>
        </p:spPr>
      </p:pic>
    </p:spTree>
    <p:extLst>
      <p:ext uri="{BB962C8B-B14F-4D97-AF65-F5344CB8AC3E}">
        <p14:creationId xmlns:p14="http://schemas.microsoft.com/office/powerpoint/2010/main" val="149980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7903"/>
          </a:xfrm>
        </p:spPr>
        <p:txBody>
          <a:bodyPr/>
          <a:lstStyle/>
          <a:p>
            <a:r>
              <a:rPr lang="en-US" b="1" dirty="0">
                <a:latin typeface="Times New Roman" panose="02020603050405020304" pitchFamily="18" charset="0"/>
                <a:cs typeface="Times New Roman" panose="02020603050405020304" pitchFamily="18" charset="0"/>
              </a:rPr>
              <a:t>Results and Outputs- OUTPUT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8" name="Picture 7">
            <a:extLst>
              <a:ext uri="{FF2B5EF4-FFF2-40B4-BE49-F238E27FC236}">
                <a16:creationId xmlns:a16="http://schemas.microsoft.com/office/drawing/2014/main" id="{85CDA36A-3266-EA65-8E9C-5D750C79864C}"/>
              </a:ext>
            </a:extLst>
          </p:cNvPr>
          <p:cNvPicPr>
            <a:picLocks noChangeAspect="1"/>
          </p:cNvPicPr>
          <p:nvPr/>
        </p:nvPicPr>
        <p:blipFill>
          <a:blip r:embed="rId2"/>
          <a:stretch>
            <a:fillRect/>
          </a:stretch>
        </p:blipFill>
        <p:spPr>
          <a:xfrm>
            <a:off x="838200" y="1095375"/>
            <a:ext cx="9658350" cy="5121852"/>
          </a:xfrm>
          <a:prstGeom prst="rect">
            <a:avLst/>
          </a:prstGeom>
        </p:spPr>
      </p:pic>
    </p:spTree>
    <p:extLst>
      <p:ext uri="{BB962C8B-B14F-4D97-AF65-F5344CB8AC3E}">
        <p14:creationId xmlns:p14="http://schemas.microsoft.com/office/powerpoint/2010/main" val="939246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7903"/>
          </a:xfrm>
        </p:spPr>
        <p:txBody>
          <a:bodyPr/>
          <a:lstStyle/>
          <a:p>
            <a:r>
              <a:rPr lang="en-US" b="1" dirty="0">
                <a:latin typeface="Times New Roman" panose="02020603050405020304" pitchFamily="18" charset="0"/>
                <a:cs typeface="Times New Roman" panose="02020603050405020304" pitchFamily="18" charset="0"/>
              </a:rPr>
              <a:t>Results and Outputs- OUTPUT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pic>
        <p:nvPicPr>
          <p:cNvPr id="5" name="Picture 4">
            <a:extLst>
              <a:ext uri="{FF2B5EF4-FFF2-40B4-BE49-F238E27FC236}">
                <a16:creationId xmlns:a16="http://schemas.microsoft.com/office/drawing/2014/main" id="{33201715-E4BF-90EA-09A4-731951747677}"/>
              </a:ext>
            </a:extLst>
          </p:cNvPr>
          <p:cNvPicPr>
            <a:picLocks noChangeAspect="1"/>
          </p:cNvPicPr>
          <p:nvPr/>
        </p:nvPicPr>
        <p:blipFill>
          <a:blip r:embed="rId2"/>
          <a:stretch>
            <a:fillRect/>
          </a:stretch>
        </p:blipFill>
        <p:spPr>
          <a:xfrm>
            <a:off x="2018527" y="1764055"/>
            <a:ext cx="6779484" cy="4649089"/>
          </a:xfrm>
          <a:prstGeom prst="rect">
            <a:avLst/>
          </a:prstGeom>
        </p:spPr>
      </p:pic>
    </p:spTree>
    <p:extLst>
      <p:ext uri="{BB962C8B-B14F-4D97-AF65-F5344CB8AC3E}">
        <p14:creationId xmlns:p14="http://schemas.microsoft.com/office/powerpoint/2010/main" val="260893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7903"/>
          </a:xfrm>
        </p:spPr>
        <p:txBody>
          <a:bodyPr/>
          <a:lstStyle/>
          <a:p>
            <a:r>
              <a:rPr lang="en-US" b="1" dirty="0">
                <a:latin typeface="Times New Roman" panose="02020603050405020304" pitchFamily="18" charset="0"/>
                <a:cs typeface="Times New Roman" panose="02020603050405020304" pitchFamily="18" charset="0"/>
              </a:rPr>
              <a:t>Results and Outputs- OUTPUT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Picture 5">
            <a:extLst>
              <a:ext uri="{FF2B5EF4-FFF2-40B4-BE49-F238E27FC236}">
                <a16:creationId xmlns:a16="http://schemas.microsoft.com/office/drawing/2014/main" id="{DD2ECD5A-F706-7E04-6E69-B0AC520B5397}"/>
              </a:ext>
            </a:extLst>
          </p:cNvPr>
          <p:cNvPicPr>
            <a:picLocks noChangeAspect="1"/>
          </p:cNvPicPr>
          <p:nvPr/>
        </p:nvPicPr>
        <p:blipFill>
          <a:blip r:embed="rId2"/>
          <a:stretch>
            <a:fillRect/>
          </a:stretch>
        </p:blipFill>
        <p:spPr>
          <a:xfrm>
            <a:off x="1458098" y="1593635"/>
            <a:ext cx="8343256" cy="4501757"/>
          </a:xfrm>
          <a:prstGeom prst="rect">
            <a:avLst/>
          </a:prstGeom>
        </p:spPr>
      </p:pic>
    </p:spTree>
    <p:extLst>
      <p:ext uri="{BB962C8B-B14F-4D97-AF65-F5344CB8AC3E}">
        <p14:creationId xmlns:p14="http://schemas.microsoft.com/office/powerpoint/2010/main" val="66542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7903"/>
          </a:xfrm>
        </p:spPr>
        <p:txBody>
          <a:bodyPr/>
          <a:lstStyle/>
          <a:p>
            <a:r>
              <a:rPr lang="en-US" b="1" dirty="0">
                <a:latin typeface="Times New Roman" panose="02020603050405020304" pitchFamily="18" charset="0"/>
                <a:cs typeface="Times New Roman" panose="02020603050405020304" pitchFamily="18" charset="0"/>
              </a:rPr>
              <a:t>Results and Outputs- OUTPUT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pic>
        <p:nvPicPr>
          <p:cNvPr id="8" name="Picture 7">
            <a:extLst>
              <a:ext uri="{FF2B5EF4-FFF2-40B4-BE49-F238E27FC236}">
                <a16:creationId xmlns:a16="http://schemas.microsoft.com/office/drawing/2014/main" id="{FBDA2094-EA06-D0B4-0D1D-4A91CB918551}"/>
              </a:ext>
            </a:extLst>
          </p:cNvPr>
          <p:cNvPicPr>
            <a:picLocks noChangeAspect="1"/>
          </p:cNvPicPr>
          <p:nvPr/>
        </p:nvPicPr>
        <p:blipFill>
          <a:blip r:embed="rId2"/>
          <a:stretch>
            <a:fillRect/>
          </a:stretch>
        </p:blipFill>
        <p:spPr>
          <a:xfrm>
            <a:off x="1159217" y="1095374"/>
            <a:ext cx="6922101" cy="5218199"/>
          </a:xfrm>
          <a:prstGeom prst="rect">
            <a:avLst/>
          </a:prstGeom>
        </p:spPr>
      </p:pic>
    </p:spTree>
    <p:extLst>
      <p:ext uri="{BB962C8B-B14F-4D97-AF65-F5344CB8AC3E}">
        <p14:creationId xmlns:p14="http://schemas.microsoft.com/office/powerpoint/2010/main" val="2128812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7903"/>
          </a:xfrm>
        </p:spPr>
        <p:txBody>
          <a:bodyPr/>
          <a:lstStyle/>
          <a:p>
            <a:r>
              <a:rPr lang="en-US" b="1" dirty="0">
                <a:latin typeface="Times New Roman" panose="02020603050405020304" pitchFamily="18" charset="0"/>
                <a:cs typeface="Times New Roman" panose="02020603050405020304" pitchFamily="18" charset="0"/>
              </a:rPr>
              <a:t>Results and Outputs- OUTPUT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pic>
        <p:nvPicPr>
          <p:cNvPr id="8" name="Picture 7">
            <a:extLst>
              <a:ext uri="{FF2B5EF4-FFF2-40B4-BE49-F238E27FC236}">
                <a16:creationId xmlns:a16="http://schemas.microsoft.com/office/drawing/2014/main" id="{7FA05109-0758-9BC7-9010-774C8CBE21CC}"/>
              </a:ext>
            </a:extLst>
          </p:cNvPr>
          <p:cNvPicPr>
            <a:picLocks noChangeAspect="1"/>
          </p:cNvPicPr>
          <p:nvPr/>
        </p:nvPicPr>
        <p:blipFill>
          <a:blip r:embed="rId2"/>
          <a:stretch>
            <a:fillRect/>
          </a:stretch>
        </p:blipFill>
        <p:spPr>
          <a:xfrm>
            <a:off x="1495169" y="1591630"/>
            <a:ext cx="8748582" cy="4270635"/>
          </a:xfrm>
          <a:prstGeom prst="rect">
            <a:avLst/>
          </a:prstGeom>
        </p:spPr>
      </p:pic>
    </p:spTree>
    <p:extLst>
      <p:ext uri="{BB962C8B-B14F-4D97-AF65-F5344CB8AC3E}">
        <p14:creationId xmlns:p14="http://schemas.microsoft.com/office/powerpoint/2010/main" val="1920640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7903"/>
          </a:xfrm>
        </p:spPr>
        <p:txBody>
          <a:bodyPr/>
          <a:lstStyle/>
          <a:p>
            <a:r>
              <a:rPr lang="en-US" b="1" dirty="0">
                <a:latin typeface="Times New Roman" panose="02020603050405020304" pitchFamily="18" charset="0"/>
                <a:cs typeface="Times New Roman" panose="02020603050405020304" pitchFamily="18" charset="0"/>
              </a:rPr>
              <a:t>Results and Outputs- OUTPUT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pic>
        <p:nvPicPr>
          <p:cNvPr id="5" name="Picture 4">
            <a:extLst>
              <a:ext uri="{FF2B5EF4-FFF2-40B4-BE49-F238E27FC236}">
                <a16:creationId xmlns:a16="http://schemas.microsoft.com/office/drawing/2014/main" id="{DE2D2B06-D853-F90A-2455-146C388479F4}"/>
              </a:ext>
            </a:extLst>
          </p:cNvPr>
          <p:cNvPicPr>
            <a:picLocks noChangeAspect="1"/>
          </p:cNvPicPr>
          <p:nvPr/>
        </p:nvPicPr>
        <p:blipFill>
          <a:blip r:embed="rId2"/>
          <a:stretch>
            <a:fillRect/>
          </a:stretch>
        </p:blipFill>
        <p:spPr>
          <a:xfrm>
            <a:off x="1028443" y="1553776"/>
            <a:ext cx="8337979" cy="4689428"/>
          </a:xfrm>
          <a:prstGeom prst="rect">
            <a:avLst/>
          </a:prstGeom>
        </p:spPr>
      </p:pic>
    </p:spTree>
    <p:extLst>
      <p:ext uri="{BB962C8B-B14F-4D97-AF65-F5344CB8AC3E}">
        <p14:creationId xmlns:p14="http://schemas.microsoft.com/office/powerpoint/2010/main" val="260826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r>
              <a:rPr lang="en-US" dirty="0"/>
              <a:t>Current datasets are missing considerable amounts of vital feature data for a variety of countries, making population and migration forecasting considerably more difficult to learn by machine. </a:t>
            </a:r>
          </a:p>
          <a:p>
            <a:r>
              <a:rPr lang="en-US" dirty="0"/>
              <a:t>This network could take in a feature matrix for each of the different countries for a single year and utilize a combination of attention-based architectures and fully-connected layers to predict migration.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880465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a:xfrm>
            <a:off x="838200" y="1825625"/>
            <a:ext cx="10515600" cy="3240645"/>
          </a:xfrm>
        </p:spPr>
        <p:txBody>
          <a:bodyPr>
            <a:normAutofit/>
          </a:bodyPr>
          <a:lstStyle/>
          <a:p>
            <a:pPr marL="0" indent="0">
              <a:buNone/>
            </a:pPr>
            <a:r>
              <a:rPr lang="en-US" dirty="0"/>
              <a:t>Future work on this project should aim to repair the disconnect between successor state model and migration distribution model predictions. Additionally, successor state model architectures should be adjusted to better predict shifting concavities in the observed data.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95242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E774A7A-4E65-73D5-686C-2C3E92DC74CD}"/>
              </a:ext>
            </a:extLst>
          </p:cNvPr>
          <p:cNvSpPr>
            <a:spLocks noGrp="1"/>
          </p:cNvSpPr>
          <p:nvPr>
            <p:ph type="title"/>
          </p:nvPr>
        </p:nvSpPr>
        <p:spPr>
          <a:xfrm>
            <a:off x="838200" y="365126"/>
            <a:ext cx="10515600" cy="769082"/>
          </a:xfrm>
        </p:spPr>
        <p:txBody>
          <a:bodyPr/>
          <a:lstStyle/>
          <a:p>
            <a:r>
              <a:rPr lang="en-US" b="1" dirty="0">
                <a:latin typeface="Times New Roman"/>
                <a:cs typeface="Times New Roman"/>
              </a:rPr>
              <a:t>References</a:t>
            </a:r>
            <a:endParaRPr lang="en-US" b="1" dirty="0"/>
          </a:p>
        </p:txBody>
      </p:sp>
      <p:sp>
        <p:nvSpPr>
          <p:cNvPr id="12" name="Content Placeholder 2">
            <a:extLst>
              <a:ext uri="{FF2B5EF4-FFF2-40B4-BE49-F238E27FC236}">
                <a16:creationId xmlns:a16="http://schemas.microsoft.com/office/drawing/2014/main" id="{7CFEFEC3-32FC-C0F8-7EBD-4FBCBFCF1E06}"/>
              </a:ext>
            </a:extLst>
          </p:cNvPr>
          <p:cNvSpPr>
            <a:spLocks noGrp="1"/>
          </p:cNvSpPr>
          <p:nvPr>
            <p:ph idx="1"/>
          </p:nvPr>
        </p:nvSpPr>
        <p:spPr>
          <a:xfrm>
            <a:off x="677562" y="1142999"/>
            <a:ext cx="10515600" cy="4941277"/>
          </a:xfrm>
        </p:spPr>
        <p:txBody>
          <a:bodyPr>
            <a:normAutofit fontScale="77500" lnSpcReduction="20000"/>
          </a:bodyPr>
          <a:lstStyle/>
          <a:p>
            <a:pPr algn="just"/>
            <a:r>
              <a:rPr lang="en-US" dirty="0"/>
              <a:t>Abraham, R., Schneider, J., &amp; </a:t>
            </a:r>
            <a:r>
              <a:rPr lang="en-US" dirty="0" err="1"/>
              <a:t>vom</a:t>
            </a:r>
            <a:r>
              <a:rPr lang="en-US" dirty="0"/>
              <a:t> </a:t>
            </a:r>
            <a:r>
              <a:rPr lang="en-US" dirty="0" err="1"/>
              <a:t>Brocke</a:t>
            </a:r>
            <a:r>
              <a:rPr lang="en-US" dirty="0"/>
              <a:t> , J. (2019). Data governance: A conceptual framework, structured review, and research agenda. International Journal of Information Management, 49, 424-438.</a:t>
            </a:r>
          </a:p>
          <a:p>
            <a:pPr algn="just"/>
            <a:r>
              <a:rPr lang="en-US" dirty="0"/>
              <a:t> </a:t>
            </a:r>
          </a:p>
          <a:p>
            <a:pPr algn="just"/>
            <a:r>
              <a:rPr lang="en-US" dirty="0"/>
              <a:t>Al-</a:t>
            </a:r>
            <a:r>
              <a:rPr lang="en-US" dirty="0" err="1"/>
              <a:t>Badi</a:t>
            </a:r>
            <a:r>
              <a:rPr lang="en-US" dirty="0"/>
              <a:t>, A., </a:t>
            </a:r>
            <a:r>
              <a:rPr lang="en-US" dirty="0" err="1"/>
              <a:t>Tarhini</a:t>
            </a:r>
            <a:r>
              <a:rPr lang="en-US" dirty="0"/>
              <a:t>, A., &amp; Khan, A. I. (2018). Exploring big data governance frameworks. In </a:t>
            </a:r>
            <a:r>
              <a:rPr lang="en-US" dirty="0" err="1"/>
              <a:t>Procedia</a:t>
            </a:r>
            <a:r>
              <a:rPr lang="en-US" dirty="0"/>
              <a:t> Computer Science (Vol. 141, pp. 271–277). Elsevier B.V. https://doi.org/10.1016/j.procs.2018.10.181</a:t>
            </a:r>
          </a:p>
          <a:p>
            <a:pPr algn="just"/>
            <a:r>
              <a:rPr lang="en-US" dirty="0"/>
              <a:t>Al-</a:t>
            </a:r>
            <a:r>
              <a:rPr lang="en-US" dirty="0" err="1"/>
              <a:t>Ruithe</a:t>
            </a:r>
            <a:r>
              <a:rPr lang="en-US" dirty="0"/>
              <a:t>, M., </a:t>
            </a:r>
            <a:r>
              <a:rPr lang="en-US" dirty="0" err="1"/>
              <a:t>Benkhelifa</a:t>
            </a:r>
            <a:r>
              <a:rPr lang="en-US" dirty="0"/>
              <a:t>, E., &amp; </a:t>
            </a:r>
            <a:r>
              <a:rPr lang="en-US" dirty="0" err="1"/>
              <a:t>Hameed</a:t>
            </a:r>
            <a:r>
              <a:rPr lang="en-US" dirty="0"/>
              <a:t>, K. (2019). A systematic literature review of data governance and cloud data governance. Personal and Ubiquitous Computing, 23(5-6), 839-859.</a:t>
            </a:r>
          </a:p>
          <a:p>
            <a:pPr algn="just"/>
            <a:r>
              <a:rPr lang="en-US" dirty="0"/>
              <a:t>Cheong, L. K., &amp; Chang, V. (2007). The need for data governance: a case study. ACIS 2007 Proceedings, 100.</a:t>
            </a:r>
          </a:p>
          <a:p>
            <a:pPr algn="just"/>
            <a:r>
              <a:rPr lang="en-US" dirty="0" err="1"/>
              <a:t>Cichy</a:t>
            </a:r>
            <a:r>
              <a:rPr lang="en-US" dirty="0"/>
              <a:t>, C., &amp;</a:t>
            </a:r>
            <a:r>
              <a:rPr lang="en-US" dirty="0" err="1"/>
              <a:t>Rass</a:t>
            </a:r>
            <a:r>
              <a:rPr lang="en-US" dirty="0"/>
              <a:t>, S. (2019). An overview of data quality frameworks. IEEE Access, 7, 24634-24648</a:t>
            </a:r>
          </a:p>
          <a:p>
            <a:pPr algn="just"/>
            <a:r>
              <a:rPr lang="en-US" dirty="0"/>
              <a:t>Ballard, C., </a:t>
            </a:r>
            <a:r>
              <a:rPr lang="en-US" dirty="0" err="1"/>
              <a:t>Compert</a:t>
            </a:r>
            <a:r>
              <a:rPr lang="en-US" dirty="0"/>
              <a:t>, C., </a:t>
            </a:r>
            <a:r>
              <a:rPr lang="en-US" dirty="0" err="1"/>
              <a:t>Jesionowski</a:t>
            </a:r>
            <a:r>
              <a:rPr lang="en-US" dirty="0"/>
              <a:t>, T., </a:t>
            </a:r>
            <a:r>
              <a:rPr lang="en-US" dirty="0" err="1"/>
              <a:t>Milman</a:t>
            </a:r>
            <a:r>
              <a:rPr lang="en-US" dirty="0"/>
              <a:t>, I., Plants, B., Rosen, B., Smith, H.: Information Governance Principles and Practices for a Big Data Landscape. IBM (2014)</a:t>
            </a:r>
          </a:p>
          <a:p>
            <a:endParaRPr lang="en-US" dirty="0"/>
          </a:p>
        </p:txBody>
      </p:sp>
    </p:spTree>
    <p:extLst>
      <p:ext uri="{BB962C8B-B14F-4D97-AF65-F5344CB8AC3E}">
        <p14:creationId xmlns:p14="http://schemas.microsoft.com/office/powerpoint/2010/main" val="1722160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DCDBBEF-AA6C-4BA6-85B2-A17D7F280E38}" type="slidenum">
              <a:rPr lang="en-US" smtClean="0"/>
              <a:pPr/>
              <a:t>21</a:t>
            </a:fld>
            <a:endParaRPr lang="en-US"/>
          </a:p>
        </p:txBody>
      </p:sp>
      <p:sp>
        <p:nvSpPr>
          <p:cNvPr id="5" name="TextBox 4"/>
          <p:cNvSpPr txBox="1"/>
          <p:nvPr/>
        </p:nvSpPr>
        <p:spPr>
          <a:xfrm>
            <a:off x="835269" y="1327637"/>
            <a:ext cx="10383716" cy="4062651"/>
          </a:xfrm>
          <a:prstGeom prst="rect">
            <a:avLst/>
          </a:prstGeom>
          <a:noFill/>
        </p:spPr>
        <p:txBody>
          <a:bodyPr wrap="square" rtlCol="0">
            <a:spAutoFit/>
          </a:bodyPr>
          <a:lstStyle/>
          <a:p>
            <a:pPr algn="just">
              <a:buFont typeface="Arial" pitchFamily="34" charset="0"/>
              <a:buChar char="•"/>
            </a:pPr>
            <a:r>
              <a:rPr lang="en-US" sz="2000" dirty="0" err="1"/>
              <a:t>Batini</a:t>
            </a:r>
            <a:r>
              <a:rPr lang="en-US" sz="2000" dirty="0"/>
              <a:t>, C., </a:t>
            </a:r>
            <a:r>
              <a:rPr lang="en-US" sz="2000" dirty="0" err="1"/>
              <a:t>Scannapieco</a:t>
            </a:r>
            <a:r>
              <a:rPr lang="en-US" sz="2000" dirty="0"/>
              <a:t>, M.: Data Quality: Concepts, Methodologies and Techniques. Springer, Heidelberg (2006).</a:t>
            </a:r>
          </a:p>
          <a:p>
            <a:pPr algn="just"/>
            <a:endParaRPr lang="en-US" sz="2000" dirty="0"/>
          </a:p>
          <a:p>
            <a:pPr algn="just">
              <a:buFont typeface="Arial" pitchFamily="34" charset="0"/>
              <a:buChar char="•"/>
            </a:pPr>
            <a:r>
              <a:rPr lang="en-US" sz="2000" dirty="0"/>
              <a:t>D. </a:t>
            </a:r>
            <a:r>
              <a:rPr lang="en-US" sz="2000" dirty="0" err="1"/>
              <a:t>Berdik</a:t>
            </a:r>
            <a:r>
              <a:rPr lang="en-US" sz="2000" dirty="0"/>
              <a:t>, S. </a:t>
            </a:r>
            <a:r>
              <a:rPr lang="en-US" sz="2000" dirty="0" err="1"/>
              <a:t>Otoum</a:t>
            </a:r>
            <a:r>
              <a:rPr lang="en-US" sz="2000" dirty="0"/>
              <a:t>, N. Schmidt, D. Porter, and Y. </a:t>
            </a:r>
            <a:r>
              <a:rPr lang="en-US" sz="2000" dirty="0" err="1"/>
              <a:t>Jararweh</a:t>
            </a:r>
            <a:r>
              <a:rPr lang="en-US" sz="2000" dirty="0"/>
              <a:t>, ‘A survey on </a:t>
            </a:r>
            <a:r>
              <a:rPr lang="en-US" sz="2000" dirty="0" err="1"/>
              <a:t>blockchain</a:t>
            </a:r>
            <a:r>
              <a:rPr lang="en-US" sz="2000" dirty="0"/>
              <a:t> for information systems management and security’, </a:t>
            </a:r>
            <a:r>
              <a:rPr lang="en-US" sz="2000" i="1" dirty="0"/>
              <a:t>Information Processing &amp; Management</a:t>
            </a:r>
            <a:r>
              <a:rPr lang="en-US" sz="2000" dirty="0"/>
              <a:t>, vol. 58, no. 1, p. 102397, 2021.</a:t>
            </a:r>
          </a:p>
          <a:p>
            <a:pPr algn="just"/>
            <a:endParaRPr lang="en-US" sz="2000" dirty="0"/>
          </a:p>
          <a:p>
            <a:pPr algn="just">
              <a:buFont typeface="Arial" pitchFamily="34" charset="0"/>
              <a:buChar char="•"/>
            </a:pPr>
            <a:r>
              <a:rPr lang="en-US" sz="2000" dirty="0" err="1"/>
              <a:t>Bertot</a:t>
            </a:r>
            <a:r>
              <a:rPr lang="en-US" sz="2000" dirty="0"/>
              <a:t>, J.C., </a:t>
            </a:r>
            <a:r>
              <a:rPr lang="en-US" sz="2000" dirty="0" err="1"/>
              <a:t>Choi</a:t>
            </a:r>
            <a:r>
              <a:rPr lang="en-US" sz="2000" dirty="0"/>
              <a:t>, H.: Big data and e-government: issues, policies, and recommendations. In: The Proceedings of the 14th Annual International Conference on Digital Government Research, pp. 1–10 (2013)</a:t>
            </a:r>
          </a:p>
          <a:p>
            <a:pPr algn="just"/>
            <a:endParaRPr lang="en-US" sz="2000" dirty="0"/>
          </a:p>
          <a:p>
            <a:pPr algn="just">
              <a:buFont typeface="Arial" pitchFamily="34" charset="0"/>
              <a:buChar char="•"/>
            </a:pPr>
            <a:r>
              <a:rPr lang="en-US" sz="2000" dirty="0"/>
              <a:t>Cline, J.S.: The promise of data-driven care. N. C. Med. J. </a:t>
            </a:r>
            <a:r>
              <a:rPr lang="en-US" sz="2000" b="1" dirty="0"/>
              <a:t>75</a:t>
            </a:r>
            <a:r>
              <a:rPr lang="en-US" sz="2000" dirty="0"/>
              <a:t>(3), 178–182 (2014).</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lstStyle/>
          <a:p>
            <a:pPr algn="just"/>
            <a:r>
              <a:rPr lang="en-US" dirty="0"/>
              <a:t>Data governance and security are essential components of any organization's strategy to protect sensitive information, maintain regulatory compliance, and ensure data is used effectively to drive decision-making and innovation.</a:t>
            </a:r>
          </a:p>
          <a:p>
            <a:pPr algn="just"/>
            <a:r>
              <a:rPr lang="en-US" dirty="0"/>
              <a:t>The Data Governance and Security Project is a comprehensive initiative aimed at establishing and enhancing the policies, processes, and technologies necessary to manage data effectively and protect it from unauthorized access, breaches, and other threats.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231"/>
            <a:ext cx="10515600" cy="1325563"/>
          </a:xfrm>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a:xfrm>
            <a:off x="730553" y="1479154"/>
            <a:ext cx="10515600" cy="5150246"/>
          </a:xfrm>
        </p:spPr>
        <p:txBody>
          <a:bodyPr>
            <a:noAutofit/>
          </a:bodyPr>
          <a:lstStyle/>
          <a:p>
            <a:pPr algn="just"/>
            <a:r>
              <a:rPr lang="en-US" sz="2400" dirty="0"/>
              <a:t>Inadequate data security measures and controls expose the organization to the risk of data breaches, unauthorized access, and cyber threats. Data breaches, reputational damage, financial losses, and potential legal consequences.</a:t>
            </a:r>
          </a:p>
          <a:p>
            <a:pPr algn="just">
              <a:buNone/>
            </a:pPr>
            <a:endParaRPr lang="en-US" sz="2400" dirty="0"/>
          </a:p>
          <a:p>
            <a:pPr algn="just"/>
            <a:r>
              <a:rPr lang="en-US" sz="2400" dirty="0"/>
              <a:t>Data inconsistencies, inaccuracies, and lack of data validation processes compromise the reliability and trustworthiness of data assets.</a:t>
            </a:r>
          </a:p>
          <a:p>
            <a:pPr algn="just">
              <a:buNone/>
            </a:pPr>
            <a:endParaRPr lang="en-IN" sz="2400" dirty="0">
              <a:solidFill>
                <a:srgbClr val="000000"/>
              </a:solidFill>
              <a:effectLst/>
              <a:ea typeface="Times New Roman" panose="02020603050405020304" pitchFamily="18" charset="0"/>
            </a:endParaRPr>
          </a:p>
          <a:p>
            <a:pPr algn="just"/>
            <a:r>
              <a:rPr lang="en-IN" sz="2400" dirty="0">
                <a:solidFill>
                  <a:srgbClr val="000000"/>
                </a:solidFill>
                <a:effectLst/>
                <a:ea typeface="Times New Roman" panose="02020603050405020304" pitchFamily="18" charset="0"/>
              </a:rPr>
              <a:t> </a:t>
            </a:r>
            <a:r>
              <a:rPr lang="en-US" sz="2400" dirty="0"/>
              <a:t>The problems outlined above collectively contribute to a high level of risk and inefficiency in the organization's data management practices. These issues not only pose a threat to data security but also hinder the organization's ability to leverage data as a strategic asset. Addressing these problems through the Data Governance and Security Project is essential to mitigate risks, enhance data integrity, maintain compliance, and empower the organization to make informed decisions based on reliable data</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617950C-B6F8-DC19-503E-46D808FB4B6F}"/>
              </a:ext>
            </a:extLst>
          </p:cNvPr>
          <p:cNvSpPr>
            <a:spLocks noGrp="1"/>
          </p:cNvSpPr>
          <p:nvPr>
            <p:ph type="title"/>
          </p:nvPr>
        </p:nvSpPr>
        <p:spPr>
          <a:xfrm>
            <a:off x="838200" y="365125"/>
            <a:ext cx="10515600" cy="1325563"/>
          </a:xfrm>
        </p:spPr>
        <p:txBody>
          <a:bodyPr/>
          <a:lstStyle/>
          <a:p>
            <a:r>
              <a:rPr lang="en-US" b="1" dirty="0">
                <a:latin typeface="Times New Roman"/>
                <a:cs typeface="Times New Roman"/>
              </a:rPr>
              <a:t>Objectives of the work </a:t>
            </a:r>
          </a:p>
        </p:txBody>
      </p:sp>
      <p:sp>
        <p:nvSpPr>
          <p:cNvPr id="6" name="Content Placeholder 2">
            <a:extLst>
              <a:ext uri="{FF2B5EF4-FFF2-40B4-BE49-F238E27FC236}">
                <a16:creationId xmlns:a16="http://schemas.microsoft.com/office/drawing/2014/main" id="{69633793-07AC-796E-78B4-B0B6E930C5AE}"/>
              </a:ext>
            </a:extLst>
          </p:cNvPr>
          <p:cNvSpPr>
            <a:spLocks noGrp="1"/>
          </p:cNvSpPr>
          <p:nvPr>
            <p:ph idx="1"/>
          </p:nvPr>
        </p:nvSpPr>
        <p:spPr>
          <a:xfrm>
            <a:off x="838200" y="1825625"/>
            <a:ext cx="10515600" cy="4351338"/>
          </a:xfrm>
        </p:spPr>
        <p:txBody>
          <a:bodyPr>
            <a:norm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Integrity: Ensure the accuracy, consistency, and reliability of data throughout its lifecycle. This involves preventing data corruption, errors, and unauthorized modifications.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Privacy: Protect sensitive and personally identifiable information (PII) from unauthorized access, disclosure, or misuse, in compliance with data protection laws and regulations.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Security: Safeguard data from external threats (e.g., hackers, cyberattacks) and internal risks (e.g., employee negligence) by implementing robust security measures, such as encryption, access controls, and intrusion detection systems.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Quality: Maintain high-quality data by defining standards, establishing data quality controls, and implementing data cleansing processes to remove duplicates, inconsistencies, and inaccuracies.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Governance Framework: Establish a comprehensive data governance framework that outlines roles, responsibilities, processes, and policies for effective data management.</a:t>
            </a:r>
          </a:p>
          <a:p>
            <a:pPr algn="just">
              <a:buNone/>
            </a:pPr>
            <a:endParaRPr lang="en-US" sz="3200" dirty="0"/>
          </a:p>
        </p:txBody>
      </p:sp>
    </p:spTree>
    <p:extLst>
      <p:ext uri="{BB962C8B-B14F-4D97-AF65-F5344CB8AC3E}">
        <p14:creationId xmlns:p14="http://schemas.microsoft.com/office/powerpoint/2010/main" val="81295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a:xfrm>
            <a:off x="838200" y="1566134"/>
            <a:ext cx="10515600" cy="4351338"/>
          </a:xfrm>
        </p:spPr>
        <p:txBody>
          <a:bodyPr>
            <a:normAutofit fontScale="70000" lnSpcReduction="20000"/>
          </a:bodyPr>
          <a:lstStyle/>
          <a:p>
            <a:pPr algn="l">
              <a:buFont typeface="+mj-lt"/>
              <a:buAutoNum type="arabicPeriod"/>
            </a:pPr>
            <a:r>
              <a:rPr lang="en-US" b="1" i="0" dirty="0">
                <a:solidFill>
                  <a:srgbClr val="374151"/>
                </a:solidFill>
                <a:effectLst/>
                <a:latin typeface="Söhne"/>
              </a:rPr>
              <a:t>Data Quality</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Focuses on maintaining and improving the accuracy, consistency, and reliability of data.</a:t>
            </a:r>
          </a:p>
          <a:p>
            <a:pPr marL="742950" lvl="1" indent="-285750" algn="l">
              <a:buFont typeface="+mj-lt"/>
              <a:buAutoNum type="arabicPeriod"/>
            </a:pPr>
            <a:r>
              <a:rPr lang="en-US" b="0" i="0" dirty="0">
                <a:solidFill>
                  <a:srgbClr val="374151"/>
                </a:solidFill>
                <a:effectLst/>
                <a:latin typeface="Söhne"/>
              </a:rPr>
              <a:t>Involves data profiling, cleansing, validation, and monitoring to ensure data quality.</a:t>
            </a:r>
          </a:p>
          <a:p>
            <a:pPr marL="742950" lvl="1" indent="-285750" algn="l">
              <a:buFont typeface="+mj-lt"/>
              <a:buAutoNum type="arabicPeriod"/>
            </a:pPr>
            <a:r>
              <a:rPr lang="en-US" b="0" i="0" dirty="0">
                <a:solidFill>
                  <a:srgbClr val="374151"/>
                </a:solidFill>
                <a:effectLst/>
                <a:latin typeface="Söhne"/>
              </a:rPr>
              <a:t>Enhances trust in data, leading to better decision-making and operational efficiency.</a:t>
            </a:r>
          </a:p>
          <a:p>
            <a:pPr algn="l">
              <a:buFont typeface="+mj-lt"/>
              <a:buAutoNum type="arabicPeriod"/>
            </a:pPr>
            <a:r>
              <a:rPr lang="en-US" b="1" i="0" dirty="0">
                <a:solidFill>
                  <a:srgbClr val="374151"/>
                </a:solidFill>
                <a:effectLst/>
                <a:latin typeface="Söhne"/>
              </a:rPr>
              <a:t>Data Stewardship</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Assigns responsibility for specific data domains or sets to data stewards.</a:t>
            </a:r>
          </a:p>
          <a:p>
            <a:pPr marL="742950" lvl="1" indent="-285750" algn="l">
              <a:buFont typeface="+mj-lt"/>
              <a:buAutoNum type="arabicPeriod"/>
            </a:pPr>
            <a:r>
              <a:rPr lang="en-US" b="0" i="0" dirty="0">
                <a:solidFill>
                  <a:srgbClr val="374151"/>
                </a:solidFill>
                <a:effectLst/>
                <a:latin typeface="Söhne"/>
              </a:rPr>
              <a:t>Data stewards oversee data assets, enforce data governance policies, and resolve data-related issues.</a:t>
            </a:r>
          </a:p>
          <a:p>
            <a:pPr marL="742950" lvl="1" indent="-285750" algn="l">
              <a:buFont typeface="+mj-lt"/>
              <a:buAutoNum type="arabicPeriod"/>
            </a:pPr>
            <a:r>
              <a:rPr lang="en-US" b="0" i="0" dirty="0">
                <a:solidFill>
                  <a:srgbClr val="374151"/>
                </a:solidFill>
                <a:effectLst/>
                <a:latin typeface="Söhne"/>
              </a:rPr>
              <a:t>Ensures accountability and ownership of data within the organization.</a:t>
            </a:r>
          </a:p>
          <a:p>
            <a:pPr algn="l">
              <a:buFont typeface="+mj-lt"/>
              <a:buAutoNum type="arabicPeriod"/>
            </a:pPr>
            <a:r>
              <a:rPr lang="en-US" b="1" i="0" dirty="0">
                <a:solidFill>
                  <a:srgbClr val="374151"/>
                </a:solidFill>
                <a:effectLst/>
                <a:latin typeface="Söhne"/>
              </a:rPr>
              <a:t>Data Protection and Compliance</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Addresses data security and privacy concerns to protect sensitive and confidential data.</a:t>
            </a:r>
          </a:p>
          <a:p>
            <a:pPr marL="742950" lvl="1" indent="-285750" algn="l">
              <a:buFont typeface="+mj-lt"/>
              <a:buAutoNum type="arabicPeriod"/>
            </a:pPr>
            <a:r>
              <a:rPr lang="en-US" b="0" i="0" dirty="0">
                <a:solidFill>
                  <a:srgbClr val="374151"/>
                </a:solidFill>
                <a:effectLst/>
                <a:latin typeface="Söhne"/>
              </a:rPr>
              <a:t>Ensures compliance with regulatory requirements (e.g., GDPR, HIPAA) and industry standards.</a:t>
            </a:r>
          </a:p>
          <a:p>
            <a:pPr marL="742950" lvl="1" indent="-285750" algn="l">
              <a:buFont typeface="+mj-lt"/>
              <a:buAutoNum type="arabicPeriod"/>
            </a:pPr>
            <a:r>
              <a:rPr lang="en-US" b="0" i="0" dirty="0">
                <a:solidFill>
                  <a:srgbClr val="374151"/>
                </a:solidFill>
                <a:effectLst/>
                <a:latin typeface="Söhne"/>
              </a:rPr>
              <a:t>Implements access controls, encryption, and auditing to safeguard data.</a:t>
            </a:r>
          </a:p>
          <a:p>
            <a:pPr algn="l">
              <a:buFont typeface="+mj-lt"/>
              <a:buAutoNum type="arabicPeriod"/>
            </a:pPr>
            <a:r>
              <a:rPr lang="en-US" b="1" i="0" dirty="0">
                <a:solidFill>
                  <a:srgbClr val="374151"/>
                </a:solidFill>
                <a:effectLst/>
                <a:latin typeface="Söhne"/>
              </a:rPr>
              <a:t>Data Management</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Involves the holistic management of data throughout its lifecycle.</a:t>
            </a:r>
          </a:p>
          <a:p>
            <a:pPr marL="742950" lvl="1" indent="-285750" algn="l">
              <a:buFont typeface="+mj-lt"/>
              <a:buAutoNum type="arabicPeriod"/>
            </a:pPr>
            <a:r>
              <a:rPr lang="en-US" b="0" i="0" dirty="0">
                <a:solidFill>
                  <a:srgbClr val="374151"/>
                </a:solidFill>
                <a:effectLst/>
                <a:latin typeface="Söhne"/>
              </a:rPr>
              <a:t>Encompasses data cataloging, metadata management, data lineage, and data integration.</a:t>
            </a:r>
          </a:p>
          <a:p>
            <a:pPr marL="742950" lvl="1" indent="-285750" algn="l">
              <a:buFont typeface="+mj-lt"/>
              <a:buAutoNum type="arabicPeriod"/>
            </a:pPr>
            <a:r>
              <a:rPr lang="en-US" b="0" i="0" dirty="0">
                <a:solidFill>
                  <a:srgbClr val="374151"/>
                </a:solidFill>
                <a:effectLst/>
                <a:latin typeface="Söhne"/>
              </a:rPr>
              <a:t>Optimizes data storage, retrieval, and archival processes for efficiency and effectiveness.</a:t>
            </a:r>
          </a:p>
          <a:p>
            <a:endParaRPr lang="en-US" sz="3600" b="1" dirty="0">
              <a:solidFill>
                <a:srgbClr val="00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Planning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800" b="1" dirty="0"/>
              <a:t>Assessment:</a:t>
            </a:r>
            <a:r>
              <a:rPr lang="en-US" sz="1800" dirty="0"/>
              <a:t> Evaluate current data practices and security gaps.</a:t>
            </a:r>
          </a:p>
          <a:p>
            <a:r>
              <a:rPr lang="en-US" sz="1800" b="1" dirty="0"/>
              <a:t>Requirements:</a:t>
            </a:r>
            <a:r>
              <a:rPr lang="en-US" sz="1800" dirty="0"/>
              <a:t> Define needed data governance, security measures, and compliance.</a:t>
            </a:r>
          </a:p>
          <a:p>
            <a:r>
              <a:rPr lang="en-US" sz="1800" b="1" dirty="0"/>
              <a:t>Framework Design:</a:t>
            </a:r>
            <a:r>
              <a:rPr lang="en-US" sz="1800" dirty="0"/>
              <a:t> Develop comprehensive policies, data classification, and access controls.</a:t>
            </a:r>
          </a:p>
          <a:p>
            <a:r>
              <a:rPr lang="en-US" sz="1800" b="1" dirty="0"/>
              <a:t>Technology Integration:</a:t>
            </a:r>
            <a:r>
              <a:rPr lang="en-US" sz="1800" dirty="0"/>
              <a:t> Implement security tools, encryption, and monitoring systems.</a:t>
            </a:r>
          </a:p>
          <a:p>
            <a:pPr algn="just"/>
            <a:r>
              <a:rPr lang="en-US" sz="1800" b="1" dirty="0"/>
              <a:t>Training:</a:t>
            </a:r>
            <a:r>
              <a:rPr lang="en-US" sz="1800" dirty="0"/>
              <a:t> Educate employees on data handling, security protocols, and compliance.</a:t>
            </a:r>
          </a:p>
          <a:p>
            <a:r>
              <a:rPr lang="en-US" sz="1800" b="1" dirty="0"/>
              <a:t>Testing:</a:t>
            </a:r>
            <a:r>
              <a:rPr lang="en-US" sz="1800" dirty="0"/>
              <a:t> Thoroughly test access controls, encryption, and monitoring mechanisms.</a:t>
            </a:r>
          </a:p>
          <a:p>
            <a:r>
              <a:rPr lang="en-US" sz="1800" b="1" dirty="0"/>
              <a:t>Rollout:</a:t>
            </a:r>
            <a:r>
              <a:rPr lang="en-US" sz="1800" dirty="0"/>
              <a:t> Deploy the framework, train staff, and promote security awareness.</a:t>
            </a:r>
          </a:p>
          <a:p>
            <a:r>
              <a:rPr lang="en-US" sz="1800" b="1" dirty="0"/>
              <a:t>Monitoring:</a:t>
            </a:r>
            <a:r>
              <a:rPr lang="en-US" sz="1800" dirty="0"/>
              <a:t> Continuously monitor data, assess security, and address emerging threats.</a:t>
            </a:r>
          </a:p>
          <a:p>
            <a:r>
              <a:rPr lang="en-US" sz="1800" b="1" dirty="0"/>
              <a:t>Documentation:</a:t>
            </a:r>
            <a:r>
              <a:rPr lang="en-US" sz="1800" dirty="0"/>
              <a:t> Document policies, procedures, and implemented measures.</a:t>
            </a:r>
          </a:p>
          <a:p>
            <a:r>
              <a:rPr lang="en-US" sz="1800" b="1" dirty="0"/>
              <a:t>Continuous Improvement:</a:t>
            </a:r>
            <a:r>
              <a:rPr lang="en-US" sz="1800" dirty="0"/>
              <a:t> Regularly update and refine the framework based on insights and feedback.</a:t>
            </a:r>
          </a:p>
          <a:p>
            <a:pPr marL="342900" marR="626110" lvl="0" indent="-342900" algn="just">
              <a:lnSpc>
                <a:spcPct val="151000"/>
              </a:lnSpc>
              <a:spcAft>
                <a:spcPts val="1190"/>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7496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3821" y="136525"/>
            <a:ext cx="5364892" cy="827903"/>
          </a:xfrm>
        </p:spPr>
        <p:txBody>
          <a:bodyPr/>
          <a:lstStyle/>
          <a:p>
            <a:r>
              <a:rPr lang="en-US" b="1" dirty="0">
                <a:latin typeface="Times New Roman" panose="02020603050405020304" pitchFamily="18" charset="0"/>
                <a:cs typeface="Times New Roman" panose="02020603050405020304" pitchFamily="18" charset="0"/>
              </a:rPr>
              <a:t>Preliminary Design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6" name="Picture 5">
            <a:extLst>
              <a:ext uri="{FF2B5EF4-FFF2-40B4-BE49-F238E27FC236}">
                <a16:creationId xmlns:a16="http://schemas.microsoft.com/office/drawing/2014/main" id="{AE39B34A-57D6-7477-E4A2-2B1786B5D407}"/>
              </a:ext>
            </a:extLst>
          </p:cNvPr>
          <p:cNvPicPr>
            <a:picLocks noChangeAspect="1"/>
          </p:cNvPicPr>
          <p:nvPr/>
        </p:nvPicPr>
        <p:blipFill>
          <a:blip r:embed="rId2"/>
          <a:stretch>
            <a:fillRect/>
          </a:stretch>
        </p:blipFill>
        <p:spPr>
          <a:xfrm>
            <a:off x="838200" y="1264423"/>
            <a:ext cx="10515600" cy="5091927"/>
          </a:xfrm>
          <a:prstGeom prst="rect">
            <a:avLst/>
          </a:prstGeom>
        </p:spPr>
      </p:pic>
    </p:spTree>
    <p:extLst>
      <p:ext uri="{BB962C8B-B14F-4D97-AF65-F5344CB8AC3E}">
        <p14:creationId xmlns:p14="http://schemas.microsoft.com/office/powerpoint/2010/main" val="164892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7903"/>
          </a:xfrm>
        </p:spPr>
        <p:txBody>
          <a:bodyPr/>
          <a:lstStyle/>
          <a:p>
            <a:r>
              <a:rPr lang="en-US" b="1" dirty="0">
                <a:latin typeface="Times New Roman" panose="02020603050405020304" pitchFamily="18" charset="0"/>
                <a:cs typeface="Times New Roman" panose="02020603050405020304" pitchFamily="18" charset="0"/>
              </a:rPr>
              <a:t>Results and Outputs- CODE</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6" name="Picture 5">
            <a:extLst>
              <a:ext uri="{FF2B5EF4-FFF2-40B4-BE49-F238E27FC236}">
                <a16:creationId xmlns:a16="http://schemas.microsoft.com/office/drawing/2014/main" id="{744F764A-B31D-2B63-F3D8-8F23FE7A0218}"/>
              </a:ext>
            </a:extLst>
          </p:cNvPr>
          <p:cNvPicPr>
            <a:picLocks noChangeAspect="1"/>
          </p:cNvPicPr>
          <p:nvPr/>
        </p:nvPicPr>
        <p:blipFill>
          <a:blip r:embed="rId2"/>
          <a:stretch>
            <a:fillRect/>
          </a:stretch>
        </p:blipFill>
        <p:spPr>
          <a:xfrm>
            <a:off x="838200" y="739216"/>
            <a:ext cx="10029825" cy="6219825"/>
          </a:xfrm>
          <a:prstGeom prst="rect">
            <a:avLst/>
          </a:prstGeom>
        </p:spPr>
      </p:pic>
    </p:spTree>
    <p:extLst>
      <p:ext uri="{BB962C8B-B14F-4D97-AF65-F5344CB8AC3E}">
        <p14:creationId xmlns:p14="http://schemas.microsoft.com/office/powerpoint/2010/main" val="40036627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6469</TotalTime>
  <Words>1306</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21</vt:i4>
      </vt:variant>
    </vt:vector>
  </HeadingPairs>
  <TitlesOfParts>
    <vt:vector size="32" baseType="lpstr">
      <vt:lpstr>Arial</vt:lpstr>
      <vt:lpstr>Calibri</vt:lpstr>
      <vt:lpstr>Calibri Light</vt:lpstr>
      <vt:lpstr>Casper</vt:lpstr>
      <vt:lpstr>King</vt:lpstr>
      <vt:lpstr>Raleway ExtraBold</vt:lpstr>
      <vt:lpstr>Söhne</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 </vt:lpstr>
      <vt:lpstr>Methodology used</vt:lpstr>
      <vt:lpstr>Planning</vt:lpstr>
      <vt:lpstr>Preliminary Design</vt:lpstr>
      <vt:lpstr>Results and Outputs- CODE</vt:lpstr>
      <vt:lpstr>Results and Outputs- CODE</vt:lpstr>
      <vt:lpstr>Results and Outputs- OUTPUT</vt:lpstr>
      <vt:lpstr>Results and Outputs- OUTPUT</vt:lpstr>
      <vt:lpstr>Results and Outputs- OUTPUT</vt:lpstr>
      <vt:lpstr>Results and Outputs- OUTPUT</vt:lpstr>
      <vt:lpstr>Results and Outputs- OUTPUT</vt:lpstr>
      <vt:lpstr>Results and Outputs- OUTPUT</vt:lpstr>
      <vt:lpstr>Results and Outputs- OUTPUT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Anupam Kumar</cp:lastModifiedBy>
  <cp:revision>518</cp:revision>
  <dcterms:created xsi:type="dcterms:W3CDTF">2019-01-09T10:33:58Z</dcterms:created>
  <dcterms:modified xsi:type="dcterms:W3CDTF">2023-10-29T13:27:31Z</dcterms:modified>
</cp:coreProperties>
</file>