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Anu%20APLC\SQL\Sql%20Assignments\Assignment%2028%20July\SQL%20Assignment%20Excel%20Workbook%2028%20Jul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u%20Projects\SQL-Hotel\SQL%20Assignment%20Excel%20Workbook%2028%20July-Anuradh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u%20Projects\SQL-Hotel\SQL%20Assignment%20Excel%20Workbook%2028%20July-Anuradh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Anu%20Projects\SQL-Hotel\Cancellati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 Revenue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'Q1.Total_Revenue'!$B$1</c:f>
              <c:strCache>
                <c:ptCount val="1"/>
                <c:pt idx="0">
                  <c:v>Yearwise_Total_Revenue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0000"/>
                    <a:lumMod val="110000"/>
                  </a:schemeClr>
                </a:gs>
                <a:gs pos="100000">
                  <a:schemeClr val="accent3">
                    <a:tint val="82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'Q1.Total_Revenue'!$A$2:$A$4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'Q1.Total_Revenue'!$B$2:$B$4</c:f>
              <c:numCache>
                <c:formatCode>_ * #,##0_ ;_ * \-#,##0_ ;_ * "-"??_ ;_ @_ </c:formatCode>
                <c:ptCount val="3"/>
                <c:pt idx="0">
                  <c:v>4452763</c:v>
                </c:pt>
                <c:pt idx="1">
                  <c:v>15804593</c:v>
                </c:pt>
                <c:pt idx="2">
                  <c:v>9424742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A-4863-8819-879219246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8641608"/>
        <c:axId val="518636208"/>
      </c:barChart>
      <c:catAx>
        <c:axId val="518641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636208"/>
        <c:crosses val="autoZero"/>
        <c:auto val="1"/>
        <c:lblAlgn val="ctr"/>
        <c:lblOffset val="100"/>
        <c:noMultiLvlLbl val="0"/>
      </c:catAx>
      <c:valAx>
        <c:axId val="51863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641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cap="none" spc="5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Yearly contribution to Revenue by Market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tint val="60000"/>
                    <a:lumMod val="110000"/>
                  </a:schemeClr>
                </a:gs>
                <a:gs pos="100000">
                  <a:schemeClr val="accent3">
                    <a:tint val="82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multiLvlStrRef>
              <c:f>'Q.2 Top_Market_Segment'!$A$2:$B$21</c:f>
              <c:multiLvlStrCache>
                <c:ptCount val="20"/>
                <c:lvl>
                  <c:pt idx="0">
                    <c:v>Complementary</c:v>
                  </c:pt>
                  <c:pt idx="1">
                    <c:v>Corporate</c:v>
                  </c:pt>
                  <c:pt idx="2">
                    <c:v>Groups</c:v>
                  </c:pt>
                  <c:pt idx="3">
                    <c:v>Direct</c:v>
                  </c:pt>
                  <c:pt idx="4">
                    <c:v>Offline TA/TO</c:v>
                  </c:pt>
                  <c:pt idx="5">
                    <c:v>Online TA</c:v>
                  </c:pt>
                  <c:pt idx="6">
                    <c:v>Complementary</c:v>
                  </c:pt>
                  <c:pt idx="7">
                    <c:v>Aviation</c:v>
                  </c:pt>
                  <c:pt idx="8">
                    <c:v>Corporate</c:v>
                  </c:pt>
                  <c:pt idx="9">
                    <c:v>Groups</c:v>
                  </c:pt>
                  <c:pt idx="10">
                    <c:v>Direct</c:v>
                  </c:pt>
                  <c:pt idx="11">
                    <c:v>Offline TA/TO</c:v>
                  </c:pt>
                  <c:pt idx="12">
                    <c:v>Online TA</c:v>
                  </c:pt>
                  <c:pt idx="13">
                    <c:v>Complementary</c:v>
                  </c:pt>
                  <c:pt idx="14">
                    <c:v>Aviation</c:v>
                  </c:pt>
                  <c:pt idx="15">
                    <c:v>Corporate</c:v>
                  </c:pt>
                  <c:pt idx="16">
                    <c:v>Groups</c:v>
                  </c:pt>
                  <c:pt idx="17">
                    <c:v>Offline TA/TO</c:v>
                  </c:pt>
                  <c:pt idx="18">
                    <c:v>Direct</c:v>
                  </c:pt>
                  <c:pt idx="19">
                    <c:v>Online TA</c:v>
                  </c:pt>
                </c:lvl>
                <c:lvl>
                  <c:pt idx="0">
                    <c:v>2018</c:v>
                  </c:pt>
                  <c:pt idx="1">
                    <c:v>2018</c:v>
                  </c:pt>
                  <c:pt idx="2">
                    <c:v>2018</c:v>
                  </c:pt>
                  <c:pt idx="3">
                    <c:v>2018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2019</c:v>
                  </c:pt>
                  <c:pt idx="7">
                    <c:v>2019</c:v>
                  </c:pt>
                  <c:pt idx="8">
                    <c:v>2019</c:v>
                  </c:pt>
                  <c:pt idx="9">
                    <c:v>2019</c:v>
                  </c:pt>
                  <c:pt idx="10">
                    <c:v>2019</c:v>
                  </c:pt>
                  <c:pt idx="11">
                    <c:v>2019</c:v>
                  </c:pt>
                  <c:pt idx="12">
                    <c:v>2019</c:v>
                  </c:pt>
                  <c:pt idx="13">
                    <c:v>2020</c:v>
                  </c:pt>
                  <c:pt idx="14">
                    <c:v>2020</c:v>
                  </c:pt>
                  <c:pt idx="15">
                    <c:v>2020</c:v>
                  </c:pt>
                  <c:pt idx="16">
                    <c:v>2020</c:v>
                  </c:pt>
                  <c:pt idx="17">
                    <c:v>2020</c:v>
                  </c:pt>
                  <c:pt idx="18">
                    <c:v>2020</c:v>
                  </c:pt>
                  <c:pt idx="19">
                    <c:v>2020</c:v>
                  </c:pt>
                </c:lvl>
              </c:multiLvlStrCache>
            </c:multiLvlStrRef>
          </c:cat>
          <c:val>
            <c:numRef>
              <c:f>'Q.2 Top_Market_Segment'!$C$2:$C$21</c:f>
              <c:numCache>
                <c:formatCode>General</c:formatCode>
                <c:ptCount val="20"/>
                <c:pt idx="0">
                  <c:v>0</c:v>
                </c:pt>
                <c:pt idx="1">
                  <c:v>167373</c:v>
                </c:pt>
                <c:pt idx="2">
                  <c:v>586369</c:v>
                </c:pt>
                <c:pt idx="3">
                  <c:v>908895</c:v>
                </c:pt>
                <c:pt idx="4">
                  <c:v>1271455</c:v>
                </c:pt>
                <c:pt idx="5">
                  <c:v>1518671</c:v>
                </c:pt>
                <c:pt idx="6">
                  <c:v>0</c:v>
                </c:pt>
                <c:pt idx="7">
                  <c:v>36302</c:v>
                </c:pt>
                <c:pt idx="8">
                  <c:v>457848</c:v>
                </c:pt>
                <c:pt idx="9">
                  <c:v>1416115</c:v>
                </c:pt>
                <c:pt idx="10">
                  <c:v>2755245</c:v>
                </c:pt>
                <c:pt idx="11">
                  <c:v>3817635</c:v>
                </c:pt>
                <c:pt idx="12">
                  <c:v>7321450</c:v>
                </c:pt>
                <c:pt idx="13">
                  <c:v>0</c:v>
                </c:pt>
                <c:pt idx="14">
                  <c:v>27657</c:v>
                </c:pt>
                <c:pt idx="15">
                  <c:v>154776</c:v>
                </c:pt>
                <c:pt idx="16">
                  <c:v>788370</c:v>
                </c:pt>
                <c:pt idx="17">
                  <c:v>1483709</c:v>
                </c:pt>
                <c:pt idx="18">
                  <c:v>1830441</c:v>
                </c:pt>
                <c:pt idx="19">
                  <c:v>5139790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9-445C-BA88-9F0654E44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8012120"/>
        <c:axId val="468005280"/>
      </c:barChart>
      <c:catAx>
        <c:axId val="468012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05280"/>
        <c:crosses val="autoZero"/>
        <c:auto val="1"/>
        <c:lblAlgn val="ctr"/>
        <c:lblOffset val="100"/>
        <c:noMultiLvlLbl val="0"/>
      </c:catAx>
      <c:valAx>
        <c:axId val="46800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01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Hotel Occupancy</a:t>
            </a:r>
          </a:p>
        </c:rich>
      </c:tx>
      <c:layout>
        <c:manualLayout>
          <c:xMode val="edge"/>
          <c:yMode val="edge"/>
          <c:x val="0.3441178915135608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multiLvlStrRef>
              <c:f>'Q. 3 Highest_Occupancy_Month'!$A$2:$B$7</c:f>
              <c:multiLvlStrCache>
                <c:ptCount val="6"/>
                <c:lvl>
                  <c:pt idx="0">
                    <c:v>September</c:v>
                  </c:pt>
                  <c:pt idx="1">
                    <c:v>October</c:v>
                  </c:pt>
                  <c:pt idx="2">
                    <c:v>September</c:v>
                  </c:pt>
                  <c:pt idx="3">
                    <c:v>October</c:v>
                  </c:pt>
                  <c:pt idx="4">
                    <c:v>May</c:v>
                  </c:pt>
                  <c:pt idx="5">
                    <c:v>March</c:v>
                  </c:pt>
                </c:lvl>
                <c:lvl>
                  <c:pt idx="0">
                    <c:v>2018</c:v>
                  </c:pt>
                  <c:pt idx="1">
                    <c:v>2018</c:v>
                  </c:pt>
                  <c:pt idx="2">
                    <c:v>2019</c:v>
                  </c:pt>
                  <c:pt idx="3">
                    <c:v>2019</c:v>
                  </c:pt>
                  <c:pt idx="4">
                    <c:v>2020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'Q. 3 Highest_Occupancy_Month'!$C$2:$C$7</c:f>
              <c:numCache>
                <c:formatCode>General</c:formatCode>
                <c:ptCount val="6"/>
                <c:pt idx="0">
                  <c:v>3020</c:v>
                </c:pt>
                <c:pt idx="1">
                  <c:v>3225</c:v>
                </c:pt>
                <c:pt idx="2">
                  <c:v>6392</c:v>
                </c:pt>
                <c:pt idx="3">
                  <c:v>6916</c:v>
                </c:pt>
                <c:pt idx="4">
                  <c:v>3551</c:v>
                </c:pt>
                <c:pt idx="5">
                  <c:v>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2-446F-BEB0-DA27FF2ED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83057376"/>
        <c:axId val="583057736"/>
      </c:barChart>
      <c:catAx>
        <c:axId val="58305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057736"/>
        <c:crosses val="autoZero"/>
        <c:auto val="1"/>
        <c:lblAlgn val="ctr"/>
        <c:lblOffset val="100"/>
        <c:noMultiLvlLbl val="0"/>
      </c:catAx>
      <c:valAx>
        <c:axId val="583057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05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/>
              <a:t>Highest</a:t>
            </a:r>
            <a:r>
              <a:rPr lang="en-IN" sz="2000" baseline="0"/>
              <a:t> </a:t>
            </a:r>
            <a:r>
              <a:rPr lang="en-IN" sz="2000"/>
              <a:t>Cancellation  Months in the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tint val="60000"/>
                    <a:lumMod val="110000"/>
                  </a:schemeClr>
                </a:gs>
                <a:gs pos="100000">
                  <a:schemeClr val="accent3">
                    <a:tint val="82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multiLvlStrRef>
              <c:f>Cancellation!$A$2:$B$7</c:f>
              <c:multiLvlStrCache>
                <c:ptCount val="6"/>
                <c:lvl>
                  <c:pt idx="0">
                    <c:v>September</c:v>
                  </c:pt>
                  <c:pt idx="1">
                    <c:v>October</c:v>
                  </c:pt>
                  <c:pt idx="2">
                    <c:v>October</c:v>
                  </c:pt>
                  <c:pt idx="3">
                    <c:v>September</c:v>
                  </c:pt>
                  <c:pt idx="4">
                    <c:v>May</c:v>
                  </c:pt>
                  <c:pt idx="5">
                    <c:v>April</c:v>
                  </c:pt>
                </c:lvl>
                <c:lvl>
                  <c:pt idx="0">
                    <c:v>2018</c:v>
                  </c:pt>
                  <c:pt idx="1">
                    <c:v>2018</c:v>
                  </c:pt>
                  <c:pt idx="2">
                    <c:v>2019</c:v>
                  </c:pt>
                  <c:pt idx="3">
                    <c:v>2019</c:v>
                  </c:pt>
                  <c:pt idx="4">
                    <c:v>2020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Cancellation!$C$2:$C$7</c:f>
              <c:numCache>
                <c:formatCode>General</c:formatCode>
                <c:ptCount val="6"/>
                <c:pt idx="0">
                  <c:v>2094</c:v>
                </c:pt>
                <c:pt idx="1">
                  <c:v>1732</c:v>
                </c:pt>
                <c:pt idx="2">
                  <c:v>4254</c:v>
                </c:pt>
                <c:pt idx="3">
                  <c:v>4124</c:v>
                </c:pt>
                <c:pt idx="4">
                  <c:v>2762</c:v>
                </c:pt>
                <c:pt idx="5">
                  <c:v>2463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3-44E5-9CE8-A110A727C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884968"/>
        <c:axId val="449833152"/>
      </c:barChart>
      <c:catAx>
        <c:axId val="438884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833152"/>
        <c:crosses val="autoZero"/>
        <c:auto val="1"/>
        <c:lblAlgn val="ctr"/>
        <c:lblOffset val="100"/>
        <c:noMultiLvlLbl val="0"/>
      </c:catAx>
      <c:valAx>
        <c:axId val="44983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884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Cancelations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'Q.5 Cancellation_with_Children'!$B$1</c:f>
              <c:strCache>
                <c:ptCount val="1"/>
                <c:pt idx="0">
                  <c:v>Non_Family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'Q.5 Cancellation_with_Children'!$A$2:$A$4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'Q.5 Cancellation_with_Children'!$B$2:$B$4</c:f>
              <c:numCache>
                <c:formatCode>General</c:formatCode>
                <c:ptCount val="3"/>
                <c:pt idx="0">
                  <c:v>7914</c:v>
                </c:pt>
                <c:pt idx="1">
                  <c:v>27152</c:v>
                </c:pt>
                <c:pt idx="2">
                  <c:v>14254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80-4E7F-AFA4-13A44646E0C6}"/>
            </c:ext>
          </c:extLst>
        </c:ser>
        <c:ser>
          <c:idx val="1"/>
          <c:order val="1"/>
          <c:tx>
            <c:strRef>
              <c:f>'Q.5 Cancellation_with_Children'!$C$1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'Q.5 Cancellation_with_Children'!$A$2:$A$4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'Q.5 Cancellation_with_Children'!$C$2:$C$4</c:f>
              <c:numCache>
                <c:formatCode>General</c:formatCode>
                <c:ptCount val="3"/>
                <c:pt idx="0">
                  <c:v>228</c:v>
                </c:pt>
                <c:pt idx="1">
                  <c:v>1800</c:v>
                </c:pt>
                <c:pt idx="2">
                  <c:v>1491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80-4E7F-AFA4-13A44646E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1391928"/>
        <c:axId val="651392288"/>
      </c:barChart>
      <c:catAx>
        <c:axId val="65139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92288"/>
        <c:crosses val="autoZero"/>
        <c:auto val="1"/>
        <c:lblAlgn val="ctr"/>
        <c:lblOffset val="100"/>
        <c:noMultiLvlLbl val="0"/>
      </c:catAx>
      <c:valAx>
        <c:axId val="65139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91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95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847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897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234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2849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21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1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7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3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8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0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7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1/visitor-management-systems-are-making-smart-buildings-even-smarter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Grand_Hotel,_Lund.jpg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03D7-8808-0EA4-9398-87205020C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298" y="6066690"/>
            <a:ext cx="5518066" cy="7913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By- Anuradha Sagar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Pekam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E7C28-5A65-A243-1E37-9C4B07A0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351" y="1398497"/>
            <a:ext cx="7132320" cy="4403187"/>
          </a:xfrm>
        </p:spPr>
        <p:txBody>
          <a:bodyPr>
            <a:normAutofit/>
          </a:bodyPr>
          <a:lstStyle/>
          <a:p>
            <a:r>
              <a:rPr lang="en-US" sz="7200" dirty="0"/>
              <a:t>Analyzing Hotel Bookings &amp; Revenue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53045-3F2C-FA7A-F215-30C11B1F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88062" y="5092505"/>
            <a:ext cx="2203938" cy="1765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A8F7E-0990-24E8-0DDD-59742DCDCBA6}"/>
              </a:ext>
            </a:extLst>
          </p:cNvPr>
          <p:cNvSpPr txBox="1"/>
          <p:nvPr/>
        </p:nvSpPr>
        <p:spPr>
          <a:xfrm>
            <a:off x="9023671" y="7283307"/>
            <a:ext cx="283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technofaq.org/posts/2020/11/visitor-management-systems-are-making-smart-buildings-even-smarter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31A35-F782-E2D5-92E0-646AD0FCF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-83126"/>
            <a:ext cx="2166425" cy="21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4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CE18-7463-4C56-EFD0-D42BB6E6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2019</a:t>
            </a:r>
            <a:r>
              <a:rPr lang="en-US" sz="2800" b="1" dirty="0"/>
              <a:t> has the highest Revenue</a:t>
            </a:r>
            <a:endParaRPr lang="en-IN" sz="28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1855C4-2493-18A4-8249-2CE9DA481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123373"/>
              </p:ext>
            </p:extLst>
          </p:nvPr>
        </p:nvGraphicFramePr>
        <p:xfrm>
          <a:off x="943705" y="2494548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E69033-CE6C-6929-0852-6C719A98DC8C}"/>
              </a:ext>
            </a:extLst>
          </p:cNvPr>
          <p:cNvSpPr txBox="1"/>
          <p:nvPr/>
        </p:nvSpPr>
        <p:spPr>
          <a:xfrm>
            <a:off x="8060788" y="5559307"/>
            <a:ext cx="3573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Data is available from April 2018 to August 2020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63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6C6A-E44B-1F84-006A-EB93BF6A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6" y="982132"/>
            <a:ext cx="10438228" cy="1303867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Online </a:t>
            </a:r>
            <a:r>
              <a:rPr lang="en-US" sz="2800" b="1">
                <a:solidFill>
                  <a:srgbClr val="FF0000"/>
                </a:solidFill>
              </a:rPr>
              <a:t>TA </a:t>
            </a:r>
            <a:r>
              <a:rPr lang="en-US" sz="2800" b="1"/>
              <a:t>outperforms </a:t>
            </a:r>
            <a:r>
              <a:rPr lang="en-US" sz="2800" b="1" dirty="0"/>
              <a:t>all other market segments</a:t>
            </a:r>
            <a:br>
              <a:rPr lang="en-US" sz="2800" b="1" dirty="0"/>
            </a:br>
            <a:endParaRPr lang="en-IN" sz="36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B8DCFC-1DB1-482A-943C-EC80038D7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110384"/>
              </p:ext>
            </p:extLst>
          </p:nvPr>
        </p:nvGraphicFramePr>
        <p:xfrm>
          <a:off x="1334745" y="1800665"/>
          <a:ext cx="9356701" cy="4075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269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9F05-6377-47F2-6AB3-D0797859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September &amp; October </a:t>
            </a:r>
            <a:r>
              <a:rPr lang="en-US" sz="2800" b="1" dirty="0"/>
              <a:t>has highest Occupancy except for 2020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9F5166-E5FC-40EB-8D4D-F5AF69EC5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101021"/>
              </p:ext>
            </p:extLst>
          </p:nvPr>
        </p:nvGraphicFramePr>
        <p:xfrm>
          <a:off x="1561514" y="2588455"/>
          <a:ext cx="9335084" cy="344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98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E735-32CE-B515-5F0B-F30D157D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37028"/>
            <a:ext cx="9601196" cy="1303867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September &amp; October</a:t>
            </a:r>
            <a:r>
              <a:rPr lang="en-US" sz="2800" b="1" dirty="0"/>
              <a:t> has highest cancelation except for 2020</a:t>
            </a:r>
            <a:endParaRPr lang="en-IN" sz="28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A077C9-C669-44DE-0CA9-2FD80722C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649265"/>
              </p:ext>
            </p:extLst>
          </p:nvPr>
        </p:nvGraphicFramePr>
        <p:xfrm>
          <a:off x="1524000" y="1983545"/>
          <a:ext cx="9601196" cy="4037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848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68A9-F990-A307-E44C-10AF38CD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Non-Family </a:t>
            </a:r>
            <a:r>
              <a:rPr lang="en-US" sz="2800" b="1" dirty="0"/>
              <a:t>Bookings has highest Cancelations.</a:t>
            </a:r>
            <a:endParaRPr lang="en-IN" sz="28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7E1807-454E-A419-6DB3-F27F98EC3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975165"/>
              </p:ext>
            </p:extLst>
          </p:nvPr>
        </p:nvGraphicFramePr>
        <p:xfrm>
          <a:off x="1463040" y="2405575"/>
          <a:ext cx="9129932" cy="3615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202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196</TotalTime>
  <Words>92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Garamond</vt:lpstr>
      <vt:lpstr>Organic</vt:lpstr>
      <vt:lpstr>By- Anuradha Sagar Pekam</vt:lpstr>
      <vt:lpstr>2019 has the highest Revenue</vt:lpstr>
      <vt:lpstr>Online TA outperforms all other market segments </vt:lpstr>
      <vt:lpstr>September &amp; October has highest Occupancy except for 2020</vt:lpstr>
      <vt:lpstr>September &amp; October has highest cancelation except for 2020</vt:lpstr>
      <vt:lpstr>Non-Family Bookings has highest Cancelations.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By- Anuradha Sagar Pekam</dc:title>
  <dc:creator>anuradhapekam7@gmail.com</dc:creator>
  <cp:lastModifiedBy>918857938168</cp:lastModifiedBy>
  <cp:revision>11</cp:revision>
  <dcterms:created xsi:type="dcterms:W3CDTF">2023-07-28T15:32:54Z</dcterms:created>
  <dcterms:modified xsi:type="dcterms:W3CDTF">2023-09-30T18:59:32Z</dcterms:modified>
</cp:coreProperties>
</file>