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4"/>
  </p:notesMasterIdLst>
  <p:handoutMasterIdLst>
    <p:handoutMasterId r:id="rId15"/>
  </p:handoutMasterIdLst>
  <p:sldIdLst>
    <p:sldId id="256" r:id="rId2"/>
    <p:sldId id="300" r:id="rId3"/>
    <p:sldId id="315" r:id="rId4"/>
    <p:sldId id="317" r:id="rId5"/>
    <p:sldId id="318" r:id="rId6"/>
    <p:sldId id="319" r:id="rId7"/>
    <p:sldId id="320" r:id="rId8"/>
    <p:sldId id="325" r:id="rId9"/>
    <p:sldId id="322" r:id="rId10"/>
    <p:sldId id="323" r:id="rId11"/>
    <p:sldId id="324"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F0C82B-D85F-4D8A-9829-3D702FBEE002}">
          <p14:sldIdLst>
            <p14:sldId id="256"/>
            <p14:sldId id="300"/>
            <p14:sldId id="315"/>
            <p14:sldId id="317"/>
            <p14:sldId id="318"/>
            <p14:sldId id="319"/>
            <p14:sldId id="320"/>
            <p14:sldId id="325"/>
            <p14:sldId id="322"/>
            <p14:sldId id="323"/>
            <p14:sldId id="324"/>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5A8D9"/>
    <a:srgbClr val="A1CAE8"/>
    <a:srgbClr val="3F93D0"/>
    <a:srgbClr val="0D587D"/>
    <a:srgbClr val="C85357"/>
    <a:srgbClr val="2A87A4"/>
    <a:srgbClr val="24A0A1"/>
    <a:srgbClr val="364C57"/>
    <a:srgbClr val="C75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3829" autoAdjust="0"/>
  </p:normalViewPr>
  <p:slideViewPr>
    <p:cSldViewPr snapToGrid="0">
      <p:cViewPr varScale="1">
        <p:scale>
          <a:sx n="80" d="100"/>
          <a:sy n="80"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27708-6FB5-4BC1-B0BE-0EEB323EF6A4}" type="datetimeFigureOut">
              <a:rPr lang="en-IN" smtClean="0"/>
              <a:t>14-08-2020</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8F2BCA-29CA-4EBE-8779-5732A13F7244}" type="slidenum">
              <a:rPr lang="en-IN" smtClean="0"/>
              <a:t>‹#›</a:t>
            </a:fld>
            <a:endParaRPr lang="en-IN" dirty="0"/>
          </a:p>
        </p:txBody>
      </p:sp>
    </p:spTree>
    <p:extLst>
      <p:ext uri="{BB962C8B-B14F-4D97-AF65-F5344CB8AC3E}">
        <p14:creationId xmlns:p14="http://schemas.microsoft.com/office/powerpoint/2010/main" val="2657755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7704836"/>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404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759679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17001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691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27655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580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92070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74607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097823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8362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954037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60714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46011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96398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32668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956963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093936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0000"/>
            <a:lum/>
          </a:blip>
          <a:srcRect/>
          <a:stretch>
            <a:fillRect l="8000" t="10000" r="25000" b="1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0643244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Rectangle 3"/>
          <p:cNvSpPr/>
          <p:nvPr/>
        </p:nvSpPr>
        <p:spPr>
          <a:xfrm>
            <a:off x="4446872" y="2521819"/>
            <a:ext cx="6756934" cy="1636295"/>
          </a:xfrm>
          <a:prstGeom prst="rect">
            <a:avLst/>
          </a:prstGeom>
          <a:solidFill>
            <a:srgbClr val="C3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Google Shape;84;p13"/>
          <p:cNvSpPr txBox="1">
            <a:spLocks noGrp="1"/>
          </p:cNvSpPr>
          <p:nvPr>
            <p:ph type="ctrTitle"/>
          </p:nvPr>
        </p:nvSpPr>
        <p:spPr>
          <a:xfrm>
            <a:off x="4283242" y="40234"/>
            <a:ext cx="7623208" cy="2387600"/>
          </a:xfrm>
          <a:prstGeom prst="rect">
            <a:avLst/>
          </a:prstGeom>
          <a:noFill/>
          <a:ln>
            <a:noFill/>
          </a:ln>
        </p:spPr>
        <p:txBody>
          <a:bodyPr spcFirstLastPara="1" wrap="square" lIns="91425" tIns="45700" rIns="91425" bIns="45700" anchor="b" anchorCtr="0">
            <a:noAutofit/>
          </a:bodyPr>
          <a:lstStyle/>
          <a:p>
            <a:pPr lvl="0" algn="ctr">
              <a:lnSpc>
                <a:spcPct val="90000"/>
              </a:lnSpc>
              <a:spcBef>
                <a:spcPts val="0"/>
              </a:spcBef>
              <a:buClr>
                <a:schemeClr val="dk1"/>
              </a:buClr>
              <a:buSzPts val="5400"/>
            </a:pPr>
            <a:r>
              <a:rPr lang="en-US" dirty="0">
                <a:solidFill>
                  <a:schemeClr val="tx2"/>
                </a:solidFill>
              </a:rPr>
              <a:t>Deep Learning for Fruit Classification</a:t>
            </a:r>
            <a:br>
              <a:rPr lang="en-US" sz="5400" dirty="0">
                <a:solidFill>
                  <a:schemeClr val="tx1"/>
                </a:solidFill>
                <a:latin typeface="Bahnschrift Condensed" panose="020B0502040204020203" pitchFamily="34" charset="0"/>
              </a:rPr>
            </a:br>
            <a:r>
              <a:rPr lang="en-US" sz="5400" dirty="0">
                <a:solidFill>
                  <a:schemeClr val="tx2"/>
                </a:solidFill>
              </a:rPr>
              <a:t>By</a:t>
            </a:r>
            <a:endParaRPr spc="-300" dirty="0">
              <a:solidFill>
                <a:schemeClr val="tx1"/>
              </a:solidFill>
            </a:endParaRPr>
          </a:p>
        </p:txBody>
      </p:sp>
      <p:pic>
        <p:nvPicPr>
          <p:cNvPr id="5" name="Picture 4"/>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5252" t="22372" r="25814" b="31088"/>
          <a:stretch/>
        </p:blipFill>
        <p:spPr>
          <a:xfrm>
            <a:off x="6400799" y="2450968"/>
            <a:ext cx="3355943" cy="3191703"/>
          </a:xfrm>
          <a:prstGeom prst="rect">
            <a:avLst/>
          </a:prstGeom>
          <a:ln w="28575">
            <a:solidFill>
              <a:srgbClr val="C3E9FF"/>
            </a:solidFill>
          </a:ln>
        </p:spPr>
      </p:pic>
      <p:sp>
        <p:nvSpPr>
          <p:cNvPr id="7" name="Text Box 6"/>
          <p:cNvSpPr txBox="1">
            <a:spLocks noChangeArrowheads="1"/>
          </p:cNvSpPr>
          <p:nvPr/>
        </p:nvSpPr>
        <p:spPr bwMode="auto">
          <a:xfrm>
            <a:off x="9721515" y="6197601"/>
            <a:ext cx="2340396" cy="246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3DED1"/>
                  </a:outerShdw>
                </a:effectLst>
              </a14:hiddenEffects>
            </a:ext>
          </a:extLst>
        </p:spPr>
        <p:txBody>
          <a:bodyPr vert="horz" wrap="square" lIns="29718" tIns="29718" rIns="29718" bIns="29718" numCol="1" anchor="t" anchorCtr="0" compatLnSpc="1">
            <a:prstTxWarp prst="textNoShape">
              <a:avLst/>
            </a:prstTxWarp>
          </a:bodyPr>
          <a:lstStyle/>
          <a:p>
            <a:pPr defTabSz="742927" eaLnBrk="0" fontAlgn="base" hangingPunct="0">
              <a:spcBef>
                <a:spcPct val="0"/>
              </a:spcBef>
              <a:spcAft>
                <a:spcPct val="0"/>
              </a:spcAft>
            </a:pPr>
            <a:r>
              <a:rPr lang="en-US" sz="1600" b="1" dirty="0">
                <a:solidFill>
                  <a:srgbClr val="000000"/>
                </a:solidFill>
                <a:latin typeface="Georgia" panose="02040502050405020303" pitchFamily="18" charset="0"/>
              </a:rPr>
              <a:t> codewarriors2020</a:t>
            </a:r>
            <a:endParaRPr lang="en-US" sz="1600" b="1" dirty="0">
              <a:latin typeface="Arial" panose="020B0604020202020204" pitchFamily="34" charset="0"/>
            </a:endParaRPr>
          </a:p>
        </p:txBody>
      </p:sp>
      <p:sp>
        <p:nvSpPr>
          <p:cNvPr id="8" name="Rectangle 7"/>
          <p:cNvSpPr/>
          <p:nvPr/>
        </p:nvSpPr>
        <p:spPr>
          <a:xfrm>
            <a:off x="4446872" y="6197601"/>
            <a:ext cx="3511320" cy="338554"/>
          </a:xfrm>
          <a:prstGeom prst="rect">
            <a:avLst/>
          </a:prstGeom>
        </p:spPr>
        <p:txBody>
          <a:bodyPr wrap="square">
            <a:spAutoFit/>
          </a:bodyPr>
          <a:lstStyle/>
          <a:p>
            <a:r>
              <a:rPr lang="en-US" sz="1600" b="1" dirty="0">
                <a:solidFill>
                  <a:srgbClr val="000000"/>
                </a:solidFill>
                <a:latin typeface="Georgia" panose="02040502050405020303" pitchFamily="18" charset="0"/>
              </a:rPr>
              <a:t>code.warriors.help@gmail.com</a:t>
            </a:r>
            <a:endParaRPr lang="en-IN" sz="1600" b="1" dirty="0"/>
          </a:p>
        </p:txBody>
      </p:sp>
      <p:pic>
        <p:nvPicPr>
          <p:cNvPr id="9" name="Picture 3" descr="337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2486" y="6256132"/>
            <a:ext cx="224386" cy="222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3DED1"/>
                  </a:outerShdw>
                </a:effectLst>
              </a14:hiddenEffects>
            </a:ext>
          </a:extLst>
        </p:spPr>
      </p:pic>
      <p:pic>
        <p:nvPicPr>
          <p:cNvPr id="10" name="Picture 5" descr="instagram-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0025" y="6256132"/>
            <a:ext cx="221490" cy="221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3DED1"/>
                  </a:outerShdw>
                </a:effectLst>
              </a14:hiddenEffects>
            </a:ext>
          </a:extLst>
        </p:spPr>
      </p:pic>
      <p:sp>
        <p:nvSpPr>
          <p:cNvPr id="2" name="TextBox 1">
            <a:extLst>
              <a:ext uri="{FF2B5EF4-FFF2-40B4-BE49-F238E27FC236}">
                <a16:creationId xmlns:a16="http://schemas.microsoft.com/office/drawing/2014/main" id="{E74094A8-4069-42B7-BD43-DF49A40E385A}"/>
              </a:ext>
            </a:extLst>
          </p:cNvPr>
          <p:cNvSpPr txBox="1"/>
          <p:nvPr/>
        </p:nvSpPr>
        <p:spPr>
          <a:xfrm>
            <a:off x="7143704" y="5642672"/>
            <a:ext cx="1902281" cy="477054"/>
          </a:xfrm>
          <a:prstGeom prst="rect">
            <a:avLst/>
          </a:prstGeom>
          <a:noFill/>
        </p:spPr>
        <p:txBody>
          <a:bodyPr wrap="square" rtlCol="0">
            <a:spAutoFit/>
          </a:bodyPr>
          <a:lstStyle/>
          <a:p>
            <a:pPr algn="ctr"/>
            <a:r>
              <a:rPr lang="en-IN" sz="2500" dirty="0">
                <a:latin typeface="Bahnschrift Condensed" panose="020B0502040204020203" pitchFamily="34" charset="0"/>
              </a:rPr>
              <a:t>25-07-2020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8AA7-4430-46C0-B0C8-F16C811A07A3}"/>
              </a:ext>
            </a:extLst>
          </p:cNvPr>
          <p:cNvSpPr>
            <a:spLocks noGrp="1"/>
          </p:cNvSpPr>
          <p:nvPr>
            <p:ph type="title"/>
          </p:nvPr>
        </p:nvSpPr>
        <p:spPr/>
        <p:txBody>
          <a:bodyPr/>
          <a:lstStyle/>
          <a:p>
            <a:r>
              <a:rPr lang="en-IN" dirty="0"/>
              <a:t>Flattening:</a:t>
            </a:r>
          </a:p>
        </p:txBody>
      </p:sp>
      <p:pic>
        <p:nvPicPr>
          <p:cNvPr id="5" name="Content Placeholder 4" descr="A screenshot of a cell phone&#10;&#10;Description automatically generated">
            <a:extLst>
              <a:ext uri="{FF2B5EF4-FFF2-40B4-BE49-F238E27FC236}">
                <a16:creationId xmlns:a16="http://schemas.microsoft.com/office/drawing/2014/main" id="{D04B340D-2833-4945-988A-CFB1243176DA}"/>
              </a:ext>
            </a:extLst>
          </p:cNvPr>
          <p:cNvPicPr>
            <a:picLocks noGrp="1" noChangeAspect="1"/>
          </p:cNvPicPr>
          <p:nvPr>
            <p:ph idx="1"/>
          </p:nvPr>
        </p:nvPicPr>
        <p:blipFill>
          <a:blip r:embed="rId2"/>
          <a:stretch>
            <a:fillRect/>
          </a:stretch>
        </p:blipFill>
        <p:spPr>
          <a:xfrm>
            <a:off x="1075181" y="2743201"/>
            <a:ext cx="7800974" cy="3965574"/>
          </a:xfrm>
        </p:spPr>
      </p:pic>
      <p:sp>
        <p:nvSpPr>
          <p:cNvPr id="3" name="TextBox 2">
            <a:extLst>
              <a:ext uri="{FF2B5EF4-FFF2-40B4-BE49-F238E27FC236}">
                <a16:creationId xmlns:a16="http://schemas.microsoft.com/office/drawing/2014/main" id="{81DF60C4-ED94-4170-B33A-BC941559B478}"/>
              </a:ext>
            </a:extLst>
          </p:cNvPr>
          <p:cNvSpPr txBox="1"/>
          <p:nvPr/>
        </p:nvSpPr>
        <p:spPr>
          <a:xfrm>
            <a:off x="955040" y="1544320"/>
            <a:ext cx="8107680" cy="923330"/>
          </a:xfrm>
          <a:prstGeom prst="rect">
            <a:avLst/>
          </a:prstGeom>
          <a:noFill/>
        </p:spPr>
        <p:txBody>
          <a:bodyPr wrap="square" rtlCol="0">
            <a:spAutoFit/>
          </a:bodyPr>
          <a:lstStyle/>
          <a:p>
            <a:r>
              <a:rPr lang="en-US" b="0" i="0" dirty="0">
                <a:effectLst/>
                <a:latin typeface="Roboto"/>
              </a:rPr>
              <a:t>As the name of this step implies, we are literally going to flatten our pooled feature map into a column like in the image below. The reason we do this is that we're going to need to insert this data into an artificial neural network</a:t>
            </a:r>
            <a:endParaRPr lang="en-IN" dirty="0"/>
          </a:p>
        </p:txBody>
      </p:sp>
    </p:spTree>
    <p:extLst>
      <p:ext uri="{BB962C8B-B14F-4D97-AF65-F5344CB8AC3E}">
        <p14:creationId xmlns:p14="http://schemas.microsoft.com/office/powerpoint/2010/main" val="1419603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BA2A-5C52-4A82-A32C-7D86211B2AC6}"/>
              </a:ext>
            </a:extLst>
          </p:cNvPr>
          <p:cNvSpPr>
            <a:spLocks noGrp="1"/>
          </p:cNvSpPr>
          <p:nvPr>
            <p:ph type="title"/>
          </p:nvPr>
        </p:nvSpPr>
        <p:spPr/>
        <p:txBody>
          <a:bodyPr/>
          <a:lstStyle/>
          <a:p>
            <a:r>
              <a:rPr lang="en-IN" dirty="0"/>
              <a:t>Full Connection:</a:t>
            </a:r>
          </a:p>
        </p:txBody>
      </p:sp>
      <p:pic>
        <p:nvPicPr>
          <p:cNvPr id="5" name="Content Placeholder 4" descr="A close up of a map&#10;&#10;Description automatically generated">
            <a:extLst>
              <a:ext uri="{FF2B5EF4-FFF2-40B4-BE49-F238E27FC236}">
                <a16:creationId xmlns:a16="http://schemas.microsoft.com/office/drawing/2014/main" id="{FACF244F-F9BC-403B-89E8-E179CDC9201C}"/>
              </a:ext>
            </a:extLst>
          </p:cNvPr>
          <p:cNvPicPr>
            <a:picLocks noGrp="1" noChangeAspect="1"/>
          </p:cNvPicPr>
          <p:nvPr>
            <p:ph idx="1"/>
          </p:nvPr>
        </p:nvPicPr>
        <p:blipFill>
          <a:blip r:embed="rId2"/>
          <a:stretch>
            <a:fillRect/>
          </a:stretch>
        </p:blipFill>
        <p:spPr>
          <a:xfrm>
            <a:off x="1159510" y="2646680"/>
            <a:ext cx="7873999" cy="4211320"/>
          </a:xfrm>
        </p:spPr>
      </p:pic>
      <p:sp>
        <p:nvSpPr>
          <p:cNvPr id="3" name="TextBox 2">
            <a:extLst>
              <a:ext uri="{FF2B5EF4-FFF2-40B4-BE49-F238E27FC236}">
                <a16:creationId xmlns:a16="http://schemas.microsoft.com/office/drawing/2014/main" id="{8AB944D8-46FD-4D37-B1F0-84E3AD5B7FA3}"/>
              </a:ext>
            </a:extLst>
          </p:cNvPr>
          <p:cNvSpPr txBox="1"/>
          <p:nvPr/>
        </p:nvSpPr>
        <p:spPr>
          <a:xfrm>
            <a:off x="819150" y="1514475"/>
            <a:ext cx="8214359" cy="923330"/>
          </a:xfrm>
          <a:prstGeom prst="rect">
            <a:avLst/>
          </a:prstGeom>
          <a:noFill/>
        </p:spPr>
        <p:txBody>
          <a:bodyPr wrap="square" rtlCol="0">
            <a:spAutoFit/>
          </a:bodyPr>
          <a:lstStyle/>
          <a:p>
            <a:r>
              <a:rPr lang="en-US" b="0" i="0" dirty="0">
                <a:solidFill>
                  <a:srgbClr val="292929"/>
                </a:solidFill>
                <a:effectLst/>
                <a:latin typeface="medium-content-serif-font"/>
              </a:rPr>
              <a:t>Fully connected layer involves weights, biases, and neurons. It connects neurons in one layer to neurons in another layer. It is used to classify images between different category by training.</a:t>
            </a:r>
            <a:endParaRPr lang="en-IN" dirty="0"/>
          </a:p>
        </p:txBody>
      </p:sp>
    </p:spTree>
    <p:extLst>
      <p:ext uri="{BB962C8B-B14F-4D97-AF65-F5344CB8AC3E}">
        <p14:creationId xmlns:p14="http://schemas.microsoft.com/office/powerpoint/2010/main" val="39958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 text&#10;&#10;Description automatically generated">
            <a:extLst>
              <a:ext uri="{FF2B5EF4-FFF2-40B4-BE49-F238E27FC236}">
                <a16:creationId xmlns:a16="http://schemas.microsoft.com/office/drawing/2014/main" id="{62900788-0C25-4139-BDA9-98428996AC9D}"/>
              </a:ext>
            </a:extLst>
          </p:cNvPr>
          <p:cNvPicPr>
            <a:picLocks noChangeAspect="1"/>
          </p:cNvPicPr>
          <p:nvPr/>
        </p:nvPicPr>
        <p:blipFill>
          <a:blip r:embed="rId2"/>
          <a:stretch>
            <a:fillRect/>
          </a:stretch>
        </p:blipFill>
        <p:spPr>
          <a:xfrm>
            <a:off x="-76200" y="0"/>
            <a:ext cx="12268200" cy="6857999"/>
          </a:xfrm>
          <a:prstGeom prst="rect">
            <a:avLst/>
          </a:prstGeom>
        </p:spPr>
      </p:pic>
      <p:sp>
        <p:nvSpPr>
          <p:cNvPr id="4" name="Title 1">
            <a:extLst>
              <a:ext uri="{FF2B5EF4-FFF2-40B4-BE49-F238E27FC236}">
                <a16:creationId xmlns:a16="http://schemas.microsoft.com/office/drawing/2014/main" id="{299C8492-D14F-4593-ADD5-CC9AFABEA9EE}"/>
              </a:ext>
            </a:extLst>
          </p:cNvPr>
          <p:cNvSpPr txBox="1">
            <a:spLocks/>
          </p:cNvSpPr>
          <p:nvPr/>
        </p:nvSpPr>
        <p:spPr>
          <a:xfrm>
            <a:off x="4915959" y="381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Full CNN Model</a:t>
            </a:r>
          </a:p>
        </p:txBody>
      </p:sp>
    </p:spTree>
    <p:extLst>
      <p:ext uri="{BB962C8B-B14F-4D97-AF65-F5344CB8AC3E}">
        <p14:creationId xmlns:p14="http://schemas.microsoft.com/office/powerpoint/2010/main" val="1617129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1" name="Group 20"/>
          <p:cNvGrpSpPr/>
          <p:nvPr/>
        </p:nvGrpSpPr>
        <p:grpSpPr>
          <a:xfrm>
            <a:off x="2752623" y="1121792"/>
            <a:ext cx="5156462" cy="5458120"/>
            <a:chOff x="2752623" y="999241"/>
            <a:chExt cx="5156462" cy="5458120"/>
          </a:xfrm>
        </p:grpSpPr>
        <p:grpSp>
          <p:nvGrpSpPr>
            <p:cNvPr id="13" name="Group 12"/>
            <p:cNvGrpSpPr/>
            <p:nvPr/>
          </p:nvGrpSpPr>
          <p:grpSpPr>
            <a:xfrm>
              <a:off x="2752623" y="999241"/>
              <a:ext cx="5156462" cy="5458120"/>
              <a:chOff x="4402317" y="1008668"/>
              <a:chExt cx="2300140" cy="4355183"/>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272" r="81134" b="25223"/>
              <a:stretch/>
            </p:blipFill>
            <p:spPr>
              <a:xfrm>
                <a:off x="4402317" y="1008668"/>
                <a:ext cx="2300140" cy="4355183"/>
              </a:xfrm>
              <a:prstGeom prst="rect">
                <a:avLst/>
              </a:prstGeom>
            </p:spPr>
          </p:pic>
          <p:sp>
            <p:nvSpPr>
              <p:cNvPr id="5" name="Pentagon 4"/>
              <p:cNvSpPr/>
              <p:nvPr/>
            </p:nvSpPr>
            <p:spPr>
              <a:xfrm>
                <a:off x="4727541" y="1545997"/>
                <a:ext cx="1649691" cy="216816"/>
              </a:xfrm>
              <a:prstGeom prst="homePlate">
                <a:avLst/>
              </a:prstGeom>
              <a:solidFill>
                <a:srgbClr val="24A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4826524" y="2092751"/>
                <a:ext cx="1550708" cy="235670"/>
              </a:xfrm>
              <a:prstGeom prst="rect">
                <a:avLst/>
              </a:prstGeom>
              <a:solidFill>
                <a:srgbClr val="2A8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4727541" y="2658359"/>
                <a:ext cx="1487863" cy="235670"/>
              </a:xfrm>
              <a:prstGeom prst="rect">
                <a:avLst/>
              </a:prstGeom>
              <a:solidFill>
                <a:srgbClr val="C753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857946" y="3223967"/>
                <a:ext cx="1487863" cy="235670"/>
              </a:xfrm>
              <a:prstGeom prst="rect">
                <a:avLst/>
              </a:prstGeom>
              <a:solidFill>
                <a:srgbClr val="364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727541" y="3803716"/>
                <a:ext cx="1487863" cy="235670"/>
              </a:xfrm>
              <a:prstGeom prst="rect">
                <a:avLst/>
              </a:prstGeom>
              <a:solidFill>
                <a:srgbClr val="24A0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4857945" y="4366967"/>
                <a:ext cx="1487863" cy="235670"/>
              </a:xfrm>
              <a:prstGeom prst="rect">
                <a:avLst/>
              </a:prstGeom>
              <a:solidFill>
                <a:srgbClr val="2A8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4788816" y="4930218"/>
                <a:ext cx="1487863" cy="245097"/>
              </a:xfrm>
              <a:prstGeom prst="rect">
                <a:avLst/>
              </a:prstGeom>
              <a:solidFill>
                <a:srgbClr val="C853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Rectangle 13"/>
            <p:cNvSpPr/>
            <p:nvPr/>
          </p:nvSpPr>
          <p:spPr>
            <a:xfrm>
              <a:off x="4468214" y="1612029"/>
              <a:ext cx="1494320" cy="369332"/>
            </a:xfrm>
            <a:prstGeom prst="rect">
              <a:avLst/>
            </a:prstGeom>
          </p:spPr>
          <p:txBody>
            <a:bodyPr wrap="none">
              <a:spAutoFit/>
            </a:bodyPr>
            <a:lstStyle/>
            <a:p>
              <a:r>
                <a:rPr lang="en-IN" b="1" dirty="0">
                  <a:solidFill>
                    <a:schemeClr val="bg1"/>
                  </a:solidFill>
                </a:rPr>
                <a:t>What is CNN</a:t>
              </a:r>
            </a:p>
          </p:txBody>
        </p:sp>
        <p:sp>
          <p:nvSpPr>
            <p:cNvPr id="15" name="Rectangle 14"/>
            <p:cNvSpPr/>
            <p:nvPr/>
          </p:nvSpPr>
          <p:spPr>
            <a:xfrm>
              <a:off x="3807041" y="2328932"/>
              <a:ext cx="3302507" cy="369332"/>
            </a:xfrm>
            <a:prstGeom prst="rect">
              <a:avLst/>
            </a:prstGeom>
          </p:spPr>
          <p:txBody>
            <a:bodyPr wrap="none">
              <a:spAutoFit/>
            </a:bodyPr>
            <a:lstStyle/>
            <a:p>
              <a:r>
                <a:rPr lang="en-IN" b="1" dirty="0">
                  <a:solidFill>
                    <a:schemeClr val="bg1"/>
                  </a:solidFill>
                </a:rPr>
                <a:t>Steps for Building CNN Model</a:t>
              </a:r>
            </a:p>
          </p:txBody>
        </p:sp>
        <p:sp>
          <p:nvSpPr>
            <p:cNvPr id="16" name="Rectangle 15"/>
            <p:cNvSpPr/>
            <p:nvPr/>
          </p:nvSpPr>
          <p:spPr>
            <a:xfrm>
              <a:off x="4128890" y="3008330"/>
              <a:ext cx="2149948" cy="369332"/>
            </a:xfrm>
            <a:prstGeom prst="rect">
              <a:avLst/>
            </a:prstGeom>
          </p:spPr>
          <p:txBody>
            <a:bodyPr wrap="none">
              <a:spAutoFit/>
            </a:bodyPr>
            <a:lstStyle/>
            <a:p>
              <a:r>
                <a:rPr lang="en-IN" b="1" dirty="0">
                  <a:solidFill>
                    <a:schemeClr val="bg1"/>
                  </a:solidFill>
                </a:rPr>
                <a:t>Convolution Layer</a:t>
              </a:r>
            </a:p>
          </p:txBody>
        </p:sp>
        <p:sp>
          <p:nvSpPr>
            <p:cNvPr id="17" name="Rectangle 16"/>
            <p:cNvSpPr/>
            <p:nvPr/>
          </p:nvSpPr>
          <p:spPr>
            <a:xfrm>
              <a:off x="4468214" y="3757077"/>
              <a:ext cx="1634165" cy="369332"/>
            </a:xfrm>
            <a:prstGeom prst="rect">
              <a:avLst/>
            </a:prstGeom>
          </p:spPr>
          <p:txBody>
            <a:bodyPr wrap="none">
              <a:spAutoFit/>
            </a:bodyPr>
            <a:lstStyle/>
            <a:p>
              <a:r>
                <a:rPr lang="en-IN" b="1" dirty="0">
                  <a:solidFill>
                    <a:schemeClr val="bg1"/>
                  </a:solidFill>
                </a:rPr>
                <a:t>Pooling Layer</a:t>
              </a:r>
            </a:p>
          </p:txBody>
        </p:sp>
        <p:sp>
          <p:nvSpPr>
            <p:cNvPr id="18" name="Rectangle 17"/>
            <p:cNvSpPr/>
            <p:nvPr/>
          </p:nvSpPr>
          <p:spPr>
            <a:xfrm>
              <a:off x="4562503" y="4473964"/>
              <a:ext cx="1282723" cy="369332"/>
            </a:xfrm>
            <a:prstGeom prst="rect">
              <a:avLst/>
            </a:prstGeom>
          </p:spPr>
          <p:txBody>
            <a:bodyPr wrap="none">
              <a:spAutoFit/>
            </a:bodyPr>
            <a:lstStyle/>
            <a:p>
              <a:r>
                <a:rPr lang="en-IN" b="1" dirty="0">
                  <a:solidFill>
                    <a:schemeClr val="bg1"/>
                  </a:solidFill>
                </a:rPr>
                <a:t>Flattening</a:t>
              </a:r>
            </a:p>
          </p:txBody>
        </p:sp>
        <p:sp>
          <p:nvSpPr>
            <p:cNvPr id="19" name="Rectangle 18"/>
            <p:cNvSpPr/>
            <p:nvPr/>
          </p:nvSpPr>
          <p:spPr>
            <a:xfrm>
              <a:off x="4468214" y="5173906"/>
              <a:ext cx="1869807" cy="369332"/>
            </a:xfrm>
            <a:prstGeom prst="rect">
              <a:avLst/>
            </a:prstGeom>
          </p:spPr>
          <p:txBody>
            <a:bodyPr wrap="none">
              <a:spAutoFit/>
            </a:bodyPr>
            <a:lstStyle/>
            <a:p>
              <a:r>
                <a:rPr lang="en-IN" b="1" dirty="0">
                  <a:solidFill>
                    <a:schemeClr val="bg1"/>
                  </a:solidFill>
                </a:rPr>
                <a:t>Full Connection</a:t>
              </a:r>
            </a:p>
          </p:txBody>
        </p:sp>
        <p:sp>
          <p:nvSpPr>
            <p:cNvPr id="20" name="Rectangle 19"/>
            <p:cNvSpPr/>
            <p:nvPr/>
          </p:nvSpPr>
          <p:spPr>
            <a:xfrm>
              <a:off x="4240649" y="5873848"/>
              <a:ext cx="2180405" cy="369332"/>
            </a:xfrm>
            <a:prstGeom prst="rect">
              <a:avLst/>
            </a:prstGeom>
          </p:spPr>
          <p:txBody>
            <a:bodyPr wrap="none">
              <a:spAutoFit/>
            </a:bodyPr>
            <a:lstStyle/>
            <a:p>
              <a:r>
                <a:rPr lang="en-IN" b="1" dirty="0">
                  <a:solidFill>
                    <a:schemeClr val="bg1"/>
                  </a:solidFill>
                </a:rPr>
                <a:t>Flask </a:t>
              </a:r>
              <a:r>
                <a:rPr lang="en-IN" b="1" dirty="0" err="1">
                  <a:solidFill>
                    <a:schemeClr val="bg1"/>
                  </a:solidFill>
                </a:rPr>
                <a:t>Implentation</a:t>
              </a:r>
              <a:endParaRPr lang="en-IN" b="1" dirty="0">
                <a:solidFill>
                  <a:schemeClr val="bg1"/>
                </a:solidFill>
              </a:endParaRPr>
            </a:p>
          </p:txBody>
        </p:sp>
      </p:grpSp>
      <p:cxnSp>
        <p:nvCxnSpPr>
          <p:cNvPr id="23" name="Straight Connector 22"/>
          <p:cNvCxnSpPr/>
          <p:nvPr/>
        </p:nvCxnSpPr>
        <p:spPr>
          <a:xfrm flipV="1">
            <a:off x="509046" y="820136"/>
            <a:ext cx="9108000" cy="9427"/>
          </a:xfrm>
          <a:prstGeom prst="line">
            <a:avLst/>
          </a:prstGeom>
          <a:ln w="34925">
            <a:solidFill>
              <a:srgbClr val="0D587D"/>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4204" y="275262"/>
            <a:ext cx="1497526" cy="553998"/>
          </a:xfrm>
          <a:prstGeom prst="rect">
            <a:avLst/>
          </a:prstGeom>
          <a:noFill/>
        </p:spPr>
        <p:txBody>
          <a:bodyPr wrap="none">
            <a:spAutoFit/>
          </a:bodyPr>
          <a:lstStyle/>
          <a:p>
            <a:r>
              <a:rPr lang="en-IN" sz="3000" b="1" dirty="0">
                <a:solidFill>
                  <a:srgbClr val="0D587D"/>
                </a:solidFill>
              </a:rPr>
              <a:t>Agenda</a:t>
            </a:r>
          </a:p>
        </p:txBody>
      </p:sp>
    </p:spTree>
    <p:extLst>
      <p:ext uri="{BB962C8B-B14F-4D97-AF65-F5344CB8AC3E}">
        <p14:creationId xmlns:p14="http://schemas.microsoft.com/office/powerpoint/2010/main" val="46794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3873999-AD62-4179-AE1A-9081CA37ECA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What is Convolution Neural Network (CNN)</a:t>
            </a:r>
          </a:p>
        </p:txBody>
      </p:sp>
      <p:pic>
        <p:nvPicPr>
          <p:cNvPr id="6" name="Content Placeholder 5" descr="A close up of a device&#10;&#10;Description automatically generated">
            <a:extLst>
              <a:ext uri="{FF2B5EF4-FFF2-40B4-BE49-F238E27FC236}">
                <a16:creationId xmlns:a16="http://schemas.microsoft.com/office/drawing/2014/main" id="{8E2D97D4-7437-4FAB-8923-8C57B90C4CB8}"/>
              </a:ext>
            </a:extLst>
          </p:cNvPr>
          <p:cNvPicPr>
            <a:picLocks noGrp="1" noChangeAspect="1"/>
          </p:cNvPicPr>
          <p:nvPr>
            <p:ph idx="1"/>
          </p:nvPr>
        </p:nvPicPr>
        <p:blipFill>
          <a:blip r:embed="rId2"/>
          <a:stretch>
            <a:fillRect/>
          </a:stretch>
        </p:blipFill>
        <p:spPr>
          <a:xfrm>
            <a:off x="274320" y="2388589"/>
            <a:ext cx="6286149" cy="2396771"/>
          </a:xfrm>
          <a:prstGeom prst="rect">
            <a:avLst/>
          </a:prstGeom>
        </p:spPr>
      </p:pic>
      <p:sp>
        <p:nvSpPr>
          <p:cNvPr id="4" name="Text Placeholder 3">
            <a:extLst>
              <a:ext uri="{FF2B5EF4-FFF2-40B4-BE49-F238E27FC236}">
                <a16:creationId xmlns:a16="http://schemas.microsoft.com/office/drawing/2014/main" id="{12F8C7D5-D94B-48FE-86B2-319FBD277FCC}"/>
              </a:ext>
            </a:extLst>
          </p:cNvPr>
          <p:cNvSpPr>
            <a:spLocks noGrp="1"/>
          </p:cNvSpPr>
          <p:nvPr>
            <p:ph type="body" sz="half" idx="2"/>
          </p:nvPr>
        </p:nvSpPr>
        <p:spPr>
          <a:xfrm>
            <a:off x="6868987" y="2047677"/>
            <a:ext cx="2927185" cy="3880773"/>
          </a:xfrm>
        </p:spPr>
        <p:txBody>
          <a:bodyPr vert="horz" lIns="91440" tIns="45720" rIns="91440" bIns="45720" rtlCol="0">
            <a:normAutofit/>
          </a:bodyPr>
          <a:lstStyle/>
          <a:p>
            <a:pPr>
              <a:buFont typeface="Wingdings 3" charset="2"/>
              <a:buChar char=""/>
            </a:pPr>
            <a:endParaRPr lang="en-US" sz="1500" dirty="0"/>
          </a:p>
          <a:p>
            <a:pPr>
              <a:buFont typeface="Wingdings 3" charset="2"/>
              <a:buChar char=""/>
            </a:pPr>
            <a:r>
              <a:rPr lang="en-US" sz="1500" dirty="0"/>
              <a:t>CNN is a type of neural network model which allows us to extract higher representations for the image content. Unlike the classical image recognition where you define the image features yourself, CNN takes the image’s raw pixel data, trains the model, then extracts the features automatically for better classification.</a:t>
            </a:r>
          </a:p>
        </p:txBody>
      </p:sp>
    </p:spTree>
    <p:extLst>
      <p:ext uri="{BB962C8B-B14F-4D97-AF65-F5344CB8AC3E}">
        <p14:creationId xmlns:p14="http://schemas.microsoft.com/office/powerpoint/2010/main" val="2434768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53DF-3336-4C6E-8C9D-7348CEA81419}"/>
              </a:ext>
            </a:extLst>
          </p:cNvPr>
          <p:cNvSpPr>
            <a:spLocks noGrp="1"/>
          </p:cNvSpPr>
          <p:nvPr>
            <p:ph type="title"/>
          </p:nvPr>
        </p:nvSpPr>
        <p:spPr/>
        <p:txBody>
          <a:bodyPr/>
          <a:lstStyle/>
          <a:p>
            <a:r>
              <a:rPr lang="en-IN" dirty="0"/>
              <a:t>Feature Extraction:</a:t>
            </a:r>
          </a:p>
        </p:txBody>
      </p:sp>
      <p:pic>
        <p:nvPicPr>
          <p:cNvPr id="5" name="Content Placeholder 4" descr="A person looking at the camera&#10;&#10;Description automatically generated">
            <a:extLst>
              <a:ext uri="{FF2B5EF4-FFF2-40B4-BE49-F238E27FC236}">
                <a16:creationId xmlns:a16="http://schemas.microsoft.com/office/drawing/2014/main" id="{A2DD4A49-B3BA-4748-A93C-7F7F6BBA4A24}"/>
              </a:ext>
            </a:extLst>
          </p:cNvPr>
          <p:cNvPicPr>
            <a:picLocks noGrp="1" noChangeAspect="1"/>
          </p:cNvPicPr>
          <p:nvPr>
            <p:ph idx="1"/>
          </p:nvPr>
        </p:nvPicPr>
        <p:blipFill>
          <a:blip r:embed="rId2"/>
          <a:stretch>
            <a:fillRect/>
          </a:stretch>
        </p:blipFill>
        <p:spPr>
          <a:xfrm>
            <a:off x="1788160" y="1513840"/>
            <a:ext cx="7155815" cy="5080000"/>
          </a:xfrm>
        </p:spPr>
      </p:pic>
    </p:spTree>
    <p:extLst>
      <p:ext uri="{BB962C8B-B14F-4D97-AF65-F5344CB8AC3E}">
        <p14:creationId xmlns:p14="http://schemas.microsoft.com/office/powerpoint/2010/main" val="788693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53DF-3336-4C6E-8C9D-7348CEA81419}"/>
              </a:ext>
            </a:extLst>
          </p:cNvPr>
          <p:cNvSpPr>
            <a:spLocks noGrp="1"/>
          </p:cNvSpPr>
          <p:nvPr>
            <p:ph type="title"/>
          </p:nvPr>
        </p:nvSpPr>
        <p:spPr/>
        <p:txBody>
          <a:bodyPr/>
          <a:lstStyle/>
          <a:p>
            <a:r>
              <a:rPr lang="en-IN" dirty="0"/>
              <a:t>Continue:</a:t>
            </a:r>
          </a:p>
        </p:txBody>
      </p:sp>
      <p:pic>
        <p:nvPicPr>
          <p:cNvPr id="7" name="Content Placeholder 6" descr="A close up of a tree&#10;&#10;Description automatically generated">
            <a:extLst>
              <a:ext uri="{FF2B5EF4-FFF2-40B4-BE49-F238E27FC236}">
                <a16:creationId xmlns:a16="http://schemas.microsoft.com/office/drawing/2014/main" id="{CA76D690-AEA5-47E5-8051-64BA924D2E15}"/>
              </a:ext>
            </a:extLst>
          </p:cNvPr>
          <p:cNvPicPr>
            <a:picLocks noGrp="1" noChangeAspect="1"/>
          </p:cNvPicPr>
          <p:nvPr>
            <p:ph idx="1"/>
          </p:nvPr>
        </p:nvPicPr>
        <p:blipFill>
          <a:blip r:embed="rId2"/>
          <a:stretch>
            <a:fillRect/>
          </a:stretch>
        </p:blipFill>
        <p:spPr>
          <a:xfrm>
            <a:off x="1752600" y="1468120"/>
            <a:ext cx="6727950" cy="4978400"/>
          </a:xfrm>
        </p:spPr>
      </p:pic>
    </p:spTree>
    <p:extLst>
      <p:ext uri="{BB962C8B-B14F-4D97-AF65-F5344CB8AC3E}">
        <p14:creationId xmlns:p14="http://schemas.microsoft.com/office/powerpoint/2010/main" val="3271986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53DF-3336-4C6E-8C9D-7348CEA81419}"/>
              </a:ext>
            </a:extLst>
          </p:cNvPr>
          <p:cNvSpPr>
            <a:spLocks noGrp="1"/>
          </p:cNvSpPr>
          <p:nvPr>
            <p:ph type="title"/>
          </p:nvPr>
        </p:nvSpPr>
        <p:spPr/>
        <p:txBody>
          <a:bodyPr/>
          <a:lstStyle/>
          <a:p>
            <a:r>
              <a:rPr lang="en-IN" dirty="0"/>
              <a:t>Continue:</a:t>
            </a:r>
          </a:p>
        </p:txBody>
      </p:sp>
      <p:pic>
        <p:nvPicPr>
          <p:cNvPr id="6" name="Content Placeholder 5" descr="A close up&#10;&#10;Description automatically generated">
            <a:extLst>
              <a:ext uri="{FF2B5EF4-FFF2-40B4-BE49-F238E27FC236}">
                <a16:creationId xmlns:a16="http://schemas.microsoft.com/office/drawing/2014/main" id="{39A98BC4-5890-4E08-A8E1-9145A3746396}"/>
              </a:ext>
            </a:extLst>
          </p:cNvPr>
          <p:cNvPicPr>
            <a:picLocks noGrp="1" noChangeAspect="1"/>
          </p:cNvPicPr>
          <p:nvPr>
            <p:ph idx="1"/>
          </p:nvPr>
        </p:nvPicPr>
        <p:blipFill>
          <a:blip r:embed="rId2"/>
          <a:stretch>
            <a:fillRect/>
          </a:stretch>
        </p:blipFill>
        <p:spPr>
          <a:xfrm>
            <a:off x="1351280" y="1757680"/>
            <a:ext cx="7922722" cy="4632960"/>
          </a:xfrm>
        </p:spPr>
      </p:pic>
    </p:spTree>
    <p:extLst>
      <p:ext uri="{BB962C8B-B14F-4D97-AF65-F5344CB8AC3E}">
        <p14:creationId xmlns:p14="http://schemas.microsoft.com/office/powerpoint/2010/main" val="3492245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BAD7-253D-4C53-8EE3-8B70220E24B0}"/>
              </a:ext>
            </a:extLst>
          </p:cNvPr>
          <p:cNvSpPr>
            <a:spLocks noGrp="1"/>
          </p:cNvSpPr>
          <p:nvPr>
            <p:ph type="title"/>
          </p:nvPr>
        </p:nvSpPr>
        <p:spPr/>
        <p:txBody>
          <a:bodyPr/>
          <a:lstStyle/>
          <a:p>
            <a:r>
              <a:rPr lang="en-IN" dirty="0"/>
              <a:t>Steps for Building CNN Model:</a:t>
            </a:r>
          </a:p>
        </p:txBody>
      </p:sp>
      <p:pic>
        <p:nvPicPr>
          <p:cNvPr id="5" name="Content Placeholder 4" descr="A picture containing flower&#10;&#10;Description automatically generated">
            <a:extLst>
              <a:ext uri="{FF2B5EF4-FFF2-40B4-BE49-F238E27FC236}">
                <a16:creationId xmlns:a16="http://schemas.microsoft.com/office/drawing/2014/main" id="{583B39B6-BB92-439D-A33C-3BCF8A32CF7C}"/>
              </a:ext>
            </a:extLst>
          </p:cNvPr>
          <p:cNvPicPr>
            <a:picLocks noGrp="1" noChangeAspect="1"/>
          </p:cNvPicPr>
          <p:nvPr>
            <p:ph idx="1"/>
          </p:nvPr>
        </p:nvPicPr>
        <p:blipFill>
          <a:blip r:embed="rId2"/>
          <a:stretch>
            <a:fillRect/>
          </a:stretch>
        </p:blipFill>
        <p:spPr>
          <a:xfrm>
            <a:off x="2448561" y="1930400"/>
            <a:ext cx="5689600" cy="3784689"/>
          </a:xfrm>
        </p:spPr>
      </p:pic>
    </p:spTree>
    <p:extLst>
      <p:ext uri="{BB962C8B-B14F-4D97-AF65-F5344CB8AC3E}">
        <p14:creationId xmlns:p14="http://schemas.microsoft.com/office/powerpoint/2010/main" val="3872961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D82A4D-D72F-4C85-8204-EB6DE1D5FE59}"/>
              </a:ext>
            </a:extLst>
          </p:cNvPr>
          <p:cNvSpPr>
            <a:spLocks noGrp="1"/>
          </p:cNvSpPr>
          <p:nvPr>
            <p:ph type="title"/>
          </p:nvPr>
        </p:nvSpPr>
        <p:spPr/>
        <p:txBody>
          <a:bodyPr/>
          <a:lstStyle/>
          <a:p>
            <a:r>
              <a:rPr lang="en-IN" dirty="0"/>
              <a:t>Convolution Layer:</a:t>
            </a:r>
          </a:p>
        </p:txBody>
      </p:sp>
      <p:sp>
        <p:nvSpPr>
          <p:cNvPr id="5" name="Content Placeholder 4">
            <a:extLst>
              <a:ext uri="{FF2B5EF4-FFF2-40B4-BE49-F238E27FC236}">
                <a16:creationId xmlns:a16="http://schemas.microsoft.com/office/drawing/2014/main" id="{179F4C45-2CEE-45C9-846F-622ABAC3797A}"/>
              </a:ext>
            </a:extLst>
          </p:cNvPr>
          <p:cNvSpPr>
            <a:spLocks noGrp="1"/>
          </p:cNvSpPr>
          <p:nvPr>
            <p:ph idx="1"/>
          </p:nvPr>
        </p:nvSpPr>
        <p:spPr>
          <a:xfrm>
            <a:off x="677334" y="1570039"/>
            <a:ext cx="8596668" cy="3880773"/>
          </a:xfrm>
        </p:spPr>
        <p:txBody>
          <a:bodyPr/>
          <a:lstStyle/>
          <a:p>
            <a:r>
              <a:rPr lang="en-US" b="0" i="0" dirty="0">
                <a:solidFill>
                  <a:srgbClr val="292929"/>
                </a:solidFill>
                <a:effectLst/>
                <a:latin typeface="medium-content-serif-font"/>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endParaRPr lang="en-IN" dirty="0"/>
          </a:p>
        </p:txBody>
      </p:sp>
      <p:pic>
        <p:nvPicPr>
          <p:cNvPr id="8" name="Content Placeholder 4" descr="A picture containing crossword, clock&#10;&#10;Description automatically generated">
            <a:extLst>
              <a:ext uri="{FF2B5EF4-FFF2-40B4-BE49-F238E27FC236}">
                <a16:creationId xmlns:a16="http://schemas.microsoft.com/office/drawing/2014/main" id="{627F89DD-91BE-4892-80E4-C7E90F150EAA}"/>
              </a:ext>
            </a:extLst>
          </p:cNvPr>
          <p:cNvPicPr>
            <a:picLocks noChangeAspect="1"/>
          </p:cNvPicPr>
          <p:nvPr/>
        </p:nvPicPr>
        <p:blipFill>
          <a:blip r:embed="rId2"/>
          <a:stretch>
            <a:fillRect/>
          </a:stretch>
        </p:blipFill>
        <p:spPr>
          <a:xfrm>
            <a:off x="4975668" y="3006305"/>
            <a:ext cx="4575175" cy="3242095"/>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ABC8C474-680B-47AE-942A-40D9AC306DB6}"/>
              </a:ext>
            </a:extLst>
          </p:cNvPr>
          <p:cNvPicPr>
            <a:picLocks noChangeAspect="1"/>
          </p:cNvPicPr>
          <p:nvPr/>
        </p:nvPicPr>
        <p:blipFill>
          <a:blip r:embed="rId3"/>
          <a:stretch>
            <a:fillRect/>
          </a:stretch>
        </p:blipFill>
        <p:spPr>
          <a:xfrm>
            <a:off x="284480" y="3006305"/>
            <a:ext cx="4575175" cy="3242095"/>
          </a:xfrm>
          <a:prstGeom prst="rect">
            <a:avLst/>
          </a:prstGeom>
        </p:spPr>
      </p:pic>
    </p:spTree>
    <p:extLst>
      <p:ext uri="{BB962C8B-B14F-4D97-AF65-F5344CB8AC3E}">
        <p14:creationId xmlns:p14="http://schemas.microsoft.com/office/powerpoint/2010/main" val="4046967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7064-4EBD-42F5-846D-E52B0D192A80}"/>
              </a:ext>
            </a:extLst>
          </p:cNvPr>
          <p:cNvSpPr>
            <a:spLocks noGrp="1"/>
          </p:cNvSpPr>
          <p:nvPr>
            <p:ph type="title"/>
          </p:nvPr>
        </p:nvSpPr>
        <p:spPr/>
        <p:txBody>
          <a:bodyPr/>
          <a:lstStyle/>
          <a:p>
            <a:r>
              <a:rPr lang="en-IN" dirty="0"/>
              <a:t>Pooling Layer:</a:t>
            </a:r>
          </a:p>
        </p:txBody>
      </p:sp>
      <p:sp>
        <p:nvSpPr>
          <p:cNvPr id="3" name="TextBox 2">
            <a:extLst>
              <a:ext uri="{FF2B5EF4-FFF2-40B4-BE49-F238E27FC236}">
                <a16:creationId xmlns:a16="http://schemas.microsoft.com/office/drawing/2014/main" id="{59D44118-05A7-4A45-93AD-EC01F4CB65A9}"/>
              </a:ext>
            </a:extLst>
          </p:cNvPr>
          <p:cNvSpPr txBox="1"/>
          <p:nvPr/>
        </p:nvSpPr>
        <p:spPr>
          <a:xfrm>
            <a:off x="790575" y="1416774"/>
            <a:ext cx="8483427" cy="1200329"/>
          </a:xfrm>
          <a:prstGeom prst="rect">
            <a:avLst/>
          </a:prstGeom>
          <a:noFill/>
        </p:spPr>
        <p:txBody>
          <a:bodyPr wrap="square" rtlCol="0">
            <a:spAutoFit/>
          </a:bodyPr>
          <a:lstStyle/>
          <a:p>
            <a:r>
              <a:rPr lang="en-US" b="0" i="0" dirty="0">
                <a:solidFill>
                  <a:srgbClr val="292929"/>
                </a:solidFill>
                <a:effectLst/>
                <a:latin typeface="medium-content-serif-font"/>
              </a:rPr>
              <a:t>Pooling layers are another way to reduce the size of the image interpretation in order to speed up computation, and it makes the detected features more robust. </a:t>
            </a:r>
            <a:r>
              <a:rPr lang="en-US" dirty="0">
                <a:solidFill>
                  <a:srgbClr val="292929"/>
                </a:solidFill>
                <a:latin typeface="medium-content-serif-font"/>
              </a:rPr>
              <a:t>It’s</a:t>
            </a:r>
            <a:r>
              <a:rPr lang="en-US" b="0" i="0" dirty="0">
                <a:solidFill>
                  <a:srgbClr val="292929"/>
                </a:solidFill>
                <a:effectLst/>
                <a:latin typeface="medium-content-serif-font"/>
              </a:rPr>
              <a:t> allows you to determine features that produce the highest impact and reduces the risk of overfitting.</a:t>
            </a:r>
          </a:p>
          <a:p>
            <a:endParaRPr lang="en-IN" dirty="0"/>
          </a:p>
        </p:txBody>
      </p:sp>
      <p:pic>
        <p:nvPicPr>
          <p:cNvPr id="8" name="Content Placeholder 7" descr="A close up of a colorful background&#10;&#10;Description automatically generated">
            <a:extLst>
              <a:ext uri="{FF2B5EF4-FFF2-40B4-BE49-F238E27FC236}">
                <a16:creationId xmlns:a16="http://schemas.microsoft.com/office/drawing/2014/main" id="{9352E8E5-E359-496E-A522-893B44121D6E}"/>
              </a:ext>
            </a:extLst>
          </p:cNvPr>
          <p:cNvPicPr>
            <a:picLocks noGrp="1" noChangeAspect="1"/>
          </p:cNvPicPr>
          <p:nvPr>
            <p:ph idx="1"/>
          </p:nvPr>
        </p:nvPicPr>
        <p:blipFill>
          <a:blip r:embed="rId2"/>
          <a:stretch>
            <a:fillRect/>
          </a:stretch>
        </p:blipFill>
        <p:spPr>
          <a:xfrm>
            <a:off x="1331006" y="3034506"/>
            <a:ext cx="7289324" cy="3345974"/>
          </a:xfrm>
        </p:spPr>
      </p:pic>
      <p:sp>
        <p:nvSpPr>
          <p:cNvPr id="10" name="TextBox 9">
            <a:extLst>
              <a:ext uri="{FF2B5EF4-FFF2-40B4-BE49-F238E27FC236}">
                <a16:creationId xmlns:a16="http://schemas.microsoft.com/office/drawing/2014/main" id="{B54833BC-9C86-49C5-B0E5-2EF0475BFB50}"/>
              </a:ext>
            </a:extLst>
          </p:cNvPr>
          <p:cNvSpPr txBox="1"/>
          <p:nvPr/>
        </p:nvSpPr>
        <p:spPr>
          <a:xfrm>
            <a:off x="6695440" y="5564108"/>
            <a:ext cx="1950720" cy="369332"/>
          </a:xfrm>
          <a:prstGeom prst="rect">
            <a:avLst/>
          </a:prstGeom>
          <a:noFill/>
        </p:spPr>
        <p:txBody>
          <a:bodyPr wrap="square" rtlCol="0">
            <a:spAutoFit/>
          </a:bodyPr>
          <a:lstStyle/>
          <a:p>
            <a:r>
              <a:rPr lang="en-IN" dirty="0"/>
              <a:t>Max Pooling</a:t>
            </a:r>
          </a:p>
        </p:txBody>
      </p:sp>
      <p:sp>
        <p:nvSpPr>
          <p:cNvPr id="11" name="TextBox 10">
            <a:extLst>
              <a:ext uri="{FF2B5EF4-FFF2-40B4-BE49-F238E27FC236}">
                <a16:creationId xmlns:a16="http://schemas.microsoft.com/office/drawing/2014/main" id="{6D46AB48-DC28-4CCB-A597-F75E4F317293}"/>
              </a:ext>
            </a:extLst>
          </p:cNvPr>
          <p:cNvSpPr txBox="1"/>
          <p:nvPr/>
        </p:nvSpPr>
        <p:spPr>
          <a:xfrm>
            <a:off x="2560320" y="6248400"/>
            <a:ext cx="2702560" cy="375920"/>
          </a:xfrm>
          <a:prstGeom prst="rect">
            <a:avLst/>
          </a:prstGeom>
          <a:noFill/>
        </p:spPr>
        <p:txBody>
          <a:bodyPr wrap="square" rtlCol="0">
            <a:spAutoFit/>
          </a:bodyPr>
          <a:lstStyle/>
          <a:p>
            <a:r>
              <a:rPr lang="en-IN" dirty="0"/>
              <a:t>Feature Map</a:t>
            </a:r>
          </a:p>
        </p:txBody>
      </p:sp>
    </p:spTree>
    <p:extLst>
      <p:ext uri="{BB962C8B-B14F-4D97-AF65-F5344CB8AC3E}">
        <p14:creationId xmlns:p14="http://schemas.microsoft.com/office/powerpoint/2010/main" val="4157413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Custom 1">
      <a:dk1>
        <a:sysClr val="windowText" lastClr="000000"/>
      </a:dk1>
      <a:lt1>
        <a:sysClr val="window" lastClr="FFFFFF"/>
      </a:lt1>
      <a:dk2>
        <a:srgbClr val="00000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308</Words>
  <Application>Microsoft Office PowerPoint</Application>
  <PresentationFormat>Widescreen</PresentationFormat>
  <Paragraphs>30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Condensed</vt:lpstr>
      <vt:lpstr>Calibri</vt:lpstr>
      <vt:lpstr>Georgia</vt:lpstr>
      <vt:lpstr>medium-content-serif-font</vt:lpstr>
      <vt:lpstr>Roboto</vt:lpstr>
      <vt:lpstr>Trebuchet MS</vt:lpstr>
      <vt:lpstr>Wingdings 3</vt:lpstr>
      <vt:lpstr>Facet</vt:lpstr>
      <vt:lpstr>Deep Learning for Fruit Classification By</vt:lpstr>
      <vt:lpstr>PowerPoint Presentation</vt:lpstr>
      <vt:lpstr>What is Convolution Neural Network (CNN)</vt:lpstr>
      <vt:lpstr>Feature Extraction:</vt:lpstr>
      <vt:lpstr>Continue:</vt:lpstr>
      <vt:lpstr>Continue:</vt:lpstr>
      <vt:lpstr>Steps for Building CNN Model:</vt:lpstr>
      <vt:lpstr>Convolution Layer:</vt:lpstr>
      <vt:lpstr>Pooling Layer:</vt:lpstr>
      <vt:lpstr>Flattening:</vt:lpstr>
      <vt:lpstr>Full Connection: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Fruit Classification By</dc:title>
  <dc:creator>Anup Mor</dc:creator>
  <cp:lastModifiedBy>Anup Mor</cp:lastModifiedBy>
  <cp:revision>15</cp:revision>
  <dcterms:created xsi:type="dcterms:W3CDTF">2020-08-10T13:26:32Z</dcterms:created>
  <dcterms:modified xsi:type="dcterms:W3CDTF">2020-08-14T07:02:49Z</dcterms:modified>
</cp:coreProperties>
</file>