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58" r:id="rId6"/>
    <p:sldId id="259" r:id="rId7"/>
    <p:sldId id="266" r:id="rId8"/>
    <p:sldId id="260" r:id="rId9"/>
    <p:sldId id="268" r:id="rId10"/>
    <p:sldId id="261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35" autoAdjust="0"/>
    <p:restoredTop sz="94660"/>
  </p:normalViewPr>
  <p:slideViewPr>
    <p:cSldViewPr>
      <p:cViewPr varScale="1">
        <p:scale>
          <a:sx n="73" d="100"/>
          <a:sy n="73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AB26-B37B-47D7-8591-78B8BD8DAA75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4FB8-B5FD-4E4E-BAC3-E1B080AF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772400" cy="1755775"/>
          </a:xfrm>
        </p:spPr>
        <p:txBody>
          <a:bodyPr/>
          <a:lstStyle/>
          <a:p>
            <a:pPr algn="l"/>
            <a:r>
              <a:rPr lang="en-US" dirty="0" smtClean="0">
                <a:latin typeface="Baskerville Old Face" pitchFamily="18" charset="0"/>
              </a:rPr>
              <a:t>                </a:t>
            </a:r>
            <a:r>
              <a:rPr lang="en-US" dirty="0" smtClean="0">
                <a:latin typeface="Berlin Sans FB" pitchFamily="34" charset="0"/>
              </a:rPr>
              <a:t>ViFI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8763000" cy="22098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  <a:cs typeface="Aharoni" pitchFamily="2" charset="-79"/>
              </a:rPr>
              <a:t>Because</a:t>
            </a:r>
            <a:r>
              <a:rPr lang="en-US" sz="2400" dirty="0" smtClean="0">
                <a:latin typeface="Berlin Sans FB" pitchFamily="34" charset="0"/>
              </a:rPr>
              <a:t> Internet should be Free!</a:t>
            </a:r>
            <a:endParaRPr lang="en-US" sz="2400" dirty="0">
              <a:latin typeface="Berlin Sans FB" pitchFamily="34" charset="0"/>
            </a:endParaRPr>
          </a:p>
        </p:txBody>
      </p:sp>
      <p:pic>
        <p:nvPicPr>
          <p:cNvPr id="4" name="Picture 3" descr="IT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5943600" cy="276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Eg.NetZero in UK – brand adds or time limit.</a:t>
            </a:r>
          </a:p>
          <a:p>
            <a:endParaRPr lang="en-US" dirty="0" smtClean="0"/>
          </a:p>
          <a:p>
            <a:r>
              <a:rPr lang="en-US" dirty="0" smtClean="0"/>
              <a:t>Consumer reluctance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money..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earn when villagers earn.</a:t>
            </a:r>
          </a:p>
          <a:p>
            <a:endParaRPr lang="en-US" dirty="0"/>
          </a:p>
          <a:p>
            <a:r>
              <a:rPr lang="en-US" dirty="0" smtClean="0"/>
              <a:t>Government incentives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M-Commerce</a:t>
            </a:r>
          </a:p>
          <a:p>
            <a:r>
              <a:rPr lang="en-US" dirty="0" smtClean="0"/>
              <a:t>450 million mobile users in India by 2015.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us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DSI: First and Free</a:t>
            </a:r>
          </a:p>
          <a:p>
            <a:pPr>
              <a:buNone/>
            </a:pPr>
            <a:r>
              <a:rPr lang="en-US" dirty="0" smtClean="0"/>
              <a:t>New technology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Thinking BIG is what makes us different.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Baba Prasad.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029200"/>
            <a:ext cx="8382000" cy="16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India’s economy has a dual nature.</a:t>
            </a:r>
          </a:p>
          <a:p>
            <a:pPr>
              <a:buNone/>
            </a:pPr>
            <a:r>
              <a:rPr lang="en-US" dirty="0" smtClean="0"/>
              <a:t>              </a:t>
            </a:r>
          </a:p>
        </p:txBody>
      </p:sp>
      <p:pic>
        <p:nvPicPr>
          <p:cNvPr id="5" name="Picture 4" descr="default-regional-image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5715000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04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 scenario….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Rural markets are relatively un impacted by globalization</a:t>
            </a:r>
          </a:p>
          <a:p>
            <a:endParaRPr lang="en-US" dirty="0" smtClean="0"/>
          </a:p>
          <a:p>
            <a:r>
              <a:rPr lang="en-US" dirty="0" smtClean="0"/>
              <a:t>Reason: The set of activities for these markets and capabilities are different from national or global economies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out of every 10 people on the earth lives in rural India</a:t>
            </a:r>
          </a:p>
          <a:p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fifty years of double digit growth in per capita income </a:t>
            </a:r>
            <a:endParaRPr lang="en-US" dirty="0" smtClean="0"/>
          </a:p>
          <a:p>
            <a:r>
              <a:rPr lang="en-US" dirty="0" smtClean="0"/>
              <a:t>The national economic growth sustains only when there is rural economic growth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How?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Berlin Sans FB" pitchFamily="34" charset="0"/>
            </a:endParaRPr>
          </a:p>
          <a:p>
            <a:endParaRPr lang="en-US" i="1" u="sng" dirty="0">
              <a:latin typeface="Berlin Sans FB" pitchFamily="34" charset="0"/>
            </a:endParaRPr>
          </a:p>
          <a:p>
            <a:r>
              <a:rPr lang="en-US" i="1" u="sng" dirty="0" smtClean="0">
                <a:latin typeface="Berlin Sans FB" pitchFamily="34" charset="0"/>
              </a:rPr>
              <a:t>in situ</a:t>
            </a:r>
            <a:r>
              <a:rPr lang="en-US" i="1" dirty="0" smtClean="0">
                <a:latin typeface="Berlin Sans FB" pitchFamily="34" charset="0"/>
              </a:rPr>
              <a:t> </a:t>
            </a:r>
            <a:r>
              <a:rPr lang="en-US" dirty="0" smtClean="0">
                <a:latin typeface="Berlin Sans FB" pitchFamily="34" charset="0"/>
              </a:rPr>
              <a:t>urbanization.</a:t>
            </a:r>
          </a:p>
          <a:p>
            <a:endParaRPr lang="en-US" dirty="0">
              <a:latin typeface="Berlin Sans FB" pitchFamily="34" charset="0"/>
            </a:endParaRPr>
          </a:p>
          <a:p>
            <a:r>
              <a:rPr lang="en-US" dirty="0">
                <a:latin typeface="Berlin Sans FB" pitchFamily="34" charset="0"/>
              </a:rPr>
              <a:t>M</a:t>
            </a:r>
            <a:r>
              <a:rPr lang="en-US" dirty="0" smtClean="0">
                <a:latin typeface="Berlin Sans FB" pitchFamily="34" charset="0"/>
              </a:rPr>
              <a:t>ake most rural Indians an investment</a:t>
            </a:r>
          </a:p>
          <a:p>
            <a:pPr>
              <a:buNone/>
            </a:pPr>
            <a:endParaRPr lang="en-US" dirty="0" smtClean="0">
              <a:latin typeface="Berlin Sans FB" pitchFamily="34" charset="0"/>
            </a:endParaRPr>
          </a:p>
          <a:p>
            <a:pPr>
              <a:buNone/>
            </a:pPr>
            <a:endParaRPr lang="en-US" dirty="0">
              <a:latin typeface="Berlin Sans FB" pitchFamily="34" charset="0"/>
            </a:endParaRPr>
          </a:p>
          <a:p>
            <a:endParaRPr lang="en-US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02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Berlin Sans FB" pitchFamily="34" charset="0"/>
              </a:rPr>
              <a:t>SERVICES</a:t>
            </a:r>
            <a:endParaRPr lang="en-US" sz="1600" dirty="0">
              <a:latin typeface="Berlin Sans FB" pitchFamily="34" charset="0"/>
            </a:endParaRPr>
          </a:p>
          <a:p>
            <a:pPr>
              <a:buNone/>
            </a:pPr>
            <a:r>
              <a:rPr lang="en-US" sz="1600" dirty="0">
                <a:latin typeface="Berlin Sans FB" pitchFamily="34" charset="0"/>
              </a:rPr>
              <a:t> </a:t>
            </a:r>
            <a:endParaRPr lang="en-US" sz="1600" dirty="0" smtClean="0">
              <a:latin typeface="Berlin Sans FB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Berlin Sans FB" pitchFamily="34" charset="0"/>
              </a:rPr>
              <a:t>Market making and access to markets</a:t>
            </a:r>
          </a:p>
          <a:p>
            <a:r>
              <a:rPr lang="en-US" sz="2000" dirty="0" smtClean="0">
                <a:latin typeface="Berlin Sans FB" pitchFamily="34" charset="0"/>
              </a:rPr>
              <a:t>Demand </a:t>
            </a:r>
            <a:r>
              <a:rPr lang="en-US" sz="2000" dirty="0">
                <a:latin typeface="Berlin Sans FB" pitchFamily="34" charset="0"/>
              </a:rPr>
              <a:t>aggregation of agricultural and non-agricultural </a:t>
            </a:r>
            <a:r>
              <a:rPr lang="en-US" sz="2000" dirty="0" smtClean="0">
                <a:latin typeface="Berlin Sans FB" pitchFamily="34" charset="0"/>
              </a:rPr>
              <a:t>inputs</a:t>
            </a:r>
          </a:p>
          <a:p>
            <a:r>
              <a:rPr lang="en-US" sz="2000" dirty="0" smtClean="0">
                <a:latin typeface="Berlin Sans FB" pitchFamily="34" charset="0"/>
              </a:rPr>
              <a:t>Education </a:t>
            </a:r>
            <a:r>
              <a:rPr lang="en-US" sz="2000" dirty="0">
                <a:latin typeface="Berlin Sans FB" pitchFamily="34" charset="0"/>
              </a:rPr>
              <a:t>and library</a:t>
            </a:r>
          </a:p>
          <a:p>
            <a:r>
              <a:rPr lang="en-US" sz="2000" dirty="0" smtClean="0">
                <a:latin typeface="Berlin Sans FB" pitchFamily="34" charset="0"/>
              </a:rPr>
              <a:t>Health </a:t>
            </a:r>
            <a:r>
              <a:rPr lang="en-US" sz="2000" dirty="0">
                <a:latin typeface="Berlin Sans FB" pitchFamily="34" charset="0"/>
              </a:rPr>
              <a:t>care</a:t>
            </a:r>
          </a:p>
          <a:p>
            <a:r>
              <a:rPr lang="en-US" sz="2000" dirty="0" smtClean="0">
                <a:latin typeface="Berlin Sans FB" pitchFamily="34" charset="0"/>
              </a:rPr>
              <a:t>Banking </a:t>
            </a:r>
            <a:r>
              <a:rPr lang="en-US" sz="2000" dirty="0">
                <a:latin typeface="Berlin Sans FB" pitchFamily="34" charset="0"/>
              </a:rPr>
              <a:t>and financial intermediation</a:t>
            </a:r>
          </a:p>
          <a:p>
            <a:r>
              <a:rPr lang="en-US" sz="2000" dirty="0" smtClean="0">
                <a:latin typeface="Berlin Sans FB" pitchFamily="34" charset="0"/>
              </a:rPr>
              <a:t>Telecommunications </a:t>
            </a:r>
            <a:r>
              <a:rPr lang="en-US" sz="2000" dirty="0">
                <a:latin typeface="Berlin Sans FB" pitchFamily="34" charset="0"/>
              </a:rPr>
              <a:t>and internet </a:t>
            </a:r>
            <a:r>
              <a:rPr lang="en-US" sz="2000" dirty="0" smtClean="0">
                <a:latin typeface="Berlin Sans FB" pitchFamily="34" charset="0"/>
              </a:rPr>
              <a:t>access</a:t>
            </a:r>
          </a:p>
          <a:p>
            <a:r>
              <a:rPr lang="en-US" sz="2000" dirty="0" smtClean="0">
                <a:latin typeface="Berlin Sans FB" pitchFamily="34" charset="0"/>
              </a:rPr>
              <a:t>Charity </a:t>
            </a:r>
            <a:r>
              <a:rPr lang="en-US" sz="2000" dirty="0">
                <a:latin typeface="Berlin Sans FB" pitchFamily="34" charset="0"/>
              </a:rPr>
              <a:t>and social </a:t>
            </a:r>
            <a:r>
              <a:rPr lang="en-US" sz="2000" dirty="0" smtClean="0">
                <a:latin typeface="Berlin Sans FB" pitchFamily="34" charset="0"/>
              </a:rPr>
              <a:t>services</a:t>
            </a:r>
          </a:p>
          <a:p>
            <a:r>
              <a:rPr lang="en-US" sz="2000" dirty="0" smtClean="0">
                <a:latin typeface="Berlin Sans FB" pitchFamily="34" charset="0"/>
              </a:rPr>
              <a:t>Market </a:t>
            </a:r>
            <a:r>
              <a:rPr lang="en-US" sz="2000" dirty="0">
                <a:latin typeface="Berlin Sans FB" pitchFamily="34" charset="0"/>
              </a:rPr>
              <a:t>information</a:t>
            </a:r>
          </a:p>
          <a:p>
            <a:r>
              <a:rPr lang="en-US" sz="2000" dirty="0" smtClean="0">
                <a:latin typeface="Berlin Sans FB" pitchFamily="34" charset="0"/>
              </a:rPr>
              <a:t>Weather </a:t>
            </a:r>
            <a:r>
              <a:rPr lang="en-US" sz="2000" dirty="0">
                <a:latin typeface="Berlin Sans FB" pitchFamily="34" charset="0"/>
              </a:rPr>
              <a:t>and agricultural </a:t>
            </a:r>
            <a:r>
              <a:rPr lang="en-US" sz="2000" dirty="0" smtClean="0">
                <a:latin typeface="Berlin Sans FB" pitchFamily="34" charset="0"/>
              </a:rPr>
              <a:t>information</a:t>
            </a:r>
            <a:endParaRPr lang="en-US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Berlin Sans FB" pitchFamily="34" charset="0"/>
              </a:rPr>
              <a:t>A common feature of these services is that they are all dependant to a large extent on information and communications technologies  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itchFamily="34" charset="0"/>
              </a:rPr>
              <a:t>The Idea	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.Computer science problem</a:t>
            </a:r>
          </a:p>
          <a:p>
            <a:pPr>
              <a:buNone/>
            </a:pPr>
            <a:r>
              <a:rPr lang="en-US" dirty="0" smtClean="0"/>
              <a:t>.minimizing cost </a:t>
            </a:r>
          </a:p>
          <a:p>
            <a:pPr>
              <a:buNone/>
            </a:pPr>
            <a:r>
              <a:rPr lang="en-US" dirty="0" smtClean="0"/>
              <a:t>.rural </a:t>
            </a:r>
            <a:r>
              <a:rPr lang="en-US" dirty="0" err="1" smtClean="0"/>
              <a:t>isp</a:t>
            </a:r>
            <a:r>
              <a:rPr lang="en-US" dirty="0" smtClean="0"/>
              <a:t> (at village level 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-&gt; functionality</a:t>
            </a:r>
          </a:p>
          <a:p>
            <a:pPr>
              <a:buNone/>
            </a:pPr>
            <a:r>
              <a:rPr lang="en-US" dirty="0" smtClean="0"/>
              <a:t>-&gt; how is this going to decrease the cost to zero?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 platform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billion users are going to access net on phones first time.</a:t>
            </a:r>
          </a:p>
          <a:p>
            <a:r>
              <a:rPr lang="en-US" dirty="0" smtClean="0"/>
              <a:t>218.9 million active SIM users in rural India.</a:t>
            </a:r>
            <a:endParaRPr lang="en-US" dirty="0"/>
          </a:p>
          <a:p>
            <a:r>
              <a:rPr lang="en-US" dirty="0" smtClean="0"/>
              <a:t>Has become a part in life of all.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249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             ViFI</vt:lpstr>
      <vt:lpstr>Slide 2</vt:lpstr>
      <vt:lpstr>Why?</vt:lpstr>
      <vt:lpstr>Change?</vt:lpstr>
      <vt:lpstr>How?</vt:lpstr>
      <vt:lpstr>Slide 6</vt:lpstr>
      <vt:lpstr>Slide 7</vt:lpstr>
      <vt:lpstr>The Idea </vt:lpstr>
      <vt:lpstr>Why mobile platform ..</vt:lpstr>
      <vt:lpstr>Competition..</vt:lpstr>
      <vt:lpstr>Making money..</vt:lpstr>
      <vt:lpstr>Positioning </vt:lpstr>
      <vt:lpstr>What makes us different?</vt:lpstr>
      <vt:lpstr>Acknowledgments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SHEETAL</dc:creator>
  <cp:lastModifiedBy>SHEETAL</cp:lastModifiedBy>
  <cp:revision>48</cp:revision>
  <dcterms:created xsi:type="dcterms:W3CDTF">2012-11-15T17:01:00Z</dcterms:created>
  <dcterms:modified xsi:type="dcterms:W3CDTF">2012-11-16T04:42:59Z</dcterms:modified>
</cp:coreProperties>
</file>