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74" r:id="rId10"/>
    <p:sldId id="276" r:id="rId11"/>
    <p:sldId id="275" r:id="rId12"/>
    <p:sldId id="264" r:id="rId13"/>
    <p:sldId id="270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riya Srivastava" initials="AS" lastIdx="1" clrIdx="0">
    <p:extLst>
      <p:ext uri="{19B8F6BF-5375-455C-9EA6-DF929625EA0E}">
        <p15:presenceInfo xmlns:p15="http://schemas.microsoft.com/office/powerpoint/2012/main" userId="S-1-5-21-1220945662-602162358-839522115-345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C"/>
    <a:srgbClr val="1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8" autoAdjust="0"/>
    <p:restoredTop sz="94660"/>
  </p:normalViewPr>
  <p:slideViewPr>
    <p:cSldViewPr snapToGrid="0">
      <p:cViewPr>
        <p:scale>
          <a:sx n="66" d="100"/>
          <a:sy n="66" d="100"/>
        </p:scale>
        <p:origin x="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7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54AA-5C22-400B-A802-6EBFD69F3D6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9CE6B-424A-4C11-A3BF-DC02B13DBA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799294324,&quot;Placement&quot;:&quot;Footer&quot;}"/>
          <p:cNvSpPr txBox="1"/>
          <p:nvPr userDrawn="1"/>
        </p:nvSpPr>
        <p:spPr>
          <a:xfrm>
            <a:off x="5619019" y="6664017"/>
            <a:ext cx="953961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600" smtClean="0">
                <a:solidFill>
                  <a:srgbClr val="737373"/>
                </a:solidFill>
                <a:latin typeface="Calibri" panose="020F0502020204030204" pitchFamily="34" charset="0"/>
              </a:rPr>
              <a:t>Sensitivity: Internal (C3)</a:t>
            </a:r>
            <a:endParaRPr lang="en-US" sz="6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priya-Sri/ECG-monitoring-and-decision-support-syste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963211/" TargetMode="External"/><Relationship Id="rId7" Type="http://schemas.openxmlformats.org/officeDocument/2006/relationships/hyperlink" Target="https://stanfordmlgroup.github.io/projects/ecg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467-020-15432-4" TargetMode="External"/><Relationship Id="rId5" Type="http://schemas.openxmlformats.org/officeDocument/2006/relationships/hyperlink" Target="https://zenodo.org/record/3765717#.YNsrnugzbIU" TargetMode="External"/><Relationship Id="rId4" Type="http://schemas.openxmlformats.org/officeDocument/2006/relationships/hyperlink" Target="https://www.sciencedirect.com/science/article/pii/S156625351830763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Decision Tree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98489" y="5874084"/>
            <a:ext cx="9663006" cy="93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Note: (1) Features extracted for 6 leads were use to train Decision Tree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         (2) Feature scaling was done using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StandardScalar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(accuracy for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MinMaxScalar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was lower)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         (3) Train test ratio was 80:20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66469" y="2140180"/>
            <a:ext cx="2598420" cy="343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98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.7%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53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.2%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Precision: 0.54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0.53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score: 0.53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9212" y="1311927"/>
            <a:ext cx="2921000" cy="5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Base Model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69" y="3728794"/>
            <a:ext cx="2396807" cy="1823083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226052" y="1336537"/>
            <a:ext cx="2921000" cy="546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Hyperparameter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Tuning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116" y="3600834"/>
            <a:ext cx="6375020" cy="211424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310372" y="1333489"/>
            <a:ext cx="2921000" cy="546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Hyperparameter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Tuning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192780" y="2143409"/>
            <a:ext cx="867156" cy="18941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221474" y="2139804"/>
            <a:ext cx="867156" cy="18941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04822" y="2128135"/>
            <a:ext cx="835914" cy="63814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65903" y="2722981"/>
            <a:ext cx="124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Over-fitting</a:t>
            </a:r>
            <a:endParaRPr lang="en-US" sz="1600" b="1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0119" y="1699903"/>
            <a:ext cx="3147301" cy="126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(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fully-grown trees using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sklearn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  <a:endParaRPr lang="en-US" sz="1600" i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360977" y="2138580"/>
            <a:ext cx="2598420" cy="343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56.0%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49.8%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Precision: 0.49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0.50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score: 0.47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99330" y="2126535"/>
            <a:ext cx="835914" cy="63814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58278" y="2721381"/>
            <a:ext cx="1610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Lower accuracy</a:t>
            </a:r>
            <a:endParaRPr lang="en-US" sz="1600" b="1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87619" y="1707925"/>
            <a:ext cx="3147301" cy="126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(pruned to reduce max-depth of 4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  <a:endParaRPr lang="en-US" sz="1600" i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8430869" y="2204347"/>
            <a:ext cx="2598420" cy="133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58.5%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58.0%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Precision: 0.58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0.58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score: 0.57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769222" y="2192302"/>
            <a:ext cx="835914" cy="63814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357511" y="1696692"/>
            <a:ext cx="3147301" cy="1263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(multiple parameters optimized using Grid Search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  <a:endParaRPr lang="en-US" sz="1600" i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46952" y="2727692"/>
            <a:ext cx="1610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Final accuracy</a:t>
            </a:r>
            <a:endParaRPr lang="en-US" sz="1600" b="1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41" y="2549120"/>
            <a:ext cx="5137352" cy="3027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KNN Model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31748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KNN is a classification algorithm that predicts based on majority label of “k” closest points</a:t>
            </a:r>
          </a:p>
          <a:p>
            <a:pPr>
              <a:lnSpc>
                <a:spcPct val="110000"/>
              </a:lnSpc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Choosing a k affects the predicted values</a:t>
            </a:r>
            <a:endParaRPr lang="en-US" sz="14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78225" y="2910201"/>
            <a:ext cx="2598420" cy="343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98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.7%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26.9%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Precision: 0.54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0.53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score: 0.53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3948" y="2622053"/>
            <a:ext cx="2921000" cy="5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Base Model (k=1)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73955" y="4636859"/>
            <a:ext cx="1120231" cy="940237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673109" y="2908597"/>
            <a:ext cx="2598420" cy="343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65.7%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53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.2%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Precision: 0.54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0.53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score: 0.53</a:t>
            </a:r>
            <a:endParaRPr lang="en-US" sz="16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48832" y="2620449"/>
            <a:ext cx="2921000" cy="5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Base Model (k=1)</a:t>
            </a:r>
            <a:endParaRPr lang="en-US" sz="2000" b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9992206" y="3002429"/>
            <a:ext cx="911638" cy="70169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Other Models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55499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69508" y="1600201"/>
            <a:ext cx="63500" cy="3474720"/>
          </a:xfrm>
          <a:prstGeom prst="line">
            <a:avLst/>
          </a:prstGeom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245108" y="1600199"/>
            <a:ext cx="4270168" cy="3474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Random Forest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accuracy: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98.6%              67.8%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69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.3%                66.4%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0.70               0.62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0.70                    0.62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0.69                  0.59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Hyperparameters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tuned using validation curve: 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	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max depth (5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	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n_estimators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(50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59408" y="5334326"/>
            <a:ext cx="9473692" cy="577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More work to be done on feature extraction to increase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model accuracy</a:t>
            </a:r>
            <a:endParaRPr lang="en-US" sz="1800" b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8934" y="2435189"/>
            <a:ext cx="3675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28934" y="2780097"/>
            <a:ext cx="3675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65659" y="3086506"/>
            <a:ext cx="40426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65659" y="3412156"/>
            <a:ext cx="40426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5659" y="3757064"/>
            <a:ext cx="40426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624044" y="1598593"/>
            <a:ext cx="4270168" cy="3474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Gradient Boosting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US" sz="1400" b="1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 accuracy: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43.0%              67.8%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Test accuracy: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39.9%                62.4%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Precision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0.70               0.62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Recall: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0.70                    0.62</a:t>
            </a:r>
            <a:endParaRPr lang="en-US" sz="19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1 score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: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                 0.59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Hyperparameters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tuned using validation curve: 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	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max depth (2)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	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n_estimators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(30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807870" y="2433583"/>
            <a:ext cx="3675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807870" y="2778491"/>
            <a:ext cx="3675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144595" y="3084900"/>
            <a:ext cx="40426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144595" y="3410550"/>
            <a:ext cx="40426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44595" y="3755458"/>
            <a:ext cx="40426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39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438C"/>
                </a:solidFill>
                <a:latin typeface="Bodoni MT" panose="02070603080606020203" pitchFamily="18" charset="0"/>
              </a:rPr>
              <a:t>Github</a:t>
            </a:r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 Link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  <a:hlinkClick r:id="rId3"/>
              </a:rPr>
              <a:t>github.com/Anupriya-Sri/ECG-monitoring-and-decision-support-system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4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5781" y="5322771"/>
            <a:ext cx="101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MLBF is best performing model… diverse features identify.. Higher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Future Scope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Additional features to increase (frequency features)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DL models to be trained using pre-processed features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Increasing dataset and real-life data set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Expansion of 6 lead models to 12-leads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Deployment to hardware device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1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12-leads in ECG recording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&lt;&lt;from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wikipedia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&gt;&gt;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Agenda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ECG signal and arrhythmias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Literature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review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Workflow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Dataset description and pre-processing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Feature extraction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Machine learning models –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andom forest, -----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Deep learning models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Multi-lead Branch Fusion Network (MLBF)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Attention Time Incremented- CNN (ATI-CNN)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Convolution Neural Network (CNN)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ResNet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and Modified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ResNet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Model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Performance Summary and Conclusion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ECG </a:t>
            </a:r>
            <a:r>
              <a:rPr lang="en-US" sz="4000" b="1" dirty="0">
                <a:solidFill>
                  <a:srgbClr val="00438C"/>
                </a:solidFill>
                <a:latin typeface="Bodoni MT" panose="02070603080606020203" pitchFamily="18" charset="0"/>
              </a:rPr>
              <a:t>signal and </a:t>
            </a:r>
            <a:r>
              <a:rPr lang="en-US" sz="4000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Arrhythmias</a:t>
            </a:r>
            <a:endParaRPr lang="en-US" sz="4000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0937" y="1423424"/>
            <a:ext cx="7589520" cy="4771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Bodoni MT" panose="02070603080606020203" pitchFamily="18" charset="0"/>
              </a:rPr>
              <a:t>Electric pulses control timing, synchronization and pumping action of the </a:t>
            </a:r>
            <a:r>
              <a:rPr lang="en-US" sz="2000" dirty="0" smtClean="0">
                <a:latin typeface="Bodoni MT" panose="02070603080606020203" pitchFamily="18" charset="0"/>
              </a:rPr>
              <a:t>heart</a:t>
            </a:r>
          </a:p>
          <a:p>
            <a:r>
              <a:rPr lang="en-US" sz="2000" dirty="0" smtClean="0">
                <a:latin typeface="Bodoni MT" panose="02070603080606020203" pitchFamily="18" charset="0"/>
              </a:rPr>
              <a:t>ECG signal is </a:t>
            </a:r>
            <a:r>
              <a:rPr lang="en-US" sz="2000" dirty="0">
                <a:latin typeface="Bodoni MT" panose="02070603080606020203" pitchFamily="18" charset="0"/>
              </a:rPr>
              <a:t>a </a:t>
            </a:r>
            <a:r>
              <a:rPr lang="en-US" sz="2000" dirty="0" smtClean="0">
                <a:latin typeface="Bodoni MT" panose="02070603080606020203" pitchFamily="18" charset="0"/>
              </a:rPr>
              <a:t>graphical representation </a:t>
            </a:r>
            <a:r>
              <a:rPr lang="en-US" sz="2000" dirty="0">
                <a:latin typeface="Bodoni MT" panose="02070603080606020203" pitchFamily="18" charset="0"/>
              </a:rPr>
              <a:t>of heart pulses </a:t>
            </a:r>
            <a:r>
              <a:rPr lang="en-US" sz="2000" dirty="0" smtClean="0">
                <a:latin typeface="Bodoni MT" panose="02070603080606020203" pitchFamily="18" charset="0"/>
              </a:rPr>
              <a:t>(</a:t>
            </a:r>
            <a:r>
              <a:rPr lang="en-US" sz="2000" b="1" dirty="0" smtClean="0">
                <a:latin typeface="Bodoni MT" panose="02070603080606020203" pitchFamily="18" charset="0"/>
              </a:rPr>
              <a:t>voltage vs time)</a:t>
            </a:r>
            <a:r>
              <a:rPr lang="en-US" sz="2000" dirty="0" smtClean="0">
                <a:latin typeface="Bodoni MT" panose="02070603080606020203" pitchFamily="18" charset="0"/>
              </a:rPr>
              <a:t> captured using electrodes placed on the skin</a:t>
            </a:r>
            <a:endParaRPr lang="en-US" sz="2000" dirty="0">
              <a:latin typeface="Bodoni MT" panose="02070603080606020203" pitchFamily="18" charset="0"/>
            </a:endParaRPr>
          </a:p>
          <a:p>
            <a:r>
              <a:rPr lang="en-US" altLang="en-US" sz="2000" dirty="0" smtClean="0">
                <a:latin typeface="Bodoni MT" panose="02070603080606020203" pitchFamily="18" charset="0"/>
              </a:rPr>
              <a:t>ECG can be analyzed by studying waveform components - P, Q, R, S, T</a:t>
            </a:r>
          </a:p>
          <a:p>
            <a:r>
              <a:rPr lang="en-US" altLang="en-US" sz="2000" dirty="0" smtClean="0">
                <a:latin typeface="Bodoni MT" panose="02070603080606020203" pitchFamily="18" charset="0"/>
              </a:rPr>
              <a:t>Typically, 12 leads are used to analyze an ECG - 6</a:t>
            </a:r>
            <a:r>
              <a:rPr lang="en-US" altLang="en-US" sz="1800" dirty="0" smtClean="0">
                <a:latin typeface="Bodoni MT" panose="02070603080606020203" pitchFamily="18" charset="0"/>
              </a:rPr>
              <a:t> limb </a:t>
            </a:r>
            <a:r>
              <a:rPr lang="en-US" altLang="en-US" sz="1800" dirty="0">
                <a:latin typeface="Bodoni MT" panose="02070603080606020203" pitchFamily="18" charset="0"/>
              </a:rPr>
              <a:t>leads </a:t>
            </a:r>
            <a:r>
              <a:rPr lang="en-US" altLang="en-US" sz="1800" dirty="0" smtClean="0">
                <a:latin typeface="Bodoni MT" panose="02070603080606020203" pitchFamily="18" charset="0"/>
              </a:rPr>
              <a:t>&amp; 6 chest leads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Bodoni MT" panose="02070603080606020203" pitchFamily="18" charset="0"/>
              </a:rPr>
              <a:t>Benefits of portable ECGs:  </a:t>
            </a:r>
            <a:endParaRPr lang="en-US" altLang="en-US" sz="2000" dirty="0">
              <a:latin typeface="Bodoni MT" panose="020706030806060202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odoni MT" panose="02070603080606020203" pitchFamily="18" charset="0"/>
              </a:rPr>
              <a:t>Availability </a:t>
            </a:r>
            <a:r>
              <a:rPr lang="en-US" sz="2000" dirty="0">
                <a:latin typeface="Bodoni MT" panose="02070603080606020203" pitchFamily="18" charset="0"/>
              </a:rPr>
              <a:t>in ambulances, public </a:t>
            </a:r>
            <a:r>
              <a:rPr lang="en-US" sz="2000" dirty="0" smtClean="0">
                <a:latin typeface="Bodoni MT" panose="02070603080606020203" pitchFamily="18" charset="0"/>
              </a:rPr>
              <a:t>places, and for home monitoring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Bodoni MT" panose="02070603080606020203" pitchFamily="18" charset="0"/>
              </a:rPr>
              <a:t>Remote monitoring in rural areas and collaboration with experts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937" y="6018883"/>
            <a:ext cx="1064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ECG animation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8640760" y="1386848"/>
            <a:ext cx="2421874" cy="147434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1 in 4 deaths in India are attributed to CVDs </a:t>
            </a:r>
            <a:endParaRPr lang="en-US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9650806" y="2906068"/>
            <a:ext cx="2421874" cy="147434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4-fold increase in CVDs over the past 40 years</a:t>
            </a:r>
            <a:endParaRPr lang="en-US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sp>
        <p:nvSpPr>
          <p:cNvPr id="17" name="Cloud 16"/>
          <p:cNvSpPr/>
          <p:nvPr/>
        </p:nvSpPr>
        <p:spPr>
          <a:xfrm>
            <a:off x="8705045" y="4534149"/>
            <a:ext cx="2421874" cy="147434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Low per capita availability of Cardiologists</a:t>
            </a:r>
            <a:endParaRPr lang="en-US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05045" y="6282909"/>
            <a:ext cx="35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* Source: who.int, nih.gov</a:t>
            </a:r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ECG </a:t>
            </a:r>
            <a:r>
              <a:rPr lang="en-US" sz="4000" b="1" dirty="0">
                <a:solidFill>
                  <a:srgbClr val="00438C"/>
                </a:solidFill>
                <a:latin typeface="Bodoni MT" panose="02070603080606020203" pitchFamily="18" charset="0"/>
              </a:rPr>
              <a:t>signal and </a:t>
            </a:r>
            <a:r>
              <a:rPr lang="en-US" sz="4000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Arrhythmias</a:t>
            </a:r>
            <a:endParaRPr lang="en-US" sz="4000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cxnSp>
        <p:nvCxnSpPr>
          <p:cNvPr id="7" name="Straight Connector 6"/>
          <p:cNvCxnSpPr/>
          <p:nvPr/>
        </p:nvCxnSpPr>
        <p:spPr>
          <a:xfrm>
            <a:off x="8030120" y="1442021"/>
            <a:ext cx="0" cy="46634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45103" y="2215601"/>
            <a:ext cx="3320716" cy="3212661"/>
          </a:xfrm>
          <a:prstGeom prst="rect">
            <a:avLst/>
          </a:prstGeom>
          <a:ln/>
        </p:spPr>
      </p:pic>
      <p:sp>
        <p:nvSpPr>
          <p:cNvPr id="3" name="TextBox 2"/>
          <p:cNvSpPr txBox="1"/>
          <p:nvPr/>
        </p:nvSpPr>
        <p:spPr>
          <a:xfrm>
            <a:off x="8345103" y="1537486"/>
            <a:ext cx="3320716" cy="401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Components of ECG Signal</a:t>
            </a:r>
            <a:endParaRPr lang="en-US" sz="2000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9EE16A86-24E1-47F3-AFC6-81741A62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61298"/>
              </p:ext>
            </p:extLst>
          </p:nvPr>
        </p:nvGraphicFramePr>
        <p:xfrm>
          <a:off x="640968" y="1548783"/>
          <a:ext cx="7115669" cy="430337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156219">
                  <a:extLst>
                    <a:ext uri="{9D8B030D-6E8A-4147-A177-3AD203B41FA5}">
                      <a16:colId xmlns:a16="http://schemas.microsoft.com/office/drawing/2014/main" xmlns="" val="493340596"/>
                    </a:ext>
                  </a:extLst>
                </a:gridCol>
                <a:gridCol w="2959450">
                  <a:extLst>
                    <a:ext uri="{9D8B030D-6E8A-4147-A177-3AD203B41FA5}">
                      <a16:colId xmlns:a16="http://schemas.microsoft.com/office/drawing/2014/main" xmlns="" val="3755227020"/>
                    </a:ext>
                  </a:extLst>
                </a:gridCol>
              </a:tblGrid>
              <a:tr h="5081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Arrhythmia Type</a:t>
                      </a:r>
                      <a:endParaRPr lang="en-US" sz="2000" b="1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Relevant</a:t>
                      </a:r>
                      <a:r>
                        <a:rPr lang="en-US" sz="2000" b="1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ECG components</a:t>
                      </a:r>
                      <a:r>
                        <a:rPr lang="en-US" sz="2000" b="1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 b="1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43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aseline="30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200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degree atria ventricular block</a:t>
                      </a:r>
                      <a:endParaRPr lang="en-US" sz="20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2000" dirty="0">
                        <a:solidFill>
                          <a:srgbClr val="FF0000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191360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Atrial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ea typeface="+mn-ea"/>
                          <a:cs typeface="Arial" panose="020B0604020202020204" pitchFamily="34" charset="0"/>
                        </a:rPr>
                        <a:t>Fibrillation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Right branch bundle</a:t>
                      </a:r>
                      <a:r>
                        <a:rPr lang="en-US" sz="200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block</a:t>
                      </a:r>
                      <a:endParaRPr lang="en-US" sz="20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67192594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ea typeface="+mn-ea"/>
                          <a:cs typeface="Arial" panose="020B0604020202020204" pitchFamily="34" charset="0"/>
                        </a:rPr>
                        <a:t>Left  Branch Bundle Block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43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Premature atrial contraction</a:t>
                      </a:r>
                      <a:r>
                        <a:rPr lang="en-US" sz="200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(PAC)</a:t>
                      </a:r>
                      <a:endParaRPr lang="en-US" sz="20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79566317"/>
                  </a:ext>
                </a:extLst>
              </a:tr>
              <a:tr h="61264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Premature ventricular</a:t>
                      </a:r>
                      <a:r>
                        <a:rPr lang="en-US" sz="2000" b="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contraction (PVC)</a:t>
                      </a:r>
                      <a:endParaRPr lang="en-US" sz="2000" b="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501213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ST segment depression</a:t>
                      </a:r>
                      <a:endParaRPr lang="en-US" sz="2000" b="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192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ST segment elevation</a:t>
                      </a:r>
                      <a:endParaRPr lang="en-US" sz="2000" b="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131" y="5848902"/>
            <a:ext cx="717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*Normal Sinus Rhythm is the healthy heart condition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87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Literature Review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89304"/>
            <a:ext cx="10515600" cy="5330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MLBF-Net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: A Multi-Lead-Branch Fusion Network for Multi-Class Arrhythmia Classification Using 12-Lead ECG </a:t>
            </a:r>
            <a:r>
              <a:rPr lang="en-US" sz="1800" b="1" u="sng" dirty="0" smtClean="0">
                <a:latin typeface="Bodoni MT" panose="02070603080606020203" pitchFamily="18" charset="0"/>
                <a:hlinkClick r:id="rId3"/>
              </a:rPr>
              <a:t>https</a:t>
            </a:r>
            <a:r>
              <a:rPr lang="en-US" sz="1800" b="1" u="sng" dirty="0">
                <a:latin typeface="Bodoni MT" panose="02070603080606020203" pitchFamily="18" charset="0"/>
                <a:hlinkClick r:id="rId3"/>
              </a:rPr>
              <a:t>://www.ncbi.nlm.nih.gov/pmc/articles/PMC7963211</a:t>
            </a:r>
            <a:r>
              <a:rPr lang="en-US" sz="1800" b="1" u="sng" dirty="0" smtClean="0">
                <a:latin typeface="Bodoni MT" panose="02070603080606020203" pitchFamily="18" charset="0"/>
                <a:hlinkClick r:id="rId3"/>
              </a:rPr>
              <a:t>/</a:t>
            </a:r>
            <a:endParaRPr lang="en-US" sz="1800" b="1" dirty="0">
              <a:latin typeface="Bodoni MT" panose="02070603080606020203" pitchFamily="18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Bodoni MT" panose="02070603080606020203" pitchFamily="18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Bodoni MT" panose="02070603080606020203" pitchFamily="18" charset="0"/>
              </a:rPr>
              <a:t>Architecture, Performance</a:t>
            </a:r>
          </a:p>
          <a:p>
            <a:pPr lvl="0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Multi-class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Arrhythmia detection from 12-lead varied-length ECG using Attention-based Time-Incremental Convolutional Neural Network </a:t>
            </a:r>
            <a:r>
              <a:rPr lang="en-US" sz="1800" b="1" u="sng" dirty="0">
                <a:latin typeface="Bodoni MT" panose="02070603080606020203" pitchFamily="18" charset="0"/>
                <a:hlinkClick r:id="rId4"/>
              </a:rPr>
              <a:t>https://www.sciencedirect.com/science/article/pii/S1566253518307632</a:t>
            </a:r>
            <a:endParaRPr lang="en-US" sz="1800" b="1" u="sng" dirty="0">
              <a:latin typeface="Bodoni MT" panose="02070603080606020203" pitchFamily="18" charset="0"/>
            </a:endParaRPr>
          </a:p>
          <a:p>
            <a:pPr marL="0" lvl="0" indent="0">
              <a:buNone/>
            </a:pPr>
            <a:r>
              <a:rPr lang="en-US" sz="1800" b="1" dirty="0">
                <a:latin typeface="Bodoni MT" panose="02070603080606020203" pitchFamily="18" charset="0"/>
              </a:rPr>
              <a:t> </a:t>
            </a:r>
            <a:r>
              <a:rPr lang="en-US" sz="1800" b="1" dirty="0" smtClean="0">
                <a:latin typeface="Bodoni MT" panose="02070603080606020203" pitchFamily="18" charset="0"/>
              </a:rPr>
              <a:t>   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Architecture, Performance</a:t>
            </a:r>
          </a:p>
          <a:p>
            <a:pPr lvl="0"/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Pre-trained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deep neural network models for ECG automatic abnormality detection </a:t>
            </a:r>
            <a:r>
              <a:rPr lang="en-US" sz="1800" b="1" u="sng" dirty="0">
                <a:latin typeface="Bodoni MT" panose="02070603080606020203" pitchFamily="18" charset="0"/>
                <a:hlinkClick r:id="rId5"/>
              </a:rPr>
              <a:t>https://zenodo.org/record/3765717#.YN </a:t>
            </a:r>
            <a:r>
              <a:rPr lang="en-US" sz="1800" b="1" u="sng" dirty="0" err="1">
                <a:latin typeface="Bodoni MT" panose="02070603080606020203" pitchFamily="18" charset="0"/>
                <a:hlinkClick r:id="rId5"/>
              </a:rPr>
              <a:t>snugz</a:t>
            </a:r>
            <a:r>
              <a:rPr lang="en-US" sz="1800" b="1" u="sng" dirty="0">
                <a:latin typeface="Bodoni MT" panose="02070603080606020203" pitchFamily="18" charset="0"/>
                <a:hlinkClick r:id="rId5"/>
              </a:rPr>
              <a:t> </a:t>
            </a:r>
            <a:r>
              <a:rPr lang="en-US" sz="1800" b="1" u="sng" dirty="0" err="1">
                <a:latin typeface="Bodoni MT" panose="02070603080606020203" pitchFamily="18" charset="0"/>
                <a:hlinkClick r:id="rId5"/>
              </a:rPr>
              <a:t>bUY</a:t>
            </a:r>
            <a:endParaRPr lang="en-US" sz="1800" b="1" u="sng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   Architecture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, Performance</a:t>
            </a:r>
          </a:p>
          <a:p>
            <a:pPr lvl="0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Automatic diagnosis of the 12-lead ECG using a deep neural network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h</a:t>
            </a:r>
            <a:r>
              <a:rPr lang="en-US" sz="1800" b="1" u="sng" dirty="0" smtClean="0">
                <a:latin typeface="Bodoni MT" panose="02070603080606020203" pitchFamily="18" charset="0"/>
                <a:hlinkClick r:id="rId6"/>
              </a:rPr>
              <a:t>ttps</a:t>
            </a:r>
            <a:r>
              <a:rPr lang="en-US" sz="1800" b="1" u="sng" dirty="0">
                <a:latin typeface="Bodoni MT" panose="02070603080606020203" pitchFamily="18" charset="0"/>
                <a:hlinkClick r:id="rId6"/>
              </a:rPr>
              <a:t>://www.nature.com/articles/s41467-020-15432-4</a:t>
            </a:r>
            <a:endParaRPr lang="en-US" sz="1800" b="1" u="sng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Architecture, performance</a:t>
            </a:r>
          </a:p>
          <a:p>
            <a:pPr lvl="0"/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Cardiologist level arrhythmia detection and classification in ambulatory electrocardiograms using a deep neural network  Pranav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Rajpukar,Awni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Y.Hannun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</a:t>
            </a:r>
            <a:r>
              <a:rPr lang="en-US" sz="1800" b="1" u="sng" dirty="0" smtClean="0">
                <a:latin typeface="Bodoni MT" panose="02070603080606020203" pitchFamily="18" charset="0"/>
                <a:hlinkClick r:id="rId7"/>
              </a:rPr>
              <a:t>https://stanfordmlgroup.github.io/projects/ecg2/</a:t>
            </a:r>
            <a:endParaRPr lang="en-US" sz="1800" b="1" u="sng" dirty="0" smtClean="0">
              <a:latin typeface="Bodoni MT" panose="02070603080606020203" pitchFamily="18" charset="0"/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   Architecture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, performance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Workflow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Flowchart: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EDA and data pre-processing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ML: Feature extraction, modeling, performance evaluation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modeling, performance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evaluation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Report &lt;&lt;&gt;&gt;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image1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69136" y="3878156"/>
            <a:ext cx="5943600" cy="2641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11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Dataset description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1896" y="1508760"/>
            <a:ext cx="7016496" cy="491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Data Source: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China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Physiological Signal Challenge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2018 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Data Description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Total recordings: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6877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Recording duration: 6 seconds to 60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seconds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Labels: 9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classes corresponding to 8 types of arrhythmias and 1 normal rhythm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Data Selected for 6-lead portable ECG device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Sampling frequency: 500 Hz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Leads: II, V1, V2, V3, V5, V6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Training set corresponding to 5682 recordings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Labels: 7 classes (Atrial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Fibrillation and Left  Branch Bundle Block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dropped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000" dirty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endParaRPr lang="en-US" sz="1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12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12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9EE16A86-24E1-47F3-AFC6-81741A62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83217"/>
              </p:ext>
            </p:extLst>
          </p:nvPr>
        </p:nvGraphicFramePr>
        <p:xfrm>
          <a:off x="8110728" y="1764792"/>
          <a:ext cx="3511296" cy="364028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44293">
                  <a:extLst>
                    <a:ext uri="{9D8B030D-6E8A-4147-A177-3AD203B41FA5}">
                      <a16:colId xmlns:a16="http://schemas.microsoft.com/office/drawing/2014/main" xmlns="" val="493340596"/>
                    </a:ext>
                  </a:extLst>
                </a:gridCol>
                <a:gridCol w="1167003">
                  <a:extLst>
                    <a:ext uri="{9D8B030D-6E8A-4147-A177-3AD203B41FA5}">
                      <a16:colId xmlns:a16="http://schemas.microsoft.com/office/drawing/2014/main" xmlns="" val="3755227020"/>
                    </a:ext>
                  </a:extLst>
                </a:gridCol>
              </a:tblGrid>
              <a:tr h="405005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Arrhythmia Type</a:t>
                      </a:r>
                      <a:endParaRPr lang="en-US" sz="1400" b="1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Recordings</a:t>
                      </a:r>
                      <a:endParaRPr lang="en-US" sz="1400" b="1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5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Normal Sinus Rhythm</a:t>
                      </a:r>
                      <a:endParaRPr lang="en-US" sz="14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918</a:t>
                      </a:r>
                      <a:endParaRPr lang="en-US" sz="14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1913606"/>
                  </a:ext>
                </a:extLst>
              </a:tr>
              <a:tr h="42574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baseline="300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40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degree atria ventricular block</a:t>
                      </a:r>
                      <a:endParaRPr lang="en-US" sz="14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722</a:t>
                      </a:r>
                      <a:endParaRPr lang="en-US" sz="14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8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Right branch bundle</a:t>
                      </a:r>
                      <a:r>
                        <a:rPr lang="en-US" sz="140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block</a:t>
                      </a:r>
                      <a:endParaRPr lang="en-US" sz="14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1857</a:t>
                      </a:r>
                      <a:endParaRPr lang="en-US" sz="14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67192594"/>
                  </a:ext>
                </a:extLst>
              </a:tr>
              <a:tr h="3953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Premature atrial contraction</a:t>
                      </a:r>
                      <a:endParaRPr lang="en-US" sz="140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617</a:t>
                      </a:r>
                      <a:endParaRPr lang="en-US" sz="140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79566317"/>
                  </a:ext>
                </a:extLst>
              </a:tr>
              <a:tr h="55752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Premature ventricular</a:t>
                      </a:r>
                      <a:r>
                        <a:rPr lang="en-US" sz="1400" b="0" baseline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 contraction</a:t>
                      </a:r>
                      <a:endParaRPr lang="en-US" sz="1400" b="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700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501213"/>
                  </a:ext>
                </a:extLst>
              </a:tr>
              <a:tr h="42574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ST segment depression</a:t>
                      </a:r>
                      <a:endParaRPr lang="en-US" sz="1400" b="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869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588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ST segment elevation</a:t>
                      </a:r>
                      <a:endParaRPr lang="en-US" sz="1400" b="0" dirty="0"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Bodoni MT" panose="02070603080606020203" pitchFamily="18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Bodoni MT" panose="020706030806060202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Feature extraction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08176"/>
            <a:ext cx="10515600" cy="475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Feature extraction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" y="365124"/>
            <a:ext cx="10539984" cy="68197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438C"/>
                </a:solidFill>
                <a:latin typeface="Bodoni MT" panose="02070603080606020203" pitchFamily="18" charset="0"/>
              </a:rPr>
              <a:t>ML Pipeline</a:t>
            </a:r>
            <a:endParaRPr lang="en-US" b="1" dirty="0">
              <a:solidFill>
                <a:srgbClr val="00438C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24" y="365125"/>
            <a:ext cx="2116836" cy="68197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69264" y="3538728"/>
            <a:ext cx="10515600" cy="2587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Features extracted for 6-leads and merged together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Scaling using standard scalar 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MinMax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 scalar accuracy was much lower)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Train-test split at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80:20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Multi-label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classification done using following models: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K-Nearest Neighbors (KNN)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Decision Tree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Random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Forest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Bodoni MT" panose="02070603080606020203" pitchFamily="18" charset="0"/>
              </a:rPr>
              <a:t>Gradient Boosting Classifier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9264" y="2002536"/>
            <a:ext cx="1636776" cy="8503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Data Pre-processing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5056" y="1999488"/>
            <a:ext cx="1636776" cy="8503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Feature extraction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79136" y="2005584"/>
            <a:ext cx="1636776" cy="8503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Feature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scaling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5784" y="2002536"/>
            <a:ext cx="1636776" cy="8503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Model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training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61576" y="2008632"/>
            <a:ext cx="1636776" cy="8503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Model validation</a:t>
            </a:r>
            <a:endParaRPr lang="en-US" sz="20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11" name="Straight Arrow Connector 10"/>
          <p:cNvCxnSpPr>
            <a:stCxn id="3" idx="3"/>
            <a:endCxn id="6" idx="1"/>
          </p:cNvCxnSpPr>
          <p:nvPr/>
        </p:nvCxnSpPr>
        <p:spPr>
          <a:xfrm flipV="1">
            <a:off x="2606040" y="2424684"/>
            <a:ext cx="509016" cy="3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51832" y="2421636"/>
            <a:ext cx="509016" cy="3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15912" y="2418588"/>
            <a:ext cx="509016" cy="3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064752" y="2425446"/>
            <a:ext cx="509016" cy="304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904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Bodoni MT</vt:lpstr>
      <vt:lpstr>Calibri</vt:lpstr>
      <vt:lpstr>Calibri Light</vt:lpstr>
      <vt:lpstr>Wingdings</vt:lpstr>
      <vt:lpstr>Office Theme</vt:lpstr>
      <vt:lpstr>PowerPoint Presentation</vt:lpstr>
      <vt:lpstr>Agenda</vt:lpstr>
      <vt:lpstr>ECG signal and Arrhythmias</vt:lpstr>
      <vt:lpstr>ECG signal and Arrhythmias</vt:lpstr>
      <vt:lpstr>Literature Review</vt:lpstr>
      <vt:lpstr>Workflow</vt:lpstr>
      <vt:lpstr>Dataset description</vt:lpstr>
      <vt:lpstr>Feature extraction</vt:lpstr>
      <vt:lpstr>ML Pipeline</vt:lpstr>
      <vt:lpstr>Decision Tree</vt:lpstr>
      <vt:lpstr>KNN Model</vt:lpstr>
      <vt:lpstr>Other Models</vt:lpstr>
      <vt:lpstr>Github Link</vt:lpstr>
      <vt:lpstr>Future Scope</vt:lpstr>
      <vt:lpstr>PowerPoint Presentation</vt:lpstr>
      <vt:lpstr>12-leads in ECG recording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Anupriya Srivastava</dc:creator>
  <cp:lastModifiedBy>Anupriya Srivastava</cp:lastModifiedBy>
  <cp:revision>47</cp:revision>
  <dcterms:created xsi:type="dcterms:W3CDTF">2021-06-30T05:14:44Z</dcterms:created>
  <dcterms:modified xsi:type="dcterms:W3CDTF">2021-07-02T01:43:50Z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018b01-d6ca-4215-a70f-0f507ff65fa4_Enabled">
    <vt:lpwstr>True</vt:lpwstr>
  </property>
  <property fmtid="{D5CDD505-2E9C-101B-9397-08002B2CF9AE}" pid="3" name="MSIP_Label_d8018b01-d6ca-4215-a70f-0f507ff65fa4_SiteId">
    <vt:lpwstr>4273e6e9-aed1-40ab-83a3-85e0d43de705</vt:lpwstr>
  </property>
  <property fmtid="{D5CDD505-2E9C-101B-9397-08002B2CF9AE}" pid="4" name="MSIP_Label_d8018b01-d6ca-4215-a70f-0f507ff65fa4_Owner">
    <vt:lpwstr>11068@cairnindia.com</vt:lpwstr>
  </property>
  <property fmtid="{D5CDD505-2E9C-101B-9397-08002B2CF9AE}" pid="5" name="MSIP_Label_d8018b01-d6ca-4215-a70f-0f507ff65fa4_SetDate">
    <vt:lpwstr>2021-06-30T05:55:19.8702443Z</vt:lpwstr>
  </property>
  <property fmtid="{D5CDD505-2E9C-101B-9397-08002B2CF9AE}" pid="6" name="MSIP_Label_d8018b01-d6ca-4215-a70f-0f507ff65fa4_Name">
    <vt:lpwstr>Internal (C3)</vt:lpwstr>
  </property>
  <property fmtid="{D5CDD505-2E9C-101B-9397-08002B2CF9AE}" pid="7" name="MSIP_Label_d8018b01-d6ca-4215-a70f-0f507ff65fa4_Application">
    <vt:lpwstr>Microsoft Azure Information Protection</vt:lpwstr>
  </property>
  <property fmtid="{D5CDD505-2E9C-101B-9397-08002B2CF9AE}" pid="8" name="MSIP_Label_d8018b01-d6ca-4215-a70f-0f507ff65fa4_ActionId">
    <vt:lpwstr>541cf53d-1ee0-49dd-a22a-ea004d25f86e</vt:lpwstr>
  </property>
  <property fmtid="{D5CDD505-2E9C-101B-9397-08002B2CF9AE}" pid="9" name="MSIP_Label_d8018b01-d6ca-4215-a70f-0f507ff65fa4_Extended_MSFT_Method">
    <vt:lpwstr>Automatic</vt:lpwstr>
  </property>
  <property fmtid="{D5CDD505-2E9C-101B-9397-08002B2CF9AE}" pid="10" name="MSIP_Label_1a837f0f-bc33-47ca-8126-9d7bb0fbe56f_Enabled">
    <vt:lpwstr>True</vt:lpwstr>
  </property>
  <property fmtid="{D5CDD505-2E9C-101B-9397-08002B2CF9AE}" pid="11" name="MSIP_Label_1a837f0f-bc33-47ca-8126-9d7bb0fbe56f_SiteId">
    <vt:lpwstr>4273e6e9-aed1-40ab-83a3-85e0d43de705</vt:lpwstr>
  </property>
  <property fmtid="{D5CDD505-2E9C-101B-9397-08002B2CF9AE}" pid="12" name="MSIP_Label_1a837f0f-bc33-47ca-8126-9d7bb0fbe56f_Owner">
    <vt:lpwstr>11068@cairnindia.com</vt:lpwstr>
  </property>
  <property fmtid="{D5CDD505-2E9C-101B-9397-08002B2CF9AE}" pid="13" name="MSIP_Label_1a837f0f-bc33-47ca-8126-9d7bb0fbe56f_SetDate">
    <vt:lpwstr>2021-06-30T05:55:19.8702443Z</vt:lpwstr>
  </property>
  <property fmtid="{D5CDD505-2E9C-101B-9397-08002B2CF9AE}" pid="14" name="MSIP_Label_1a837f0f-bc33-47ca-8126-9d7bb0fbe56f_Name">
    <vt:lpwstr>All Employees and Partners</vt:lpwstr>
  </property>
  <property fmtid="{D5CDD505-2E9C-101B-9397-08002B2CF9AE}" pid="15" name="MSIP_Label_1a837f0f-bc33-47ca-8126-9d7bb0fbe56f_Application">
    <vt:lpwstr>Microsoft Azure Information Protection</vt:lpwstr>
  </property>
  <property fmtid="{D5CDD505-2E9C-101B-9397-08002B2CF9AE}" pid="16" name="MSIP_Label_1a837f0f-bc33-47ca-8126-9d7bb0fbe56f_ActionId">
    <vt:lpwstr>541cf53d-1ee0-49dd-a22a-ea004d25f86e</vt:lpwstr>
  </property>
  <property fmtid="{D5CDD505-2E9C-101B-9397-08002B2CF9AE}" pid="17" name="MSIP_Label_1a837f0f-bc33-47ca-8126-9d7bb0fbe56f_Parent">
    <vt:lpwstr>d8018b01-d6ca-4215-a70f-0f507ff65fa4</vt:lpwstr>
  </property>
  <property fmtid="{D5CDD505-2E9C-101B-9397-08002B2CF9AE}" pid="18" name="MSIP_Label_1a837f0f-bc33-47ca-8126-9d7bb0fbe56f_Extended_MSFT_Method">
    <vt:lpwstr>Automatic</vt:lpwstr>
  </property>
  <property fmtid="{D5CDD505-2E9C-101B-9397-08002B2CF9AE}" pid="19" name="Sensitivity">
    <vt:lpwstr>Internal (C3) All Employees and Partners</vt:lpwstr>
  </property>
</Properties>
</file>