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4" r:id="rId10"/>
    <p:sldId id="263"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9" d="100"/>
          <a:sy n="89" d="100"/>
        </p:scale>
        <p:origin x="4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A8CC5-3D4F-40B6-AB27-7F8F309B301F}"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9C84787-09B5-4308-ADFD-B45ED212B073}">
      <dgm:prSet phldrT="[Text]"/>
      <dgm:spPr/>
      <dgm:t>
        <a:bodyPr/>
        <a:lstStyle/>
        <a:p>
          <a:r>
            <a:rPr lang="en-IN" b="1" u="none" dirty="0"/>
            <a:t>Data Understanding</a:t>
          </a:r>
          <a:endParaRPr lang="en-IN" u="none" dirty="0"/>
        </a:p>
      </dgm:t>
    </dgm:pt>
    <dgm:pt modelId="{282B7E7D-C408-425B-93A4-5BD2465F0B0B}" type="parTrans" cxnId="{12989EB7-073D-456A-9F47-37169A33EB9F}">
      <dgm:prSet/>
      <dgm:spPr/>
      <dgm:t>
        <a:bodyPr/>
        <a:lstStyle/>
        <a:p>
          <a:endParaRPr lang="en-IN"/>
        </a:p>
      </dgm:t>
    </dgm:pt>
    <dgm:pt modelId="{9ABB1737-B496-47DC-ABA8-55AC13E20685}" type="sibTrans" cxnId="{12989EB7-073D-456A-9F47-37169A33EB9F}">
      <dgm:prSet/>
      <dgm:spPr/>
      <dgm:t>
        <a:bodyPr/>
        <a:lstStyle/>
        <a:p>
          <a:endParaRPr lang="en-IN"/>
        </a:p>
      </dgm:t>
    </dgm:pt>
    <dgm:pt modelId="{17FB2269-A97D-4351-BEE1-FC6FF8D02A47}">
      <dgm:prSet phldrT="[Text]"/>
      <dgm:spPr/>
      <dgm:t>
        <a:bodyPr/>
        <a:lstStyle/>
        <a:p>
          <a:r>
            <a:rPr lang="en-IN" b="1" u="none" dirty="0"/>
            <a:t>Data Cleaning</a:t>
          </a:r>
          <a:r>
            <a:rPr lang="en-IN" u="none" dirty="0"/>
            <a:t> </a:t>
          </a:r>
        </a:p>
      </dgm:t>
    </dgm:pt>
    <dgm:pt modelId="{773245C5-A050-43A1-A871-D5E7B3712119}" type="parTrans" cxnId="{91EB5446-A549-47C9-A8B4-90032FC9255C}">
      <dgm:prSet/>
      <dgm:spPr/>
      <dgm:t>
        <a:bodyPr/>
        <a:lstStyle/>
        <a:p>
          <a:endParaRPr lang="en-IN"/>
        </a:p>
      </dgm:t>
    </dgm:pt>
    <dgm:pt modelId="{D423F0A8-E51E-4C34-8515-458AAB63BAFB}" type="sibTrans" cxnId="{91EB5446-A549-47C9-A8B4-90032FC9255C}">
      <dgm:prSet/>
      <dgm:spPr/>
      <dgm:t>
        <a:bodyPr/>
        <a:lstStyle/>
        <a:p>
          <a:endParaRPr lang="en-IN"/>
        </a:p>
      </dgm:t>
    </dgm:pt>
    <dgm:pt modelId="{FACCB237-FAA6-424E-88EF-4646DE7C351D}">
      <dgm:prSet phldrT="[Text]"/>
      <dgm:spPr/>
      <dgm:t>
        <a:bodyPr/>
        <a:lstStyle/>
        <a:p>
          <a:r>
            <a:rPr lang="en-IN" b="1" u="none" dirty="0"/>
            <a:t>EDA</a:t>
          </a:r>
          <a:endParaRPr lang="en-IN" u="none" dirty="0"/>
        </a:p>
      </dgm:t>
    </dgm:pt>
    <dgm:pt modelId="{877C373A-56AF-4D99-8E09-13ADC711A9C9}" type="parTrans" cxnId="{5431B0A1-0AF6-479B-939B-2D0BBBF3F17B}">
      <dgm:prSet/>
      <dgm:spPr/>
      <dgm:t>
        <a:bodyPr/>
        <a:lstStyle/>
        <a:p>
          <a:endParaRPr lang="en-IN"/>
        </a:p>
      </dgm:t>
    </dgm:pt>
    <dgm:pt modelId="{00147616-7A3B-4ACB-B618-087D27EB04C4}" type="sibTrans" cxnId="{5431B0A1-0AF6-479B-939B-2D0BBBF3F17B}">
      <dgm:prSet/>
      <dgm:spPr/>
      <dgm:t>
        <a:bodyPr/>
        <a:lstStyle/>
        <a:p>
          <a:endParaRPr lang="en-IN"/>
        </a:p>
      </dgm:t>
    </dgm:pt>
    <dgm:pt modelId="{EAC0F7CF-8AD9-4A15-8B32-42EF9A267292}">
      <dgm:prSet/>
      <dgm:spPr/>
      <dgm:t>
        <a:bodyPr/>
        <a:lstStyle/>
        <a:p>
          <a:r>
            <a:rPr lang="en-IN" b="1" u="none" dirty="0"/>
            <a:t>DATA PREPARATION</a:t>
          </a:r>
          <a:endParaRPr lang="en-IN" u="none" dirty="0"/>
        </a:p>
      </dgm:t>
    </dgm:pt>
    <dgm:pt modelId="{B64C32EC-4893-44C8-AC34-AB3A24D43F43}" type="parTrans" cxnId="{F4CA4E43-E18B-4856-B35F-F50CC743D761}">
      <dgm:prSet/>
      <dgm:spPr/>
      <dgm:t>
        <a:bodyPr/>
        <a:lstStyle/>
        <a:p>
          <a:endParaRPr lang="en-IN"/>
        </a:p>
      </dgm:t>
    </dgm:pt>
    <dgm:pt modelId="{8BD35763-84E4-4302-A285-F745B734910A}" type="sibTrans" cxnId="{F4CA4E43-E18B-4856-B35F-F50CC743D761}">
      <dgm:prSet/>
      <dgm:spPr/>
      <dgm:t>
        <a:bodyPr/>
        <a:lstStyle/>
        <a:p>
          <a:endParaRPr lang="en-IN"/>
        </a:p>
      </dgm:t>
    </dgm:pt>
    <dgm:pt modelId="{8289DE63-6E65-446D-93AC-FE0C81DF9E19}">
      <dgm:prSet/>
      <dgm:spPr/>
      <dgm:t>
        <a:bodyPr/>
        <a:lstStyle/>
        <a:p>
          <a:r>
            <a:rPr lang="en-IN" b="1" u="none" dirty="0"/>
            <a:t>MODEL BUILDING</a:t>
          </a:r>
          <a:endParaRPr lang="en-IN" u="none" dirty="0"/>
        </a:p>
      </dgm:t>
    </dgm:pt>
    <dgm:pt modelId="{E83E4609-B880-4577-9166-FE50035AFC3F}" type="parTrans" cxnId="{EBCE5F4F-DDE1-4585-9378-20FE937CA9C8}">
      <dgm:prSet/>
      <dgm:spPr/>
      <dgm:t>
        <a:bodyPr/>
        <a:lstStyle/>
        <a:p>
          <a:endParaRPr lang="en-IN"/>
        </a:p>
      </dgm:t>
    </dgm:pt>
    <dgm:pt modelId="{0DAD94AE-2FAF-42E7-97A3-77BEBD9CB38A}" type="sibTrans" cxnId="{EBCE5F4F-DDE1-4585-9378-20FE937CA9C8}">
      <dgm:prSet/>
      <dgm:spPr/>
      <dgm:t>
        <a:bodyPr/>
        <a:lstStyle/>
        <a:p>
          <a:endParaRPr lang="en-IN"/>
        </a:p>
      </dgm:t>
    </dgm:pt>
    <dgm:pt modelId="{5E6B11AE-9565-454A-87F1-6B244223975A}">
      <dgm:prSet/>
      <dgm:spPr/>
      <dgm:t>
        <a:bodyPr/>
        <a:lstStyle/>
        <a:p>
          <a:r>
            <a:rPr lang="en-IN" b="1" u="none" dirty="0"/>
            <a:t>MODEL EVALUATION</a:t>
          </a:r>
          <a:endParaRPr lang="en-IN" u="none" dirty="0"/>
        </a:p>
      </dgm:t>
    </dgm:pt>
    <dgm:pt modelId="{A03D7525-1119-4C49-ABE3-D6250E038014}" type="parTrans" cxnId="{37D06C52-4BF1-466F-A1F9-FB57DFD45E9F}">
      <dgm:prSet/>
      <dgm:spPr/>
      <dgm:t>
        <a:bodyPr/>
        <a:lstStyle/>
        <a:p>
          <a:endParaRPr lang="en-IN"/>
        </a:p>
      </dgm:t>
    </dgm:pt>
    <dgm:pt modelId="{2E62CC93-25F9-4370-8E86-C1CCEC6334DB}" type="sibTrans" cxnId="{37D06C52-4BF1-466F-A1F9-FB57DFD45E9F}">
      <dgm:prSet/>
      <dgm:spPr/>
      <dgm:t>
        <a:bodyPr/>
        <a:lstStyle/>
        <a:p>
          <a:endParaRPr lang="en-IN"/>
        </a:p>
      </dgm:t>
    </dgm:pt>
    <dgm:pt modelId="{672B097A-D22F-456C-9E36-4C19C7DDA9CE}" type="pres">
      <dgm:prSet presAssocID="{A30A8CC5-3D4F-40B6-AB27-7F8F309B301F}" presName="Name0" presStyleCnt="0">
        <dgm:presLayoutVars>
          <dgm:dir/>
          <dgm:resizeHandles val="exact"/>
        </dgm:presLayoutVars>
      </dgm:prSet>
      <dgm:spPr/>
    </dgm:pt>
    <dgm:pt modelId="{90BEE9E9-4BA8-47D8-947C-877BB3F7300F}" type="pres">
      <dgm:prSet presAssocID="{D9C84787-09B5-4308-ADFD-B45ED212B073}" presName="composite" presStyleCnt="0"/>
      <dgm:spPr/>
    </dgm:pt>
    <dgm:pt modelId="{8BF6F92C-7B97-4B0C-919F-469A49A7B1F4}" type="pres">
      <dgm:prSet presAssocID="{D9C84787-09B5-4308-ADFD-B45ED212B073}" presName="bgChev" presStyleLbl="node1" presStyleIdx="0" presStyleCnt="6"/>
      <dgm:spPr/>
    </dgm:pt>
    <dgm:pt modelId="{08C2C7A2-2D42-47BE-B650-4AA8EA4E59AA}" type="pres">
      <dgm:prSet presAssocID="{D9C84787-09B5-4308-ADFD-B45ED212B073}" presName="txNode" presStyleLbl="fgAcc1" presStyleIdx="0" presStyleCnt="6">
        <dgm:presLayoutVars>
          <dgm:bulletEnabled val="1"/>
        </dgm:presLayoutVars>
      </dgm:prSet>
      <dgm:spPr/>
    </dgm:pt>
    <dgm:pt modelId="{E11C1FE2-7ECA-4DEC-9AB4-B21F559154F0}" type="pres">
      <dgm:prSet presAssocID="{9ABB1737-B496-47DC-ABA8-55AC13E20685}" presName="compositeSpace" presStyleCnt="0"/>
      <dgm:spPr/>
    </dgm:pt>
    <dgm:pt modelId="{7783FFD6-70CA-47B5-ABB3-0175C0A1B551}" type="pres">
      <dgm:prSet presAssocID="{17FB2269-A97D-4351-BEE1-FC6FF8D02A47}" presName="composite" presStyleCnt="0"/>
      <dgm:spPr/>
    </dgm:pt>
    <dgm:pt modelId="{B3658835-DF4F-4E0B-A24D-30BF69B2BFD4}" type="pres">
      <dgm:prSet presAssocID="{17FB2269-A97D-4351-BEE1-FC6FF8D02A47}" presName="bgChev" presStyleLbl="node1" presStyleIdx="1" presStyleCnt="6"/>
      <dgm:spPr/>
    </dgm:pt>
    <dgm:pt modelId="{503ED958-73BF-4108-BE40-40025CB3859E}" type="pres">
      <dgm:prSet presAssocID="{17FB2269-A97D-4351-BEE1-FC6FF8D02A47}" presName="txNode" presStyleLbl="fgAcc1" presStyleIdx="1" presStyleCnt="6">
        <dgm:presLayoutVars>
          <dgm:bulletEnabled val="1"/>
        </dgm:presLayoutVars>
      </dgm:prSet>
      <dgm:spPr/>
    </dgm:pt>
    <dgm:pt modelId="{C708A36D-FB49-4636-BD96-0DDA71C25B3B}" type="pres">
      <dgm:prSet presAssocID="{D423F0A8-E51E-4C34-8515-458AAB63BAFB}" presName="compositeSpace" presStyleCnt="0"/>
      <dgm:spPr/>
    </dgm:pt>
    <dgm:pt modelId="{1FAD751F-4FAE-4809-AA3F-DBB687E73262}" type="pres">
      <dgm:prSet presAssocID="{FACCB237-FAA6-424E-88EF-4646DE7C351D}" presName="composite" presStyleCnt="0"/>
      <dgm:spPr/>
    </dgm:pt>
    <dgm:pt modelId="{067498A6-A1DD-48A9-9C42-6DD5B3145DD0}" type="pres">
      <dgm:prSet presAssocID="{FACCB237-FAA6-424E-88EF-4646DE7C351D}" presName="bgChev" presStyleLbl="node1" presStyleIdx="2" presStyleCnt="6"/>
      <dgm:spPr/>
    </dgm:pt>
    <dgm:pt modelId="{F2810BD8-161D-445A-A7D8-CA46A6A90B6E}" type="pres">
      <dgm:prSet presAssocID="{FACCB237-FAA6-424E-88EF-4646DE7C351D}" presName="txNode" presStyleLbl="fgAcc1" presStyleIdx="2" presStyleCnt="6">
        <dgm:presLayoutVars>
          <dgm:bulletEnabled val="1"/>
        </dgm:presLayoutVars>
      </dgm:prSet>
      <dgm:spPr/>
    </dgm:pt>
    <dgm:pt modelId="{549BD110-B035-4218-A2B2-9BC869E94E8C}" type="pres">
      <dgm:prSet presAssocID="{00147616-7A3B-4ACB-B618-087D27EB04C4}" presName="compositeSpace" presStyleCnt="0"/>
      <dgm:spPr/>
    </dgm:pt>
    <dgm:pt modelId="{69511FBD-BCAE-4B42-8B39-500EAD585E7C}" type="pres">
      <dgm:prSet presAssocID="{EAC0F7CF-8AD9-4A15-8B32-42EF9A267292}" presName="composite" presStyleCnt="0"/>
      <dgm:spPr/>
    </dgm:pt>
    <dgm:pt modelId="{62561944-0D1A-427F-8C07-BC9EDA615ECA}" type="pres">
      <dgm:prSet presAssocID="{EAC0F7CF-8AD9-4A15-8B32-42EF9A267292}" presName="bgChev" presStyleLbl="node1" presStyleIdx="3" presStyleCnt="6"/>
      <dgm:spPr/>
    </dgm:pt>
    <dgm:pt modelId="{72B8A8E4-978A-4C3C-B75E-E2B7C6DE983E}" type="pres">
      <dgm:prSet presAssocID="{EAC0F7CF-8AD9-4A15-8B32-42EF9A267292}" presName="txNode" presStyleLbl="fgAcc1" presStyleIdx="3" presStyleCnt="6">
        <dgm:presLayoutVars>
          <dgm:bulletEnabled val="1"/>
        </dgm:presLayoutVars>
      </dgm:prSet>
      <dgm:spPr/>
    </dgm:pt>
    <dgm:pt modelId="{1D3678E0-69CC-4539-867D-4C05EBABECA3}" type="pres">
      <dgm:prSet presAssocID="{8BD35763-84E4-4302-A285-F745B734910A}" presName="compositeSpace" presStyleCnt="0"/>
      <dgm:spPr/>
    </dgm:pt>
    <dgm:pt modelId="{5A0372AE-8F54-4084-A2F1-2C8BC9D29CF2}" type="pres">
      <dgm:prSet presAssocID="{8289DE63-6E65-446D-93AC-FE0C81DF9E19}" presName="composite" presStyleCnt="0"/>
      <dgm:spPr/>
    </dgm:pt>
    <dgm:pt modelId="{FA5D1A2F-E6B2-4028-8F0A-5BCC45D434E9}" type="pres">
      <dgm:prSet presAssocID="{8289DE63-6E65-446D-93AC-FE0C81DF9E19}" presName="bgChev" presStyleLbl="node1" presStyleIdx="4" presStyleCnt="6"/>
      <dgm:spPr/>
    </dgm:pt>
    <dgm:pt modelId="{BC3A5F7B-F661-4C33-8F94-5824C63101EF}" type="pres">
      <dgm:prSet presAssocID="{8289DE63-6E65-446D-93AC-FE0C81DF9E19}" presName="txNode" presStyleLbl="fgAcc1" presStyleIdx="4" presStyleCnt="6">
        <dgm:presLayoutVars>
          <dgm:bulletEnabled val="1"/>
        </dgm:presLayoutVars>
      </dgm:prSet>
      <dgm:spPr/>
    </dgm:pt>
    <dgm:pt modelId="{0ECA2EED-DBC4-45A7-B950-4564FC72DF08}" type="pres">
      <dgm:prSet presAssocID="{0DAD94AE-2FAF-42E7-97A3-77BEBD9CB38A}" presName="compositeSpace" presStyleCnt="0"/>
      <dgm:spPr/>
    </dgm:pt>
    <dgm:pt modelId="{A1B5DD1F-509B-457B-B06A-B45F7BB2B11F}" type="pres">
      <dgm:prSet presAssocID="{5E6B11AE-9565-454A-87F1-6B244223975A}" presName="composite" presStyleCnt="0"/>
      <dgm:spPr/>
    </dgm:pt>
    <dgm:pt modelId="{7B21D08A-982F-43A9-8DFA-ED47F60FD079}" type="pres">
      <dgm:prSet presAssocID="{5E6B11AE-9565-454A-87F1-6B244223975A}" presName="bgChev" presStyleLbl="node1" presStyleIdx="5" presStyleCnt="6"/>
      <dgm:spPr/>
    </dgm:pt>
    <dgm:pt modelId="{870FA019-C1BD-407B-966E-CE193DE68BDE}" type="pres">
      <dgm:prSet presAssocID="{5E6B11AE-9565-454A-87F1-6B244223975A}" presName="txNode" presStyleLbl="fgAcc1" presStyleIdx="5" presStyleCnt="6">
        <dgm:presLayoutVars>
          <dgm:bulletEnabled val="1"/>
        </dgm:presLayoutVars>
      </dgm:prSet>
      <dgm:spPr/>
    </dgm:pt>
  </dgm:ptLst>
  <dgm:cxnLst>
    <dgm:cxn modelId="{D2BA641F-D683-4560-A1B3-0178F96642BA}" type="presOf" srcId="{FACCB237-FAA6-424E-88EF-4646DE7C351D}" destId="{F2810BD8-161D-445A-A7D8-CA46A6A90B6E}" srcOrd="0" destOrd="0" presId="urn:microsoft.com/office/officeart/2005/8/layout/chevronAccent+Icon"/>
    <dgm:cxn modelId="{41CE5F2A-3A7F-48F3-ADF8-CF16AA0DE2BE}" type="presOf" srcId="{5E6B11AE-9565-454A-87F1-6B244223975A}" destId="{870FA019-C1BD-407B-966E-CE193DE68BDE}" srcOrd="0" destOrd="0" presId="urn:microsoft.com/office/officeart/2005/8/layout/chevronAccent+Icon"/>
    <dgm:cxn modelId="{55F9DA31-58F4-4394-B07C-61E4D5AB3F42}" type="presOf" srcId="{EAC0F7CF-8AD9-4A15-8B32-42EF9A267292}" destId="{72B8A8E4-978A-4C3C-B75E-E2B7C6DE983E}" srcOrd="0" destOrd="0" presId="urn:microsoft.com/office/officeart/2005/8/layout/chevronAccent+Icon"/>
    <dgm:cxn modelId="{F4CA4E43-E18B-4856-B35F-F50CC743D761}" srcId="{A30A8CC5-3D4F-40B6-AB27-7F8F309B301F}" destId="{EAC0F7CF-8AD9-4A15-8B32-42EF9A267292}" srcOrd="3" destOrd="0" parTransId="{B64C32EC-4893-44C8-AC34-AB3A24D43F43}" sibTransId="{8BD35763-84E4-4302-A285-F745B734910A}"/>
    <dgm:cxn modelId="{91EB5446-A549-47C9-A8B4-90032FC9255C}" srcId="{A30A8CC5-3D4F-40B6-AB27-7F8F309B301F}" destId="{17FB2269-A97D-4351-BEE1-FC6FF8D02A47}" srcOrd="1" destOrd="0" parTransId="{773245C5-A050-43A1-A871-D5E7B3712119}" sibTransId="{D423F0A8-E51E-4C34-8515-458AAB63BAFB}"/>
    <dgm:cxn modelId="{EBCE5F4F-DDE1-4585-9378-20FE937CA9C8}" srcId="{A30A8CC5-3D4F-40B6-AB27-7F8F309B301F}" destId="{8289DE63-6E65-446D-93AC-FE0C81DF9E19}" srcOrd="4" destOrd="0" parTransId="{E83E4609-B880-4577-9166-FE50035AFC3F}" sibTransId="{0DAD94AE-2FAF-42E7-97A3-77BEBD9CB38A}"/>
    <dgm:cxn modelId="{37D06C52-4BF1-466F-A1F9-FB57DFD45E9F}" srcId="{A30A8CC5-3D4F-40B6-AB27-7F8F309B301F}" destId="{5E6B11AE-9565-454A-87F1-6B244223975A}" srcOrd="5" destOrd="0" parTransId="{A03D7525-1119-4C49-ABE3-D6250E038014}" sibTransId="{2E62CC93-25F9-4370-8E86-C1CCEC6334DB}"/>
    <dgm:cxn modelId="{AA06EF59-B54A-45E9-8050-63EA6B75DEE7}" type="presOf" srcId="{D9C84787-09B5-4308-ADFD-B45ED212B073}" destId="{08C2C7A2-2D42-47BE-B650-4AA8EA4E59AA}" srcOrd="0" destOrd="0" presId="urn:microsoft.com/office/officeart/2005/8/layout/chevronAccent+Icon"/>
    <dgm:cxn modelId="{5431B0A1-0AF6-479B-939B-2D0BBBF3F17B}" srcId="{A30A8CC5-3D4F-40B6-AB27-7F8F309B301F}" destId="{FACCB237-FAA6-424E-88EF-4646DE7C351D}" srcOrd="2" destOrd="0" parTransId="{877C373A-56AF-4D99-8E09-13ADC711A9C9}" sibTransId="{00147616-7A3B-4ACB-B618-087D27EB04C4}"/>
    <dgm:cxn modelId="{F5EFC6B1-280A-4D76-9379-168F6B85B095}" type="presOf" srcId="{A30A8CC5-3D4F-40B6-AB27-7F8F309B301F}" destId="{672B097A-D22F-456C-9E36-4C19C7DDA9CE}" srcOrd="0" destOrd="0" presId="urn:microsoft.com/office/officeart/2005/8/layout/chevronAccent+Icon"/>
    <dgm:cxn modelId="{8831BFB6-E161-4A75-A7F8-4BBE78F4F3EE}" type="presOf" srcId="{17FB2269-A97D-4351-BEE1-FC6FF8D02A47}" destId="{503ED958-73BF-4108-BE40-40025CB3859E}" srcOrd="0" destOrd="0" presId="urn:microsoft.com/office/officeart/2005/8/layout/chevronAccent+Icon"/>
    <dgm:cxn modelId="{12989EB7-073D-456A-9F47-37169A33EB9F}" srcId="{A30A8CC5-3D4F-40B6-AB27-7F8F309B301F}" destId="{D9C84787-09B5-4308-ADFD-B45ED212B073}" srcOrd="0" destOrd="0" parTransId="{282B7E7D-C408-425B-93A4-5BD2465F0B0B}" sibTransId="{9ABB1737-B496-47DC-ABA8-55AC13E20685}"/>
    <dgm:cxn modelId="{53C308C2-403B-4E2B-BCDD-7F59A8A33282}" type="presOf" srcId="{8289DE63-6E65-446D-93AC-FE0C81DF9E19}" destId="{BC3A5F7B-F661-4C33-8F94-5824C63101EF}" srcOrd="0" destOrd="0" presId="urn:microsoft.com/office/officeart/2005/8/layout/chevronAccent+Icon"/>
    <dgm:cxn modelId="{C197C611-5D61-4DC6-8823-CD6C4C7C930D}" type="presParOf" srcId="{672B097A-D22F-456C-9E36-4C19C7DDA9CE}" destId="{90BEE9E9-4BA8-47D8-947C-877BB3F7300F}" srcOrd="0" destOrd="0" presId="urn:microsoft.com/office/officeart/2005/8/layout/chevronAccent+Icon"/>
    <dgm:cxn modelId="{669C4404-E82A-40FB-86ED-979EF7E67E49}" type="presParOf" srcId="{90BEE9E9-4BA8-47D8-947C-877BB3F7300F}" destId="{8BF6F92C-7B97-4B0C-919F-469A49A7B1F4}" srcOrd="0" destOrd="0" presId="urn:microsoft.com/office/officeart/2005/8/layout/chevronAccent+Icon"/>
    <dgm:cxn modelId="{327571D3-EBD5-4B64-AE17-DCE4B7B4E2A0}" type="presParOf" srcId="{90BEE9E9-4BA8-47D8-947C-877BB3F7300F}" destId="{08C2C7A2-2D42-47BE-B650-4AA8EA4E59AA}" srcOrd="1" destOrd="0" presId="urn:microsoft.com/office/officeart/2005/8/layout/chevronAccent+Icon"/>
    <dgm:cxn modelId="{54042A2D-283B-4B09-9BF3-50C44B8DC8EE}" type="presParOf" srcId="{672B097A-D22F-456C-9E36-4C19C7DDA9CE}" destId="{E11C1FE2-7ECA-4DEC-9AB4-B21F559154F0}" srcOrd="1" destOrd="0" presId="urn:microsoft.com/office/officeart/2005/8/layout/chevronAccent+Icon"/>
    <dgm:cxn modelId="{A41F8259-3802-415E-BC68-8AB9082BDA50}" type="presParOf" srcId="{672B097A-D22F-456C-9E36-4C19C7DDA9CE}" destId="{7783FFD6-70CA-47B5-ABB3-0175C0A1B551}" srcOrd="2" destOrd="0" presId="urn:microsoft.com/office/officeart/2005/8/layout/chevronAccent+Icon"/>
    <dgm:cxn modelId="{33FDC978-2772-4E4D-9682-8A6370AA4CED}" type="presParOf" srcId="{7783FFD6-70CA-47B5-ABB3-0175C0A1B551}" destId="{B3658835-DF4F-4E0B-A24D-30BF69B2BFD4}" srcOrd="0" destOrd="0" presId="urn:microsoft.com/office/officeart/2005/8/layout/chevronAccent+Icon"/>
    <dgm:cxn modelId="{C95DDA71-4499-4B98-B0E9-1F9B196DF9D5}" type="presParOf" srcId="{7783FFD6-70CA-47B5-ABB3-0175C0A1B551}" destId="{503ED958-73BF-4108-BE40-40025CB3859E}" srcOrd="1" destOrd="0" presId="urn:microsoft.com/office/officeart/2005/8/layout/chevronAccent+Icon"/>
    <dgm:cxn modelId="{6261CF3A-B6F5-4518-864E-3DEFBE7EE75F}" type="presParOf" srcId="{672B097A-D22F-456C-9E36-4C19C7DDA9CE}" destId="{C708A36D-FB49-4636-BD96-0DDA71C25B3B}" srcOrd="3" destOrd="0" presId="urn:microsoft.com/office/officeart/2005/8/layout/chevronAccent+Icon"/>
    <dgm:cxn modelId="{EC55799F-5182-4C69-AF00-AF34F34F33E4}" type="presParOf" srcId="{672B097A-D22F-456C-9E36-4C19C7DDA9CE}" destId="{1FAD751F-4FAE-4809-AA3F-DBB687E73262}" srcOrd="4" destOrd="0" presId="urn:microsoft.com/office/officeart/2005/8/layout/chevronAccent+Icon"/>
    <dgm:cxn modelId="{5E03FF44-4918-4D41-9E74-1A35F3B4CC94}" type="presParOf" srcId="{1FAD751F-4FAE-4809-AA3F-DBB687E73262}" destId="{067498A6-A1DD-48A9-9C42-6DD5B3145DD0}" srcOrd="0" destOrd="0" presId="urn:microsoft.com/office/officeart/2005/8/layout/chevronAccent+Icon"/>
    <dgm:cxn modelId="{42A37EC9-2DC9-44D2-BFA6-9FF2498F2324}" type="presParOf" srcId="{1FAD751F-4FAE-4809-AA3F-DBB687E73262}" destId="{F2810BD8-161D-445A-A7D8-CA46A6A90B6E}" srcOrd="1" destOrd="0" presId="urn:microsoft.com/office/officeart/2005/8/layout/chevronAccent+Icon"/>
    <dgm:cxn modelId="{3ABF8030-3ACE-4EE3-AB5D-AE0F5C7840CC}" type="presParOf" srcId="{672B097A-D22F-456C-9E36-4C19C7DDA9CE}" destId="{549BD110-B035-4218-A2B2-9BC869E94E8C}" srcOrd="5" destOrd="0" presId="urn:microsoft.com/office/officeart/2005/8/layout/chevronAccent+Icon"/>
    <dgm:cxn modelId="{E1FFD175-C9EB-4148-9373-4EAF2E09AB67}" type="presParOf" srcId="{672B097A-D22F-456C-9E36-4C19C7DDA9CE}" destId="{69511FBD-BCAE-4B42-8B39-500EAD585E7C}" srcOrd="6" destOrd="0" presId="urn:microsoft.com/office/officeart/2005/8/layout/chevronAccent+Icon"/>
    <dgm:cxn modelId="{3F1AE499-52CF-4897-B4B5-F4C035FC5261}" type="presParOf" srcId="{69511FBD-BCAE-4B42-8B39-500EAD585E7C}" destId="{62561944-0D1A-427F-8C07-BC9EDA615ECA}" srcOrd="0" destOrd="0" presId="urn:microsoft.com/office/officeart/2005/8/layout/chevronAccent+Icon"/>
    <dgm:cxn modelId="{55DA3BEB-3E35-4AA7-9DE3-5F25B957D8D0}" type="presParOf" srcId="{69511FBD-BCAE-4B42-8B39-500EAD585E7C}" destId="{72B8A8E4-978A-4C3C-B75E-E2B7C6DE983E}" srcOrd="1" destOrd="0" presId="urn:microsoft.com/office/officeart/2005/8/layout/chevronAccent+Icon"/>
    <dgm:cxn modelId="{D2A35FEF-5747-45A0-B375-AB28353B8676}" type="presParOf" srcId="{672B097A-D22F-456C-9E36-4C19C7DDA9CE}" destId="{1D3678E0-69CC-4539-867D-4C05EBABECA3}" srcOrd="7" destOrd="0" presId="urn:microsoft.com/office/officeart/2005/8/layout/chevronAccent+Icon"/>
    <dgm:cxn modelId="{54A3E664-7AF2-4BF9-89F6-88F8AD504EED}" type="presParOf" srcId="{672B097A-D22F-456C-9E36-4C19C7DDA9CE}" destId="{5A0372AE-8F54-4084-A2F1-2C8BC9D29CF2}" srcOrd="8" destOrd="0" presId="urn:microsoft.com/office/officeart/2005/8/layout/chevronAccent+Icon"/>
    <dgm:cxn modelId="{74CEBC32-18B0-4DE7-BB43-099FFBF4C26D}" type="presParOf" srcId="{5A0372AE-8F54-4084-A2F1-2C8BC9D29CF2}" destId="{FA5D1A2F-E6B2-4028-8F0A-5BCC45D434E9}" srcOrd="0" destOrd="0" presId="urn:microsoft.com/office/officeart/2005/8/layout/chevronAccent+Icon"/>
    <dgm:cxn modelId="{11FF5BBA-8FFB-460C-8E1C-D41FCB3F139D}" type="presParOf" srcId="{5A0372AE-8F54-4084-A2F1-2C8BC9D29CF2}" destId="{BC3A5F7B-F661-4C33-8F94-5824C63101EF}" srcOrd="1" destOrd="0" presId="urn:microsoft.com/office/officeart/2005/8/layout/chevronAccent+Icon"/>
    <dgm:cxn modelId="{EEA1A1D1-D5A9-454E-A22D-FDD5EE64AA52}" type="presParOf" srcId="{672B097A-D22F-456C-9E36-4C19C7DDA9CE}" destId="{0ECA2EED-DBC4-45A7-B950-4564FC72DF08}" srcOrd="9" destOrd="0" presId="urn:microsoft.com/office/officeart/2005/8/layout/chevronAccent+Icon"/>
    <dgm:cxn modelId="{47228AD2-427A-45C1-916F-ED6542DA1CFF}" type="presParOf" srcId="{672B097A-D22F-456C-9E36-4C19C7DDA9CE}" destId="{A1B5DD1F-509B-457B-B06A-B45F7BB2B11F}" srcOrd="10" destOrd="0" presId="urn:microsoft.com/office/officeart/2005/8/layout/chevronAccent+Icon"/>
    <dgm:cxn modelId="{555E4287-700E-423F-93DE-8E9B6F2E77BF}" type="presParOf" srcId="{A1B5DD1F-509B-457B-B06A-B45F7BB2B11F}" destId="{7B21D08A-982F-43A9-8DFA-ED47F60FD079}" srcOrd="0" destOrd="0" presId="urn:microsoft.com/office/officeart/2005/8/layout/chevronAccent+Icon"/>
    <dgm:cxn modelId="{0E9F7866-FC68-440B-BA16-01F65A3DD0F7}" type="presParOf" srcId="{A1B5DD1F-509B-457B-B06A-B45F7BB2B11F}" destId="{870FA019-C1BD-407B-966E-CE193DE68BD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6F92C-7B97-4B0C-919F-469A49A7B1F4}">
      <dsp:nvSpPr>
        <dsp:cNvPr id="0" name=""/>
        <dsp:cNvSpPr/>
      </dsp:nvSpPr>
      <dsp:spPr>
        <a:xfrm>
          <a:off x="826" y="1820389"/>
          <a:ext cx="1599649" cy="617464"/>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2C7A2-2D42-47BE-B650-4AA8EA4E59AA}">
      <dsp:nvSpPr>
        <dsp:cNvPr id="0" name=""/>
        <dsp:cNvSpPr/>
      </dsp:nvSpPr>
      <dsp:spPr>
        <a:xfrm>
          <a:off x="427399" y="1974755"/>
          <a:ext cx="1350815" cy="61746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u="none" kern="1200" dirty="0"/>
            <a:t>Data Understanding</a:t>
          </a:r>
          <a:endParaRPr lang="en-IN" sz="1400" u="none" kern="1200" dirty="0"/>
        </a:p>
      </dsp:txBody>
      <dsp:txXfrm>
        <a:off x="445484" y="1992840"/>
        <a:ext cx="1314645" cy="581294"/>
      </dsp:txXfrm>
    </dsp:sp>
    <dsp:sp modelId="{B3658835-DF4F-4E0B-A24D-30BF69B2BFD4}">
      <dsp:nvSpPr>
        <dsp:cNvPr id="0" name=""/>
        <dsp:cNvSpPr/>
      </dsp:nvSpPr>
      <dsp:spPr>
        <a:xfrm>
          <a:off x="1827981" y="1820389"/>
          <a:ext cx="1599649" cy="617464"/>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ED958-73BF-4108-BE40-40025CB3859E}">
      <dsp:nvSpPr>
        <dsp:cNvPr id="0" name=""/>
        <dsp:cNvSpPr/>
      </dsp:nvSpPr>
      <dsp:spPr>
        <a:xfrm>
          <a:off x="2254554" y="1974755"/>
          <a:ext cx="1350815" cy="61746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u="none" kern="1200" dirty="0"/>
            <a:t>Data Cleaning</a:t>
          </a:r>
          <a:r>
            <a:rPr lang="en-IN" sz="1400" u="none" kern="1200" dirty="0"/>
            <a:t> </a:t>
          </a:r>
        </a:p>
      </dsp:txBody>
      <dsp:txXfrm>
        <a:off x="2272639" y="1992840"/>
        <a:ext cx="1314645" cy="581294"/>
      </dsp:txXfrm>
    </dsp:sp>
    <dsp:sp modelId="{067498A6-A1DD-48A9-9C42-6DD5B3145DD0}">
      <dsp:nvSpPr>
        <dsp:cNvPr id="0" name=""/>
        <dsp:cNvSpPr/>
      </dsp:nvSpPr>
      <dsp:spPr>
        <a:xfrm>
          <a:off x="3655136" y="1820389"/>
          <a:ext cx="1599649" cy="617464"/>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10BD8-161D-445A-A7D8-CA46A6A90B6E}">
      <dsp:nvSpPr>
        <dsp:cNvPr id="0" name=""/>
        <dsp:cNvSpPr/>
      </dsp:nvSpPr>
      <dsp:spPr>
        <a:xfrm>
          <a:off x="4081709" y="1974755"/>
          <a:ext cx="1350815" cy="61746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u="none" kern="1200" dirty="0"/>
            <a:t>EDA</a:t>
          </a:r>
          <a:endParaRPr lang="en-IN" sz="1400" u="none" kern="1200" dirty="0"/>
        </a:p>
      </dsp:txBody>
      <dsp:txXfrm>
        <a:off x="4099794" y="1992840"/>
        <a:ext cx="1314645" cy="581294"/>
      </dsp:txXfrm>
    </dsp:sp>
    <dsp:sp modelId="{62561944-0D1A-427F-8C07-BC9EDA615ECA}">
      <dsp:nvSpPr>
        <dsp:cNvPr id="0" name=""/>
        <dsp:cNvSpPr/>
      </dsp:nvSpPr>
      <dsp:spPr>
        <a:xfrm>
          <a:off x="5482291" y="1820389"/>
          <a:ext cx="1599649" cy="617464"/>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8A8E4-978A-4C3C-B75E-E2B7C6DE983E}">
      <dsp:nvSpPr>
        <dsp:cNvPr id="0" name=""/>
        <dsp:cNvSpPr/>
      </dsp:nvSpPr>
      <dsp:spPr>
        <a:xfrm>
          <a:off x="5908864" y="1974755"/>
          <a:ext cx="1350815" cy="61746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u="none" kern="1200" dirty="0"/>
            <a:t>DATA PREPARATION</a:t>
          </a:r>
          <a:endParaRPr lang="en-IN" sz="1400" u="none" kern="1200" dirty="0"/>
        </a:p>
      </dsp:txBody>
      <dsp:txXfrm>
        <a:off x="5926949" y="1992840"/>
        <a:ext cx="1314645" cy="581294"/>
      </dsp:txXfrm>
    </dsp:sp>
    <dsp:sp modelId="{FA5D1A2F-E6B2-4028-8F0A-5BCC45D434E9}">
      <dsp:nvSpPr>
        <dsp:cNvPr id="0" name=""/>
        <dsp:cNvSpPr/>
      </dsp:nvSpPr>
      <dsp:spPr>
        <a:xfrm>
          <a:off x="7309446" y="1820389"/>
          <a:ext cx="1599649" cy="617464"/>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A5F7B-F661-4C33-8F94-5824C63101EF}">
      <dsp:nvSpPr>
        <dsp:cNvPr id="0" name=""/>
        <dsp:cNvSpPr/>
      </dsp:nvSpPr>
      <dsp:spPr>
        <a:xfrm>
          <a:off x="7736019" y="1974755"/>
          <a:ext cx="1350815" cy="61746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u="none" kern="1200" dirty="0"/>
            <a:t>MODEL BUILDING</a:t>
          </a:r>
          <a:endParaRPr lang="en-IN" sz="1400" u="none" kern="1200" dirty="0"/>
        </a:p>
      </dsp:txBody>
      <dsp:txXfrm>
        <a:off x="7754104" y="1992840"/>
        <a:ext cx="1314645" cy="581294"/>
      </dsp:txXfrm>
    </dsp:sp>
    <dsp:sp modelId="{7B21D08A-982F-43A9-8DFA-ED47F60FD079}">
      <dsp:nvSpPr>
        <dsp:cNvPr id="0" name=""/>
        <dsp:cNvSpPr/>
      </dsp:nvSpPr>
      <dsp:spPr>
        <a:xfrm>
          <a:off x="9136601" y="1820389"/>
          <a:ext cx="1599649" cy="617464"/>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FA019-C1BD-407B-966E-CE193DE68BDE}">
      <dsp:nvSpPr>
        <dsp:cNvPr id="0" name=""/>
        <dsp:cNvSpPr/>
      </dsp:nvSpPr>
      <dsp:spPr>
        <a:xfrm>
          <a:off x="9563174" y="1974755"/>
          <a:ext cx="1350815" cy="61746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u="none" kern="1200" dirty="0"/>
            <a:t>MODEL EVALUATION</a:t>
          </a:r>
          <a:endParaRPr lang="en-IN" sz="1400" u="none" kern="1200" dirty="0"/>
        </a:p>
      </dsp:txBody>
      <dsp:txXfrm>
        <a:off x="9581259" y="1992840"/>
        <a:ext cx="1314645" cy="5812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9/16/2023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9/16/2023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9/16/2023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9/16/2023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9/16/2023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9/16/2023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LEAD SCORE – LR MODEL</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3" y="2495445"/>
            <a:ext cx="11162073" cy="1020430"/>
          </a:xfrm>
        </p:spPr>
        <p:txBody>
          <a:bodyPr>
            <a:noAutofit/>
          </a:bodyPr>
          <a:lstStyle/>
          <a:p>
            <a:r>
              <a:rPr lang="en-US" sz="2000" dirty="0" err="1"/>
              <a:t>Anupriya</a:t>
            </a:r>
            <a:r>
              <a:rPr lang="en-US" sz="2000" dirty="0"/>
              <a:t>, Anuradha, Anwesha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20A34-2CDB-7C5B-F737-1972B20223B9}"/>
              </a:ext>
            </a:extLst>
          </p:cNvPr>
          <p:cNvSpPr txBox="1"/>
          <p:nvPr/>
        </p:nvSpPr>
        <p:spPr>
          <a:xfrm>
            <a:off x="2944536" y="2644170"/>
            <a:ext cx="7155809" cy="1569660"/>
          </a:xfrm>
          <a:prstGeom prst="rect">
            <a:avLst/>
          </a:prstGeom>
          <a:noFill/>
        </p:spPr>
        <p:txBody>
          <a:bodyPr wrap="square" rtlCol="0">
            <a:spAutoFit/>
          </a:bodyPr>
          <a:lstStyle/>
          <a:p>
            <a:r>
              <a:rPr lang="en-IN" sz="96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98374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A5FD-0EF9-963C-C747-FE28F4DD568C}"/>
              </a:ext>
            </a:extLst>
          </p:cNvPr>
          <p:cNvSpPr txBox="1">
            <a:spLocks/>
          </p:cNvSpPr>
          <p:nvPr/>
        </p:nvSpPr>
        <p:spPr>
          <a:xfrm>
            <a:off x="575894" y="729658"/>
            <a:ext cx="11029616" cy="889417"/>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Problem statement and Objective</a:t>
            </a:r>
          </a:p>
        </p:txBody>
      </p:sp>
      <p:sp>
        <p:nvSpPr>
          <p:cNvPr id="4" name="TextBox 3">
            <a:extLst>
              <a:ext uri="{FF2B5EF4-FFF2-40B4-BE49-F238E27FC236}">
                <a16:creationId xmlns:a16="http://schemas.microsoft.com/office/drawing/2014/main" id="{C7B32A65-E8E5-E553-8E6A-EF83FB0847D1}"/>
              </a:ext>
            </a:extLst>
          </p:cNvPr>
          <p:cNvSpPr txBox="1"/>
          <p:nvPr/>
        </p:nvSpPr>
        <p:spPr>
          <a:xfrm>
            <a:off x="648048" y="1325028"/>
            <a:ext cx="11029615" cy="4616648"/>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X Education company, sells online courses to industry professional. </a:t>
            </a:r>
            <a:r>
              <a:rPr lang="en-GB" sz="1800" dirty="0">
                <a:effectLst/>
                <a:latin typeface="Calibri" panose="020F0502020204030204" pitchFamily="34" charset="0"/>
                <a:ea typeface="Calibri" panose="020F0502020204030204" pitchFamily="34" charset="0"/>
                <a:cs typeface="Times New Roman" panose="02020603050405020304" pitchFamily="18" charset="0"/>
              </a:rPr>
              <a:t>The company captures leads from its website, search engines, and past referrals. </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typical lead conversion rate at X Education is around 30%. The CEO wants to improve the lead conversion rate to 80%.</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Additionally, t</a:t>
            </a:r>
            <a:r>
              <a:rPr lang="en-GB" sz="1800" dirty="0">
                <a:effectLst/>
                <a:latin typeface="Calibri" panose="020F0502020204030204" pitchFamily="34" charset="0"/>
                <a:ea typeface="Calibri" panose="020F0502020204030204" pitchFamily="34" charset="0"/>
                <a:cs typeface="Times New Roman" panose="02020603050405020304" pitchFamily="18" charset="0"/>
              </a:rPr>
              <a:t>he company requires a model to assign a lead score to each of the leads such that the customers with a higher lead score have a higher conversion chance and the customers with a lower lead score have a lower conversion chance.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2400" u="sng" dirty="0">
                <a:latin typeface="Calibri" panose="020F0502020204030204" pitchFamily="34" charset="0"/>
                <a:ea typeface="Calibri" panose="020F0502020204030204" pitchFamily="34" charset="0"/>
                <a:cs typeface="Times New Roman" panose="02020603050405020304" pitchFamily="18" charset="0"/>
              </a:rPr>
              <a:t>Objective</a:t>
            </a:r>
            <a:r>
              <a:rPr lang="en-IN" dirty="0">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The objective of this project is to create a logistic regression model within a Python-based Jupiter notebook.</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This model will assign lead scores ranging from 0 to 100 to each lead, facilitating X Education in its efforts to enhance lead conversion rates and boost sales.</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A higher score will indicate a "hot" lead with a greater likelihood of conversion, allowing the sales team to prioritize communication with these leads for a more efficient and effective sales process.</a:t>
            </a:r>
            <a:endParaRPr lang="en-IN" dirty="0"/>
          </a:p>
        </p:txBody>
      </p:sp>
    </p:spTree>
    <p:extLst>
      <p:ext uri="{BB962C8B-B14F-4D97-AF65-F5344CB8AC3E}">
        <p14:creationId xmlns:p14="http://schemas.microsoft.com/office/powerpoint/2010/main" val="50855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Steps taken, Methodology</a:t>
            </a:r>
          </a:p>
        </p:txBody>
      </p:sp>
      <p:graphicFrame>
        <p:nvGraphicFramePr>
          <p:cNvPr id="4" name="Diagram 3">
            <a:extLst>
              <a:ext uri="{FF2B5EF4-FFF2-40B4-BE49-F238E27FC236}">
                <a16:creationId xmlns:a16="http://schemas.microsoft.com/office/drawing/2014/main" id="{1A8BB227-6C86-0B65-4C82-E5B4B681F178}"/>
              </a:ext>
            </a:extLst>
          </p:cNvPr>
          <p:cNvGraphicFramePr/>
          <p:nvPr>
            <p:extLst>
              <p:ext uri="{D42A27DB-BD31-4B8C-83A1-F6EECF244321}">
                <p14:modId xmlns:p14="http://schemas.microsoft.com/office/powerpoint/2010/main" val="1153066183"/>
              </p:ext>
            </p:extLst>
          </p:nvPr>
        </p:nvGraphicFramePr>
        <p:xfrm>
          <a:off x="489358" y="1140902"/>
          <a:ext cx="10914816" cy="4412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06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Provided data – what is it</a:t>
            </a:r>
          </a:p>
        </p:txBody>
      </p:sp>
      <p:sp>
        <p:nvSpPr>
          <p:cNvPr id="4" name="TextBox 3">
            <a:extLst>
              <a:ext uri="{FF2B5EF4-FFF2-40B4-BE49-F238E27FC236}">
                <a16:creationId xmlns:a16="http://schemas.microsoft.com/office/drawing/2014/main" id="{B494191C-7D07-F723-D92F-CF4AD912ED29}"/>
              </a:ext>
            </a:extLst>
          </p:cNvPr>
          <p:cNvSpPr txBox="1"/>
          <p:nvPr/>
        </p:nvSpPr>
        <p:spPr>
          <a:xfrm>
            <a:off x="770278" y="1258037"/>
            <a:ext cx="10932364" cy="2954655"/>
          </a:xfrm>
          <a:prstGeom prst="rect">
            <a:avLst/>
          </a:prstGeom>
          <a:noFill/>
        </p:spPr>
        <p:txBody>
          <a:bodyPr wrap="square">
            <a:spAutoFit/>
          </a:bodyPr>
          <a:lstStyle/>
          <a:p>
            <a:pPr marL="285750" indent="-285750">
              <a:buFont typeface="Arial" panose="020B0604020202020204" pitchFamily="34" charset="0"/>
              <a:buChar char="•"/>
            </a:pPr>
            <a:r>
              <a:rPr lang="en-IN" dirty="0"/>
              <a:t>A dataset containing over 9,000 data points (</a:t>
            </a:r>
            <a:r>
              <a:rPr lang="en-IN" sz="2400" dirty="0"/>
              <a:t>9240 rows * 37 columns</a:t>
            </a:r>
            <a:r>
              <a:rPr lang="en-IN" dirty="0"/>
              <a:t>) has been provided.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Among these attributes are Lead Source, Total Time Spent on Website, Total Visits, Last Activity, and others, which may or may not prove useful in determining lead conversion.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target variable is the 'Converted' column, where 1 signifies a converted lead and 0 indicates an unconverted lead.</a:t>
            </a:r>
          </a:p>
          <a:p>
            <a:endParaRPr lang="en-IN" dirty="0"/>
          </a:p>
          <a:p>
            <a:pPr marL="285750" indent="-285750">
              <a:buFont typeface="Arial" panose="020B0604020202020204" pitchFamily="34" charset="0"/>
              <a:buChar char="•"/>
            </a:pPr>
            <a:r>
              <a:rPr lang="en-GB" dirty="0"/>
              <a:t>While there are columns with a substantial number of null or missing values, there are no duplicate rows in the dataset.</a:t>
            </a:r>
            <a:endParaRPr lang="en-IN" dirty="0"/>
          </a:p>
        </p:txBody>
      </p:sp>
    </p:spTree>
    <p:extLst>
      <p:ext uri="{BB962C8B-B14F-4D97-AF65-F5344CB8AC3E}">
        <p14:creationId xmlns:p14="http://schemas.microsoft.com/office/powerpoint/2010/main" val="37108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 cleaning</a:t>
            </a:r>
          </a:p>
        </p:txBody>
      </p:sp>
      <p:sp>
        <p:nvSpPr>
          <p:cNvPr id="4" name="TextBox 3">
            <a:extLst>
              <a:ext uri="{FF2B5EF4-FFF2-40B4-BE49-F238E27FC236}">
                <a16:creationId xmlns:a16="http://schemas.microsoft.com/office/drawing/2014/main" id="{F7930012-A538-F9A4-C6B4-CFC03DD7D2A8}"/>
              </a:ext>
            </a:extLst>
          </p:cNvPr>
          <p:cNvSpPr txBox="1"/>
          <p:nvPr/>
        </p:nvSpPr>
        <p:spPr>
          <a:xfrm>
            <a:off x="787825" y="1293964"/>
            <a:ext cx="10939983" cy="4339650"/>
          </a:xfrm>
          <a:prstGeom prst="rect">
            <a:avLst/>
          </a:prstGeom>
          <a:noFill/>
        </p:spPr>
        <p:txBody>
          <a:bodyPr wrap="square">
            <a:spAutoFit/>
          </a:bodyPr>
          <a:lstStyle/>
          <a:p>
            <a:pPr marL="285750" indent="-285750">
              <a:buFont typeface="Arial" panose="020B0604020202020204" pitchFamily="34" charset="0"/>
              <a:buChar char="•"/>
            </a:pPr>
            <a:r>
              <a:rPr lang="en-IN" dirty="0"/>
              <a:t>'Select' level in specific categorical variables was replaced with '</a:t>
            </a:r>
            <a:r>
              <a:rPr lang="en-IN" dirty="0" err="1"/>
              <a:t>NaN</a:t>
            </a:r>
            <a:r>
              <a:rPr lang="en-IN" dirty="0"/>
              <a:t>’ to indicate null values, signifying instances where customers made no selections.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Columns with more than 40% missing values were eliminated from the dataset, including 'Prospect ID' and 'Lead Number' due to their unique values in each row.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Columns with constant values across all rows were also removed.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Addressing missing values in categorical columns depended on category distribution and data balance. Imputation was employed for evenly distributed categories, while columns were dropped if imputation would lead to skewed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Numerical columns with missing values were imputed using the mode after assessing their distribution.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Finally after the cleaning we came with </a:t>
            </a:r>
            <a:r>
              <a:rPr lang="en-IN" sz="2400" dirty="0"/>
              <a:t>9240 ROWS and 30 COLUMNS</a:t>
            </a:r>
            <a:endParaRPr lang="en-IN" dirty="0"/>
          </a:p>
        </p:txBody>
      </p:sp>
    </p:spTree>
    <p:extLst>
      <p:ext uri="{BB962C8B-B14F-4D97-AF65-F5344CB8AC3E}">
        <p14:creationId xmlns:p14="http://schemas.microsoft.com/office/powerpoint/2010/main" val="131194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EDA</a:t>
            </a:r>
          </a:p>
        </p:txBody>
      </p:sp>
      <p:sp>
        <p:nvSpPr>
          <p:cNvPr id="3" name="TextBox 2">
            <a:extLst>
              <a:ext uri="{FF2B5EF4-FFF2-40B4-BE49-F238E27FC236}">
                <a16:creationId xmlns:a16="http://schemas.microsoft.com/office/drawing/2014/main" id="{1D8CD878-9EBC-C664-2801-45369EAD800D}"/>
              </a:ext>
            </a:extLst>
          </p:cNvPr>
          <p:cNvSpPr txBox="1"/>
          <p:nvPr/>
        </p:nvSpPr>
        <p:spPr>
          <a:xfrm>
            <a:off x="310393" y="1481565"/>
            <a:ext cx="3055885" cy="1323439"/>
          </a:xfrm>
          <a:prstGeom prst="rect">
            <a:avLst/>
          </a:prstGeom>
          <a:noFill/>
        </p:spPr>
        <p:txBody>
          <a:bodyPr wrap="square" rtlCol="0">
            <a:spAutoFit/>
          </a:bodyPr>
          <a:lstStyle/>
          <a:p>
            <a:r>
              <a:rPr lang="en-IN" sz="1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Univariate Numerical Analysis on Target variable 'Converted’ gave 38.02% as converted as shown</a:t>
            </a:r>
          </a:p>
          <a:p>
            <a:endParaRPr lang="en-IN" sz="1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1F7F12D2-014F-8913-5EFC-2B778708EF7E}"/>
              </a:ext>
            </a:extLst>
          </p:cNvPr>
          <p:cNvPicPr>
            <a:picLocks noChangeAspect="1"/>
          </p:cNvPicPr>
          <p:nvPr/>
        </p:nvPicPr>
        <p:blipFill>
          <a:blip r:embed="rId2"/>
          <a:stretch>
            <a:fillRect/>
          </a:stretch>
        </p:blipFill>
        <p:spPr>
          <a:xfrm>
            <a:off x="4260953" y="1045255"/>
            <a:ext cx="2718687" cy="2420377"/>
          </a:xfrm>
          <a:prstGeom prst="rect">
            <a:avLst/>
          </a:prstGeom>
        </p:spPr>
      </p:pic>
      <p:sp>
        <p:nvSpPr>
          <p:cNvPr id="9" name="Arrow: Right 8">
            <a:extLst>
              <a:ext uri="{FF2B5EF4-FFF2-40B4-BE49-F238E27FC236}">
                <a16:creationId xmlns:a16="http://schemas.microsoft.com/office/drawing/2014/main" id="{88CAF847-6216-C0B6-B4C8-56FBE0C5A906}"/>
              </a:ext>
            </a:extLst>
          </p:cNvPr>
          <p:cNvSpPr/>
          <p:nvPr/>
        </p:nvSpPr>
        <p:spPr>
          <a:xfrm>
            <a:off x="3366278" y="1921079"/>
            <a:ext cx="643660" cy="3691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F9A572C-CA92-5D7C-69E4-0AEABC74E691}"/>
              </a:ext>
            </a:extLst>
          </p:cNvPr>
          <p:cNvSpPr txBox="1"/>
          <p:nvPr/>
        </p:nvSpPr>
        <p:spPr>
          <a:xfrm>
            <a:off x="167555" y="1159902"/>
            <a:ext cx="7331978" cy="2768367"/>
          </a:xfrm>
          <a:prstGeom prst="rect">
            <a:avLst/>
          </a:prstGeom>
          <a:noFill/>
          <a:ln w="12700">
            <a:solidFill>
              <a:schemeClr val="tx1"/>
            </a:solidFill>
          </a:ln>
        </p:spPr>
        <p:txBody>
          <a:bodyPr wrap="square" rtlCol="0">
            <a:spAutoFit/>
          </a:bodyPr>
          <a:lstStyle/>
          <a:p>
            <a:endParaRPr lang="en-IN" dirty="0"/>
          </a:p>
        </p:txBody>
      </p:sp>
      <p:sp>
        <p:nvSpPr>
          <p:cNvPr id="11" name="TextBox 10">
            <a:extLst>
              <a:ext uri="{FF2B5EF4-FFF2-40B4-BE49-F238E27FC236}">
                <a16:creationId xmlns:a16="http://schemas.microsoft.com/office/drawing/2014/main" id="{4EB31280-FA45-4697-504B-4FDEF967A856}"/>
              </a:ext>
            </a:extLst>
          </p:cNvPr>
          <p:cNvSpPr txBox="1"/>
          <p:nvPr/>
        </p:nvSpPr>
        <p:spPr>
          <a:xfrm>
            <a:off x="342475" y="4177860"/>
            <a:ext cx="2991720" cy="1200329"/>
          </a:xfrm>
          <a:prstGeom prst="rect">
            <a:avLst/>
          </a:prstGeom>
          <a:noFill/>
        </p:spPr>
        <p:txBody>
          <a:bodyPr wrap="square" rtlCol="0">
            <a:spAutoFit/>
          </a:bodyPr>
          <a:lstStyle>
            <a:defPPr>
              <a:defRPr lang="en-US"/>
            </a:defPPr>
            <a:lvl1pPr>
              <a:defRPr sz="1600" b="1" i="0">
                <a:solidFill>
                  <a:srgbClr val="000000"/>
                </a:solidFill>
                <a:effectLst/>
                <a:latin typeface="Calibri" panose="020F0502020204030204" pitchFamily="34" charset="0"/>
                <a:ea typeface="Calibri" panose="020F0502020204030204" pitchFamily="34" charset="0"/>
                <a:cs typeface="Calibri" panose="020F0502020204030204" pitchFamily="34" charset="0"/>
              </a:defRPr>
            </a:lvl1pPr>
          </a:lstStyle>
          <a:p>
            <a:r>
              <a:rPr lang="en-IN" dirty="0"/>
              <a:t>Bivariate analysis on </a:t>
            </a:r>
            <a:r>
              <a:rPr lang="en-GB" dirty="0"/>
              <a:t>Total Time Spent on Website vs Converted</a:t>
            </a:r>
          </a:p>
          <a:p>
            <a:endParaRPr lang="en-IN" dirty="0"/>
          </a:p>
        </p:txBody>
      </p:sp>
      <p:pic>
        <p:nvPicPr>
          <p:cNvPr id="13" name="Picture 12">
            <a:extLst>
              <a:ext uri="{FF2B5EF4-FFF2-40B4-BE49-F238E27FC236}">
                <a16:creationId xmlns:a16="http://schemas.microsoft.com/office/drawing/2014/main" id="{3AEFCDD8-2E62-1639-27E8-3528C6FAD981}"/>
              </a:ext>
            </a:extLst>
          </p:cNvPr>
          <p:cNvPicPr>
            <a:picLocks noChangeAspect="1"/>
          </p:cNvPicPr>
          <p:nvPr/>
        </p:nvPicPr>
        <p:blipFill>
          <a:blip r:embed="rId3"/>
          <a:stretch>
            <a:fillRect/>
          </a:stretch>
        </p:blipFill>
        <p:spPr>
          <a:xfrm>
            <a:off x="3452298" y="3994005"/>
            <a:ext cx="4335996" cy="2768367"/>
          </a:xfrm>
          <a:prstGeom prst="rect">
            <a:avLst/>
          </a:prstGeom>
        </p:spPr>
      </p:pic>
      <p:sp>
        <p:nvSpPr>
          <p:cNvPr id="14" name="TextBox 13">
            <a:extLst>
              <a:ext uri="{FF2B5EF4-FFF2-40B4-BE49-F238E27FC236}">
                <a16:creationId xmlns:a16="http://schemas.microsoft.com/office/drawing/2014/main" id="{CFE18157-FE8A-F2D7-6BEE-366DD6ADCDA5}"/>
              </a:ext>
            </a:extLst>
          </p:cNvPr>
          <p:cNvSpPr txBox="1"/>
          <p:nvPr/>
        </p:nvSpPr>
        <p:spPr>
          <a:xfrm>
            <a:off x="226503" y="3928269"/>
            <a:ext cx="7331978" cy="338554"/>
          </a:xfrm>
          <a:prstGeom prst="rect">
            <a:avLst/>
          </a:prstGeom>
          <a:noFill/>
        </p:spPr>
        <p:txBody>
          <a:bodyPr wrap="square" rtlCol="0">
            <a:spAutoFit/>
          </a:bodyPr>
          <a:lstStyle>
            <a:defPPr>
              <a:defRPr lang="en-US"/>
            </a:defPPr>
            <a:lvl1pPr>
              <a:defRPr sz="1600" b="1" i="0">
                <a:solidFill>
                  <a:srgbClr val="000000"/>
                </a:solidFill>
                <a:effectLst/>
                <a:latin typeface="Calibri" panose="020F0502020204030204" pitchFamily="34" charset="0"/>
                <a:ea typeface="Calibri" panose="020F0502020204030204" pitchFamily="34" charset="0"/>
                <a:cs typeface="Calibri" panose="020F0502020204030204" pitchFamily="34" charset="0"/>
              </a:defRPr>
            </a:lvl1pPr>
          </a:lstStyle>
          <a:p>
            <a:endParaRPr lang="en-IN" dirty="0"/>
          </a:p>
        </p:txBody>
      </p:sp>
      <p:sp>
        <p:nvSpPr>
          <p:cNvPr id="15" name="Arrow: Right 14">
            <a:extLst>
              <a:ext uri="{FF2B5EF4-FFF2-40B4-BE49-F238E27FC236}">
                <a16:creationId xmlns:a16="http://schemas.microsoft.com/office/drawing/2014/main" id="{383DA791-DCBC-5F3D-FBBD-8A9DAF80E836}"/>
              </a:ext>
            </a:extLst>
          </p:cNvPr>
          <p:cNvSpPr/>
          <p:nvPr/>
        </p:nvSpPr>
        <p:spPr>
          <a:xfrm>
            <a:off x="3003259" y="4572000"/>
            <a:ext cx="511728" cy="3942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0838A3BB-F265-A309-7391-EEF44351549C}"/>
              </a:ext>
            </a:extLst>
          </p:cNvPr>
          <p:cNvPicPr>
            <a:picLocks noChangeAspect="1"/>
          </p:cNvPicPr>
          <p:nvPr/>
        </p:nvPicPr>
        <p:blipFill>
          <a:blip r:embed="rId4"/>
          <a:stretch>
            <a:fillRect/>
          </a:stretch>
        </p:blipFill>
        <p:spPr>
          <a:xfrm>
            <a:off x="7737275" y="1676046"/>
            <a:ext cx="3917914" cy="2561480"/>
          </a:xfrm>
          <a:prstGeom prst="rect">
            <a:avLst/>
          </a:prstGeom>
        </p:spPr>
      </p:pic>
      <p:sp>
        <p:nvSpPr>
          <p:cNvPr id="18" name="TextBox 17">
            <a:extLst>
              <a:ext uri="{FF2B5EF4-FFF2-40B4-BE49-F238E27FC236}">
                <a16:creationId xmlns:a16="http://schemas.microsoft.com/office/drawing/2014/main" id="{21005A9A-42CD-DD11-E1C2-A397337E7C96}"/>
              </a:ext>
            </a:extLst>
          </p:cNvPr>
          <p:cNvSpPr txBox="1"/>
          <p:nvPr/>
        </p:nvSpPr>
        <p:spPr>
          <a:xfrm>
            <a:off x="7868873" y="1249960"/>
            <a:ext cx="2348918" cy="369332"/>
          </a:xfrm>
          <a:prstGeom prst="rect">
            <a:avLst/>
          </a:prstGeom>
          <a:noFill/>
        </p:spPr>
        <p:txBody>
          <a:bodyPr wrap="square" rtlCol="0">
            <a:spAutoFit/>
          </a:bodyPr>
          <a:lstStyle/>
          <a:p>
            <a:r>
              <a:rPr lang="en-IN" dirty="0"/>
              <a:t>Multivariate Analysis</a:t>
            </a:r>
          </a:p>
        </p:txBody>
      </p:sp>
      <p:sp>
        <p:nvSpPr>
          <p:cNvPr id="20" name="TextBox 19">
            <a:extLst>
              <a:ext uri="{FF2B5EF4-FFF2-40B4-BE49-F238E27FC236}">
                <a16:creationId xmlns:a16="http://schemas.microsoft.com/office/drawing/2014/main" id="{8630A2E2-498B-9199-9386-C96467F7ACB8}"/>
              </a:ext>
            </a:extLst>
          </p:cNvPr>
          <p:cNvSpPr txBox="1"/>
          <p:nvPr/>
        </p:nvSpPr>
        <p:spPr>
          <a:xfrm>
            <a:off x="7737275" y="4400696"/>
            <a:ext cx="4335997" cy="1477328"/>
          </a:xfrm>
          <a:prstGeom prst="rect">
            <a:avLst/>
          </a:prstGeom>
          <a:noFill/>
        </p:spPr>
        <p:txBody>
          <a:bodyPr wrap="square" rtlCol="0">
            <a:spAutoFit/>
          </a:bodyPr>
          <a:lstStyle>
            <a:defPPr>
              <a:defRPr lang="en-US"/>
            </a:defPPr>
            <a:lvl1pPr>
              <a:defRPr sz="1600" b="1" i="0">
                <a:solidFill>
                  <a:srgbClr val="000000"/>
                </a:solidFill>
                <a:effectLst/>
                <a:latin typeface="Calibri" panose="020F0502020204030204" pitchFamily="34" charset="0"/>
                <a:ea typeface="Calibri" panose="020F0502020204030204" pitchFamily="34" charset="0"/>
                <a:cs typeface="Calibri" panose="020F0502020204030204" pitchFamily="34" charset="0"/>
              </a:defRPr>
            </a:lvl1pPr>
          </a:lstStyle>
          <a:p>
            <a:r>
              <a:rPr lang="en-GB" dirty="0"/>
              <a:t>The target variable "Converted" has a medium correlation with variable "Total time spent on website".</a:t>
            </a:r>
          </a:p>
          <a:p>
            <a:r>
              <a:rPr lang="en-GB" dirty="0"/>
              <a:t>Total visits and Page views per visit have a high correlation.</a:t>
            </a:r>
          </a:p>
        </p:txBody>
      </p:sp>
      <p:sp>
        <p:nvSpPr>
          <p:cNvPr id="21" name="TextBox 20">
            <a:extLst>
              <a:ext uri="{FF2B5EF4-FFF2-40B4-BE49-F238E27FC236}">
                <a16:creationId xmlns:a16="http://schemas.microsoft.com/office/drawing/2014/main" id="{BAF5D13F-1727-1D65-664A-A9BE8D2078F6}"/>
              </a:ext>
            </a:extLst>
          </p:cNvPr>
          <p:cNvSpPr txBox="1"/>
          <p:nvPr/>
        </p:nvSpPr>
        <p:spPr>
          <a:xfrm>
            <a:off x="7622646" y="1144046"/>
            <a:ext cx="4226879" cy="5552590"/>
          </a:xfrm>
          <a:prstGeom prst="rect">
            <a:avLst/>
          </a:prstGeom>
          <a:noFill/>
        </p:spPr>
        <p:txBody>
          <a:bodyPr wrap="square" rtlCol="0">
            <a:spAutoFit/>
          </a:bodyPr>
          <a:lstStyle>
            <a:defPPr>
              <a:defRPr lang="en-US"/>
            </a:defPPr>
            <a:lvl1pPr>
              <a:defRPr sz="1600" b="1" i="0">
                <a:solidFill>
                  <a:srgbClr val="000000"/>
                </a:solidFill>
                <a:effectLst/>
                <a:latin typeface="Calibri" panose="020F0502020204030204" pitchFamily="34" charset="0"/>
                <a:ea typeface="Calibri" panose="020F0502020204030204" pitchFamily="34" charset="0"/>
                <a:cs typeface="Calibri" panose="020F0502020204030204" pitchFamily="34" charset="0"/>
              </a:defRPr>
            </a:lvl1pPr>
          </a:lstStyle>
          <a:p>
            <a:endParaRPr lang="en-IN" dirty="0"/>
          </a:p>
        </p:txBody>
      </p:sp>
      <p:sp>
        <p:nvSpPr>
          <p:cNvPr id="22" name="TextBox 21">
            <a:extLst>
              <a:ext uri="{FF2B5EF4-FFF2-40B4-BE49-F238E27FC236}">
                <a16:creationId xmlns:a16="http://schemas.microsoft.com/office/drawing/2014/main" id="{5B548251-A8F1-20D9-F6BF-B178682FA1C5}"/>
              </a:ext>
            </a:extLst>
          </p:cNvPr>
          <p:cNvSpPr txBox="1"/>
          <p:nvPr/>
        </p:nvSpPr>
        <p:spPr>
          <a:xfrm>
            <a:off x="167555" y="3945632"/>
            <a:ext cx="7331978" cy="2768367"/>
          </a:xfrm>
          <a:prstGeom prst="rect">
            <a:avLst/>
          </a:prstGeom>
          <a:noFill/>
          <a:ln w="12700">
            <a:solidFill>
              <a:schemeClr val="tx1"/>
            </a:solidFill>
          </a:ln>
        </p:spPr>
        <p:txBody>
          <a:bodyPr wrap="square" rtlCol="0">
            <a:spAutoFit/>
          </a:bodyPr>
          <a:lstStyle/>
          <a:p>
            <a:endParaRPr lang="en-IN" dirty="0"/>
          </a:p>
        </p:txBody>
      </p:sp>
      <p:sp>
        <p:nvSpPr>
          <p:cNvPr id="23" name="TextBox 22">
            <a:extLst>
              <a:ext uri="{FF2B5EF4-FFF2-40B4-BE49-F238E27FC236}">
                <a16:creationId xmlns:a16="http://schemas.microsoft.com/office/drawing/2014/main" id="{A40F9257-3CC4-C3DA-C08B-713918982B00}"/>
              </a:ext>
            </a:extLst>
          </p:cNvPr>
          <p:cNvSpPr txBox="1"/>
          <p:nvPr/>
        </p:nvSpPr>
        <p:spPr>
          <a:xfrm>
            <a:off x="7558481" y="1177265"/>
            <a:ext cx="4407016" cy="5585107"/>
          </a:xfrm>
          <a:prstGeom prst="rect">
            <a:avLst/>
          </a:prstGeom>
          <a:noFill/>
          <a:ln w="12700">
            <a:solidFill>
              <a:schemeClr val="tx1"/>
            </a:solidFill>
          </a:ln>
        </p:spPr>
        <p:txBody>
          <a:bodyPr wrap="square" rtlCol="0">
            <a:spAutoFit/>
          </a:bodyPr>
          <a:lstStyle/>
          <a:p>
            <a:endParaRPr lang="en-IN" dirty="0"/>
          </a:p>
        </p:txBody>
      </p:sp>
    </p:spTree>
    <p:extLst>
      <p:ext uri="{BB962C8B-B14F-4D97-AF65-F5344CB8AC3E}">
        <p14:creationId xmlns:p14="http://schemas.microsoft.com/office/powerpoint/2010/main" val="127893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 preparation</a:t>
            </a:r>
          </a:p>
        </p:txBody>
      </p:sp>
      <p:sp>
        <p:nvSpPr>
          <p:cNvPr id="5" name="TextBox 4">
            <a:extLst>
              <a:ext uri="{FF2B5EF4-FFF2-40B4-BE49-F238E27FC236}">
                <a16:creationId xmlns:a16="http://schemas.microsoft.com/office/drawing/2014/main" id="{E4E0F5D8-C167-BA6A-F9F1-93FBCAB2EF17}"/>
              </a:ext>
            </a:extLst>
          </p:cNvPr>
          <p:cNvSpPr txBox="1"/>
          <p:nvPr/>
        </p:nvSpPr>
        <p:spPr>
          <a:xfrm>
            <a:off x="723551" y="1534428"/>
            <a:ext cx="10257638" cy="2308324"/>
          </a:xfrm>
          <a:prstGeom prst="rect">
            <a:avLst/>
          </a:prstGeom>
          <a:noFill/>
        </p:spPr>
        <p:txBody>
          <a:bodyPr wrap="square">
            <a:spAutoFit/>
          </a:bodyPr>
          <a:lstStyle/>
          <a:p>
            <a:pPr marL="285750" indent="-285750">
              <a:buFont typeface="Arial" panose="020B0604020202020204" pitchFamily="34" charset="0"/>
              <a:buChar char="•"/>
            </a:pPr>
            <a:r>
              <a:rPr lang="en-IN" dirty="0"/>
              <a:t>Binary mapping of “d</a:t>
            </a:r>
            <a:r>
              <a:rPr lang="en-GB" dirty="0"/>
              <a:t>o Not Email', 'A free copy of Mastering The Interview’” was chosen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Creation of dummy variables for categorical attributes: 'Lead Origin,' 'Lead Source,' 'Last Activity,' 'Specialization,' and 'Occupation.’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Dataset division into Train and Test sets, following a 70:30 ratio.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Feature scaling was executed utilizing the Standard Scaler method.</a:t>
            </a:r>
          </a:p>
        </p:txBody>
      </p:sp>
    </p:spTree>
    <p:extLst>
      <p:ext uri="{BB962C8B-B14F-4D97-AF65-F5344CB8AC3E}">
        <p14:creationId xmlns:p14="http://schemas.microsoft.com/office/powerpoint/2010/main" val="279514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Model building and evaluation</a:t>
            </a:r>
          </a:p>
        </p:txBody>
      </p:sp>
      <p:sp>
        <p:nvSpPr>
          <p:cNvPr id="4" name="TextBox 3">
            <a:extLst>
              <a:ext uri="{FF2B5EF4-FFF2-40B4-BE49-F238E27FC236}">
                <a16:creationId xmlns:a16="http://schemas.microsoft.com/office/drawing/2014/main" id="{12BAB456-83E1-9C49-8CC0-15F4055D6E76}"/>
              </a:ext>
            </a:extLst>
          </p:cNvPr>
          <p:cNvSpPr txBox="1"/>
          <p:nvPr/>
        </p:nvSpPr>
        <p:spPr>
          <a:xfrm>
            <a:off x="787826" y="1332094"/>
            <a:ext cx="8286226" cy="1264642"/>
          </a:xfrm>
          <a:prstGeom prst="rect">
            <a:avLst/>
          </a:prstGeom>
          <a:noFill/>
        </p:spPr>
        <p:txBody>
          <a:bodyPr wrap="square">
            <a:spAutoFit/>
          </a:bodyPr>
          <a:lstStyle/>
          <a:p>
            <a:pPr lvl="0">
              <a:lnSpc>
                <a:spcPct val="107000"/>
              </a:lnSpc>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MODEL BUILDING</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Selected 15 features using RFE.</a:t>
            </a:r>
          </a:p>
          <a:p>
            <a:pPr marL="285750" lvl="0" indent="-285750">
              <a:lnSpc>
                <a:spcPct val="107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Variables with p-value&gt; 0.05 were dropped.</a:t>
            </a:r>
          </a:p>
          <a:p>
            <a:pPr marL="285750" lvl="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Total 3 models were built with 14 variables having GOOD VIF</a:t>
            </a:r>
          </a:p>
        </p:txBody>
      </p:sp>
      <p:sp>
        <p:nvSpPr>
          <p:cNvPr id="7" name="TextBox 6">
            <a:extLst>
              <a:ext uri="{FF2B5EF4-FFF2-40B4-BE49-F238E27FC236}">
                <a16:creationId xmlns:a16="http://schemas.microsoft.com/office/drawing/2014/main" id="{AC12839C-D4EE-BD05-D6BC-2750923D5B11}"/>
              </a:ext>
            </a:extLst>
          </p:cNvPr>
          <p:cNvSpPr txBox="1"/>
          <p:nvPr/>
        </p:nvSpPr>
        <p:spPr>
          <a:xfrm>
            <a:off x="787826" y="2552522"/>
            <a:ext cx="7782887" cy="1561005"/>
          </a:xfrm>
          <a:prstGeom prst="rect">
            <a:avLst/>
          </a:prstGeom>
          <a:noFill/>
        </p:spPr>
        <p:txBody>
          <a:bodyPr wrap="square">
            <a:spAutoFit/>
          </a:bodyPr>
          <a:lstStyle/>
          <a:p>
            <a:pPr lvl="0">
              <a:lnSpc>
                <a:spcPct val="107000"/>
              </a:lnSpc>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MODEL EVALUATION</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SzPts val="1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Confusion matrix with cutoff value 0.3 was selected based on ROC curve.</a:t>
            </a:r>
          </a:p>
          <a:p>
            <a:pPr marL="285750" lvl="0" indent="-285750">
              <a:lnSpc>
                <a:spcPct val="107000"/>
              </a:lnSpc>
              <a:buSzPts val="1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Since the precision-recall view gave performance metrics around 75%, we preferred sensitivity-specificity score.</a:t>
            </a:r>
          </a:p>
          <a:p>
            <a:pPr marL="285750" lvl="0" indent="-285750">
              <a:lnSpc>
                <a:spcPct val="107000"/>
              </a:lnSpc>
              <a:spcAft>
                <a:spcPts val="800"/>
              </a:spcAft>
              <a:buSzPts val="12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Evaluation metrics for train &amp; test are very close to around 80%.</a:t>
            </a:r>
          </a:p>
        </p:txBody>
      </p:sp>
      <p:pic>
        <p:nvPicPr>
          <p:cNvPr id="9" name="Picture 8">
            <a:extLst>
              <a:ext uri="{FF2B5EF4-FFF2-40B4-BE49-F238E27FC236}">
                <a16:creationId xmlns:a16="http://schemas.microsoft.com/office/drawing/2014/main" id="{C606CADD-6500-D404-1307-B1B959FB40C0}"/>
              </a:ext>
            </a:extLst>
          </p:cNvPr>
          <p:cNvPicPr>
            <a:picLocks noChangeAspect="1"/>
          </p:cNvPicPr>
          <p:nvPr/>
        </p:nvPicPr>
        <p:blipFill>
          <a:blip r:embed="rId2"/>
          <a:stretch>
            <a:fillRect/>
          </a:stretch>
        </p:blipFill>
        <p:spPr>
          <a:xfrm>
            <a:off x="8196064" y="1294497"/>
            <a:ext cx="3459780" cy="4077053"/>
          </a:xfrm>
          <a:prstGeom prst="rect">
            <a:avLst/>
          </a:prstGeom>
        </p:spPr>
      </p:pic>
      <p:sp>
        <p:nvSpPr>
          <p:cNvPr id="11" name="Arrow: Right 10">
            <a:extLst>
              <a:ext uri="{FF2B5EF4-FFF2-40B4-BE49-F238E27FC236}">
                <a16:creationId xmlns:a16="http://schemas.microsoft.com/office/drawing/2014/main" id="{4A66CA30-3A4D-5F79-CC16-453D9FE7EFE9}"/>
              </a:ext>
            </a:extLst>
          </p:cNvPr>
          <p:cNvSpPr/>
          <p:nvPr/>
        </p:nvSpPr>
        <p:spPr>
          <a:xfrm>
            <a:off x="6828639" y="2281806"/>
            <a:ext cx="1048623" cy="2707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E4159E5C-FB85-EEDD-2C78-D520DD6D3564}"/>
              </a:ext>
            </a:extLst>
          </p:cNvPr>
          <p:cNvPicPr>
            <a:picLocks noChangeAspect="1"/>
          </p:cNvPicPr>
          <p:nvPr/>
        </p:nvPicPr>
        <p:blipFill>
          <a:blip r:embed="rId3"/>
          <a:stretch>
            <a:fillRect/>
          </a:stretch>
        </p:blipFill>
        <p:spPr>
          <a:xfrm>
            <a:off x="787826" y="4113527"/>
            <a:ext cx="3673158" cy="2491956"/>
          </a:xfrm>
          <a:prstGeom prst="rect">
            <a:avLst/>
          </a:prstGeom>
        </p:spPr>
      </p:pic>
    </p:spTree>
    <p:extLst>
      <p:ext uri="{BB962C8B-B14F-4D97-AF65-F5344CB8AC3E}">
        <p14:creationId xmlns:p14="http://schemas.microsoft.com/office/powerpoint/2010/main" val="373406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2AB-E815-0A90-F17B-8773AD69DAF9}"/>
              </a:ext>
            </a:extLst>
          </p:cNvPr>
          <p:cNvSpPr txBox="1">
            <a:spLocks/>
          </p:cNvSpPr>
          <p:nvPr/>
        </p:nvSpPr>
        <p:spPr>
          <a:xfrm>
            <a:off x="374558" y="68771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Conclusion &amp; Recommendation</a:t>
            </a:r>
          </a:p>
        </p:txBody>
      </p:sp>
      <p:sp>
        <p:nvSpPr>
          <p:cNvPr id="5" name="TextBox 4">
            <a:extLst>
              <a:ext uri="{FF2B5EF4-FFF2-40B4-BE49-F238E27FC236}">
                <a16:creationId xmlns:a16="http://schemas.microsoft.com/office/drawing/2014/main" id="{3B9BD69E-51C9-6EE0-8BB6-594B7457C554}"/>
              </a:ext>
            </a:extLst>
          </p:cNvPr>
          <p:cNvSpPr txBox="1"/>
          <p:nvPr/>
        </p:nvSpPr>
        <p:spPr>
          <a:xfrm>
            <a:off x="636197" y="1352879"/>
            <a:ext cx="9361817" cy="923330"/>
          </a:xfrm>
          <a:prstGeom prst="rect">
            <a:avLst/>
          </a:prstGeom>
          <a:noFill/>
        </p:spPr>
        <p:txBody>
          <a:bodyPr wrap="square">
            <a:spAutoFit/>
          </a:bodyPr>
          <a:lstStyle/>
          <a:p>
            <a:r>
              <a:rPr lang="en-IN" dirty="0"/>
              <a:t>The top three variables in our model contributing towards the probability of a lead getting converted?</a:t>
            </a:r>
          </a:p>
          <a:p>
            <a:endParaRPr lang="en-IN" dirty="0"/>
          </a:p>
        </p:txBody>
      </p:sp>
      <p:sp>
        <p:nvSpPr>
          <p:cNvPr id="7" name="TextBox 6">
            <a:extLst>
              <a:ext uri="{FF2B5EF4-FFF2-40B4-BE49-F238E27FC236}">
                <a16:creationId xmlns:a16="http://schemas.microsoft.com/office/drawing/2014/main" id="{D3A64294-CA72-5CEF-5F21-2E20087FD6A3}"/>
              </a:ext>
            </a:extLst>
          </p:cNvPr>
          <p:cNvSpPr txBox="1"/>
          <p:nvPr/>
        </p:nvSpPr>
        <p:spPr>
          <a:xfrm>
            <a:off x="765646" y="1909915"/>
            <a:ext cx="10638528" cy="3108543"/>
          </a:xfrm>
          <a:prstGeom prst="rect">
            <a:avLst/>
          </a:prstGeom>
          <a:noFill/>
        </p:spPr>
        <p:txBody>
          <a:bodyPr wrap="square">
            <a:sp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1. Total Time Spent on Website:</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Positive contribution</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Higher the time spent on the website, higher the probability of the</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lead converting into customer</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Sales team should focus on such leads</a:t>
            </a:r>
          </a:p>
          <a:p>
            <a:r>
              <a:rPr lang="en-IN" sz="1400" b="1" dirty="0">
                <a:latin typeface="Calibri" panose="020F0502020204030204" pitchFamily="34" charset="0"/>
                <a:ea typeface="Calibri" panose="020F0502020204030204" pitchFamily="34" charset="0"/>
                <a:cs typeface="Calibri" panose="020F0502020204030204" pitchFamily="34" charset="0"/>
              </a:rPr>
              <a:t>2. Lead Source Reference:</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Positive contribution</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If the source of the lead is a Reference, then there is a higher probability that the lead would convert, as the referrals not only provide for cashbacks but also assurances from current users and friends who will mostly be trusted - Sales team should focus on such leads</a:t>
            </a: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3. What is your current occupation Student:</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Negative contribution</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If the lead is already a student, chances are they will not take up another course which is designed for working professionals.</a:t>
            </a:r>
          </a:p>
          <a:p>
            <a:pPr marL="742950" lvl="1" indent="-285750">
              <a:buFont typeface="Wingdings" panose="05000000000000000000" pitchFamily="2" charset="2"/>
              <a:buChar char="ü"/>
            </a:pPr>
            <a:r>
              <a:rPr lang="en-IN" sz="1400" dirty="0">
                <a:latin typeface="Calibri" panose="020F0502020204030204" pitchFamily="34" charset="0"/>
                <a:ea typeface="Calibri" panose="020F0502020204030204" pitchFamily="34" charset="0"/>
                <a:cs typeface="Calibri" panose="020F0502020204030204" pitchFamily="34" charset="0"/>
              </a:rPr>
              <a:t>Sales team should not focus on such leads</a:t>
            </a:r>
          </a:p>
        </p:txBody>
      </p:sp>
    </p:spTree>
    <p:extLst>
      <p:ext uri="{BB962C8B-B14F-4D97-AF65-F5344CB8AC3E}">
        <p14:creationId xmlns:p14="http://schemas.microsoft.com/office/powerpoint/2010/main" val="398192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{2E44F49A-00CD-4FA9-B721-107F1B64EEC4}tf33552983_win32</Template>
  <TotalTime>682</TotalTime>
  <Words>804</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Wingdings</vt:lpstr>
      <vt:lpstr>Wingdings 2</vt:lpstr>
      <vt:lpstr>DividendVTI</vt:lpstr>
      <vt:lpstr>LEAD SCORE – LR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 LR MODEL</dc:title>
  <dc:creator>Aditya Srivastava</dc:creator>
  <cp:lastModifiedBy>Aditya Srivastava</cp:lastModifiedBy>
  <cp:revision>12</cp:revision>
  <dcterms:created xsi:type="dcterms:W3CDTF">2023-09-16T02:11:02Z</dcterms:created>
  <dcterms:modified xsi:type="dcterms:W3CDTF">2023-09-16T16:33:23Z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