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256" r:id="rId3"/>
    <p:sldId id="257" r:id="rId5"/>
    <p:sldId id="258" r:id="rId6"/>
    <p:sldId id="259" r:id="rId7"/>
    <p:sldId id="274" r:id="rId8"/>
    <p:sldId id="260" r:id="rId9"/>
    <p:sldId id="261" r:id="rId10"/>
    <p:sldId id="262" r:id="rId11"/>
    <p:sldId id="263" r:id="rId12"/>
    <p:sldId id="264" r:id="rId13"/>
    <p:sldId id="265" r:id="rId14"/>
    <p:sldId id="266" r:id="rId15"/>
    <p:sldId id="269" r:id="rId16"/>
    <p:sldId id="273" r:id="rId17"/>
    <p:sldId id="267" r:id="rId18"/>
    <p:sldId id="270" r:id="rId19"/>
    <p:sldId id="26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6810" y="332740"/>
            <a:ext cx="9819640" cy="1093470"/>
          </a:xfrm>
        </p:spPr>
        <p:txBody>
          <a:bodyPr>
            <a:normAutofit/>
          </a:bodyPr>
          <a:lstStyle/>
          <a:p>
            <a:r>
              <a:rPr lang="en-IN" alt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charset="0"/>
                <a:cs typeface="Times New Roman" panose="02020603050405020304" charset="0"/>
              </a:rPr>
              <a:t>MUTHURANGAM GOVT ARTS AND SCIENCE COLLEGE</a:t>
            </a:r>
            <a:endParaRPr lang="en-IN" alt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673225" y="1426210"/>
            <a:ext cx="9144000" cy="821690"/>
          </a:xfrm>
        </p:spPr>
        <p:txBody>
          <a:bodyPr/>
          <a:lstStyle/>
          <a:p>
            <a:r>
              <a:rPr lang="en-IN" altLang="en-US" sz="1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charset="0"/>
                <a:cs typeface="Times New Roman" panose="02020603050405020304" charset="0"/>
              </a:rPr>
              <a:t>VELLORE</a:t>
            </a:r>
            <a:endParaRPr lang="en-IN" altLang="en-US" sz="1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charset="0"/>
              <a:cs typeface="Times New Roman" panose="02020603050405020304" charset="0"/>
            </a:endParaRPr>
          </a:p>
        </p:txBody>
      </p:sp>
      <p:sp>
        <p:nvSpPr>
          <p:cNvPr id="4" name="Text Box 3"/>
          <p:cNvSpPr txBox="1"/>
          <p:nvPr/>
        </p:nvSpPr>
        <p:spPr>
          <a:xfrm>
            <a:off x="1673225" y="2496820"/>
            <a:ext cx="9680575" cy="82994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IN" altLang="en-US" sz="2400" b="1">
                <a:solidFill>
                  <a:schemeClr val="accent4"/>
                </a:solidFill>
                <a:effectLst/>
                <a:latin typeface="Times New Roman" panose="02020603050405020304" charset="0"/>
                <a:cs typeface="Times New Roman" panose="02020603050405020304" charset="0"/>
              </a:rPr>
              <a:t>RETAIL MANAGEMENT APPLICATION USING  SALESFORCE					 </a:t>
            </a:r>
            <a:endParaRPr lang="en-IN" altLang="en-US" sz="2400" b="1">
              <a:solidFill>
                <a:schemeClr val="accent4"/>
              </a:solidFill>
              <a:effectLst/>
              <a:latin typeface="Times New Roman" panose="02020603050405020304" charset="0"/>
              <a:cs typeface="Times New Roman" panose="02020603050405020304" charset="0"/>
            </a:endParaRPr>
          </a:p>
        </p:txBody>
      </p:sp>
      <p:sp>
        <p:nvSpPr>
          <p:cNvPr id="5" name="Text Box 4"/>
          <p:cNvSpPr txBox="1"/>
          <p:nvPr/>
        </p:nvSpPr>
        <p:spPr>
          <a:xfrm>
            <a:off x="6870065" y="3964940"/>
            <a:ext cx="4096385" cy="1753235"/>
          </a:xfrm>
          <a:prstGeom prst="rect">
            <a:avLst/>
          </a:prstGeom>
          <a:noFill/>
        </p:spPr>
        <p:txBody>
          <a:bodyPr wrap="square" rtlCol="0">
            <a:spAutoFit/>
          </a:bodyPr>
          <a:p>
            <a:r>
              <a:rPr lang="en-IN" altLang="en-US"/>
              <a:t>PROJECT SUBMITTED BY</a:t>
            </a:r>
            <a:endParaRPr lang="en-IN" altLang="en-US"/>
          </a:p>
          <a:p>
            <a:endParaRPr lang="en-IN" altLang="en-US"/>
          </a:p>
          <a:p>
            <a:r>
              <a:rPr lang="en-IN" altLang="en-US"/>
              <a:t>TEAM LEADER :   ANUPRIYA.S</a:t>
            </a:r>
            <a:endParaRPr lang="en-IN" altLang="en-US"/>
          </a:p>
          <a:p>
            <a:r>
              <a:rPr lang="en-IN" altLang="en-US"/>
              <a:t>TEAM MEM     :   AARTHI .A</a:t>
            </a:r>
            <a:endParaRPr lang="en-IN" altLang="en-US"/>
          </a:p>
          <a:p>
            <a:r>
              <a:rPr lang="en-IN" altLang="en-US"/>
              <a:t>TEAM MEM     :   GOPIKA.S</a:t>
            </a:r>
            <a:endParaRPr lang="en-IN" altLang="en-US"/>
          </a:p>
          <a:p>
            <a:r>
              <a:rPr lang="en-IN" altLang="en-US"/>
              <a:t>TEAM MEM     :   KEERTHIGA.M</a:t>
            </a:r>
            <a:endParaRPr lang="en-IN" alt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58520"/>
            <a:ext cx="10515600" cy="1118870"/>
          </a:xfrm>
        </p:spPr>
        <p:txBody>
          <a:bodyPr>
            <a:normAutofit fontScale="90000"/>
          </a:bodyPr>
          <a:p>
            <a:r>
              <a:rPr lang="en-IN" altLang="en-US" sz="2000">
                <a:latin typeface="Times New Roman" panose="02020603050405020304" charset="0"/>
                <a:cs typeface="Times New Roman" panose="02020603050405020304" charset="0"/>
              </a:rPr>
              <a:t>Milesone 3:  Relationship between objects</a:t>
            </a:r>
            <a:br>
              <a:rPr lang="en-IN" altLang="en-US" sz="1800">
                <a:latin typeface="Times New Roman" panose="02020603050405020304" charset="0"/>
                <a:cs typeface="Times New Roman" panose="02020603050405020304" charset="0"/>
              </a:rPr>
            </a:br>
            <a:br>
              <a:rPr lang="en-IN" altLang="en-US" sz="1800">
                <a:latin typeface="Times New Roman" panose="02020603050405020304" charset="0"/>
                <a:cs typeface="Times New Roman" panose="02020603050405020304" charset="0"/>
              </a:rPr>
            </a:br>
            <a:r>
              <a:rPr lang="en-IN" altLang="en-US" sz="1800">
                <a:latin typeface="Times New Roman" panose="02020603050405020304" charset="0"/>
                <a:cs typeface="Times New Roman" panose="02020603050405020304" charset="0"/>
              </a:rPr>
              <a:t>1. </a:t>
            </a:r>
            <a:r>
              <a:rPr lang="en-IN" altLang="en-US" sz="2000">
                <a:latin typeface="Times New Roman" panose="02020603050405020304" charset="0"/>
                <a:cs typeface="Times New Roman" panose="02020603050405020304" charset="0"/>
              </a:rPr>
              <a:t>Go to the setup option from the home page and click on it</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2. Go to the object manager and select dispatch/tracking object from the list</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3. And select fields and relationships and click on new</a:t>
            </a:r>
            <a:br>
              <a:rPr lang="en-IN" altLang="en-US" sz="1800">
                <a:latin typeface="Times New Roman" panose="02020603050405020304" charset="0"/>
                <a:cs typeface="Times New Roman" panose="02020603050405020304" charset="0"/>
              </a:rPr>
            </a:br>
            <a:br>
              <a:rPr lang="en-IN" altLang="en-US" sz="1800">
                <a:latin typeface="Times New Roman" panose="02020603050405020304" charset="0"/>
                <a:cs typeface="Times New Roman" panose="02020603050405020304" charset="0"/>
              </a:rPr>
            </a:br>
            <a:br>
              <a:rPr lang="en-IN" altLang="en-US" sz="1800">
                <a:latin typeface="Times New Roman" panose="02020603050405020304" charset="0"/>
                <a:cs typeface="Times New Roman" panose="02020603050405020304" charset="0"/>
              </a:rPr>
            </a:br>
            <a:endParaRPr lang="en-IN" altLang="en-US" sz="180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endParaRPr lang="en-US"/>
          </a:p>
        </p:txBody>
      </p:sp>
      <p:pic>
        <p:nvPicPr>
          <p:cNvPr id="5" name="Content Placeholder 4" descr="sales 5"/>
          <p:cNvPicPr>
            <a:picLocks noChangeAspect="1"/>
          </p:cNvPicPr>
          <p:nvPr>
            <p:ph sz="half" idx="1"/>
          </p:nvPr>
        </p:nvPicPr>
        <p:blipFill>
          <a:blip r:embed="rId1"/>
          <a:stretch>
            <a:fillRect/>
          </a:stretch>
        </p:blipFill>
        <p:spPr>
          <a:xfrm>
            <a:off x="1004570" y="1978025"/>
            <a:ext cx="9542145" cy="4475480"/>
          </a:xfrm>
          <a:prstGeom prst="rect">
            <a:avLst/>
          </a:prstGeom>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1800">
                <a:latin typeface="Times New Roman" panose="02020603050405020304" charset="0"/>
                <a:cs typeface="Times New Roman" panose="02020603050405020304" charset="0"/>
              </a:rPr>
              <a:t>4. Select the data type as master detail relationshp</a:t>
            </a:r>
            <a:br>
              <a:rPr lang="en-IN" altLang="en-US" sz="1800">
                <a:latin typeface="Times New Roman" panose="02020603050405020304" charset="0"/>
                <a:cs typeface="Times New Roman" panose="02020603050405020304" charset="0"/>
              </a:rPr>
            </a:br>
            <a:r>
              <a:rPr lang="en-IN" altLang="en-US" sz="1800">
                <a:latin typeface="Times New Roman" panose="02020603050405020304" charset="0"/>
                <a:cs typeface="Times New Roman" panose="02020603050405020304" charset="0"/>
              </a:rPr>
              <a:t>5. And select related to the oject as sales order, and click on next</a:t>
            </a:r>
            <a:br>
              <a:rPr lang="en-IN" altLang="en-US" sz="1800">
                <a:latin typeface="Times New Roman" panose="02020603050405020304" charset="0"/>
                <a:cs typeface="Times New Roman" panose="02020603050405020304" charset="0"/>
              </a:rPr>
            </a:br>
            <a:r>
              <a:rPr lang="en-IN" altLang="en-US" sz="1800">
                <a:latin typeface="Times New Roman" panose="02020603050405020304" charset="0"/>
                <a:cs typeface="Times New Roman" panose="02020603050405020304" charset="0"/>
              </a:rPr>
              <a:t>6. You will navigate to the lable name page where you give the label name for the field , give it has sales order and click next</a:t>
            </a:r>
            <a:endParaRPr lang="en-IN" altLang="en-US" sz="1800">
              <a:latin typeface="Times New Roman" panose="02020603050405020304" charset="0"/>
              <a:cs typeface="Times New Roman" panose="02020603050405020304" charset="0"/>
            </a:endParaRPr>
          </a:p>
        </p:txBody>
      </p:sp>
      <p:pic>
        <p:nvPicPr>
          <p:cNvPr id="5" name="Content Placeholder 4" descr="sales 6"/>
          <p:cNvPicPr>
            <a:picLocks noChangeAspect="1"/>
          </p:cNvPicPr>
          <p:nvPr>
            <p:ph sz="half" idx="1"/>
          </p:nvPr>
        </p:nvPicPr>
        <p:blipFill>
          <a:blip r:embed="rId1"/>
          <a:stretch>
            <a:fillRect/>
          </a:stretch>
        </p:blipFill>
        <p:spPr>
          <a:xfrm>
            <a:off x="838835" y="1939925"/>
            <a:ext cx="10754995" cy="4705985"/>
          </a:xfrm>
          <a:prstGeom prst="rect">
            <a:avLst/>
          </a:prstGeom>
        </p:spPr>
      </p:pic>
      <p:sp>
        <p:nvSpPr>
          <p:cNvPr id="3" name="Content Placeholder 2"/>
          <p:cNvSpPr/>
          <p:nvPr>
            <p:ph sz="half" idx="2"/>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marL="0" indent="0"/>
            <a:r>
              <a:rPr lang="en-IN" altLang="en-US" sz="1800">
                <a:latin typeface="Times New Roman" panose="02020603050405020304" charset="0"/>
                <a:cs typeface="Times New Roman" panose="02020603050405020304" charset="0"/>
              </a:rPr>
              <a:t>Milestone-4 APPLICATION</a:t>
            </a:r>
            <a:br>
              <a:rPr lang="en-IN" altLang="en-US" sz="1800">
                <a:latin typeface="Times New Roman" panose="02020603050405020304" charset="0"/>
                <a:cs typeface="Times New Roman" panose="02020603050405020304" charset="0"/>
              </a:rPr>
            </a:br>
            <a:br>
              <a:rPr lang="en-IN" altLang="en-US" sz="1800">
                <a:latin typeface="Times New Roman" panose="02020603050405020304" charset="0"/>
                <a:cs typeface="Times New Roman" panose="02020603050405020304" charset="0"/>
              </a:rPr>
            </a:br>
            <a:r>
              <a:rPr lang="en-IN" altLang="en-US" sz="1800">
                <a:latin typeface="Times New Roman" panose="02020603050405020304" charset="0"/>
                <a:cs typeface="Times New Roman" panose="02020603050405020304" charset="0"/>
              </a:rPr>
              <a:t>1. Creation of application by selecting an option for new lightning app</a:t>
            </a:r>
            <a:br>
              <a:rPr lang="en-IN" altLang="en-US" sz="1800">
                <a:latin typeface="Times New Roman" panose="02020603050405020304" charset="0"/>
                <a:cs typeface="Times New Roman" panose="02020603050405020304" charset="0"/>
              </a:rPr>
            </a:br>
            <a:r>
              <a:rPr lang="en-IN" altLang="en-US" sz="1800">
                <a:latin typeface="Times New Roman" panose="02020603050405020304" charset="0"/>
                <a:cs typeface="Times New Roman" panose="02020603050405020304" charset="0"/>
              </a:rPr>
              <a:t>2. Upload the picture and choose the navigation style</a:t>
            </a:r>
            <a:endParaRPr lang="en-IN" altLang="en-US" sz="1800">
              <a:latin typeface="Times New Roman" panose="02020603050405020304" charset="0"/>
              <a:cs typeface="Times New Roman" panose="02020603050405020304" charset="0"/>
            </a:endParaRPr>
          </a:p>
        </p:txBody>
      </p:sp>
      <p:pic>
        <p:nvPicPr>
          <p:cNvPr id="5" name="Content Placeholder 4" descr="sales8"/>
          <p:cNvPicPr>
            <a:picLocks noChangeAspect="1"/>
          </p:cNvPicPr>
          <p:nvPr>
            <p:ph sz="half" idx="1"/>
          </p:nvPr>
        </p:nvPicPr>
        <p:blipFill>
          <a:blip r:embed="rId1"/>
          <a:stretch>
            <a:fillRect/>
          </a:stretch>
        </p:blipFill>
        <p:spPr>
          <a:xfrm>
            <a:off x="838200" y="2544445"/>
            <a:ext cx="5181600" cy="2912745"/>
          </a:xfrm>
          <a:prstGeom prst="rect">
            <a:avLst/>
          </a:prstGeom>
        </p:spPr>
      </p:pic>
      <p:pic>
        <p:nvPicPr>
          <p:cNvPr id="6" name="Content Placeholder 5" descr="sales9"/>
          <p:cNvPicPr>
            <a:picLocks noChangeAspect="1"/>
          </p:cNvPicPr>
          <p:nvPr>
            <p:ph sz="half" idx="2"/>
          </p:nvPr>
        </p:nvPicPr>
        <p:blipFill>
          <a:blip r:embed="rId2"/>
          <a:stretch>
            <a:fillRect/>
          </a:stretch>
        </p:blipFill>
        <p:spPr>
          <a:xfrm>
            <a:off x="6172200" y="2544445"/>
            <a:ext cx="5181600" cy="2912745"/>
          </a:xfrm>
          <a:prstGeom prst="rect">
            <a:avLst/>
          </a:prstGeom>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7550" y="635635"/>
            <a:ext cx="10515600" cy="1551940"/>
          </a:xfrm>
        </p:spPr>
        <p:txBody>
          <a:bodyPr>
            <a:normAutofit fontScale="90000"/>
          </a:bodyPr>
          <a:p>
            <a:r>
              <a:rPr lang="en-IN" altLang="en-US" sz="1800">
                <a:latin typeface="Times New Roman" panose="02020603050405020304" charset="0"/>
                <a:cs typeface="Times New Roman" panose="02020603050405020304" charset="0"/>
              </a:rPr>
              <a:t>Milestone-5:Layout</a:t>
            </a:r>
            <a:br>
              <a:rPr lang="en-IN" altLang="en-US" sz="1800">
                <a:latin typeface="Times New Roman" panose="02020603050405020304" charset="0"/>
                <a:cs typeface="Times New Roman" panose="02020603050405020304" charset="0"/>
              </a:rPr>
            </a:br>
            <a:br>
              <a:rPr lang="en-IN" altLang="en-US" sz="18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Creation of custom tabs</a:t>
            </a: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1 .Click the Home tab, Enter tabs in quick find and select tabs</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2 ,Under custom object tabs click new</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3. For object select warehouset </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4 .For tab style select any icon</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a:t>
            </a:r>
            <a:endParaRPr lang="en-IN" altLang="en-US" sz="2000">
              <a:latin typeface="Times New Roman" panose="02020603050405020304" charset="0"/>
              <a:cs typeface="Times New Roman" panose="02020603050405020304" charset="0"/>
            </a:endParaRPr>
          </a:p>
        </p:txBody>
      </p:sp>
      <p:pic>
        <p:nvPicPr>
          <p:cNvPr id="5" name="Content Placeholder 4" descr="sales10"/>
          <p:cNvPicPr>
            <a:picLocks noChangeAspect="1"/>
          </p:cNvPicPr>
          <p:nvPr>
            <p:ph sz="half" idx="1"/>
          </p:nvPr>
        </p:nvPicPr>
        <p:blipFill>
          <a:blip r:embed="rId1"/>
          <a:stretch>
            <a:fillRect/>
          </a:stretch>
        </p:blipFill>
        <p:spPr>
          <a:xfrm>
            <a:off x="1204595" y="2309495"/>
            <a:ext cx="9782810" cy="4225925"/>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1800">
                <a:latin typeface="Times New Roman" panose="02020603050405020304" charset="0"/>
                <a:cs typeface="Times New Roman" panose="02020603050405020304" charset="0"/>
              </a:rPr>
              <a:t>Milestone-6: Users</a:t>
            </a:r>
            <a:br>
              <a:rPr lang="en-IN" altLang="en-US" sz="1800">
                <a:latin typeface="Times New Roman" panose="02020603050405020304" charset="0"/>
                <a:cs typeface="Times New Roman" panose="02020603050405020304" charset="0"/>
              </a:rPr>
            </a:br>
            <a:br>
              <a:rPr lang="en-IN" altLang="en-US" sz="1800">
                <a:latin typeface="Times New Roman" panose="02020603050405020304" charset="0"/>
                <a:cs typeface="Times New Roman" panose="02020603050405020304" charset="0"/>
              </a:rPr>
            </a:br>
            <a:r>
              <a:rPr lang="en-IN" altLang="en-US" sz="1800">
                <a:latin typeface="Times New Roman" panose="02020603050405020304" charset="0"/>
                <a:cs typeface="Times New Roman" panose="02020603050405020304" charset="0"/>
              </a:rPr>
              <a:t>Creations of users</a:t>
            </a:r>
            <a:endParaRPr lang="en-IN" altLang="en-US" sz="180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endParaRPr lang="en-US"/>
          </a:p>
        </p:txBody>
      </p:sp>
      <p:pic>
        <p:nvPicPr>
          <p:cNvPr id="6" name="Content Placeholder 5" descr="sales11"/>
          <p:cNvPicPr>
            <a:picLocks noChangeAspect="1"/>
          </p:cNvPicPr>
          <p:nvPr>
            <p:ph sz="half" idx="2"/>
          </p:nvPr>
        </p:nvPicPr>
        <p:blipFill>
          <a:blip r:embed="rId1"/>
          <a:stretch>
            <a:fillRect/>
          </a:stretch>
        </p:blipFill>
        <p:spPr>
          <a:xfrm>
            <a:off x="838200" y="2303145"/>
            <a:ext cx="10515600" cy="4100830"/>
          </a:xfrm>
          <a:prstGeom prst="rect">
            <a:avLst/>
          </a:prstGeom>
        </p:spPr>
      </p:pic>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1800">
                <a:latin typeface="Times New Roman" panose="02020603050405020304" charset="0"/>
                <a:cs typeface="Times New Roman" panose="02020603050405020304" charset="0"/>
              </a:rPr>
              <a:t>Milestone-7: validation rules</a:t>
            </a:r>
            <a:br>
              <a:rPr lang="en-IN" altLang="en-US" sz="1800">
                <a:latin typeface="Times New Roman" panose="02020603050405020304" charset="0"/>
                <a:cs typeface="Times New Roman" panose="02020603050405020304" charset="0"/>
              </a:rPr>
            </a:br>
            <a:br>
              <a:rPr lang="en-IN" altLang="en-US" sz="1800">
                <a:latin typeface="Times New Roman" panose="02020603050405020304" charset="0"/>
                <a:cs typeface="Times New Roman" panose="02020603050405020304" charset="0"/>
              </a:rPr>
            </a:br>
            <a:r>
              <a:rPr lang="en-IN" altLang="en-US" sz="1800">
                <a:latin typeface="Times New Roman" panose="02020603050405020304" charset="0"/>
                <a:cs typeface="Times New Roman" panose="02020603050405020304" charset="0"/>
              </a:rPr>
              <a:t>creation of validation rule and cross object formula</a:t>
            </a:r>
            <a:endParaRPr lang="en-IN" altLang="en-US" sz="180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endParaRPr lang="en-US"/>
          </a:p>
        </p:txBody>
      </p:sp>
      <p:pic>
        <p:nvPicPr>
          <p:cNvPr id="5" name="Content Placeholder 4" descr="sales 12"/>
          <p:cNvPicPr>
            <a:picLocks noChangeAspect="1"/>
          </p:cNvPicPr>
          <p:nvPr>
            <p:ph sz="half" idx="1"/>
          </p:nvPr>
        </p:nvPicPr>
        <p:blipFill>
          <a:blip r:embed="rId1"/>
          <a:stretch>
            <a:fillRect/>
          </a:stretch>
        </p:blipFill>
        <p:spPr>
          <a:xfrm>
            <a:off x="838200" y="1825625"/>
            <a:ext cx="10233025" cy="4519930"/>
          </a:xfrm>
          <a:prstGeom prst="rect">
            <a:avLst/>
          </a:prstGeom>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2179320"/>
          </a:xfrm>
        </p:spPr>
        <p:txBody>
          <a:bodyPr>
            <a:normAutofit fontScale="90000"/>
          </a:bodyPr>
          <a:p>
            <a:r>
              <a:rPr lang="en-IN" altLang="en-US" sz="2000">
                <a:latin typeface="Times New Roman" panose="02020603050405020304" charset="0"/>
                <a:cs typeface="Times New Roman" panose="02020603050405020304" charset="0"/>
              </a:rPr>
              <a:t>Milestone -8: Reports</a:t>
            </a: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Creation of report</a:t>
            </a: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1. Click on the app launcher  and search for reports</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2. select new report for the record type category select other reports</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3. Give the label name products with stock availability</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4. Click on save and run for saving the report</a:t>
            </a:r>
            <a:br>
              <a:rPr lang="en-IN" altLang="en-US" sz="2000">
                <a:latin typeface="Times New Roman" panose="02020603050405020304" charset="0"/>
                <a:cs typeface="Times New Roman" panose="02020603050405020304" charset="0"/>
              </a:rPr>
            </a:br>
            <a:endParaRPr lang="en-IN" altLang="en-US" sz="2000">
              <a:latin typeface="Times New Roman" panose="02020603050405020304" charset="0"/>
              <a:cs typeface="Times New Roman" panose="02020603050405020304" charset="0"/>
            </a:endParaRPr>
          </a:p>
        </p:txBody>
      </p:sp>
      <p:pic>
        <p:nvPicPr>
          <p:cNvPr id="5" name="Content Placeholder 4" descr="sales 13"/>
          <p:cNvPicPr>
            <a:picLocks noChangeAspect="1"/>
          </p:cNvPicPr>
          <p:nvPr>
            <p:ph sz="half" idx="1"/>
          </p:nvPr>
        </p:nvPicPr>
        <p:blipFill>
          <a:blip r:embed="rId1"/>
          <a:stretch>
            <a:fillRect/>
          </a:stretch>
        </p:blipFill>
        <p:spPr>
          <a:xfrm>
            <a:off x="838200" y="2544445"/>
            <a:ext cx="10515600" cy="3633470"/>
          </a:xfrm>
          <a:prstGeom prst="rect">
            <a:avLst/>
          </a:prstGeom>
        </p:spPr>
      </p:pic>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581785"/>
          </a:xfrm>
        </p:spPr>
        <p:txBody>
          <a:bodyPr>
            <a:normAutofit fontScale="90000"/>
          </a:bodyPr>
          <a:p>
            <a:r>
              <a:rPr lang="en-IN" altLang="en-US" sz="2000">
                <a:latin typeface="Times New Roman" panose="02020603050405020304" charset="0"/>
                <a:cs typeface="Times New Roman" panose="02020603050405020304" charset="0"/>
              </a:rPr>
              <a:t>Milestone-9: Dashboard</a:t>
            </a: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Creation of dashboard</a:t>
            </a: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1. Ensure that value is record count and sliccds by product name </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2. Leave the default value </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3. Click on add </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4. And save the dashboard</a:t>
            </a:r>
            <a:endParaRPr lang="en-IN" altLang="en-US" sz="2000">
              <a:latin typeface="Times New Roman" panose="02020603050405020304" charset="0"/>
              <a:cs typeface="Times New Roman" panose="02020603050405020304" charset="0"/>
            </a:endParaRPr>
          </a:p>
        </p:txBody>
      </p:sp>
      <p:pic>
        <p:nvPicPr>
          <p:cNvPr id="5" name="Content Placeholder 4" descr="sales 15"/>
          <p:cNvPicPr>
            <a:picLocks noChangeAspect="1"/>
          </p:cNvPicPr>
          <p:nvPr>
            <p:ph sz="half" idx="1"/>
          </p:nvPr>
        </p:nvPicPr>
        <p:blipFill>
          <a:blip r:embed="rId1"/>
          <a:stretch>
            <a:fillRect/>
          </a:stretch>
        </p:blipFill>
        <p:spPr>
          <a:xfrm>
            <a:off x="838200" y="2167255"/>
            <a:ext cx="10401935" cy="4554220"/>
          </a:xfrm>
          <a:prstGeom prst="rect">
            <a:avLst/>
          </a:prstGeom>
        </p:spPr>
      </p:pic>
      <p:sp>
        <p:nvSpPr>
          <p:cNvPr id="3" name="Text Box 2"/>
          <p:cNvSpPr txBox="1"/>
          <p:nvPr/>
        </p:nvSpPr>
        <p:spPr>
          <a:xfrm>
            <a:off x="4073525" y="1346200"/>
            <a:ext cx="309880" cy="368300"/>
          </a:xfrm>
          <a:prstGeom prst="rect">
            <a:avLst/>
          </a:prstGeom>
          <a:noFill/>
        </p:spPr>
        <p:txBody>
          <a:bodyPr wrap="none" rtlCol="0">
            <a:spAutoFit/>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3493135" y="1825625"/>
            <a:ext cx="5635625" cy="3672840"/>
          </a:xfrm>
        </p:spPr>
        <p:txBody>
          <a:bodyPr>
            <a:scene3d>
              <a:camera prst="orthographicFront"/>
              <a:lightRig rig="soft" dir="t">
                <a:rot lat="0" lon="0" rev="15600000"/>
              </a:lightRig>
            </a:scene3d>
            <a:sp3d extrusionH="57150" prstMaterial="softEdge">
              <a:bevelT w="25400" h="38100"/>
            </a:sp3d>
          </a:bodyPr>
          <a:p>
            <a:pPr marL="914400" lvl="2" indent="0">
              <a:buNone/>
            </a:pPr>
            <a:r>
              <a:rPr lang="en-IN" altLang="en-US" sz="9600">
                <a:solidFill>
                  <a:schemeClr val="accent4"/>
                </a:solidFill>
                <a:effectLst/>
                <a:latin typeface="Times New Roman" panose="02020603050405020304" charset="0"/>
                <a:cs typeface="Times New Roman" panose="02020603050405020304" charset="0"/>
              </a:rPr>
              <a:t>END</a:t>
            </a:r>
            <a:endParaRPr lang="en-IN" altLang="en-US" sz="9600">
              <a:solidFill>
                <a:schemeClr val="accent4"/>
              </a:solidFill>
              <a:effectLst/>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5161915" y="3876675"/>
            <a:ext cx="5950585" cy="2707640"/>
          </a:xfrm>
        </p:spPr>
        <p:txBody>
          <a:bodyPr/>
          <a:p>
            <a:pPr marL="0" indent="0">
              <a:buNone/>
            </a:pPr>
            <a:r>
              <a:rPr lang="en-IN" altLang="en-US" sz="2000">
                <a:latin typeface="Times New Roman" panose="02020603050405020304" charset="0"/>
                <a:cs typeface="Times New Roman" panose="02020603050405020304" charset="0"/>
              </a:rPr>
              <a:t>OUR SINCERE GRATITUDE TO</a:t>
            </a:r>
            <a:r>
              <a:rPr lang="en-IN" altLang="en-US"/>
              <a:t> </a:t>
            </a:r>
            <a:endParaRPr lang="en-IN" altLang="en-US"/>
          </a:p>
          <a:p>
            <a:pPr marL="0" indent="0">
              <a:buNone/>
            </a:pPr>
            <a:endParaRPr lang="en-IN" altLang="en-US"/>
          </a:p>
          <a:p>
            <a:pPr>
              <a:buFont typeface="Wingdings" panose="05000000000000000000" charset="0"/>
              <a:buChar char="Ø"/>
            </a:pPr>
            <a:r>
              <a:rPr lang="en-IN" altLang="en-US">
                <a:gradFill>
                  <a:gsLst>
                    <a:gs pos="21000">
                      <a:srgbClr val="53575C"/>
                    </a:gs>
                    <a:gs pos="88000">
                      <a:srgbClr val="C5C7CA"/>
                    </a:gs>
                  </a:gsLst>
                  <a:lin ang="5400000"/>
                </a:gradFill>
                <a:effectLst/>
                <a:latin typeface="Arial Black" panose="020B0A04020102020204" charset="0"/>
                <a:cs typeface="Arial Black" panose="020B0A04020102020204" charset="0"/>
              </a:rPr>
              <a:t>SALESFORCE</a:t>
            </a:r>
            <a:endParaRPr lang="en-IN" altLang="en-US">
              <a:gradFill>
                <a:gsLst>
                  <a:gs pos="21000">
                    <a:srgbClr val="53575C"/>
                  </a:gs>
                  <a:gs pos="88000">
                    <a:srgbClr val="C5C7CA"/>
                  </a:gs>
                </a:gsLst>
                <a:lin ang="5400000"/>
              </a:gradFill>
              <a:effectLst/>
              <a:latin typeface="Arial Black" panose="020B0A04020102020204" charset="0"/>
              <a:cs typeface="Arial Black" panose="020B0A04020102020204" charset="0"/>
            </a:endParaRPr>
          </a:p>
          <a:p>
            <a:pPr>
              <a:buFont typeface="Wingdings" panose="05000000000000000000" charset="0"/>
              <a:buChar char="Ø"/>
            </a:pPr>
            <a:r>
              <a:rPr lang="en-IN" altLang="en-US">
                <a:gradFill>
                  <a:gsLst>
                    <a:gs pos="21000">
                      <a:srgbClr val="53575C"/>
                    </a:gs>
                    <a:gs pos="88000">
                      <a:srgbClr val="C5C7CA"/>
                    </a:gs>
                  </a:gsLst>
                  <a:lin ang="5400000"/>
                </a:gradFill>
                <a:effectLst/>
                <a:latin typeface="Arial Black" panose="020B0A04020102020204" charset="0"/>
                <a:cs typeface="Arial Black" panose="020B0A04020102020204" charset="0"/>
              </a:rPr>
              <a:t>SMARTBRIDGE(SMART INTERNZ)</a:t>
            </a:r>
            <a:endParaRPr lang="en-IN" altLang="en-US">
              <a:gradFill>
                <a:gsLst>
                  <a:gs pos="21000">
                    <a:srgbClr val="53575C"/>
                  </a:gs>
                  <a:gs pos="88000">
                    <a:srgbClr val="C5C7CA"/>
                  </a:gs>
                </a:gsLst>
                <a:lin ang="5400000"/>
              </a:gradFill>
              <a:effectLst/>
              <a:latin typeface="Arial Black" panose="020B0A04020102020204" charset="0"/>
              <a:cs typeface="Arial Black" panose="020B0A04020102020204" charset="0"/>
            </a:endParaRPr>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06500" y="-678815"/>
            <a:ext cx="9779000" cy="12744000"/>
          </a:xfrm>
        </p:spPr>
        <p:txBody>
          <a:bodyPr>
            <a:normAutofit/>
          </a:bodyPr>
          <a:p>
            <a:r>
              <a:rPr lang="en-IN" altLang="en-US" sz="2000" b="1">
                <a:latin typeface="Times New Roman" panose="02020603050405020304" charset="0"/>
                <a:cs typeface="Times New Roman" panose="02020603050405020304" charset="0"/>
              </a:rPr>
              <a:t>CONTENT</a:t>
            </a:r>
            <a:br>
              <a:rPr lang="en-IN" altLang="en-US" sz="2000" b="1">
                <a:latin typeface="Times New Roman" panose="02020603050405020304" charset="0"/>
                <a:cs typeface="Times New Roman" panose="02020603050405020304" charset="0"/>
              </a:rPr>
            </a:br>
            <a:br>
              <a:rPr lang="en-IN" altLang="en-US" sz="2000" b="1">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Milestone-1: 											Creating Developer Account							Account Activation</a:t>
            </a: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Milestone-2: OBJECT																				Creation of object Dispatch/Tracking</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		Fields available on Dispatch / tracking</a:t>
            </a: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Milestone-3: RELATIONSHIP B/W OBJECTs</a:t>
            </a: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		Creation of relationships between objects</a:t>
            </a: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Milestone-4: APPLICATION</a:t>
            </a: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		Creation of application</a:t>
            </a: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Milestone-5 LAYOUTS</a:t>
            </a: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		Creation of custom tabs</a:t>
            </a: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		</a:t>
            </a: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endParaRPr lang="en-IN" altLang="en-US" sz="2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13360" y="7503160"/>
            <a:ext cx="4537710" cy="2221230"/>
          </a:xfrm>
        </p:spPr>
        <p:txBody>
          <a:bodyPr/>
          <a:p>
            <a:pPr marL="0" indent="0">
              <a:buNone/>
            </a:pPr>
            <a:endParaRPr lang="en-IN" altLang="en-US" sz="18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290435"/>
            <a:ext cx="10515600" cy="1793240"/>
          </a:xfrm>
        </p:spPr>
        <p:txBody>
          <a:bodyPr/>
          <a:p>
            <a:endParaRPr lang="en-US"/>
          </a:p>
        </p:txBody>
      </p:sp>
      <p:sp>
        <p:nvSpPr>
          <p:cNvPr id="3" name="Content Placeholder 2"/>
          <p:cNvSpPr>
            <a:spLocks noGrp="1"/>
          </p:cNvSpPr>
          <p:nvPr>
            <p:ph idx="1"/>
          </p:nvPr>
        </p:nvSpPr>
        <p:spPr>
          <a:xfrm>
            <a:off x="838200" y="7980680"/>
            <a:ext cx="10515600" cy="789940"/>
          </a:xfrm>
        </p:spPr>
        <p:txBody>
          <a:bodyPr/>
          <a:p>
            <a:endParaRPr lang="en-US"/>
          </a:p>
        </p:txBody>
      </p:sp>
      <p:sp>
        <p:nvSpPr>
          <p:cNvPr id="6" name="Text Box 5"/>
          <p:cNvSpPr txBox="1"/>
          <p:nvPr/>
        </p:nvSpPr>
        <p:spPr>
          <a:xfrm>
            <a:off x="958850" y="1167130"/>
            <a:ext cx="9840595" cy="4523105"/>
          </a:xfrm>
          <a:prstGeom prst="rect">
            <a:avLst/>
          </a:prstGeom>
          <a:noFill/>
        </p:spPr>
        <p:txBody>
          <a:bodyPr wrap="square" rtlCol="0" anchor="t">
            <a:spAutoFit/>
          </a:bodyPr>
          <a:p>
            <a:r>
              <a:rPr lang="en-IN" altLang="en-US">
                <a:latin typeface="Times New Roman" panose="02020603050405020304" charset="0"/>
                <a:cs typeface="Times New Roman" panose="02020603050405020304" charset="0"/>
                <a:sym typeface="+mn-ea"/>
              </a:rPr>
              <a:t>Milestone-6 USER:</a:t>
            </a:r>
            <a:br>
              <a:rPr lang="en-IN" altLang="en-US">
                <a:latin typeface="Times New Roman" panose="02020603050405020304" charset="0"/>
                <a:cs typeface="Times New Roman" panose="02020603050405020304" charset="0"/>
                <a:sym typeface="+mn-ea"/>
              </a:rPr>
            </a:br>
            <a:br>
              <a:rPr lang="en-IN" altLang="en-US">
                <a:latin typeface="Times New Roman" panose="02020603050405020304" charset="0"/>
                <a:cs typeface="Times New Roman" panose="02020603050405020304" charset="0"/>
                <a:sym typeface="+mn-ea"/>
              </a:rPr>
            </a:br>
            <a:r>
              <a:rPr lang="en-IN" altLang="en-US">
                <a:latin typeface="Times New Roman" panose="02020603050405020304" charset="0"/>
                <a:cs typeface="Times New Roman" panose="02020603050405020304" charset="0"/>
                <a:sym typeface="+mn-ea"/>
              </a:rPr>
              <a:t>		Creaation of user</a:t>
            </a:r>
            <a:br>
              <a:rPr lang="en-IN" altLang="en-US">
                <a:latin typeface="Times New Roman" panose="02020603050405020304" charset="0"/>
                <a:cs typeface="Times New Roman" panose="02020603050405020304" charset="0"/>
                <a:sym typeface="+mn-ea"/>
              </a:rPr>
            </a:br>
            <a:br>
              <a:rPr lang="en-IN" altLang="en-US">
                <a:latin typeface="Times New Roman" panose="02020603050405020304" charset="0"/>
                <a:cs typeface="Times New Roman" panose="02020603050405020304" charset="0"/>
                <a:sym typeface="+mn-ea"/>
              </a:rPr>
            </a:br>
            <a:r>
              <a:rPr lang="en-IN" altLang="en-US">
                <a:latin typeface="Times New Roman" panose="02020603050405020304" charset="0"/>
                <a:cs typeface="Times New Roman" panose="02020603050405020304" charset="0"/>
                <a:sym typeface="+mn-ea"/>
              </a:rPr>
              <a:t>Milestone-7 VALIDATION RULES:</a:t>
            </a:r>
            <a:br>
              <a:rPr lang="en-IN" altLang="en-US">
                <a:latin typeface="Times New Roman" panose="02020603050405020304" charset="0"/>
                <a:cs typeface="Times New Roman" panose="02020603050405020304" charset="0"/>
                <a:sym typeface="+mn-ea"/>
              </a:rPr>
            </a:br>
            <a:br>
              <a:rPr lang="en-IN" altLang="en-US">
                <a:latin typeface="Times New Roman" panose="02020603050405020304" charset="0"/>
                <a:cs typeface="Times New Roman" panose="02020603050405020304" charset="0"/>
                <a:sym typeface="+mn-ea"/>
              </a:rPr>
            </a:br>
            <a:r>
              <a:rPr lang="en-IN" altLang="en-US">
                <a:latin typeface="Times New Roman" panose="02020603050405020304" charset="0"/>
                <a:cs typeface="Times New Roman" panose="02020603050405020304" charset="0"/>
                <a:sym typeface="+mn-ea"/>
              </a:rPr>
              <a:t>		Creation of validation rule</a:t>
            </a:r>
            <a:br>
              <a:rPr lang="en-IN" altLang="en-US">
                <a:latin typeface="Times New Roman" panose="02020603050405020304" charset="0"/>
                <a:cs typeface="Times New Roman" panose="02020603050405020304" charset="0"/>
                <a:sym typeface="+mn-ea"/>
              </a:rPr>
            </a:br>
            <a:br>
              <a:rPr lang="en-IN" altLang="en-US">
                <a:latin typeface="Times New Roman" panose="02020603050405020304" charset="0"/>
                <a:cs typeface="Times New Roman" panose="02020603050405020304" charset="0"/>
                <a:sym typeface="+mn-ea"/>
              </a:rPr>
            </a:br>
            <a:r>
              <a:rPr lang="en-IN" altLang="en-US">
                <a:latin typeface="Times New Roman" panose="02020603050405020304" charset="0"/>
                <a:cs typeface="Times New Roman" panose="02020603050405020304" charset="0"/>
                <a:sym typeface="+mn-ea"/>
              </a:rPr>
              <a:t>Milestone-8:REPORT</a:t>
            </a:r>
            <a:br>
              <a:rPr lang="en-IN" altLang="en-US">
                <a:latin typeface="Times New Roman" panose="02020603050405020304" charset="0"/>
                <a:cs typeface="Times New Roman" panose="02020603050405020304" charset="0"/>
                <a:sym typeface="+mn-ea"/>
              </a:rPr>
            </a:br>
            <a:br>
              <a:rPr lang="en-IN" altLang="en-US">
                <a:latin typeface="Times New Roman" panose="02020603050405020304" charset="0"/>
                <a:cs typeface="Times New Roman" panose="02020603050405020304" charset="0"/>
                <a:sym typeface="+mn-ea"/>
              </a:rPr>
            </a:br>
            <a:r>
              <a:rPr lang="en-IN" altLang="en-US">
                <a:latin typeface="Times New Roman" panose="02020603050405020304" charset="0"/>
                <a:cs typeface="Times New Roman" panose="02020603050405020304" charset="0"/>
                <a:sym typeface="+mn-ea"/>
              </a:rPr>
              <a:t>		Creation of report</a:t>
            </a:r>
            <a:br>
              <a:rPr lang="en-IN" altLang="en-US">
                <a:latin typeface="Times New Roman" panose="02020603050405020304" charset="0"/>
                <a:cs typeface="Times New Roman" panose="02020603050405020304" charset="0"/>
                <a:sym typeface="+mn-ea"/>
              </a:rPr>
            </a:br>
            <a:br>
              <a:rPr lang="en-IN" altLang="en-US">
                <a:latin typeface="Times New Roman" panose="02020603050405020304" charset="0"/>
                <a:cs typeface="Times New Roman" panose="02020603050405020304" charset="0"/>
                <a:sym typeface="+mn-ea"/>
              </a:rPr>
            </a:br>
            <a:r>
              <a:rPr lang="en-IN" altLang="en-US">
                <a:latin typeface="Times New Roman" panose="02020603050405020304" charset="0"/>
                <a:cs typeface="Times New Roman" panose="02020603050405020304" charset="0"/>
                <a:sym typeface="+mn-ea"/>
              </a:rPr>
              <a:t>Milestone-9:DASHBOARDS</a:t>
            </a:r>
            <a:br>
              <a:rPr lang="en-IN" altLang="en-US">
                <a:latin typeface="Times New Roman" panose="02020603050405020304" charset="0"/>
                <a:cs typeface="Times New Roman" panose="02020603050405020304" charset="0"/>
                <a:sym typeface="+mn-ea"/>
              </a:rPr>
            </a:br>
            <a:br>
              <a:rPr lang="en-IN" altLang="en-US">
                <a:latin typeface="Times New Roman" panose="02020603050405020304" charset="0"/>
                <a:cs typeface="Times New Roman" panose="02020603050405020304" charset="0"/>
                <a:sym typeface="+mn-ea"/>
              </a:rPr>
            </a:br>
            <a:r>
              <a:rPr lang="en-IN" altLang="en-US">
                <a:latin typeface="Times New Roman" panose="02020603050405020304" charset="0"/>
                <a:cs typeface="Times New Roman" panose="02020603050405020304" charset="0"/>
                <a:sym typeface="+mn-ea"/>
              </a:rPr>
              <a:t>		Creation of dashboard</a:t>
            </a:r>
            <a:br>
              <a:rPr lang="en-IN" altLang="en-US">
                <a:latin typeface="Times New Roman" panose="02020603050405020304" charset="0"/>
                <a:cs typeface="Times New Roman" panose="02020603050405020304" charset="0"/>
                <a:sym typeface="+mn-ea"/>
              </a:rPr>
            </a:b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989455"/>
          </a:xfrm>
        </p:spPr>
        <p:txBody>
          <a:bodyPr>
            <a:normAutofit fontScale="90000"/>
          </a:bodyPr>
          <a:p>
            <a:pPr marL="0" indent="0"/>
            <a:r>
              <a:rPr lang="en-IN" altLang="en-US" sz="1800">
                <a:latin typeface="Times New Roman" panose="02020603050405020304" charset="0"/>
                <a:cs typeface="Times New Roman" panose="02020603050405020304" charset="0"/>
              </a:rPr>
              <a:t>MILESTONE 1</a:t>
            </a:r>
            <a:br>
              <a:rPr lang="en-IN" altLang="en-US" sz="1800">
                <a:latin typeface="Times New Roman" panose="02020603050405020304" charset="0"/>
                <a:cs typeface="Times New Roman" panose="02020603050405020304" charset="0"/>
              </a:rPr>
            </a:br>
            <a:br>
              <a:rPr lang="en-IN" altLang="en-US" sz="18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creations of developer account</a:t>
            </a:r>
            <a:br>
              <a:rPr lang="en-IN" altLang="en-US" sz="2000">
                <a:latin typeface="Times New Roman" panose="02020603050405020304" charset="0"/>
                <a:cs typeface="Times New Roman" panose="02020603050405020304" charset="0"/>
              </a:rPr>
            </a:br>
            <a:br>
              <a:rPr lang="en-IN" altLang="en-US" sz="18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1. Go to developers.salesforce.com</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2. Click on sign up</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3. Enter the newly created user name and password</a:t>
            </a:r>
            <a:br>
              <a:rPr lang="en-IN" altLang="en-US" sz="2000">
                <a:latin typeface="Times New Roman" panose="02020603050405020304" charset="0"/>
                <a:cs typeface="Times New Roman" panose="02020603050405020304" charset="0"/>
              </a:rPr>
            </a:br>
            <a:br>
              <a:rPr lang="en-IN" altLang="en-US" sz="1800">
                <a:latin typeface="Times New Roman" panose="02020603050405020304" charset="0"/>
                <a:cs typeface="Times New Roman" panose="02020603050405020304" charset="0"/>
              </a:rPr>
            </a:br>
            <a:endParaRPr lang="en-IN" altLang="en-US" sz="1800">
              <a:latin typeface="Times New Roman" panose="02020603050405020304" charset="0"/>
              <a:cs typeface="Times New Roman" panose="02020603050405020304" charset="0"/>
            </a:endParaRPr>
          </a:p>
        </p:txBody>
      </p:sp>
      <p:pic>
        <p:nvPicPr>
          <p:cNvPr id="5" name="Content Placeholder 4" descr="sales 16"/>
          <p:cNvPicPr>
            <a:picLocks noChangeAspect="1"/>
          </p:cNvPicPr>
          <p:nvPr>
            <p:ph sz="half" idx="2"/>
          </p:nvPr>
        </p:nvPicPr>
        <p:blipFill>
          <a:blip r:embed="rId1"/>
          <a:stretch>
            <a:fillRect/>
          </a:stretch>
        </p:blipFill>
        <p:spPr>
          <a:xfrm>
            <a:off x="1331595" y="2620010"/>
            <a:ext cx="9322435" cy="3858260"/>
          </a:xfrm>
          <a:prstGeom prst="rect">
            <a:avLst/>
          </a:prstGeom>
        </p:spPr>
      </p:pic>
      <p:sp>
        <p:nvSpPr>
          <p:cNvPr id="3" name="Content Placeholder 2"/>
          <p:cNvSpPr/>
          <p:nvPr>
            <p:ph sz="half" idx="1"/>
          </p:nvPr>
        </p:nvSpPr>
        <p:spPr>
          <a:xfrm>
            <a:off x="838200" y="2127250"/>
            <a:ext cx="7776210" cy="4351655"/>
          </a:xfrm>
        </p:spPr>
        <p:txBody>
          <a:bodyPr/>
          <a:p>
            <a:endParaRPr lang="en-US"/>
          </a:p>
        </p:txBody>
      </p:sp>
      <p:sp>
        <p:nvSpPr>
          <p:cNvPr id="7" name="Text Box 6"/>
          <p:cNvSpPr txBox="1"/>
          <p:nvPr/>
        </p:nvSpPr>
        <p:spPr>
          <a:xfrm>
            <a:off x="9067800" y="2251710"/>
            <a:ext cx="614680" cy="368300"/>
          </a:xfrm>
          <a:prstGeom prst="rect">
            <a:avLst/>
          </a:prstGeom>
          <a:noFill/>
        </p:spPr>
        <p:txBody>
          <a:bodyPr wrap="none" rtlCol="0">
            <a:spAutoFit/>
          </a:bodyPr>
          <a:p>
            <a:r>
              <a:rPr lang="en-IN" altLang="en-US"/>
              <a:t>Fig 1</a:t>
            </a:r>
            <a:endParaRPr lang="en-IN" altLang="en-US"/>
          </a:p>
        </p:txBody>
      </p:sp>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20395"/>
            <a:ext cx="10515600" cy="1205865"/>
          </a:xfrm>
        </p:spPr>
        <p:txBody>
          <a:bodyPr>
            <a:normAutofit fontScale="90000"/>
          </a:bodyPr>
          <a:p>
            <a:r>
              <a:rPr lang="en-IN" altLang="en-US" sz="1800">
                <a:latin typeface="Times New Roman" panose="02020603050405020304" charset="0"/>
                <a:cs typeface="Times New Roman" panose="02020603050405020304" charset="0"/>
              </a:rPr>
              <a:t>ACCOUNT ACTIVATION</a:t>
            </a:r>
            <a:br>
              <a:rPr lang="en-IN" altLang="en-US" sz="1800">
                <a:latin typeface="Times New Roman" panose="02020603050405020304" charset="0"/>
                <a:cs typeface="Times New Roman" panose="02020603050405020304" charset="0"/>
              </a:rPr>
            </a:br>
            <a:br>
              <a:rPr lang="en-IN" altLang="en-US" sz="18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Go to the inbox of the email that you used while signing up.click on the verify account to activate your account,the email may take 5 to 10 min</a:t>
            </a:r>
            <a:br>
              <a:rPr lang="en-IN" altLang="en-US" sz="2000">
                <a:latin typeface="Times New Roman" panose="02020603050405020304" charset="0"/>
                <a:cs typeface="Times New Roman" panose="02020603050405020304" charset="0"/>
              </a:rPr>
            </a:br>
            <a:br>
              <a:rPr lang="en-IN" altLang="en-US" sz="2000">
                <a:latin typeface="Times New Roman" panose="02020603050405020304" charset="0"/>
                <a:cs typeface="Times New Roman" panose="02020603050405020304" charset="0"/>
              </a:rPr>
            </a:br>
            <a:r>
              <a:rPr lang="en-IN" altLang="en-US" sz="2000" b="1">
                <a:latin typeface="Times New Roman" panose="02020603050405020304" charset="0"/>
                <a:cs typeface="Times New Roman" panose="02020603050405020304" charset="0"/>
              </a:rPr>
              <a:t>.</a:t>
            </a:r>
            <a:r>
              <a:rPr lang="en-IN" altLang="en-US" sz="2000" b="1">
                <a:sym typeface="+mn-ea"/>
              </a:rPr>
              <a:t>Fig 2</a:t>
            </a:r>
            <a:br>
              <a:rPr lang="en-IN" altLang="en-US" sz="2000" b="1"/>
            </a:br>
            <a:endParaRPr lang="en-IN" altLang="en-US" sz="2000" b="1">
              <a:latin typeface="Times New Roman" panose="02020603050405020304" charset="0"/>
              <a:cs typeface="Times New Roman" panose="02020603050405020304" charset="0"/>
            </a:endParaRPr>
          </a:p>
        </p:txBody>
      </p:sp>
      <p:pic>
        <p:nvPicPr>
          <p:cNvPr id="6" name="Content Placeholder 4" descr="Screenshot_2023-04-08-19-20-00-343_com.google.android.gm"/>
          <p:cNvPicPr>
            <a:picLocks noChangeAspect="1"/>
          </p:cNvPicPr>
          <p:nvPr>
            <p:ph sz="half" idx="2"/>
          </p:nvPr>
        </p:nvPicPr>
        <p:blipFill>
          <a:blip r:embed="rId1"/>
          <a:stretch>
            <a:fillRect/>
          </a:stretch>
        </p:blipFill>
        <p:spPr>
          <a:xfrm>
            <a:off x="1431290" y="1825625"/>
            <a:ext cx="9245600" cy="4818380"/>
          </a:xfrm>
          <a:prstGeom prst="rect">
            <a:avLst/>
          </a:prstGeom>
        </p:spPr>
      </p:pic>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1800">
                <a:latin typeface="Times New Roman" panose="02020603050405020304" charset="0"/>
                <a:cs typeface="Times New Roman" panose="02020603050405020304" charset="0"/>
              </a:rPr>
              <a:t>ACCOUNT ACTIVATION</a:t>
            </a:r>
            <a:br>
              <a:rPr lang="en-IN" altLang="en-US" sz="1800">
                <a:latin typeface="Times New Roman" panose="02020603050405020304" charset="0"/>
                <a:cs typeface="Times New Roman" panose="02020603050405020304" charset="0"/>
              </a:rPr>
            </a:br>
            <a:br>
              <a:rPr lang="en-IN" altLang="en-US" sz="1800">
                <a:latin typeface="Times New Roman" panose="02020603050405020304" charset="0"/>
                <a:cs typeface="Times New Roman" panose="02020603050405020304" charset="0"/>
              </a:rPr>
            </a:br>
            <a:r>
              <a:rPr lang="en-IN" altLang="en-US" sz="1800">
                <a:latin typeface="Times New Roman" panose="02020603050405020304" charset="0"/>
                <a:cs typeface="Times New Roman" panose="02020603050405020304" charset="0"/>
              </a:rPr>
              <a:t>After activating account , the home page of the salesforce is in fig 3</a:t>
            </a:r>
            <a:endParaRPr lang="en-IN" altLang="en-US" sz="1800">
              <a:latin typeface="Times New Roman" panose="02020603050405020304" charset="0"/>
              <a:cs typeface="Times New Roman" panose="02020603050405020304" charset="0"/>
            </a:endParaRPr>
          </a:p>
        </p:txBody>
      </p:sp>
      <p:pic>
        <p:nvPicPr>
          <p:cNvPr id="3" name="Content Placeholder 4" descr="sales1"/>
          <p:cNvPicPr>
            <a:picLocks noChangeAspect="1"/>
          </p:cNvPicPr>
          <p:nvPr>
            <p:ph sz="half" idx="2"/>
          </p:nvPr>
        </p:nvPicPr>
        <p:blipFill>
          <a:blip r:embed="rId1"/>
          <a:stretch>
            <a:fillRect/>
          </a:stretch>
        </p:blipFill>
        <p:spPr>
          <a:xfrm>
            <a:off x="837565" y="2544445"/>
            <a:ext cx="10516235" cy="3859530"/>
          </a:xfrm>
          <a:prstGeom prst="rect">
            <a:avLst/>
          </a:prstGeom>
        </p:spPr>
      </p:pic>
      <p:sp>
        <p:nvSpPr>
          <p:cNvPr id="9" name="Text Box 8"/>
          <p:cNvSpPr txBox="1"/>
          <p:nvPr/>
        </p:nvSpPr>
        <p:spPr>
          <a:xfrm>
            <a:off x="6125845" y="2010410"/>
            <a:ext cx="701675" cy="368300"/>
          </a:xfrm>
          <a:prstGeom prst="rect">
            <a:avLst/>
          </a:prstGeom>
          <a:noFill/>
        </p:spPr>
        <p:txBody>
          <a:bodyPr wrap="square" rtlCol="0">
            <a:spAutoFit/>
          </a:bodyPr>
          <a:p>
            <a:r>
              <a:rPr lang="en-IN" altLang="en-US"/>
              <a:t>Fig 3</a:t>
            </a:r>
            <a:endParaRPr lang="en-IN" altLang="en-US"/>
          </a:p>
        </p:txBody>
      </p:sp>
      <p:sp>
        <p:nvSpPr>
          <p:cNvPr id="10" name="Slide Number Placeholder 9"/>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1800">
                <a:latin typeface="Times New Roman" panose="02020603050405020304" charset="0"/>
                <a:cs typeface="Times New Roman" panose="02020603050405020304" charset="0"/>
              </a:rPr>
              <a:t>Milestone-2 OBJECT</a:t>
            </a:r>
            <a:br>
              <a:rPr lang="en-IN" altLang="en-US" sz="1800">
                <a:latin typeface="Times New Roman" panose="02020603050405020304" charset="0"/>
                <a:cs typeface="Times New Roman" panose="02020603050405020304" charset="0"/>
              </a:rPr>
            </a:br>
            <a:br>
              <a:rPr lang="en-IN" altLang="en-US" sz="1800">
                <a:latin typeface="Times New Roman" panose="02020603050405020304" charset="0"/>
                <a:cs typeface="Times New Roman" panose="02020603050405020304" charset="0"/>
              </a:rPr>
            </a:br>
            <a:r>
              <a:rPr lang="en-IN" altLang="en-US" sz="1800">
                <a:latin typeface="Times New Roman" panose="02020603050405020304" charset="0"/>
                <a:cs typeface="Times New Roman" panose="02020603050405020304" charset="0"/>
              </a:rPr>
              <a:t>Creation of object dispatch/tracking</a:t>
            </a:r>
            <a:endParaRPr lang="en-IN" altLang="en-US" sz="180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endParaRPr lang="en-US"/>
          </a:p>
        </p:txBody>
      </p:sp>
      <p:pic>
        <p:nvPicPr>
          <p:cNvPr id="5" name="Content Placeholder 4" descr="sales2"/>
          <p:cNvPicPr>
            <a:picLocks noChangeAspect="1"/>
          </p:cNvPicPr>
          <p:nvPr>
            <p:ph sz="half" idx="1"/>
          </p:nvPr>
        </p:nvPicPr>
        <p:blipFill>
          <a:blip r:embed="rId1"/>
          <a:stretch>
            <a:fillRect/>
          </a:stretch>
        </p:blipFill>
        <p:spPr>
          <a:xfrm>
            <a:off x="838200" y="1971040"/>
            <a:ext cx="10099675" cy="4330065"/>
          </a:xfrm>
          <a:prstGeom prst="rect">
            <a:avLst/>
          </a:prstGeom>
        </p:spPr>
      </p:pic>
      <p:sp>
        <p:nvSpPr>
          <p:cNvPr id="3" name="Text Box 2"/>
          <p:cNvSpPr txBox="1"/>
          <p:nvPr/>
        </p:nvSpPr>
        <p:spPr>
          <a:xfrm>
            <a:off x="838200" y="1457325"/>
            <a:ext cx="8515350" cy="368300"/>
          </a:xfrm>
          <a:prstGeom prst="rect">
            <a:avLst/>
          </a:prstGeom>
          <a:noFill/>
        </p:spPr>
        <p:txBody>
          <a:bodyPr wrap="square" rtlCol="0">
            <a:spAutoFit/>
          </a:bodyPr>
          <a:p>
            <a:r>
              <a:rPr lang="en-IN" altLang="en-US"/>
              <a:t>Navigate custome object and edit the object name</a:t>
            </a:r>
            <a:endParaRPr lang="en-IN" alt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1800">
                <a:latin typeface="Times New Roman" panose="02020603050405020304" charset="0"/>
                <a:cs typeface="Times New Roman" panose="02020603050405020304" charset="0"/>
              </a:rPr>
              <a:t>Creation of field of dispatch and tracking</a:t>
            </a:r>
            <a:endParaRPr lang="en-IN" altLang="en-US" sz="180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endParaRPr lang="en-US"/>
          </a:p>
        </p:txBody>
      </p:sp>
      <p:pic>
        <p:nvPicPr>
          <p:cNvPr id="7" name="Content Placeholder 6" descr="sales 3"/>
          <p:cNvPicPr>
            <a:picLocks noChangeAspect="1"/>
          </p:cNvPicPr>
          <p:nvPr>
            <p:ph sz="half" idx="1"/>
          </p:nvPr>
        </p:nvPicPr>
        <p:blipFill>
          <a:blip r:embed="rId1"/>
          <a:stretch>
            <a:fillRect/>
          </a:stretch>
        </p:blipFill>
        <p:spPr>
          <a:xfrm>
            <a:off x="838200" y="1825625"/>
            <a:ext cx="9391015" cy="4351020"/>
          </a:xfrm>
          <a:prstGeom prst="rect">
            <a:avLst/>
          </a:prstGeom>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sz="2000">
                <a:latin typeface="Times New Roman" panose="02020603050405020304" charset="0"/>
                <a:cs typeface="Times New Roman" panose="02020603050405020304" charset="0"/>
              </a:rPr>
              <a:t>1. Select your object from object selection has dispatch/tracking</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2. And select the obtion fields and relationship.</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3. At the top right side you can find a new select that option </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4. Now you have to select data type, checkbox has datatype</a:t>
            </a:r>
            <a:br>
              <a:rPr lang="en-IN" altLang="en-US" sz="2000">
                <a:latin typeface="Times New Roman" panose="02020603050405020304" charset="0"/>
                <a:cs typeface="Times New Roman" panose="02020603050405020304" charset="0"/>
              </a:rPr>
            </a:br>
            <a:r>
              <a:rPr lang="en-IN" altLang="en-US" sz="2000">
                <a:latin typeface="Times New Roman" panose="02020603050405020304" charset="0"/>
                <a:cs typeface="Times New Roman" panose="02020603050405020304" charset="0"/>
              </a:rPr>
              <a:t>5.It give the lable name as dispatched</a:t>
            </a:r>
            <a:endParaRPr lang="en-IN" altLang="en-US" sz="200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endParaRPr lang="en-US"/>
          </a:p>
        </p:txBody>
      </p:sp>
      <p:pic>
        <p:nvPicPr>
          <p:cNvPr id="5" name="Content Placeholder 4" descr="sales 4"/>
          <p:cNvPicPr>
            <a:picLocks noChangeAspect="1"/>
          </p:cNvPicPr>
          <p:nvPr>
            <p:ph sz="half" idx="1"/>
          </p:nvPr>
        </p:nvPicPr>
        <p:blipFill>
          <a:blip r:embed="rId1"/>
          <a:stretch>
            <a:fillRect/>
          </a:stretch>
        </p:blipFill>
        <p:spPr>
          <a:xfrm>
            <a:off x="838835" y="1824990"/>
            <a:ext cx="9404985" cy="4352290"/>
          </a:xfrm>
          <a:prstGeom prst="rect">
            <a:avLst/>
          </a:prstGeom>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3181</Words>
  <Application>WPS Presentation</Application>
  <PresentationFormat>Widescreen</PresentationFormat>
  <Paragraphs>94</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Times New Roman</vt:lpstr>
      <vt:lpstr>Wingdings</vt:lpstr>
      <vt:lpstr>Arial Black</vt:lpstr>
      <vt:lpstr>Calibri</vt:lpstr>
      <vt:lpstr>Microsoft YaHei</vt:lpstr>
      <vt:lpstr>Arial Unicode MS</vt:lpstr>
      <vt:lpstr>Calibri Light</vt:lpstr>
      <vt:lpstr>Office Theme</vt:lpstr>
      <vt:lpstr>MUTHURANGAM GOVT ARTS AND SCIENCE COLLEGE</vt:lpstr>
      <vt:lpstr>CONTENT  Milestone-1: 											Creating Developer Account							Account Activation  Milestone-2: OBJECT																				Creation of object Dispatch/Tracking 		Fields available on Dispatch / tracking  Milestone-3: RELATIONSHIP B/W OBJECTs  		Creation of relationships between objects  Milestone-4: APPLICATION  		Creation of application  Milestone-5 LAYOUTS  		Creation of custom tabs               		  </vt:lpstr>
      <vt:lpstr>PowerPoint 演示文稿</vt:lpstr>
      <vt:lpstr>MILESTONE 1  creations of developer account  1. Go to developers.salesforce.com 2. Click on sign up 3. Enter the newly created user name and password  </vt:lpstr>
      <vt:lpstr>ACCOUNT ACTIVATION  Go to the inbox of the email that you used while signing up.click on the verify account to activate your account,the email may take 5 to 10 min  .Fig 2 </vt:lpstr>
      <vt:lpstr>ACCOUNT ACTIVATION  After activating account , the home page of the salesforce is in fig 3</vt:lpstr>
      <vt:lpstr>Milestone-2 OBJECT  Creation of object dispatch/tracking</vt:lpstr>
      <vt:lpstr>Creation of field of dispatch and tracking</vt:lpstr>
      <vt:lpstr>1. Select your object from object selection has dispatch/tracking 2. And select the obtion fields and relationship. 3. At the top right side you can find a new select that option  4. Now you have to select data type, checkbox has datatype 5.It give the lable name as dispatched</vt:lpstr>
      <vt:lpstr>Milesone 3:  Relationship between objects  1. Go to the setup option from the home page and click on it 2. Go to the object manager and select dispatch/tracking object from the list 3. And select fields and relationships and click on new   </vt:lpstr>
      <vt:lpstr>4. Select the data type as master detail relationshp 5. And select related to the oject as sales order, and click on next 6. You will navigate to the lable name page where you give the label name for the field , give it has sales order and click next</vt:lpstr>
      <vt:lpstr>Milestone-4 APPLICATION  1. Creation of application by selecting an option for new lightning app 2. Upload the picture and choose the navigation style</vt:lpstr>
      <vt:lpstr>Milestone-5:Layout  Creation of custom tabs  1 .Click the Home tab, Enter tabs in quick find and select tabs 2 ,Under custom object tabs click new 3. For object select warehouset  4 .For tab style select any icon .</vt:lpstr>
      <vt:lpstr>Milestone-6: Users  Creations of users</vt:lpstr>
      <vt:lpstr>Milestone-7: validation rules  creation of validation rule and cross object formula</vt:lpstr>
      <vt:lpstr>Milestone -8: Reports  Creation of report  1. Click on the app launcher  and search for reports 2. select new report for the record type category select other reports 3. Give the label name products with stock availability 4. Click on save and run for saving the report </vt:lpstr>
      <vt:lpstr>Milestone-9: Dashboard  Creation of dashboard  1. Ensure that value is record count and sliccds by product name  2. Leave the default value  3. Click on add  4. And save the dashboard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MUTHURANGAM GOVT ARTS AND SCIENCE COLLEGE</dc:title>
  <dc:creator/>
  <cp:lastModifiedBy>ELCOT</cp:lastModifiedBy>
  <cp:revision>6</cp:revision>
  <dcterms:created xsi:type="dcterms:W3CDTF">2023-04-09T04:10:00Z</dcterms:created>
  <dcterms:modified xsi:type="dcterms:W3CDTF">2023-04-10T17:08:55Z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CBC4DFB347E84C99BCF131C1BE2A3666</vt:lpwstr>
  </property>
  <property fmtid="{D5CDD505-2E9C-101B-9397-08002B2CF9AE}" pid="3" name="KSOProductBuildVer">
    <vt:lpwstr>1033-11.2.0.11417</vt:lpwstr>
  </property>
</Properties>
</file>