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46577-F696-4D78-B7CA-C974D351D329}" v="1" dt="2025-03-04T06:20:14.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priyacbr90@gmail.com" userId="6b4edd0de0b5f410" providerId="LiveId" clId="{B3546577-F696-4D78-B7CA-C974D351D329}"/>
    <pc:docChg chg="modSld sldOrd">
      <pc:chgData name="anupriyacbr90@gmail.com" userId="6b4edd0de0b5f410" providerId="LiveId" clId="{B3546577-F696-4D78-B7CA-C974D351D329}" dt="2025-03-08T15:38:07.968" v="7"/>
      <pc:docMkLst>
        <pc:docMk/>
      </pc:docMkLst>
      <pc:sldChg chg="modSp mod">
        <pc:chgData name="anupriyacbr90@gmail.com" userId="6b4edd0de0b5f410" providerId="LiveId" clId="{B3546577-F696-4D78-B7CA-C974D351D329}" dt="2025-03-08T15:37:56.436" v="5" actId="255"/>
        <pc:sldMkLst>
          <pc:docMk/>
          <pc:sldMk cId="1633936613" sldId="256"/>
        </pc:sldMkLst>
        <pc:spChg chg="mod">
          <ac:chgData name="anupriyacbr90@gmail.com" userId="6b4edd0de0b5f410" providerId="LiveId" clId="{B3546577-F696-4D78-B7CA-C974D351D329}" dt="2025-03-08T15:37:56.436" v="5" actId="255"/>
          <ac:spMkLst>
            <pc:docMk/>
            <pc:sldMk cId="1633936613" sldId="256"/>
            <ac:spMk id="2" creationId="{623A24C9-A1AD-13E0-3D99-042084A3045A}"/>
          </ac:spMkLst>
        </pc:spChg>
      </pc:sldChg>
      <pc:sldChg chg="modSp mod">
        <pc:chgData name="anupriyacbr90@gmail.com" userId="6b4edd0de0b5f410" providerId="LiveId" clId="{B3546577-F696-4D78-B7CA-C974D351D329}" dt="2025-03-04T06:26:49.975" v="2" actId="2711"/>
        <pc:sldMkLst>
          <pc:docMk/>
          <pc:sldMk cId="1680552901" sldId="258"/>
        </pc:sldMkLst>
        <pc:spChg chg="mod">
          <ac:chgData name="anupriyacbr90@gmail.com" userId="6b4edd0de0b5f410" providerId="LiveId" clId="{B3546577-F696-4D78-B7CA-C974D351D329}" dt="2025-03-04T06:26:49.975" v="2" actId="2711"/>
          <ac:spMkLst>
            <pc:docMk/>
            <pc:sldMk cId="1680552901" sldId="258"/>
            <ac:spMk id="3" creationId="{CBAE055D-C149-9C84-D975-D761E0671D23}"/>
          </ac:spMkLst>
        </pc:spChg>
      </pc:sldChg>
      <pc:sldChg chg="ord">
        <pc:chgData name="anupriyacbr90@gmail.com" userId="6b4edd0de0b5f410" providerId="LiveId" clId="{B3546577-F696-4D78-B7CA-C974D351D329}" dt="2025-03-08T15:38:07.968" v="7"/>
        <pc:sldMkLst>
          <pc:docMk/>
          <pc:sldMk cId="1336669650" sldId="259"/>
        </pc:sldMkLst>
      </pc:sldChg>
      <pc:sldChg chg="modSp mod">
        <pc:chgData name="anupriyacbr90@gmail.com" userId="6b4edd0de0b5f410" providerId="LiveId" clId="{B3546577-F696-4D78-B7CA-C974D351D329}" dt="2025-03-04T06:48:05.183" v="3" actId="255"/>
        <pc:sldMkLst>
          <pc:docMk/>
          <pc:sldMk cId="3296899078" sldId="261"/>
        </pc:sldMkLst>
        <pc:spChg chg="mod">
          <ac:chgData name="anupriyacbr90@gmail.com" userId="6b4edd0de0b5f410" providerId="LiveId" clId="{B3546577-F696-4D78-B7CA-C974D351D329}" dt="2025-03-04T06:48:05.183" v="3" actId="255"/>
          <ac:spMkLst>
            <pc:docMk/>
            <pc:sldMk cId="3296899078" sldId="261"/>
            <ac:spMk id="3" creationId="{29C3DC65-68AA-231E-F629-B70E9E698049}"/>
          </ac:spMkLst>
        </pc:spChg>
      </pc:sldChg>
      <pc:sldChg chg="modSp mod">
        <pc:chgData name="anupriyacbr90@gmail.com" userId="6b4edd0de0b5f410" providerId="LiveId" clId="{B3546577-F696-4D78-B7CA-C974D351D329}" dt="2025-03-04T06:49:31.666" v="4" actId="255"/>
        <pc:sldMkLst>
          <pc:docMk/>
          <pc:sldMk cId="2157710701" sldId="262"/>
        </pc:sldMkLst>
        <pc:spChg chg="mod">
          <ac:chgData name="anupriyacbr90@gmail.com" userId="6b4edd0de0b5f410" providerId="LiveId" clId="{B3546577-F696-4D78-B7CA-C974D351D329}" dt="2025-03-04T06:49:31.666" v="4" actId="255"/>
          <ac:spMkLst>
            <pc:docMk/>
            <pc:sldMk cId="2157710701" sldId="262"/>
            <ac:spMk id="3" creationId="{4CFC6EB5-B0F0-ED2B-B986-FCD049F73BA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3/8/2025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3/8/2025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A24C9-A1AD-13E0-3D99-042084A3045A}"/>
              </a:ext>
            </a:extLst>
          </p:cNvPr>
          <p:cNvSpPr>
            <a:spLocks noGrp="1"/>
          </p:cNvSpPr>
          <p:nvPr>
            <p:ph type="ctrTitle"/>
          </p:nvPr>
        </p:nvSpPr>
        <p:spPr>
          <a:xfrm>
            <a:off x="2743200" y="1053474"/>
            <a:ext cx="8003458" cy="745829"/>
          </a:xfrm>
        </p:spPr>
        <p:txBody>
          <a:bodyPr>
            <a:noAutofit/>
          </a:bodyPr>
          <a:lstStyle/>
          <a:p>
            <a:r>
              <a:rPr lang="en-IN" sz="3600" b="1" dirty="0">
                <a:latin typeface="Times New Roman" panose="02020603050405020304" pitchFamily="18" charset="0"/>
                <a:cs typeface="Times New Roman" panose="02020603050405020304" pitchFamily="18" charset="0"/>
              </a:rPr>
              <a:t>Title </a:t>
            </a:r>
            <a:r>
              <a:rPr lang="en-IN" sz="3600" dirty="0">
                <a:latin typeface="Times New Roman" panose="02020603050405020304" pitchFamily="18" charset="0"/>
                <a:cs typeface="Times New Roman" panose="02020603050405020304" pitchFamily="18" charset="0"/>
              </a:rPr>
              <a:t>: </a:t>
            </a:r>
            <a:r>
              <a:rPr lang="en-US" sz="3600" i="0" dirty="0">
                <a:solidFill>
                  <a:srgbClr val="252423"/>
                </a:solidFill>
                <a:effectLst/>
                <a:latin typeface="Times New Roman" panose="02020603050405020304" pitchFamily="18" charset="0"/>
                <a:cs typeface="Times New Roman" panose="02020603050405020304" pitchFamily="18" charset="0"/>
              </a:rPr>
              <a:t>Global Economic and Demographic Trends Analysis</a:t>
            </a:r>
            <a:endParaRPr lang="en-IN"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9F2AD63-A3D1-CB83-2959-7BE5E83BB545}"/>
              </a:ext>
            </a:extLst>
          </p:cNvPr>
          <p:cNvSpPr>
            <a:spLocks noGrp="1"/>
          </p:cNvSpPr>
          <p:nvPr>
            <p:ph type="subTitle" idx="1"/>
          </p:nvPr>
        </p:nvSpPr>
        <p:spPr>
          <a:xfrm>
            <a:off x="2486606" y="4082264"/>
            <a:ext cx="9469420" cy="2004357"/>
          </a:xfrm>
        </p:spPr>
        <p:txBody>
          <a:bodyPr/>
          <a:lstStyle/>
          <a:p>
            <a:pPr algn="r"/>
            <a:endParaRPr lang="en-IN" dirty="0"/>
          </a:p>
          <a:p>
            <a:pPr algn="r"/>
            <a:endParaRPr lang="en-IN" dirty="0"/>
          </a:p>
          <a:p>
            <a:pPr algn="r"/>
            <a:r>
              <a:rPr lang="en-IN" dirty="0"/>
              <a:t>Name:  Anupriya.C</a:t>
            </a:r>
          </a:p>
        </p:txBody>
      </p:sp>
    </p:spTree>
    <p:extLst>
      <p:ext uri="{BB962C8B-B14F-4D97-AF65-F5344CB8AC3E}">
        <p14:creationId xmlns:p14="http://schemas.microsoft.com/office/powerpoint/2010/main" val="163393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FC8AD-234E-5893-0798-B7B5941B7D43}"/>
              </a:ext>
            </a:extLst>
          </p:cNvPr>
          <p:cNvSpPr>
            <a:spLocks noGrp="1"/>
          </p:cNvSpPr>
          <p:nvPr>
            <p:ph type="title"/>
          </p:nvPr>
        </p:nvSpPr>
        <p:spPr/>
        <p:txBody>
          <a:bodyPr/>
          <a:lstStyle/>
          <a:p>
            <a:r>
              <a:rPr lang="en-IN" dirty="0"/>
              <a:t>Over View</a:t>
            </a:r>
          </a:p>
        </p:txBody>
      </p:sp>
      <p:sp>
        <p:nvSpPr>
          <p:cNvPr id="3" name="Content Placeholder 2">
            <a:extLst>
              <a:ext uri="{FF2B5EF4-FFF2-40B4-BE49-F238E27FC236}">
                <a16:creationId xmlns:a16="http://schemas.microsoft.com/office/drawing/2014/main" id="{EE8C952A-7DAB-FEC9-58EF-595D4776AC85}"/>
              </a:ext>
            </a:extLst>
          </p:cNvPr>
          <p:cNvSpPr>
            <a:spLocks noGrp="1"/>
          </p:cNvSpPr>
          <p:nvPr>
            <p:ph idx="1"/>
          </p:nvPr>
        </p:nvSpPr>
        <p:spPr>
          <a:xfrm>
            <a:off x="1451579" y="2015732"/>
            <a:ext cx="9603275" cy="2988515"/>
          </a:xfrm>
        </p:spPr>
        <p:txBody>
          <a:bodyPr/>
          <a:lstStyle/>
          <a:p>
            <a:r>
              <a:rPr lang="en-IN" dirty="0"/>
              <a:t>This Data Contains :</a:t>
            </a:r>
          </a:p>
          <a:p>
            <a:r>
              <a:rPr lang="en-IN" dirty="0"/>
              <a:t>GDP by Country(1960-2016) Excel file</a:t>
            </a:r>
          </a:p>
          <a:p>
            <a:r>
              <a:rPr lang="en-IN" dirty="0"/>
              <a:t>Meta Country CSV File</a:t>
            </a:r>
          </a:p>
          <a:p>
            <a:r>
              <a:rPr lang="en-IN" dirty="0"/>
              <a:t>Population Per Country CSV file</a:t>
            </a:r>
          </a:p>
          <a:p>
            <a:r>
              <a:rPr lang="en-IN" dirty="0"/>
              <a:t>Countries World SQL file</a:t>
            </a:r>
          </a:p>
          <a:p>
            <a:pPr marL="0" indent="0">
              <a:buNone/>
            </a:pPr>
            <a:endParaRPr lang="en-IN" dirty="0"/>
          </a:p>
        </p:txBody>
      </p:sp>
    </p:spTree>
    <p:extLst>
      <p:ext uri="{BB962C8B-B14F-4D97-AF65-F5344CB8AC3E}">
        <p14:creationId xmlns:p14="http://schemas.microsoft.com/office/powerpoint/2010/main" val="532895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F2A54-97CB-4121-605C-397E5CED5203}"/>
              </a:ext>
            </a:extLst>
          </p:cNvPr>
          <p:cNvSpPr>
            <a:spLocks noGrp="1"/>
          </p:cNvSpPr>
          <p:nvPr>
            <p:ph type="title"/>
          </p:nvPr>
        </p:nvSpPr>
        <p:spPr/>
        <p:txBody>
          <a:bodyPr/>
          <a:lstStyle/>
          <a:p>
            <a:r>
              <a:rPr lang="en-IN" dirty="0" err="1"/>
              <a:t>ObJective</a:t>
            </a:r>
            <a:endParaRPr lang="en-IN" dirty="0"/>
          </a:p>
        </p:txBody>
      </p:sp>
      <p:sp>
        <p:nvSpPr>
          <p:cNvPr id="3" name="Content Placeholder 2">
            <a:extLst>
              <a:ext uri="{FF2B5EF4-FFF2-40B4-BE49-F238E27FC236}">
                <a16:creationId xmlns:a16="http://schemas.microsoft.com/office/drawing/2014/main" id="{CBAE055D-C149-9C84-D975-D761E0671D2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report provides an analysis of global economic and demographic trends using key indicators such as GDP per capita, population density, literacy rate, infant mortality, and other economic factors.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analysis serves as a decision-making tool for policymakers, researchers, and analysts, helping to identify disparities, forecast trends, and plan for sustainable economic and social development.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0552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C3017-4B1B-3414-D002-8A15AC24293E}"/>
              </a:ext>
            </a:extLst>
          </p:cNvPr>
          <p:cNvSpPr>
            <a:spLocks noGrp="1"/>
          </p:cNvSpPr>
          <p:nvPr>
            <p:ph type="title"/>
          </p:nvPr>
        </p:nvSpPr>
        <p:spPr/>
        <p:txBody>
          <a:bodyPr/>
          <a:lstStyle/>
          <a:p>
            <a:pPr algn="ctr"/>
            <a:r>
              <a:rPr lang="en-IN" dirty="0"/>
              <a:t>Dash </a:t>
            </a:r>
            <a:r>
              <a:rPr lang="en-IN" dirty="0" err="1"/>
              <a:t>bOARD</a:t>
            </a:r>
            <a:endParaRPr lang="en-IN" dirty="0"/>
          </a:p>
        </p:txBody>
      </p:sp>
      <p:pic>
        <p:nvPicPr>
          <p:cNvPr id="5" name="Content Placeholder 4">
            <a:extLst>
              <a:ext uri="{FF2B5EF4-FFF2-40B4-BE49-F238E27FC236}">
                <a16:creationId xmlns:a16="http://schemas.microsoft.com/office/drawing/2014/main" id="{FA2675D7-32BD-8FD0-043E-3785596BFC93}"/>
              </a:ext>
            </a:extLst>
          </p:cNvPr>
          <p:cNvPicPr>
            <a:picLocks noGrp="1" noChangeAspect="1"/>
          </p:cNvPicPr>
          <p:nvPr>
            <p:ph idx="1"/>
          </p:nvPr>
        </p:nvPicPr>
        <p:blipFill>
          <a:blip r:embed="rId2"/>
          <a:stretch>
            <a:fillRect/>
          </a:stretch>
        </p:blipFill>
        <p:spPr>
          <a:xfrm>
            <a:off x="1451579" y="1853754"/>
            <a:ext cx="9727698" cy="4199727"/>
          </a:xfrm>
        </p:spPr>
      </p:pic>
    </p:spTree>
    <p:extLst>
      <p:ext uri="{BB962C8B-B14F-4D97-AF65-F5344CB8AC3E}">
        <p14:creationId xmlns:p14="http://schemas.microsoft.com/office/powerpoint/2010/main" val="1336669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42909-DC1C-9874-0E13-02C547ADD028}"/>
              </a:ext>
            </a:extLst>
          </p:cNvPr>
          <p:cNvSpPr>
            <a:spLocks noGrp="1"/>
          </p:cNvSpPr>
          <p:nvPr>
            <p:ph type="title"/>
          </p:nvPr>
        </p:nvSpPr>
        <p:spPr/>
        <p:txBody>
          <a:bodyPr/>
          <a:lstStyle/>
          <a:p>
            <a:r>
              <a:rPr lang="en-IN" dirty="0"/>
              <a:t>INSIGHTS</a:t>
            </a:r>
          </a:p>
        </p:txBody>
      </p:sp>
      <p:sp>
        <p:nvSpPr>
          <p:cNvPr id="3" name="Content Placeholder 2">
            <a:extLst>
              <a:ext uri="{FF2B5EF4-FFF2-40B4-BE49-F238E27FC236}">
                <a16:creationId xmlns:a16="http://schemas.microsoft.com/office/drawing/2014/main" id="{10F75D57-3C3C-F16E-9915-B1CA255E47A3}"/>
              </a:ext>
            </a:extLst>
          </p:cNvPr>
          <p:cNvSpPr>
            <a:spLocks noGrp="1"/>
          </p:cNvSpPr>
          <p:nvPr>
            <p:ph idx="1"/>
          </p:nvPr>
        </p:nvSpPr>
        <p:spPr>
          <a:xfrm>
            <a:off x="1451579" y="2015733"/>
            <a:ext cx="9603275" cy="3392010"/>
          </a:xfrm>
        </p:spPr>
        <p:txBody>
          <a:bodyPr/>
          <a:lstStyle/>
          <a:p>
            <a:r>
              <a:rPr lang="en-IN" dirty="0"/>
              <a:t>The Highest GDP has </a:t>
            </a:r>
            <a:r>
              <a:rPr lang="en-IN" dirty="0" err="1"/>
              <a:t>Luxembourgh</a:t>
            </a:r>
            <a:r>
              <a:rPr lang="en-IN" dirty="0"/>
              <a:t>, Norway</a:t>
            </a:r>
          </a:p>
          <a:p>
            <a:r>
              <a:rPr lang="en-IN" dirty="0"/>
              <a:t>The Lowest GDP has Western Sahara</a:t>
            </a:r>
          </a:p>
          <a:p>
            <a:r>
              <a:rPr lang="en-IN" dirty="0"/>
              <a:t>The High Pop Density Region wise is Asia</a:t>
            </a:r>
          </a:p>
          <a:p>
            <a:r>
              <a:rPr lang="en-IN" dirty="0"/>
              <a:t>The Low Pop Density Region wise Sub Saharan Africa</a:t>
            </a:r>
          </a:p>
          <a:p>
            <a:r>
              <a:rPr lang="en-IN" dirty="0"/>
              <a:t>Hong Kong has highest Birth rate </a:t>
            </a:r>
          </a:p>
          <a:p>
            <a:r>
              <a:rPr lang="en-IN" dirty="0"/>
              <a:t>Malta has lowest Birth rate</a:t>
            </a:r>
          </a:p>
          <a:p>
            <a:endParaRPr lang="en-IN" dirty="0"/>
          </a:p>
        </p:txBody>
      </p:sp>
    </p:spTree>
    <p:extLst>
      <p:ext uri="{BB962C8B-B14F-4D97-AF65-F5344CB8AC3E}">
        <p14:creationId xmlns:p14="http://schemas.microsoft.com/office/powerpoint/2010/main" val="273203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E3E8-BAD5-699B-252F-0872409B5A1A}"/>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9C3DC65-68AA-231E-F629-B70E9E698049}"/>
              </a:ext>
            </a:extLst>
          </p:cNvPr>
          <p:cNvSpPr>
            <a:spLocks noGrp="1"/>
          </p:cNvSpPr>
          <p:nvPr>
            <p:ph idx="1"/>
          </p:nvPr>
        </p:nvSpPr>
        <p:spPr/>
        <p:txBody>
          <a:bodyPr>
            <a:noAutofit/>
          </a:bodyPr>
          <a:lstStyle/>
          <a:p>
            <a:r>
              <a:rPr lang="en-US" sz="1600" b="1" dirty="0">
                <a:latin typeface="Times New Roman" panose="02020603050405020304" pitchFamily="18" charset="0"/>
                <a:cs typeface="Times New Roman" panose="02020603050405020304" pitchFamily="18" charset="0"/>
              </a:rPr>
              <a:t>Literacy </a:t>
            </a:r>
            <a:r>
              <a:rPr lang="en-US" sz="1600" dirty="0">
                <a:latin typeface="Times New Roman" panose="02020603050405020304" pitchFamily="18" charset="0"/>
                <a:cs typeface="Times New Roman" panose="02020603050405020304" pitchFamily="18" charset="0"/>
              </a:rPr>
              <a:t>: Investment in Education &amp; Healthcare</a:t>
            </a:r>
          </a:p>
          <a:p>
            <a:r>
              <a:rPr lang="en-US" sz="1600" b="1" dirty="0">
                <a:latin typeface="Times New Roman" panose="02020603050405020304" pitchFamily="18" charset="0"/>
                <a:cs typeface="Times New Roman" panose="02020603050405020304" pitchFamily="18" charset="0"/>
              </a:rPr>
              <a:t>Population Growth</a:t>
            </a:r>
            <a:r>
              <a:rPr lang="en-US" sz="1600" dirty="0">
                <a:latin typeface="Times New Roman" panose="02020603050405020304" pitchFamily="18" charset="0"/>
                <a:cs typeface="Times New Roman" panose="02020603050405020304" pitchFamily="18" charset="0"/>
              </a:rPr>
              <a:t>: it leads to Poor air, and water Quality, Waste Disposal Problems,</a:t>
            </a:r>
          </a:p>
          <a:p>
            <a:pPr marL="0" indent="0">
              <a:buNone/>
            </a:pPr>
            <a:r>
              <a:rPr lang="en-US" sz="1600" dirty="0">
                <a:latin typeface="Times New Roman" panose="02020603050405020304" pitchFamily="18" charset="0"/>
                <a:cs typeface="Times New Roman" panose="02020603050405020304" pitchFamily="18" charset="0"/>
              </a:rPr>
              <a:t>And high energy consumption</a:t>
            </a:r>
          </a:p>
          <a:p>
            <a:r>
              <a:rPr lang="en-IN" sz="1600" b="1" dirty="0">
                <a:latin typeface="Times New Roman" panose="02020603050405020304" pitchFamily="18" charset="0"/>
                <a:cs typeface="Times New Roman" panose="02020603050405020304" pitchFamily="18" charset="0"/>
              </a:rPr>
              <a:t>Health Care Improvements</a:t>
            </a:r>
            <a:r>
              <a:rPr lang="en-IN" sz="1600" dirty="0">
                <a:latin typeface="Times New Roman" panose="02020603050405020304" pitchFamily="18" charset="0"/>
                <a:cs typeface="Times New Roman" panose="02020603050405020304" pitchFamily="18" charset="0"/>
              </a:rPr>
              <a:t>: Regions with High infant Mortality rates require better</a:t>
            </a:r>
          </a:p>
          <a:p>
            <a:pPr marL="0" indent="0">
              <a:buNone/>
            </a:pPr>
            <a:r>
              <a:rPr lang="en-IN" sz="1600" dirty="0">
                <a:latin typeface="Times New Roman" panose="02020603050405020304" pitchFamily="18" charset="0"/>
                <a:cs typeface="Times New Roman" panose="02020603050405020304" pitchFamily="18" charset="0"/>
              </a:rPr>
              <a:t>Health Care Access, prenatal Care, and disease prevention programs 	</a:t>
            </a:r>
          </a:p>
          <a:p>
            <a:pPr marL="0" indent="0">
              <a:buNone/>
            </a:pPr>
            <a:r>
              <a:rPr lang="en-US" sz="1600" b="1" dirty="0">
                <a:latin typeface="Times New Roman" panose="02020603050405020304" pitchFamily="18" charset="0"/>
                <a:cs typeface="Times New Roman" panose="02020603050405020304" pitchFamily="18" charset="0"/>
              </a:rPr>
              <a:t>Address Urbanization Challenges</a:t>
            </a:r>
            <a:r>
              <a:rPr lang="en-US" sz="1600" dirty="0">
                <a:latin typeface="Times New Roman" panose="02020603050405020304" pitchFamily="18" charset="0"/>
                <a:cs typeface="Times New Roman" panose="02020603050405020304" pitchFamily="18" charset="0"/>
              </a:rPr>
              <a:t>: Policies should focus on sustainable city planning, improved public transportation, and job opportunities to manage high population densities.</a:t>
            </a:r>
          </a:p>
          <a:p>
            <a:pPr marL="0" indent="0">
              <a:buNone/>
            </a:pPr>
            <a:r>
              <a:rPr lang="en-US" sz="1600" b="1" dirty="0">
                <a:latin typeface="Times New Roman" panose="02020603050405020304" pitchFamily="18" charset="0"/>
                <a:cs typeface="Times New Roman" panose="02020603050405020304" pitchFamily="18" charset="0"/>
              </a:rPr>
              <a:t>Future Economic Growth </a:t>
            </a:r>
            <a:r>
              <a:rPr lang="en-US" sz="1600" dirty="0">
                <a:latin typeface="Times New Roman" panose="02020603050405020304" pitchFamily="18" charset="0"/>
                <a:cs typeface="Times New Roman" panose="02020603050405020304" pitchFamily="18" charset="0"/>
              </a:rPr>
              <a:t>Potential: Countries with lower GDP can improve by investing in infrastructure, technology, and human capital development.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899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0838C-4A4A-2276-B268-C52218238A54}"/>
              </a:ext>
            </a:extLst>
          </p:cNvPr>
          <p:cNvSpPr>
            <a:spLocks noGrp="1"/>
          </p:cNvSpPr>
          <p:nvPr>
            <p:ph type="title"/>
          </p:nvPr>
        </p:nvSpPr>
        <p:spPr/>
        <p:txBody>
          <a:bodyPr>
            <a:normAutofit/>
          </a:bodyPr>
          <a:lstStyle/>
          <a:p>
            <a:pPr algn="ctr"/>
            <a:r>
              <a:rPr lang="en-US" sz="2400" b="1" dirty="0">
                <a:latin typeface="Times New Roman" panose="02020603050405020304" pitchFamily="18" charset="0"/>
                <a:cs typeface="Times New Roman" panose="02020603050405020304" pitchFamily="18" charset="0"/>
              </a:rPr>
              <a:t>Final Thoughts:</a:t>
            </a:r>
            <a:br>
              <a:rPr lang="en-US" sz="2400" b="1"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CFC6EB5-B0F0-ED2B-B986-FCD049F73BAD}"/>
              </a:ext>
            </a:extLst>
          </p:cNvPr>
          <p:cNvSpPr>
            <a:spLocks noGrp="1"/>
          </p:cNvSpPr>
          <p:nvPr>
            <p:ph idx="1"/>
          </p:nvPr>
        </p:nvSpPr>
        <p:spPr>
          <a:xfrm>
            <a:off x="1451579" y="2015733"/>
            <a:ext cx="9855518" cy="3372344"/>
          </a:xfrm>
        </p:spPr>
        <p:txBody>
          <a:bodyPr>
            <a:noAutofit/>
          </a:bodyPr>
          <a:lstStyle/>
          <a:p>
            <a:r>
              <a:rPr lang="en-US" sz="1600" dirty="0">
                <a:latin typeface="Times New Roman" panose="02020603050405020304" pitchFamily="18" charset="0"/>
                <a:cs typeface="Times New Roman" panose="02020603050405020304" pitchFamily="18" charset="0"/>
              </a:rPr>
              <a:t>The Global Economic and Demographic Trends Dashboard highlights significant variations in GDP, population, birthrates, literacy, and mortality rates across different regions.</a:t>
            </a:r>
          </a:p>
          <a:p>
            <a:r>
              <a:rPr lang="en-US" sz="1600" dirty="0">
                <a:latin typeface="Times New Roman" panose="02020603050405020304" pitchFamily="18" charset="0"/>
                <a:cs typeface="Times New Roman" panose="02020603050405020304" pitchFamily="18" charset="0"/>
              </a:rPr>
              <a:t> The data suggests that while economic and social progress is evident in some areas, disparities persist between developed and developing nations.</a:t>
            </a:r>
          </a:p>
          <a:p>
            <a:r>
              <a:rPr lang="en-US" sz="1600" dirty="0">
                <a:latin typeface="Times New Roman" panose="02020603050405020304" pitchFamily="18" charset="0"/>
                <a:cs typeface="Times New Roman" panose="02020603050405020304" pitchFamily="18" charset="0"/>
              </a:rPr>
              <a:t> Strategic policy interventions, education, healthcare reforms, and economic planning are critical for ensuring sustainable growth and improved living standards worldwide.</a:t>
            </a:r>
          </a:p>
          <a:p>
            <a:r>
              <a:rPr lang="en-US" sz="1600" dirty="0">
                <a:latin typeface="Times New Roman" panose="02020603050405020304" pitchFamily="18" charset="0"/>
                <a:cs typeface="Times New Roman" panose="02020603050405020304" pitchFamily="18" charset="0"/>
              </a:rPr>
              <a:t>The Global Economic and Demographic Trends Analysis reveals strong economic performers and struggling nations, but it also presents an opportunity to address inequalities, invest in human capital, and drive sustainable development. Moving forward, collaborative efforts between governments, businesses, and global organizations will be essential in shaping a prosperous, inclusive, and sustainable future for all.</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7710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Note Royalty-Free Images, Stock Photos &amp; Pictures ...">
            <a:extLst>
              <a:ext uri="{FF2B5EF4-FFF2-40B4-BE49-F238E27FC236}">
                <a16:creationId xmlns:a16="http://schemas.microsoft.com/office/drawing/2014/main" id="{25AF314F-E4B9-169F-817B-7C4A08638D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4838" y="684268"/>
            <a:ext cx="9556955" cy="450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6881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118</TotalTime>
  <Words>395</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Times New Roman</vt:lpstr>
      <vt:lpstr>Gallery</vt:lpstr>
      <vt:lpstr>Title : Global Economic and Demographic Trends Analysis</vt:lpstr>
      <vt:lpstr>Over View</vt:lpstr>
      <vt:lpstr>ObJective</vt:lpstr>
      <vt:lpstr>Dash bOARD</vt:lpstr>
      <vt:lpstr>INSIGHTS</vt:lpstr>
      <vt:lpstr>Conclusion</vt:lpstr>
      <vt:lpstr>Final Thoughts: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anupriyacbr90@gmail.com</dc:creator>
  <cp:lastModifiedBy>anupriyacbr90@gmail.com</cp:lastModifiedBy>
  <cp:revision>1</cp:revision>
  <dcterms:created xsi:type="dcterms:W3CDTF">2025-03-03T17:13:39Z</dcterms:created>
  <dcterms:modified xsi:type="dcterms:W3CDTF">2025-03-08T15:38:14Z</dcterms:modified>
</cp:coreProperties>
</file>