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7"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04/15/2014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Maven</a:t>
            </a:r>
            <a:endParaRPr lang="en-US" dirty="0"/>
          </a:p>
        </p:txBody>
      </p:sp>
      <p:sp>
        <p:nvSpPr>
          <p:cNvPr id="3" name="Subtitle 2"/>
          <p:cNvSpPr>
            <a:spLocks noGrp="1"/>
          </p:cNvSpPr>
          <p:nvPr>
            <p:ph type="subTitle" idx="1"/>
          </p:nvPr>
        </p:nvSpPr>
        <p:spPr/>
        <p:txBody>
          <a:bodyPr/>
          <a:lstStyle/>
          <a:p>
            <a:r>
              <a:rPr lang="en-US" dirty="0" smtClean="0"/>
              <a:t>Introduction to the POM.xml FILE</a:t>
            </a:r>
            <a:endParaRPr lang="en-US" dirty="0"/>
          </a:p>
        </p:txBody>
      </p:sp>
    </p:spTree>
    <p:extLst>
      <p:ext uri="{BB962C8B-B14F-4D97-AF65-F5344CB8AC3E}">
        <p14:creationId xmlns:p14="http://schemas.microsoft.com/office/powerpoint/2010/main" val="759260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Dependencies</a:t>
            </a:r>
            <a:endParaRPr lang="en-US" dirty="0"/>
          </a:p>
        </p:txBody>
      </p:sp>
      <p:sp>
        <p:nvSpPr>
          <p:cNvPr id="5" name="Rectangle 1"/>
          <p:cNvSpPr>
            <a:spLocks noChangeArrowheads="1"/>
          </p:cNvSpPr>
          <p:nvPr/>
        </p:nvSpPr>
        <p:spPr bwMode="auto">
          <a:xfrm>
            <a:off x="527957" y="2238347"/>
            <a:ext cx="765265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200" b="1" dirty="0"/>
              <a:t>compile</a:t>
            </a:r>
            <a:r>
              <a:rPr lang="en-US" sz="1200" dirty="0"/>
              <a:t/>
            </a:r>
            <a:br>
              <a:rPr lang="en-US" sz="1200" dirty="0"/>
            </a:br>
            <a:r>
              <a:rPr lang="en-US" sz="1200" dirty="0"/>
              <a:t>This is the default scope, used if none is specified. Compile dependencies are available in all </a:t>
            </a:r>
            <a:r>
              <a:rPr lang="en-US" sz="1200" dirty="0" err="1"/>
              <a:t>classpaths</a:t>
            </a:r>
            <a:r>
              <a:rPr lang="en-US" sz="1200" dirty="0"/>
              <a:t> of a project. Furthermore, those dependencies are propagated to dependent projects.</a:t>
            </a:r>
          </a:p>
          <a:p>
            <a:r>
              <a:rPr lang="en-US" sz="1200" b="1" dirty="0"/>
              <a:t>provided</a:t>
            </a:r>
            <a:r>
              <a:rPr lang="en-US" sz="1200" dirty="0"/>
              <a:t/>
            </a:r>
            <a:br>
              <a:rPr lang="en-US" sz="1200" dirty="0"/>
            </a:br>
            <a:r>
              <a:rPr lang="en-US" sz="1200" dirty="0"/>
              <a:t>This is much like compile, but indicates you expect the JDK or a container to provide the dependency at runtime. For example, when building a web application for the Java Enterprise Edition, you would set the dependency on the Servlet API and related Java EE APIs to scope provided because the web container provides those classes. This scope is only available on the compilation and test </a:t>
            </a:r>
            <a:r>
              <a:rPr lang="en-US" sz="1200" dirty="0" err="1"/>
              <a:t>classpath</a:t>
            </a:r>
            <a:r>
              <a:rPr lang="en-US" sz="1200" dirty="0"/>
              <a:t>, and is not transitive.</a:t>
            </a:r>
          </a:p>
          <a:p>
            <a:r>
              <a:rPr lang="en-US" sz="1200" b="1" dirty="0"/>
              <a:t>runtime</a:t>
            </a:r>
            <a:r>
              <a:rPr lang="en-US" sz="1200" dirty="0"/>
              <a:t/>
            </a:r>
            <a:br>
              <a:rPr lang="en-US" sz="1200" dirty="0"/>
            </a:br>
            <a:r>
              <a:rPr lang="en-US" sz="1200" dirty="0"/>
              <a:t>This scope indicates that the dependency is not required for compilation, but is for execution. It is in the runtime and test </a:t>
            </a:r>
            <a:r>
              <a:rPr lang="en-US" sz="1200" dirty="0" err="1"/>
              <a:t>classpaths</a:t>
            </a:r>
            <a:r>
              <a:rPr lang="en-US" sz="1200" dirty="0"/>
              <a:t>, but not the compile </a:t>
            </a:r>
            <a:r>
              <a:rPr lang="en-US" sz="1200" dirty="0" err="1"/>
              <a:t>classpath</a:t>
            </a:r>
            <a:r>
              <a:rPr lang="en-US" sz="1200" dirty="0"/>
              <a:t>.</a:t>
            </a:r>
          </a:p>
          <a:p>
            <a:r>
              <a:rPr lang="en-US" sz="1200" b="1" dirty="0"/>
              <a:t>test</a:t>
            </a:r>
            <a:r>
              <a:rPr lang="en-US" sz="1200" dirty="0"/>
              <a:t/>
            </a:r>
            <a:br>
              <a:rPr lang="en-US" sz="1200" dirty="0"/>
            </a:br>
            <a:r>
              <a:rPr lang="en-US" sz="1200" dirty="0"/>
              <a:t>This scope indicates that the dependency is not required for normal use of the application, and is only available for the test compilation and execution phases.</a:t>
            </a:r>
          </a:p>
          <a:p>
            <a:r>
              <a:rPr lang="en-US" sz="1200" b="1" dirty="0"/>
              <a:t>system</a:t>
            </a:r>
            <a:r>
              <a:rPr lang="en-US" sz="1200" dirty="0"/>
              <a:t/>
            </a:r>
            <a:br>
              <a:rPr lang="en-US" sz="1200" dirty="0"/>
            </a:br>
            <a:r>
              <a:rPr lang="en-US" sz="1200" dirty="0"/>
              <a:t>This scope is similar to provided except that you have to provide the JAR which contains it explicitly. The artifact is always available and is not looked up in a repository.</a:t>
            </a:r>
          </a:p>
          <a:p>
            <a:r>
              <a:rPr lang="en-US" sz="1200" b="1" dirty="0"/>
              <a:t>import</a:t>
            </a:r>
            <a:r>
              <a:rPr lang="en-US" sz="1200" dirty="0"/>
              <a:t> </a:t>
            </a:r>
            <a:r>
              <a:rPr lang="en-US" sz="1200" i="1" dirty="0"/>
              <a:t>(only available in Maven 2.0.9 or later)</a:t>
            </a:r>
            <a:r>
              <a:rPr lang="en-US" sz="1200" dirty="0"/>
              <a:t/>
            </a:r>
            <a:br>
              <a:rPr lang="en-US" sz="1200" dirty="0"/>
            </a:br>
            <a:r>
              <a:rPr lang="en-US" sz="1200" dirty="0"/>
              <a:t>This scope is only used on a dependency of type </a:t>
            </a:r>
            <a:r>
              <a:rPr lang="en-US" sz="1200" dirty="0" err="1"/>
              <a:t>pom</a:t>
            </a:r>
            <a:r>
              <a:rPr lang="en-US" sz="1200" dirty="0"/>
              <a:t> in the &lt;</a:t>
            </a:r>
            <a:r>
              <a:rPr lang="en-US" sz="1200" dirty="0" err="1"/>
              <a:t>dependencyManagement</a:t>
            </a:r>
            <a:r>
              <a:rPr lang="en-US" sz="1200" dirty="0"/>
              <a:t>&gt; section. It indicates that the specified POM should be replaced with the dependencies in that POM's &lt;</a:t>
            </a:r>
            <a:r>
              <a:rPr lang="en-US" sz="1200" dirty="0" err="1"/>
              <a:t>dependencyManagement</a:t>
            </a:r>
            <a:r>
              <a:rPr lang="en-US" sz="1200" dirty="0"/>
              <a:t>&gt; section. Since they are replaced, dependencies with a scope of import do not actually participate in limiting the transitivity of a dependency.</a:t>
            </a:r>
          </a:p>
        </p:txBody>
      </p:sp>
      <p:sp>
        <p:nvSpPr>
          <p:cNvPr id="4" name="Content Placeholder 3"/>
          <p:cNvSpPr>
            <a:spLocks noGrp="1"/>
          </p:cNvSpPr>
          <p:nvPr>
            <p:ph idx="1"/>
          </p:nvPr>
        </p:nvSpPr>
        <p:spPr>
          <a:xfrm>
            <a:off x="457200" y="1752600"/>
            <a:ext cx="7620000" cy="587828"/>
          </a:xfrm>
        </p:spPr>
        <p:txBody>
          <a:bodyPr/>
          <a:lstStyle/>
          <a:p>
            <a:r>
              <a:rPr lang="en-US" dirty="0" smtClean="0"/>
              <a:t>Dependency Scopes</a:t>
            </a:r>
            <a:endParaRPr lang="en-US" dirty="0"/>
          </a:p>
          <a:p>
            <a:endParaRPr lang="en-US" dirty="0"/>
          </a:p>
        </p:txBody>
      </p:sp>
    </p:spTree>
    <p:extLst>
      <p:ext uri="{BB962C8B-B14F-4D97-AF65-F5344CB8AC3E}">
        <p14:creationId xmlns:p14="http://schemas.microsoft.com/office/powerpoint/2010/main" val="775001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Plugins</a:t>
            </a:r>
            <a:endParaRPr lang="en-US" dirty="0"/>
          </a:p>
        </p:txBody>
      </p:sp>
      <p:sp>
        <p:nvSpPr>
          <p:cNvPr id="5" name="Rectangle 1"/>
          <p:cNvSpPr>
            <a:spLocks noChangeArrowheads="1"/>
          </p:cNvSpPr>
          <p:nvPr/>
        </p:nvSpPr>
        <p:spPr bwMode="auto">
          <a:xfrm>
            <a:off x="527957" y="2515347"/>
            <a:ext cx="765265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build&gt;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plugins&gt;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plugin&gt;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r>
              <a:rPr lang="en-US" sz="1200" dirty="0" err="1">
                <a:solidFill>
                  <a:schemeClr val="accent3">
                    <a:lumMod val="50000"/>
                  </a:schemeClr>
                </a:solidFill>
              </a:rPr>
              <a:t>org.apache.maven.plugins</a:t>
            </a:r>
            <a:r>
              <a:rPr lang="en-US" sz="1200" dirty="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&lt;</a:t>
            </a:r>
            <a:r>
              <a:rPr lang="en-US" sz="1200" dirty="0" err="1">
                <a:solidFill>
                  <a:schemeClr val="accent3">
                    <a:lumMod val="50000"/>
                  </a:schemeClr>
                </a:solidFill>
              </a:rPr>
              <a:t>artifactId</a:t>
            </a:r>
            <a:r>
              <a:rPr lang="en-US" sz="1200" dirty="0">
                <a:solidFill>
                  <a:schemeClr val="accent3">
                    <a:lumMod val="50000"/>
                  </a:schemeClr>
                </a:solidFill>
              </a:rPr>
              <a:t>&gt;maven-ear-plugin&lt;/</a:t>
            </a:r>
            <a:r>
              <a:rPr lang="en-US" sz="1200" dirty="0" err="1">
                <a:solidFill>
                  <a:schemeClr val="accent3">
                    <a:lumMod val="50000"/>
                  </a:schemeClr>
                </a:solidFill>
              </a:rPr>
              <a:t>artifactId</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&lt;</a:t>
            </a:r>
            <a:r>
              <a:rPr lang="en-US" sz="1200" dirty="0">
                <a:solidFill>
                  <a:schemeClr val="accent3">
                    <a:lumMod val="50000"/>
                  </a:schemeClr>
                </a:solidFill>
              </a:rPr>
              <a:t>configuration&gt;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smtClean="0">
                <a:solidFill>
                  <a:schemeClr val="accent3">
                    <a:lumMod val="50000"/>
                  </a:schemeClr>
                </a:solidFill>
              </a:rPr>
              <a:t>finalName</a:t>
            </a:r>
            <a:r>
              <a:rPr lang="en-US" sz="1200" dirty="0" smtClean="0">
                <a:solidFill>
                  <a:schemeClr val="accent3">
                    <a:lumMod val="50000"/>
                  </a:schemeClr>
                </a:solidFill>
              </a:rPr>
              <a:t>&gt;</a:t>
            </a:r>
            <a:r>
              <a:rPr lang="en-US" sz="1200" dirty="0" err="1" smtClean="0">
                <a:solidFill>
                  <a:schemeClr val="accent3">
                    <a:lumMod val="50000"/>
                  </a:schemeClr>
                </a:solidFill>
              </a:rPr>
              <a:t>MyProjectEAR</a:t>
            </a:r>
            <a:r>
              <a:rPr lang="en-US" sz="1200" dirty="0">
                <a:solidFill>
                  <a:schemeClr val="accent3">
                    <a:lumMod val="50000"/>
                  </a:schemeClr>
                </a:solidFill>
              </a:rPr>
              <a:t>&lt;/</a:t>
            </a:r>
            <a:r>
              <a:rPr lang="en-US" sz="1200" dirty="0" err="1">
                <a:solidFill>
                  <a:schemeClr val="accent3">
                    <a:lumMod val="50000"/>
                  </a:schemeClr>
                </a:solidFill>
              </a:rPr>
              <a:t>finalName</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modules&gt;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a:solidFill>
                  <a:schemeClr val="accent3">
                    <a:lumMod val="50000"/>
                  </a:schemeClr>
                </a:solidFill>
              </a:rPr>
              <a:t>webModule</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&lt;</a:t>
            </a:r>
            <a:r>
              <a:rPr lang="en-US" sz="1200" dirty="0" err="1" smtClean="0">
                <a:solidFill>
                  <a:schemeClr val="accent3">
                    <a:lumMod val="50000"/>
                  </a:schemeClr>
                </a:solidFill>
              </a:rPr>
              <a:t>groupId</a:t>
            </a:r>
            <a:r>
              <a:rPr lang="en-US" sz="1200" dirty="0" smtClean="0">
                <a:solidFill>
                  <a:schemeClr val="accent3">
                    <a:lumMod val="50000"/>
                  </a:schemeClr>
                </a:solidFill>
              </a:rPr>
              <a:t>&gt;</a:t>
            </a:r>
            <a:r>
              <a:rPr lang="en-US" sz="1200" dirty="0" err="1" smtClean="0">
                <a:solidFill>
                  <a:schemeClr val="accent3">
                    <a:lumMod val="50000"/>
                  </a:schemeClr>
                </a:solidFill>
              </a:rPr>
              <a:t>com.principal.project.web</a:t>
            </a:r>
            <a:r>
              <a:rPr lang="en-US" sz="1200" dirty="0" smtClean="0">
                <a:solidFill>
                  <a:schemeClr val="accent3">
                    <a:lumMod val="50000"/>
                  </a:schemeClr>
                </a:solidFill>
              </a:rPr>
              <a:t>&lt;/</a:t>
            </a:r>
            <a:r>
              <a:rPr lang="en-US" sz="1200" dirty="0" err="1">
                <a:solidFill>
                  <a:schemeClr val="accent3">
                    <a:lumMod val="50000"/>
                  </a:schemeClr>
                </a:solidFill>
              </a:rPr>
              <a:t>groupId</a:t>
            </a:r>
            <a:r>
              <a:rPr lang="en-US" sz="1200" dirty="0" smtClean="0">
                <a:solidFill>
                  <a:schemeClr val="accent3">
                    <a:lumMod val="50000"/>
                  </a:schemeClr>
                </a:solidFill>
              </a:rPr>
              <a:t>&gt;</a:t>
            </a:r>
            <a:r>
              <a:rPr lang="en-US" sz="1200" dirty="0">
                <a:solidFill>
                  <a:schemeClr val="accent3">
                    <a:lumMod val="50000"/>
                  </a:schemeClr>
                </a:solidFill>
              </a:rPr>
              <a:t>					</a:t>
            </a:r>
            <a:r>
              <a:rPr lang="en-US" sz="1200" dirty="0" smtClean="0">
                <a:solidFill>
                  <a:schemeClr val="accent3">
                    <a:lumMod val="50000"/>
                  </a:schemeClr>
                </a:solidFill>
              </a:rPr>
              <a:t>&lt;</a:t>
            </a:r>
            <a:r>
              <a:rPr lang="en-US" sz="1200" dirty="0" err="1" smtClean="0">
                <a:solidFill>
                  <a:schemeClr val="accent3">
                    <a:lumMod val="50000"/>
                  </a:schemeClr>
                </a:solidFill>
              </a:rPr>
              <a:t>artifactId</a:t>
            </a:r>
            <a:r>
              <a:rPr lang="en-US" sz="1200" dirty="0" smtClean="0">
                <a:solidFill>
                  <a:schemeClr val="accent3">
                    <a:lumMod val="50000"/>
                  </a:schemeClr>
                </a:solidFill>
              </a:rPr>
              <a:t>&gt;</a:t>
            </a:r>
            <a:r>
              <a:rPr lang="en-US" sz="1200" dirty="0" err="1" smtClean="0">
                <a:solidFill>
                  <a:schemeClr val="accent3">
                    <a:lumMod val="50000"/>
                  </a:schemeClr>
                </a:solidFill>
              </a:rPr>
              <a:t>MyProjectWeb</a:t>
            </a:r>
            <a:r>
              <a:rPr lang="en-US" sz="1200" dirty="0">
                <a:solidFill>
                  <a:schemeClr val="accent3">
                    <a:lumMod val="50000"/>
                  </a:schemeClr>
                </a:solidFill>
              </a:rPr>
              <a:t>&lt;/</a:t>
            </a:r>
            <a:r>
              <a:rPr lang="en-US" sz="1200" dirty="0" err="1">
                <a:solidFill>
                  <a:schemeClr val="accent3">
                    <a:lumMod val="50000"/>
                  </a:schemeClr>
                </a:solidFill>
              </a:rPr>
              <a:t>artifactId</a:t>
            </a:r>
            <a:r>
              <a:rPr lang="en-US" sz="1200" dirty="0" smtClean="0">
                <a:solidFill>
                  <a:schemeClr val="accent3">
                    <a:lumMod val="50000"/>
                  </a:schemeClr>
                </a:solidFill>
              </a:rPr>
              <a:t>&gt;</a:t>
            </a:r>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smtClean="0">
                <a:solidFill>
                  <a:schemeClr val="accent3">
                    <a:lumMod val="50000"/>
                  </a:schemeClr>
                </a:solidFill>
              </a:rPr>
              <a:t>bundleFileName</a:t>
            </a:r>
            <a:r>
              <a:rPr lang="en-US" sz="1200" dirty="0" smtClean="0">
                <a:solidFill>
                  <a:schemeClr val="accent3">
                    <a:lumMod val="50000"/>
                  </a:schemeClr>
                </a:solidFill>
              </a:rPr>
              <a:t>&gt;</a:t>
            </a:r>
            <a:r>
              <a:rPr lang="en-US" sz="1200" dirty="0" err="1" smtClean="0">
                <a:solidFill>
                  <a:schemeClr val="accent3">
                    <a:lumMod val="50000"/>
                  </a:schemeClr>
                </a:solidFill>
              </a:rPr>
              <a:t>MyProjectWeb.war</a:t>
            </a:r>
            <a:r>
              <a:rPr lang="en-US" sz="1200" dirty="0">
                <a:solidFill>
                  <a:schemeClr val="accent3">
                    <a:lumMod val="50000"/>
                  </a:schemeClr>
                </a:solidFill>
              </a:rPr>
              <a:t>&lt;/</a:t>
            </a:r>
            <a:r>
              <a:rPr lang="en-US" sz="1200" dirty="0" err="1">
                <a:solidFill>
                  <a:schemeClr val="accent3">
                    <a:lumMod val="50000"/>
                  </a:schemeClr>
                </a:solidFill>
              </a:rPr>
              <a:t>bundleFileName</a:t>
            </a:r>
            <a:r>
              <a:rPr lang="en-US" sz="1200" dirty="0" smtClean="0">
                <a:solidFill>
                  <a:schemeClr val="accent3">
                    <a:lumMod val="50000"/>
                  </a:schemeClr>
                </a:solidFill>
              </a:rPr>
              <a:t>&gt;</a:t>
            </a:r>
            <a:r>
              <a:rPr lang="en-US" sz="1200" dirty="0">
                <a:solidFill>
                  <a:schemeClr val="accent3">
                    <a:lumMod val="50000"/>
                  </a:schemeClr>
                </a:solidFill>
              </a:rPr>
              <a:t>				</a:t>
            </a:r>
            <a:r>
              <a:rPr lang="en-US" sz="1200" dirty="0" smtClean="0">
                <a:solidFill>
                  <a:schemeClr val="accent3">
                    <a:lumMod val="50000"/>
                  </a:schemeClr>
                </a:solidFill>
              </a:rPr>
              <a:t>&lt;</a:t>
            </a:r>
            <a:r>
              <a:rPr lang="en-US" sz="1200" dirty="0" err="1">
                <a:solidFill>
                  <a:schemeClr val="accent3">
                    <a:lumMod val="50000"/>
                  </a:schemeClr>
                </a:solidFill>
              </a:rPr>
              <a:t>contextRoot</a:t>
            </a:r>
            <a:r>
              <a:rPr lang="en-US" sz="1200" dirty="0" smtClean="0">
                <a:solidFill>
                  <a:schemeClr val="accent3">
                    <a:lumMod val="50000"/>
                  </a:schemeClr>
                </a:solidFill>
              </a:rPr>
              <a:t>&gt;\</a:t>
            </a:r>
            <a:r>
              <a:rPr lang="en-US" sz="1200" dirty="0" err="1" smtClean="0">
                <a:solidFill>
                  <a:schemeClr val="accent3">
                    <a:lumMod val="50000"/>
                  </a:schemeClr>
                </a:solidFill>
              </a:rPr>
              <a:t>MyProjectParent</a:t>
            </a:r>
            <a:r>
              <a:rPr lang="en-US" sz="1200" dirty="0" smtClean="0">
                <a:solidFill>
                  <a:schemeClr val="accent3">
                    <a:lumMod val="50000"/>
                  </a:schemeClr>
                </a:solidFill>
              </a:rPr>
              <a:t>&lt;/</a:t>
            </a:r>
            <a:r>
              <a:rPr lang="en-US" sz="1200" dirty="0" err="1">
                <a:solidFill>
                  <a:schemeClr val="accent3">
                    <a:lumMod val="50000"/>
                  </a:schemeClr>
                </a:solidFill>
              </a:rPr>
              <a:t>contextRoot</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a:solidFill>
                  <a:schemeClr val="accent3">
                    <a:lumMod val="50000"/>
                  </a:schemeClr>
                </a:solidFill>
              </a:rPr>
              <a:t>webModule</a:t>
            </a:r>
            <a:r>
              <a:rPr lang="en-US" sz="1200" dirty="0">
                <a:solidFill>
                  <a:schemeClr val="accent3">
                    <a:lumMod val="50000"/>
                  </a:schemeClr>
                </a:solidFill>
              </a:rPr>
              <a:t>&gt;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modules&gt;</a:t>
            </a:r>
          </a:p>
          <a:p>
            <a:pPr lvl="0" fontAlgn="base">
              <a:spcBef>
                <a:spcPct val="0"/>
              </a:spcBef>
              <a:spcAft>
                <a:spcPct val="0"/>
              </a:spcAft>
            </a:pPr>
            <a:r>
              <a:rPr lang="en-US" sz="1200" dirty="0">
                <a:solidFill>
                  <a:schemeClr val="accent3">
                    <a:lumMod val="50000"/>
                  </a:schemeClr>
                </a:solidFill>
              </a:rPr>
              <a:t>	</a:t>
            </a:r>
            <a:r>
              <a:rPr lang="en-US" sz="1200" dirty="0" smtClean="0">
                <a:solidFill>
                  <a:schemeClr val="accent3">
                    <a:lumMod val="50000"/>
                  </a:schemeClr>
                </a:solidFill>
              </a:rPr>
              <a:t>&lt;/</a:t>
            </a:r>
            <a:r>
              <a:rPr lang="en-US" sz="1200" dirty="0">
                <a:solidFill>
                  <a:schemeClr val="accent3">
                    <a:lumMod val="50000"/>
                  </a:schemeClr>
                </a:solidFill>
              </a:rPr>
              <a:t>configuration&gt;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plugin&gt;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plugins&gt;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build</a:t>
            </a:r>
            <a:r>
              <a:rPr lang="en-US" sz="1200" dirty="0" smtClean="0">
                <a:solidFill>
                  <a:schemeClr val="accent3">
                    <a:lumMod val="50000"/>
                  </a:schemeClr>
                </a:solidFill>
              </a:rPr>
              <a:t>&gt;</a:t>
            </a:r>
            <a:r>
              <a:rPr kumimoji="0" lang="en-US" sz="1200" b="0" i="0" u="none" strike="noStrike" cap="none" normalizeH="0" baseline="0" dirty="0" smtClean="0">
                <a:ln>
                  <a:noFill/>
                </a:ln>
                <a:solidFill>
                  <a:schemeClr val="accent3">
                    <a:lumMod val="50000"/>
                  </a:schemeClr>
                </a:solidFill>
                <a:effectLst/>
                <a:cs typeface="Arial" pitchFamily="34" charset="0"/>
              </a:rPr>
              <a:t> </a:t>
            </a:r>
          </a:p>
        </p:txBody>
      </p:sp>
      <p:sp>
        <p:nvSpPr>
          <p:cNvPr id="4" name="Content Placeholder 3"/>
          <p:cNvSpPr>
            <a:spLocks noGrp="1"/>
          </p:cNvSpPr>
          <p:nvPr>
            <p:ph idx="1"/>
          </p:nvPr>
        </p:nvSpPr>
        <p:spPr>
          <a:xfrm>
            <a:off x="457200" y="1752600"/>
            <a:ext cx="7620000" cy="533400"/>
          </a:xfrm>
        </p:spPr>
        <p:txBody>
          <a:bodyPr>
            <a:normAutofit/>
          </a:bodyPr>
          <a:lstStyle/>
          <a:p>
            <a:r>
              <a:rPr lang="en-US" dirty="0"/>
              <a:t>M</a:t>
            </a:r>
            <a:r>
              <a:rPr lang="en-US" dirty="0" smtClean="0"/>
              <a:t>aven EAR Plugin</a:t>
            </a:r>
            <a:endParaRPr lang="en-US" dirty="0"/>
          </a:p>
          <a:p>
            <a:endParaRPr lang="en-US" dirty="0"/>
          </a:p>
        </p:txBody>
      </p:sp>
    </p:spTree>
    <p:extLst>
      <p:ext uri="{BB962C8B-B14F-4D97-AF65-F5344CB8AC3E}">
        <p14:creationId xmlns:p14="http://schemas.microsoft.com/office/powerpoint/2010/main" val="4280178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Plugins</a:t>
            </a:r>
            <a:endParaRPr lang="en-US" dirty="0"/>
          </a:p>
        </p:txBody>
      </p:sp>
      <p:sp>
        <p:nvSpPr>
          <p:cNvPr id="5" name="Rectangle 1"/>
          <p:cNvSpPr>
            <a:spLocks noChangeArrowheads="1"/>
          </p:cNvSpPr>
          <p:nvPr/>
        </p:nvSpPr>
        <p:spPr bwMode="auto">
          <a:xfrm>
            <a:off x="527957" y="2330681"/>
            <a:ext cx="765265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200" dirty="0"/>
              <a:t>&lt;project&gt; </a:t>
            </a:r>
            <a:endParaRPr lang="en-US" sz="1200" dirty="0" smtClean="0"/>
          </a:p>
          <a:p>
            <a:pPr lvl="0" fontAlgn="base">
              <a:spcBef>
                <a:spcPct val="0"/>
              </a:spcBef>
              <a:spcAft>
                <a:spcPct val="0"/>
              </a:spcAft>
            </a:pPr>
            <a:r>
              <a:rPr lang="en-US" sz="1200" dirty="0" smtClean="0"/>
              <a:t>    ... </a:t>
            </a:r>
          </a:p>
          <a:p>
            <a:pPr lvl="0" fontAlgn="base">
              <a:spcBef>
                <a:spcPct val="0"/>
              </a:spcBef>
              <a:spcAft>
                <a:spcPct val="0"/>
              </a:spcAft>
            </a:pPr>
            <a:r>
              <a:rPr lang="en-US" sz="1200" dirty="0" smtClean="0"/>
              <a:t>    &lt;</a:t>
            </a:r>
            <a:r>
              <a:rPr lang="en-US" sz="1200" dirty="0"/>
              <a:t>build&gt; </a:t>
            </a:r>
            <a:endParaRPr lang="en-US" sz="1200" dirty="0" smtClean="0"/>
          </a:p>
          <a:p>
            <a:pPr lvl="0" fontAlgn="base">
              <a:spcBef>
                <a:spcPct val="0"/>
              </a:spcBef>
              <a:spcAft>
                <a:spcPct val="0"/>
              </a:spcAft>
            </a:pPr>
            <a:r>
              <a:rPr lang="en-US" sz="1200" dirty="0" smtClean="0"/>
              <a:t>        &lt;</a:t>
            </a:r>
            <a:r>
              <a:rPr lang="en-US" sz="1200" dirty="0"/>
              <a:t>plugins&gt; </a:t>
            </a:r>
            <a:endParaRPr lang="en-US" sz="1200" dirty="0" smtClean="0"/>
          </a:p>
          <a:p>
            <a:pPr lvl="0" fontAlgn="base">
              <a:spcBef>
                <a:spcPct val="0"/>
              </a:spcBef>
              <a:spcAft>
                <a:spcPct val="0"/>
              </a:spcAft>
            </a:pPr>
            <a:r>
              <a:rPr lang="en-US" sz="1200" dirty="0" smtClean="0"/>
              <a:t>            &lt;</a:t>
            </a:r>
            <a:r>
              <a:rPr lang="en-US" sz="1200" dirty="0"/>
              <a:t>plugin&gt; </a:t>
            </a:r>
            <a:endParaRPr lang="en-US" sz="1200" dirty="0" smtClean="0"/>
          </a:p>
          <a:p>
            <a:pPr lvl="0" fontAlgn="base">
              <a:spcBef>
                <a:spcPct val="0"/>
              </a:spcBef>
              <a:spcAft>
                <a:spcPct val="0"/>
              </a:spcAft>
            </a:pPr>
            <a:r>
              <a:rPr lang="en-US" sz="1200" dirty="0" smtClean="0"/>
              <a:t>	&lt;</a:t>
            </a:r>
            <a:r>
              <a:rPr lang="en-US" sz="1200" dirty="0" err="1"/>
              <a:t>groupId</a:t>
            </a:r>
            <a:r>
              <a:rPr lang="en-US" sz="1200" dirty="0"/>
              <a:t>&gt;</a:t>
            </a:r>
            <a:r>
              <a:rPr lang="en-US" sz="1200" dirty="0" err="1"/>
              <a:t>org.apache.maven.plugins</a:t>
            </a:r>
            <a:r>
              <a:rPr lang="en-US" sz="1200" dirty="0"/>
              <a:t>&lt;/</a:t>
            </a:r>
            <a:r>
              <a:rPr lang="en-US" sz="1200" dirty="0" err="1"/>
              <a:t>groupId</a:t>
            </a:r>
            <a:r>
              <a:rPr lang="en-US" sz="1200" dirty="0"/>
              <a:t>&gt; </a:t>
            </a:r>
            <a:endParaRPr lang="en-US" sz="1200" dirty="0" smtClean="0"/>
          </a:p>
          <a:p>
            <a:pPr lvl="0" fontAlgn="base">
              <a:spcBef>
                <a:spcPct val="0"/>
              </a:spcBef>
              <a:spcAft>
                <a:spcPct val="0"/>
              </a:spcAft>
            </a:pPr>
            <a:r>
              <a:rPr lang="en-US" sz="1200" dirty="0" smtClean="0"/>
              <a:t>	&lt;</a:t>
            </a:r>
            <a:r>
              <a:rPr lang="en-US" sz="1200" dirty="0" err="1"/>
              <a:t>artifactId</a:t>
            </a:r>
            <a:r>
              <a:rPr lang="en-US" sz="1200" dirty="0"/>
              <a:t>&gt;maven-war-plugin&lt;/</a:t>
            </a:r>
            <a:r>
              <a:rPr lang="en-US" sz="1200" dirty="0" err="1"/>
              <a:t>artifactId</a:t>
            </a:r>
            <a:r>
              <a:rPr lang="en-US" sz="1200" dirty="0"/>
              <a:t>&gt; </a:t>
            </a:r>
            <a:endParaRPr lang="en-US" sz="1200" dirty="0" smtClean="0"/>
          </a:p>
          <a:p>
            <a:pPr lvl="0" fontAlgn="base">
              <a:spcBef>
                <a:spcPct val="0"/>
              </a:spcBef>
              <a:spcAft>
                <a:spcPct val="0"/>
              </a:spcAft>
            </a:pPr>
            <a:r>
              <a:rPr lang="en-US" sz="1200" dirty="0" smtClean="0"/>
              <a:t>	&lt;</a:t>
            </a:r>
            <a:r>
              <a:rPr lang="en-US" sz="1200" dirty="0"/>
              <a:t>version&gt;2.4&lt;/version&gt; </a:t>
            </a:r>
            <a:endParaRPr lang="en-US" sz="1200" dirty="0" smtClean="0"/>
          </a:p>
          <a:p>
            <a:pPr lvl="0" fontAlgn="base">
              <a:spcBef>
                <a:spcPct val="0"/>
              </a:spcBef>
              <a:spcAft>
                <a:spcPct val="0"/>
              </a:spcAft>
            </a:pPr>
            <a:r>
              <a:rPr lang="en-US" sz="1200" dirty="0" smtClean="0"/>
              <a:t>	&lt;</a:t>
            </a:r>
            <a:r>
              <a:rPr lang="en-US" sz="1200" dirty="0"/>
              <a:t>configuration&gt; </a:t>
            </a:r>
            <a:endParaRPr lang="en-US" sz="1200" dirty="0" smtClean="0"/>
          </a:p>
          <a:p>
            <a:pPr lvl="0" fontAlgn="base">
              <a:spcBef>
                <a:spcPct val="0"/>
              </a:spcBef>
              <a:spcAft>
                <a:spcPct val="0"/>
              </a:spcAft>
            </a:pPr>
            <a:r>
              <a:rPr lang="en-US" sz="1200" dirty="0" smtClean="0"/>
              <a:t>	    &lt;</a:t>
            </a:r>
            <a:r>
              <a:rPr lang="en-US" sz="1200" dirty="0" err="1"/>
              <a:t>webResources</a:t>
            </a:r>
            <a:r>
              <a:rPr lang="en-US" sz="1200" dirty="0"/>
              <a:t>&gt; </a:t>
            </a:r>
            <a:endParaRPr lang="en-US" sz="1200" dirty="0" smtClean="0"/>
          </a:p>
          <a:p>
            <a:pPr lvl="0" fontAlgn="base">
              <a:spcBef>
                <a:spcPct val="0"/>
              </a:spcBef>
              <a:spcAft>
                <a:spcPct val="0"/>
              </a:spcAft>
            </a:pPr>
            <a:r>
              <a:rPr lang="en-US" sz="1200" dirty="0" smtClean="0"/>
              <a:t>	         &lt;</a:t>
            </a:r>
            <a:r>
              <a:rPr lang="en-US" sz="1200" dirty="0"/>
              <a:t>resource&gt; </a:t>
            </a:r>
            <a:endParaRPr lang="en-US" sz="1200" dirty="0" smtClean="0"/>
          </a:p>
          <a:p>
            <a:pPr lvl="0" fontAlgn="base">
              <a:spcBef>
                <a:spcPct val="0"/>
              </a:spcBef>
              <a:spcAft>
                <a:spcPct val="0"/>
              </a:spcAft>
            </a:pPr>
            <a:r>
              <a:rPr lang="en-US" sz="1200" dirty="0" smtClean="0"/>
              <a:t>	              &lt;!-- </a:t>
            </a:r>
            <a:r>
              <a:rPr lang="en-US" sz="1200" dirty="0"/>
              <a:t>this is relative to the pom.xml directory --&gt; </a:t>
            </a:r>
            <a:endParaRPr lang="en-US" sz="1200" dirty="0" smtClean="0"/>
          </a:p>
          <a:p>
            <a:pPr lvl="0" fontAlgn="base">
              <a:spcBef>
                <a:spcPct val="0"/>
              </a:spcBef>
              <a:spcAft>
                <a:spcPct val="0"/>
              </a:spcAft>
            </a:pPr>
            <a:r>
              <a:rPr lang="en-US" sz="1200" dirty="0" smtClean="0"/>
              <a:t>	              &lt;directory&gt;</a:t>
            </a:r>
            <a:r>
              <a:rPr lang="en-US" sz="1200" dirty="0" err="1" smtClean="0"/>
              <a:t>more_resources</a:t>
            </a:r>
            <a:r>
              <a:rPr lang="en-US" sz="1200" dirty="0" smtClean="0"/>
              <a:t>&lt;/</a:t>
            </a:r>
            <a:r>
              <a:rPr lang="en-US" sz="1200" dirty="0"/>
              <a:t>directory&gt; </a:t>
            </a:r>
            <a:endParaRPr lang="en-US" sz="1200" dirty="0" smtClean="0"/>
          </a:p>
          <a:p>
            <a:pPr lvl="0" fontAlgn="base">
              <a:spcBef>
                <a:spcPct val="0"/>
              </a:spcBef>
              <a:spcAft>
                <a:spcPct val="0"/>
              </a:spcAft>
            </a:pPr>
            <a:r>
              <a:rPr lang="en-US" sz="1200" dirty="0"/>
              <a:t>	</a:t>
            </a:r>
            <a:r>
              <a:rPr lang="en-US" sz="1200" dirty="0" smtClean="0"/>
              <a:t>         &lt;/</a:t>
            </a:r>
            <a:r>
              <a:rPr lang="en-US" sz="1200" dirty="0"/>
              <a:t>resource&gt; </a:t>
            </a:r>
            <a:endParaRPr lang="en-US" sz="1200" dirty="0" smtClean="0"/>
          </a:p>
          <a:p>
            <a:pPr lvl="0" fontAlgn="base">
              <a:spcBef>
                <a:spcPct val="0"/>
              </a:spcBef>
              <a:spcAft>
                <a:spcPct val="0"/>
              </a:spcAft>
            </a:pPr>
            <a:r>
              <a:rPr lang="en-US" sz="1200" dirty="0" smtClean="0"/>
              <a:t>	    &lt;/</a:t>
            </a:r>
            <a:r>
              <a:rPr lang="en-US" sz="1200" dirty="0" err="1"/>
              <a:t>webResources</a:t>
            </a:r>
            <a:r>
              <a:rPr lang="en-US" sz="1200" dirty="0"/>
              <a:t>&gt; </a:t>
            </a:r>
            <a:endParaRPr lang="en-US" sz="1200" dirty="0" smtClean="0"/>
          </a:p>
          <a:p>
            <a:pPr lvl="0" fontAlgn="base">
              <a:spcBef>
                <a:spcPct val="0"/>
              </a:spcBef>
              <a:spcAft>
                <a:spcPct val="0"/>
              </a:spcAft>
            </a:pPr>
            <a:r>
              <a:rPr lang="en-US" sz="1200" dirty="0" smtClean="0"/>
              <a:t>	&lt;/</a:t>
            </a:r>
            <a:r>
              <a:rPr lang="en-US" sz="1200" dirty="0"/>
              <a:t>configuration&gt; </a:t>
            </a:r>
            <a:endParaRPr lang="en-US" sz="1200" dirty="0" smtClean="0"/>
          </a:p>
          <a:p>
            <a:pPr lvl="0" fontAlgn="base">
              <a:spcBef>
                <a:spcPct val="0"/>
              </a:spcBef>
              <a:spcAft>
                <a:spcPct val="0"/>
              </a:spcAft>
            </a:pPr>
            <a:r>
              <a:rPr lang="en-US" sz="1200" dirty="0" smtClean="0"/>
              <a:t>             &lt;/</a:t>
            </a:r>
            <a:r>
              <a:rPr lang="en-US" sz="1200" dirty="0"/>
              <a:t>plugin&gt; </a:t>
            </a:r>
            <a:endParaRPr lang="en-US" sz="1200" dirty="0" smtClean="0"/>
          </a:p>
          <a:p>
            <a:pPr lvl="0" fontAlgn="base">
              <a:spcBef>
                <a:spcPct val="0"/>
              </a:spcBef>
              <a:spcAft>
                <a:spcPct val="0"/>
              </a:spcAft>
            </a:pPr>
            <a:r>
              <a:rPr lang="en-US" sz="1200" dirty="0" smtClean="0"/>
              <a:t>        &lt;/</a:t>
            </a:r>
            <a:r>
              <a:rPr lang="en-US" sz="1200" dirty="0"/>
              <a:t>plugins&gt; </a:t>
            </a:r>
            <a:endParaRPr lang="en-US" sz="1200" dirty="0" smtClean="0"/>
          </a:p>
          <a:p>
            <a:pPr lvl="0" fontAlgn="base">
              <a:spcBef>
                <a:spcPct val="0"/>
              </a:spcBef>
              <a:spcAft>
                <a:spcPct val="0"/>
              </a:spcAft>
            </a:pPr>
            <a:r>
              <a:rPr lang="en-US" sz="1200" dirty="0" smtClean="0"/>
              <a:t>    &lt;/</a:t>
            </a:r>
            <a:r>
              <a:rPr lang="en-US" sz="1200" dirty="0"/>
              <a:t>build&gt; </a:t>
            </a:r>
            <a:endParaRPr lang="en-US" sz="1200" dirty="0" smtClean="0"/>
          </a:p>
          <a:p>
            <a:pPr lvl="0" fontAlgn="base">
              <a:spcBef>
                <a:spcPct val="0"/>
              </a:spcBef>
              <a:spcAft>
                <a:spcPct val="0"/>
              </a:spcAft>
            </a:pPr>
            <a:r>
              <a:rPr lang="en-US" sz="1200" dirty="0"/>
              <a:t> </a:t>
            </a:r>
            <a:r>
              <a:rPr lang="en-US" sz="1200" dirty="0" smtClean="0"/>
              <a:t>   ... </a:t>
            </a:r>
          </a:p>
          <a:p>
            <a:pPr lvl="0" fontAlgn="base">
              <a:spcBef>
                <a:spcPct val="0"/>
              </a:spcBef>
              <a:spcAft>
                <a:spcPct val="0"/>
              </a:spcAft>
            </a:pPr>
            <a:r>
              <a:rPr lang="en-US" sz="1200" dirty="0" smtClean="0"/>
              <a:t>&lt;/</a:t>
            </a:r>
            <a:r>
              <a:rPr lang="en-US" sz="1200" dirty="0"/>
              <a:t>project&gt;</a:t>
            </a:r>
            <a:endParaRPr kumimoji="0" lang="en-US" sz="1200" b="0" i="0" u="none" strike="noStrike" cap="none" normalizeH="0" baseline="0" dirty="0" smtClean="0">
              <a:ln>
                <a:noFill/>
              </a:ln>
              <a:solidFill>
                <a:schemeClr val="accent3">
                  <a:lumMod val="50000"/>
                </a:schemeClr>
              </a:solidFill>
              <a:effectLst/>
              <a:cs typeface="Arial" pitchFamily="34" charset="0"/>
            </a:endParaRPr>
          </a:p>
        </p:txBody>
      </p:sp>
      <p:sp>
        <p:nvSpPr>
          <p:cNvPr id="4" name="Content Placeholder 3"/>
          <p:cNvSpPr>
            <a:spLocks noGrp="1"/>
          </p:cNvSpPr>
          <p:nvPr>
            <p:ph idx="1"/>
          </p:nvPr>
        </p:nvSpPr>
        <p:spPr>
          <a:xfrm>
            <a:off x="457200" y="1752600"/>
            <a:ext cx="7620000" cy="533400"/>
          </a:xfrm>
        </p:spPr>
        <p:txBody>
          <a:bodyPr>
            <a:normAutofit/>
          </a:bodyPr>
          <a:lstStyle/>
          <a:p>
            <a:r>
              <a:rPr lang="en-US" dirty="0"/>
              <a:t>M</a:t>
            </a:r>
            <a:r>
              <a:rPr lang="en-US" dirty="0" smtClean="0"/>
              <a:t>aven WAR Plugin</a:t>
            </a:r>
            <a:endParaRPr lang="en-US" dirty="0"/>
          </a:p>
          <a:p>
            <a:endParaRPr lang="en-US" dirty="0"/>
          </a:p>
        </p:txBody>
      </p:sp>
    </p:spTree>
    <p:extLst>
      <p:ext uri="{BB962C8B-B14F-4D97-AF65-F5344CB8AC3E}">
        <p14:creationId xmlns:p14="http://schemas.microsoft.com/office/powerpoint/2010/main" val="1339880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Plugins</a:t>
            </a:r>
            <a:endParaRPr lang="en-US" dirty="0"/>
          </a:p>
        </p:txBody>
      </p:sp>
      <p:sp>
        <p:nvSpPr>
          <p:cNvPr id="5" name="Rectangle 1"/>
          <p:cNvSpPr>
            <a:spLocks noChangeArrowheads="1"/>
          </p:cNvSpPr>
          <p:nvPr/>
        </p:nvSpPr>
        <p:spPr bwMode="auto">
          <a:xfrm>
            <a:off x="527957" y="2977012"/>
            <a:ext cx="765265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200" dirty="0" smtClean="0">
                <a:solidFill>
                  <a:schemeClr val="accent3">
                    <a:lumMod val="50000"/>
                  </a:schemeClr>
                </a:solidFill>
              </a:rPr>
              <a:t>    &lt;build&gt;</a:t>
            </a:r>
          </a:p>
          <a:p>
            <a:pPr lvl="0" fontAlgn="base">
              <a:spcBef>
                <a:spcPct val="0"/>
              </a:spcBef>
              <a:spcAft>
                <a:spcPct val="0"/>
              </a:spcAft>
            </a:pPr>
            <a:r>
              <a:rPr lang="en-US" sz="1200" dirty="0" smtClean="0">
                <a:solidFill>
                  <a:schemeClr val="accent3">
                    <a:lumMod val="50000"/>
                  </a:schemeClr>
                </a:solidFill>
              </a:rPr>
              <a:t>        &lt;plugins&gt;</a:t>
            </a:r>
          </a:p>
          <a:p>
            <a:r>
              <a:rPr lang="en-US" sz="1200" dirty="0" smtClean="0">
                <a:solidFill>
                  <a:schemeClr val="accent3">
                    <a:lumMod val="50000"/>
                  </a:schemeClr>
                </a:solidFill>
              </a:rPr>
              <a:t>            &lt;plugin&gt;</a:t>
            </a:r>
          </a:p>
          <a:p>
            <a:r>
              <a:rPr lang="en-US" sz="1200" dirty="0" smtClean="0">
                <a:solidFill>
                  <a:schemeClr val="accent3">
                    <a:lumMod val="50000"/>
                  </a:schemeClr>
                </a:solidFill>
              </a:rPr>
              <a:t>  	&lt;</a:t>
            </a:r>
            <a:r>
              <a:rPr lang="en-US" sz="1200" dirty="0" err="1" smtClean="0">
                <a:solidFill>
                  <a:schemeClr val="accent3">
                    <a:lumMod val="50000"/>
                  </a:schemeClr>
                </a:solidFill>
              </a:rPr>
              <a:t>groupId</a:t>
            </a:r>
            <a:r>
              <a:rPr lang="en-US" sz="1200" dirty="0" smtClean="0">
                <a:solidFill>
                  <a:schemeClr val="accent3">
                    <a:lumMod val="50000"/>
                  </a:schemeClr>
                </a:solidFill>
              </a:rPr>
              <a:t>&gt;</a:t>
            </a:r>
            <a:r>
              <a:rPr lang="en-US" sz="1200" dirty="0" err="1" smtClean="0">
                <a:solidFill>
                  <a:schemeClr val="accent3">
                    <a:lumMod val="50000"/>
                  </a:schemeClr>
                </a:solidFill>
              </a:rPr>
              <a:t>org.codehaus.mojo</a:t>
            </a:r>
            <a:r>
              <a:rPr lang="en-US" sz="1200" dirty="0" smtClean="0">
                <a:solidFill>
                  <a:schemeClr val="accent3">
                    <a:lumMod val="50000"/>
                  </a:schemeClr>
                </a:solidFill>
              </a:rPr>
              <a:t>&lt;/</a:t>
            </a:r>
            <a:r>
              <a:rPr lang="en-US" sz="1200" dirty="0" err="1" smtClean="0">
                <a:solidFill>
                  <a:schemeClr val="accent3">
                    <a:lumMod val="50000"/>
                  </a:schemeClr>
                </a:solidFill>
              </a:rPr>
              <a:t>groupId</a:t>
            </a:r>
            <a:r>
              <a:rPr lang="en-US" sz="1200" dirty="0" smtClean="0">
                <a:solidFill>
                  <a:schemeClr val="accent3">
                    <a:lumMod val="50000"/>
                  </a:schemeClr>
                </a:solidFill>
              </a:rPr>
              <a:t>&gt; </a:t>
            </a:r>
          </a:p>
          <a:p>
            <a:r>
              <a:rPr lang="en-US" sz="1200" dirty="0" smtClean="0">
                <a:solidFill>
                  <a:schemeClr val="accent3">
                    <a:lumMod val="50000"/>
                  </a:schemeClr>
                </a:solidFill>
              </a:rPr>
              <a:t>  	&lt;</a:t>
            </a:r>
            <a:r>
              <a:rPr lang="en-US" sz="1200" dirty="0" err="1" smtClean="0">
                <a:solidFill>
                  <a:schemeClr val="accent3">
                    <a:lumMod val="50000"/>
                  </a:schemeClr>
                </a:solidFill>
              </a:rPr>
              <a:t>artifactId</a:t>
            </a:r>
            <a:r>
              <a:rPr lang="en-US" sz="1200" dirty="0" smtClean="0">
                <a:solidFill>
                  <a:schemeClr val="accent3">
                    <a:lumMod val="50000"/>
                  </a:schemeClr>
                </a:solidFill>
              </a:rPr>
              <a:t>&gt;</a:t>
            </a:r>
            <a:r>
              <a:rPr lang="en-US" sz="1200" dirty="0" err="1" smtClean="0">
                <a:solidFill>
                  <a:schemeClr val="accent3">
                    <a:lumMod val="50000"/>
                  </a:schemeClr>
                </a:solidFill>
              </a:rPr>
              <a:t>cobertura</a:t>
            </a:r>
            <a:r>
              <a:rPr lang="en-US" sz="1200" dirty="0" smtClean="0">
                <a:solidFill>
                  <a:schemeClr val="accent3">
                    <a:lumMod val="50000"/>
                  </a:schemeClr>
                </a:solidFill>
              </a:rPr>
              <a:t>-maven-plugin&lt;/</a:t>
            </a:r>
            <a:r>
              <a:rPr lang="en-US" sz="1200" dirty="0" err="1" smtClean="0">
                <a:solidFill>
                  <a:schemeClr val="accent3">
                    <a:lumMod val="50000"/>
                  </a:schemeClr>
                </a:solidFill>
              </a:rPr>
              <a:t>artifactId</a:t>
            </a:r>
            <a:r>
              <a:rPr lang="en-US" sz="1200" dirty="0" smtClean="0">
                <a:solidFill>
                  <a:schemeClr val="accent3">
                    <a:lumMod val="50000"/>
                  </a:schemeClr>
                </a:solidFill>
              </a:rPr>
              <a:t>&gt; </a:t>
            </a:r>
          </a:p>
          <a:p>
            <a:pPr lvl="2"/>
            <a:r>
              <a:rPr lang="en-US" sz="1200" dirty="0" smtClean="0">
                <a:solidFill>
                  <a:schemeClr val="accent3">
                    <a:lumMod val="50000"/>
                  </a:schemeClr>
                </a:solidFill>
              </a:rPr>
              <a:t>&lt;configuration&gt;</a:t>
            </a:r>
          </a:p>
          <a:p>
            <a:r>
              <a:rPr lang="en-US" sz="1200" dirty="0" smtClean="0">
                <a:solidFill>
                  <a:schemeClr val="accent3">
                    <a:lumMod val="50000"/>
                  </a:schemeClr>
                </a:solidFill>
              </a:rPr>
              <a:t>	      &lt;formats&gt;</a:t>
            </a:r>
          </a:p>
          <a:p>
            <a:r>
              <a:rPr lang="en-US" sz="1200" dirty="0" smtClean="0">
                <a:solidFill>
                  <a:schemeClr val="accent3">
                    <a:lumMod val="50000"/>
                  </a:schemeClr>
                </a:solidFill>
              </a:rPr>
              <a:t>	           &lt;format&gt;html&lt;/format&gt; </a:t>
            </a:r>
          </a:p>
          <a:p>
            <a:r>
              <a:rPr lang="en-US" sz="1200" dirty="0" smtClean="0">
                <a:solidFill>
                  <a:schemeClr val="accent3">
                    <a:lumMod val="50000"/>
                  </a:schemeClr>
                </a:solidFill>
              </a:rPr>
              <a:t>  	           &lt;format&gt;xml&lt;/format&gt; </a:t>
            </a:r>
          </a:p>
          <a:p>
            <a:r>
              <a:rPr lang="en-US" sz="1200" dirty="0" smtClean="0">
                <a:solidFill>
                  <a:schemeClr val="accent3">
                    <a:lumMod val="50000"/>
                  </a:schemeClr>
                </a:solidFill>
              </a:rPr>
              <a:t>  	      &lt;/formats&gt;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configuration&gt;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plugin&gt;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plugins&gt;</a:t>
            </a:r>
          </a:p>
          <a:p>
            <a:pPr lvl="0" fontAlgn="base">
              <a:spcBef>
                <a:spcPct val="0"/>
              </a:spcBef>
              <a:spcAft>
                <a:spcPct val="0"/>
              </a:spcAft>
            </a:pPr>
            <a:r>
              <a:rPr lang="en-US" sz="1200" dirty="0" smtClean="0">
                <a:solidFill>
                  <a:schemeClr val="accent3">
                    <a:lumMod val="50000"/>
                  </a:schemeClr>
                </a:solidFill>
              </a:rPr>
              <a:t>    &lt;/</a:t>
            </a:r>
            <a:r>
              <a:rPr lang="en-US" sz="1200" dirty="0">
                <a:solidFill>
                  <a:schemeClr val="accent3">
                    <a:lumMod val="50000"/>
                  </a:schemeClr>
                </a:solidFill>
              </a:rPr>
              <a:t>build</a:t>
            </a:r>
            <a:r>
              <a:rPr lang="en-US" sz="1200" dirty="0" smtClean="0">
                <a:solidFill>
                  <a:schemeClr val="accent3">
                    <a:lumMod val="50000"/>
                  </a:schemeClr>
                </a:solidFill>
              </a:rPr>
              <a:t>&gt;</a:t>
            </a:r>
            <a:r>
              <a:rPr kumimoji="0" lang="en-US" sz="1200" b="0" i="0" u="none" strike="noStrike" cap="none" normalizeH="0" baseline="0" dirty="0" smtClean="0">
                <a:ln>
                  <a:noFill/>
                </a:ln>
                <a:solidFill>
                  <a:schemeClr val="accent3">
                    <a:lumMod val="50000"/>
                  </a:schemeClr>
                </a:solidFill>
                <a:effectLst/>
                <a:cs typeface="Arial" pitchFamily="34" charset="0"/>
              </a:rPr>
              <a:t> </a:t>
            </a:r>
          </a:p>
        </p:txBody>
      </p:sp>
      <p:sp>
        <p:nvSpPr>
          <p:cNvPr id="4" name="Content Placeholder 3"/>
          <p:cNvSpPr>
            <a:spLocks noGrp="1"/>
          </p:cNvSpPr>
          <p:nvPr>
            <p:ph idx="1"/>
          </p:nvPr>
        </p:nvSpPr>
        <p:spPr>
          <a:xfrm>
            <a:off x="457200" y="1752600"/>
            <a:ext cx="7620000" cy="533400"/>
          </a:xfrm>
        </p:spPr>
        <p:txBody>
          <a:bodyPr>
            <a:normAutofit/>
          </a:bodyPr>
          <a:lstStyle/>
          <a:p>
            <a:r>
              <a:rPr lang="en-US" dirty="0" err="1" smtClean="0"/>
              <a:t>Cobertura</a:t>
            </a:r>
            <a:r>
              <a:rPr lang="en-US" dirty="0" smtClean="0"/>
              <a:t> Maven Plugin</a:t>
            </a:r>
            <a:endParaRPr lang="en-US" dirty="0"/>
          </a:p>
          <a:p>
            <a:endParaRPr lang="en-US" dirty="0"/>
          </a:p>
        </p:txBody>
      </p:sp>
    </p:spTree>
    <p:extLst>
      <p:ext uri="{BB962C8B-B14F-4D97-AF65-F5344CB8AC3E}">
        <p14:creationId xmlns:p14="http://schemas.microsoft.com/office/powerpoint/2010/main" val="3612597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Distribution Management</a:t>
            </a:r>
            <a:endParaRPr lang="en-US" dirty="0"/>
          </a:p>
        </p:txBody>
      </p:sp>
      <p:sp>
        <p:nvSpPr>
          <p:cNvPr id="5" name="Rectangle 1"/>
          <p:cNvSpPr>
            <a:spLocks noChangeArrowheads="1"/>
          </p:cNvSpPr>
          <p:nvPr/>
        </p:nvSpPr>
        <p:spPr bwMode="auto">
          <a:xfrm>
            <a:off x="527957" y="2977012"/>
            <a:ext cx="765265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200" dirty="0">
                <a:solidFill>
                  <a:schemeClr val="accent3">
                    <a:lumMod val="50000"/>
                  </a:schemeClr>
                </a:solidFill>
              </a:rPr>
              <a:t>&lt;</a:t>
            </a:r>
            <a:r>
              <a:rPr lang="en-US" sz="1200" dirty="0" err="1">
                <a:solidFill>
                  <a:schemeClr val="accent3">
                    <a:lumMod val="50000"/>
                  </a:schemeClr>
                </a:solidFill>
              </a:rPr>
              <a:t>distributionManagement</a:t>
            </a:r>
            <a:r>
              <a:rPr lang="en-US" sz="1200" dirty="0">
                <a:solidFill>
                  <a:schemeClr val="accent3">
                    <a:lumMod val="50000"/>
                  </a:schemeClr>
                </a:solidFill>
              </a:rPr>
              <a:t>&gt;</a:t>
            </a:r>
          </a:p>
          <a:p>
            <a:r>
              <a:rPr lang="en-US" sz="1200" dirty="0" smtClean="0">
                <a:solidFill>
                  <a:schemeClr val="accent3">
                    <a:lumMod val="50000"/>
                  </a:schemeClr>
                </a:solidFill>
              </a:rPr>
              <a:t>	&lt;!--  </a:t>
            </a:r>
            <a:r>
              <a:rPr lang="en-US" sz="1200" dirty="0">
                <a:solidFill>
                  <a:schemeClr val="accent3">
                    <a:lumMod val="50000"/>
                  </a:schemeClr>
                </a:solidFill>
              </a:rPr>
              <a:t>use the following if you're not using a snapshot version. </a:t>
            </a:r>
            <a:r>
              <a:rPr lang="en-US" sz="1200" dirty="0" smtClean="0">
                <a:solidFill>
                  <a:schemeClr val="accent3">
                    <a:lumMod val="50000"/>
                  </a:schemeClr>
                </a:solidFill>
              </a:rPr>
              <a:t>--&gt; </a:t>
            </a:r>
            <a:endParaRPr lang="en-US" sz="1200" dirty="0">
              <a:solidFill>
                <a:schemeClr val="accent3">
                  <a:lumMod val="50000"/>
                </a:schemeClr>
              </a:solidFill>
            </a:endParaRPr>
          </a:p>
          <a:p>
            <a:r>
              <a:rPr lang="en-US" sz="1200" dirty="0">
                <a:solidFill>
                  <a:schemeClr val="accent3">
                    <a:lumMod val="50000"/>
                  </a:schemeClr>
                </a:solidFill>
              </a:rPr>
              <a:t>	&lt;repository&gt;</a:t>
            </a:r>
          </a:p>
          <a:p>
            <a:r>
              <a:rPr lang="en-US" sz="1200" dirty="0">
                <a:solidFill>
                  <a:schemeClr val="accent3">
                    <a:lumMod val="50000"/>
                  </a:schemeClr>
                </a:solidFill>
              </a:rPr>
              <a:t>  		&lt;id&gt;</a:t>
            </a:r>
            <a:r>
              <a:rPr lang="en-US" sz="1200" dirty="0" err="1">
                <a:solidFill>
                  <a:schemeClr val="accent3">
                    <a:lumMod val="50000"/>
                  </a:schemeClr>
                </a:solidFill>
              </a:rPr>
              <a:t>SBDReleases</a:t>
            </a:r>
            <a:r>
              <a:rPr lang="en-US" sz="1200" dirty="0">
                <a:solidFill>
                  <a:schemeClr val="accent3">
                    <a:lumMod val="50000"/>
                  </a:schemeClr>
                </a:solidFill>
              </a:rPr>
              <a:t>&lt;/id&gt; </a:t>
            </a:r>
          </a:p>
          <a:p>
            <a:r>
              <a:rPr lang="en-US" sz="1200" dirty="0">
                <a:solidFill>
                  <a:schemeClr val="accent3">
                    <a:lumMod val="50000"/>
                  </a:schemeClr>
                </a:solidFill>
              </a:rPr>
              <a:t>  		&lt;name&gt;</a:t>
            </a:r>
            <a:r>
              <a:rPr lang="en-US" sz="1200" dirty="0" err="1">
                <a:solidFill>
                  <a:schemeClr val="accent3">
                    <a:lumMod val="50000"/>
                  </a:schemeClr>
                </a:solidFill>
              </a:rPr>
              <a:t>SBDReleases</a:t>
            </a:r>
            <a:r>
              <a:rPr lang="en-US" sz="1200" dirty="0">
                <a:solidFill>
                  <a:schemeClr val="accent3">
                    <a:lumMod val="50000"/>
                  </a:schemeClr>
                </a:solidFill>
              </a:rPr>
              <a:t>&lt;/name&gt; </a:t>
            </a:r>
          </a:p>
          <a:p>
            <a:r>
              <a:rPr lang="en-US" sz="1200" dirty="0">
                <a:solidFill>
                  <a:schemeClr val="accent3">
                    <a:lumMod val="50000"/>
                  </a:schemeClr>
                </a:solidFill>
              </a:rPr>
              <a:t>  		&lt;</a:t>
            </a:r>
            <a:r>
              <a:rPr lang="en-US" sz="1200" dirty="0" err="1">
                <a:solidFill>
                  <a:schemeClr val="accent3">
                    <a:lumMod val="50000"/>
                  </a:schemeClr>
                </a:solidFill>
              </a:rPr>
              <a:t>url</a:t>
            </a:r>
            <a:r>
              <a:rPr lang="en-US" sz="1200" dirty="0">
                <a:solidFill>
                  <a:schemeClr val="accent3">
                    <a:lumMod val="50000"/>
                  </a:schemeClr>
                </a:solidFill>
              </a:rPr>
              <a:t>&gt;http://nexus.principal.com/content/repositories/SBDReleases/&lt;/url&gt; </a:t>
            </a:r>
          </a:p>
          <a:p>
            <a:r>
              <a:rPr lang="en-US" sz="1200" dirty="0">
                <a:solidFill>
                  <a:schemeClr val="accent3">
                    <a:lumMod val="50000"/>
                  </a:schemeClr>
                </a:solidFill>
              </a:rPr>
              <a:t>  	&lt;/repository&gt;</a:t>
            </a:r>
          </a:p>
          <a:p>
            <a:r>
              <a:rPr lang="en-US" sz="1200" dirty="0" smtClean="0">
                <a:solidFill>
                  <a:schemeClr val="accent3">
                    <a:lumMod val="50000"/>
                  </a:schemeClr>
                </a:solidFill>
              </a:rPr>
              <a:t>	&lt;!--  </a:t>
            </a:r>
            <a:r>
              <a:rPr lang="en-US" sz="1200" dirty="0">
                <a:solidFill>
                  <a:schemeClr val="accent3">
                    <a:lumMod val="50000"/>
                  </a:schemeClr>
                </a:solidFill>
              </a:rPr>
              <a:t>use the following if you ARE using a snapshot version. </a:t>
            </a:r>
            <a:r>
              <a:rPr lang="en-US" sz="1200" dirty="0" smtClean="0">
                <a:solidFill>
                  <a:schemeClr val="accent3">
                    <a:lumMod val="50000"/>
                  </a:schemeClr>
                </a:solidFill>
              </a:rPr>
              <a:t>--&gt; </a:t>
            </a:r>
            <a:endParaRPr lang="en-US" sz="1200" dirty="0">
              <a:solidFill>
                <a:schemeClr val="accent3">
                  <a:lumMod val="50000"/>
                </a:schemeClr>
              </a:solidFill>
            </a:endParaRPr>
          </a:p>
          <a:p>
            <a:r>
              <a:rPr lang="en-US" sz="1200" dirty="0">
                <a:solidFill>
                  <a:schemeClr val="accent3">
                    <a:lumMod val="50000"/>
                  </a:schemeClr>
                </a:solidFill>
              </a:rPr>
              <a:t>	&lt;</a:t>
            </a:r>
            <a:r>
              <a:rPr lang="en-US" sz="1200" dirty="0" err="1">
                <a:solidFill>
                  <a:schemeClr val="accent3">
                    <a:lumMod val="50000"/>
                  </a:schemeClr>
                </a:solidFill>
              </a:rPr>
              <a:t>snapshotRepository</a:t>
            </a:r>
            <a:r>
              <a:rPr lang="en-US" sz="1200" dirty="0">
                <a:solidFill>
                  <a:schemeClr val="accent3">
                    <a:lumMod val="50000"/>
                  </a:schemeClr>
                </a:solidFill>
              </a:rPr>
              <a:t>&gt;</a:t>
            </a:r>
          </a:p>
          <a:p>
            <a:r>
              <a:rPr lang="en-US" sz="1200" dirty="0">
                <a:solidFill>
                  <a:schemeClr val="accent3">
                    <a:lumMod val="50000"/>
                  </a:schemeClr>
                </a:solidFill>
              </a:rPr>
              <a:t>  		&lt;id&gt;</a:t>
            </a:r>
            <a:r>
              <a:rPr lang="en-US" sz="1200" dirty="0" err="1">
                <a:solidFill>
                  <a:schemeClr val="accent3">
                    <a:lumMod val="50000"/>
                  </a:schemeClr>
                </a:solidFill>
              </a:rPr>
              <a:t>SBDSnapshots</a:t>
            </a:r>
            <a:r>
              <a:rPr lang="en-US" sz="1200" dirty="0">
                <a:solidFill>
                  <a:schemeClr val="accent3">
                    <a:lumMod val="50000"/>
                  </a:schemeClr>
                </a:solidFill>
              </a:rPr>
              <a:t>&lt;/id&gt; </a:t>
            </a:r>
          </a:p>
          <a:p>
            <a:r>
              <a:rPr lang="en-US" sz="1200" dirty="0">
                <a:solidFill>
                  <a:schemeClr val="accent3">
                    <a:lumMod val="50000"/>
                  </a:schemeClr>
                </a:solidFill>
              </a:rPr>
              <a:t>  		&lt;name&gt;</a:t>
            </a:r>
            <a:r>
              <a:rPr lang="en-US" sz="1200" dirty="0" err="1">
                <a:solidFill>
                  <a:schemeClr val="accent3">
                    <a:lumMod val="50000"/>
                  </a:schemeClr>
                </a:solidFill>
              </a:rPr>
              <a:t>SBDSnapshots</a:t>
            </a:r>
            <a:r>
              <a:rPr lang="en-US" sz="1200" dirty="0">
                <a:solidFill>
                  <a:schemeClr val="accent3">
                    <a:lumMod val="50000"/>
                  </a:schemeClr>
                </a:solidFill>
              </a:rPr>
              <a:t>&lt;/name&gt; </a:t>
            </a:r>
          </a:p>
          <a:p>
            <a:r>
              <a:rPr lang="en-US" sz="1200" dirty="0">
                <a:solidFill>
                  <a:schemeClr val="accent3">
                    <a:lumMod val="50000"/>
                  </a:schemeClr>
                </a:solidFill>
              </a:rPr>
              <a:t>  		&lt;</a:t>
            </a:r>
            <a:r>
              <a:rPr lang="en-US" sz="1200" dirty="0" err="1">
                <a:solidFill>
                  <a:schemeClr val="accent3">
                    <a:lumMod val="50000"/>
                  </a:schemeClr>
                </a:solidFill>
              </a:rPr>
              <a:t>url</a:t>
            </a:r>
            <a:r>
              <a:rPr lang="en-US" sz="1200" dirty="0">
                <a:solidFill>
                  <a:schemeClr val="accent3">
                    <a:lumMod val="50000"/>
                  </a:schemeClr>
                </a:solidFill>
              </a:rPr>
              <a:t>&gt;http://nexus.principal.com/content/repositories/SBDSnapshots/&lt;/url&gt; </a:t>
            </a:r>
          </a:p>
          <a:p>
            <a:r>
              <a:rPr lang="en-US" sz="1200" dirty="0">
                <a:solidFill>
                  <a:schemeClr val="accent3">
                    <a:lumMod val="50000"/>
                  </a:schemeClr>
                </a:solidFill>
              </a:rPr>
              <a:t>  	&lt;/</a:t>
            </a:r>
            <a:r>
              <a:rPr lang="en-US" sz="1200" dirty="0" err="1">
                <a:solidFill>
                  <a:schemeClr val="accent3">
                    <a:lumMod val="50000"/>
                  </a:schemeClr>
                </a:solidFill>
              </a:rPr>
              <a:t>snapshotRepository</a:t>
            </a:r>
            <a:r>
              <a:rPr lang="en-US" sz="1200" dirty="0">
                <a:solidFill>
                  <a:schemeClr val="accent3">
                    <a:lumMod val="50000"/>
                  </a:schemeClr>
                </a:solidFill>
              </a:rPr>
              <a:t>&gt;</a:t>
            </a:r>
          </a:p>
          <a:p>
            <a:r>
              <a:rPr lang="en-US" sz="1200" dirty="0">
                <a:solidFill>
                  <a:schemeClr val="accent3">
                    <a:lumMod val="50000"/>
                  </a:schemeClr>
                </a:solidFill>
              </a:rPr>
              <a:t>  &lt;/</a:t>
            </a:r>
            <a:r>
              <a:rPr lang="en-US" sz="1200" dirty="0" err="1">
                <a:solidFill>
                  <a:schemeClr val="accent3">
                    <a:lumMod val="50000"/>
                  </a:schemeClr>
                </a:solidFill>
              </a:rPr>
              <a:t>distributionManagement</a:t>
            </a:r>
            <a:r>
              <a:rPr lang="en-US" sz="1200" dirty="0">
                <a:solidFill>
                  <a:schemeClr val="accent3">
                    <a:lumMod val="50000"/>
                  </a:schemeClr>
                </a:solidFill>
              </a:rPr>
              <a:t>&gt; </a:t>
            </a:r>
            <a:endParaRPr kumimoji="0" lang="en-US" sz="1200" b="0" i="0" u="none" strike="noStrike" cap="none" normalizeH="0" baseline="0" dirty="0" smtClean="0">
              <a:ln>
                <a:noFill/>
              </a:ln>
              <a:solidFill>
                <a:schemeClr val="accent3">
                  <a:lumMod val="50000"/>
                </a:schemeClr>
              </a:solidFill>
              <a:effectLst/>
              <a:cs typeface="Arial" pitchFamily="34" charset="0"/>
            </a:endParaRPr>
          </a:p>
        </p:txBody>
      </p:sp>
      <p:sp>
        <p:nvSpPr>
          <p:cNvPr id="4" name="Content Placeholder 3"/>
          <p:cNvSpPr>
            <a:spLocks noGrp="1"/>
          </p:cNvSpPr>
          <p:nvPr>
            <p:ph idx="1"/>
          </p:nvPr>
        </p:nvSpPr>
        <p:spPr>
          <a:xfrm>
            <a:off x="457200" y="1752600"/>
            <a:ext cx="7620000" cy="533400"/>
          </a:xfrm>
        </p:spPr>
        <p:txBody>
          <a:bodyPr>
            <a:normAutofit/>
          </a:bodyPr>
          <a:lstStyle/>
          <a:p>
            <a:r>
              <a:rPr lang="en-US" dirty="0" smtClean="0"/>
              <a:t>SBD Snapshot &amp; Release Repositories</a:t>
            </a:r>
            <a:endParaRPr lang="en-US" dirty="0"/>
          </a:p>
          <a:p>
            <a:endParaRPr lang="en-US" dirty="0"/>
          </a:p>
        </p:txBody>
      </p:sp>
    </p:spTree>
    <p:extLst>
      <p:ext uri="{BB962C8B-B14F-4D97-AF65-F5344CB8AC3E}">
        <p14:creationId xmlns:p14="http://schemas.microsoft.com/office/powerpoint/2010/main" val="85465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What is in the POM?</a:t>
            </a:r>
            <a:endParaRPr lang="en-US" dirty="0"/>
          </a:p>
        </p:txBody>
      </p:sp>
      <p:sp>
        <p:nvSpPr>
          <p:cNvPr id="3" name="Content Placeholder 2"/>
          <p:cNvSpPr>
            <a:spLocks noGrp="1"/>
          </p:cNvSpPr>
          <p:nvPr>
            <p:ph idx="1"/>
          </p:nvPr>
        </p:nvSpPr>
        <p:spPr>
          <a:xfrm>
            <a:off x="457200" y="2743200"/>
            <a:ext cx="7620000" cy="3382963"/>
          </a:xfrm>
        </p:spPr>
        <p:txBody>
          <a:bodyPr/>
          <a:lstStyle/>
          <a:p>
            <a:r>
              <a:rPr lang="en-US" dirty="0"/>
              <a:t>A Project Object Model or POM is the fundamental unit of work in Maven. It is an XML file that contains information about the project and configuration details used by Maven to build the project. It contains default values for most projects.</a:t>
            </a:r>
          </a:p>
        </p:txBody>
      </p:sp>
    </p:spTree>
    <p:extLst>
      <p:ext uri="{BB962C8B-B14F-4D97-AF65-F5344CB8AC3E}">
        <p14:creationId xmlns:p14="http://schemas.microsoft.com/office/powerpoint/2010/main" val="145663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What is in the POM?</a:t>
            </a:r>
            <a:endParaRPr lang="en-US" dirty="0"/>
          </a:p>
        </p:txBody>
      </p:sp>
      <p:sp>
        <p:nvSpPr>
          <p:cNvPr id="3" name="Content Placeholder 2"/>
          <p:cNvSpPr>
            <a:spLocks noGrp="1"/>
          </p:cNvSpPr>
          <p:nvPr>
            <p:ph idx="1"/>
          </p:nvPr>
        </p:nvSpPr>
        <p:spPr>
          <a:xfrm>
            <a:off x="457200" y="1752601"/>
            <a:ext cx="7620000" cy="2286000"/>
          </a:xfrm>
        </p:spPr>
        <p:txBody>
          <a:bodyPr/>
          <a:lstStyle/>
          <a:p>
            <a:r>
              <a:rPr lang="en-US" dirty="0"/>
              <a:t>The minimum requirement for a POM are the following:</a:t>
            </a:r>
          </a:p>
          <a:p>
            <a:pPr marL="285750" indent="-285750">
              <a:buFont typeface="Arial" panose="020B0604020202020204" pitchFamily="34" charset="0"/>
              <a:buChar char="•"/>
            </a:pPr>
            <a:r>
              <a:rPr lang="en-US" sz="1600" dirty="0"/>
              <a:t>project root</a:t>
            </a:r>
          </a:p>
          <a:p>
            <a:pPr marL="285750" indent="-285750">
              <a:buFont typeface="Arial" panose="020B0604020202020204" pitchFamily="34" charset="0"/>
              <a:buChar char="•"/>
            </a:pPr>
            <a:r>
              <a:rPr lang="en-US" sz="1600" dirty="0" err="1"/>
              <a:t>modelVersion</a:t>
            </a:r>
            <a:r>
              <a:rPr lang="en-US" sz="1600" dirty="0"/>
              <a:t> - should be set to 4.0.0</a:t>
            </a:r>
          </a:p>
          <a:p>
            <a:pPr marL="285750" indent="-285750">
              <a:buFont typeface="Arial" panose="020B0604020202020204" pitchFamily="34" charset="0"/>
              <a:buChar char="•"/>
            </a:pPr>
            <a:r>
              <a:rPr lang="en-US" sz="1600" dirty="0" err="1"/>
              <a:t>groupId</a:t>
            </a:r>
            <a:r>
              <a:rPr lang="en-US" sz="1600" dirty="0"/>
              <a:t> - the id of the project's group.</a:t>
            </a:r>
          </a:p>
          <a:p>
            <a:pPr marL="285750" indent="-285750">
              <a:buFont typeface="Arial" panose="020B0604020202020204" pitchFamily="34" charset="0"/>
              <a:buChar char="•"/>
            </a:pPr>
            <a:r>
              <a:rPr lang="en-US" sz="1600" dirty="0" err="1"/>
              <a:t>artifactId</a:t>
            </a:r>
            <a:r>
              <a:rPr lang="en-US" sz="1600" dirty="0"/>
              <a:t> - the id of the artifact (project)</a:t>
            </a:r>
          </a:p>
          <a:p>
            <a:pPr marL="285750" indent="-285750">
              <a:buFont typeface="Arial" panose="020B0604020202020204" pitchFamily="34" charset="0"/>
              <a:buChar char="•"/>
            </a:pPr>
            <a:r>
              <a:rPr lang="en-US" sz="1600" dirty="0"/>
              <a:t>version - the version of the artifact under the specified </a:t>
            </a:r>
            <a:r>
              <a:rPr lang="en-US" sz="1600" dirty="0" smtClean="0"/>
              <a:t>group</a:t>
            </a:r>
          </a:p>
        </p:txBody>
      </p:sp>
      <p:sp>
        <p:nvSpPr>
          <p:cNvPr id="5" name="Rectangle 1"/>
          <p:cNvSpPr>
            <a:spLocks noChangeArrowheads="1"/>
          </p:cNvSpPr>
          <p:nvPr/>
        </p:nvSpPr>
        <p:spPr bwMode="auto">
          <a:xfrm>
            <a:off x="555172" y="4267200"/>
            <a:ext cx="5029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&lt;project&gt;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modelVersion</a:t>
            </a:r>
            <a:r>
              <a:rPr kumimoji="0" lang="en-US" sz="1600" b="0" i="0" u="none" strike="noStrike" cap="none" normalizeH="0" baseline="0" dirty="0" smtClean="0">
                <a:ln>
                  <a:noFill/>
                </a:ln>
                <a:solidFill>
                  <a:schemeClr val="accent3">
                    <a:lumMod val="50000"/>
                  </a:schemeClr>
                </a:solidFill>
                <a:effectLst/>
                <a:cs typeface="Arial" pitchFamily="34" charset="0"/>
              </a:rPr>
              <a:t>&gt;4.0.0&lt;/</a:t>
            </a:r>
            <a:r>
              <a:rPr kumimoji="0" lang="en-US" sz="1600" b="0" i="0" u="none" strike="noStrike" cap="none" normalizeH="0" baseline="0" dirty="0" err="1" smtClean="0">
                <a:ln>
                  <a:noFill/>
                </a:ln>
                <a:solidFill>
                  <a:schemeClr val="accent3">
                    <a:lumMod val="50000"/>
                  </a:schemeClr>
                </a:solidFill>
                <a:effectLst/>
                <a:cs typeface="Arial" pitchFamily="34" charset="0"/>
              </a:rPr>
              <a:t>modelVersion</a:t>
            </a:r>
            <a:r>
              <a:rPr kumimoji="0" lang="en-US" sz="16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groupId</a:t>
            </a:r>
            <a:r>
              <a:rPr kumimoji="0" lang="en-US" sz="1600" b="0" i="0" u="none" strike="noStrike" cap="none" normalizeH="0" baseline="0" dirty="0" smtClean="0">
                <a:ln>
                  <a:noFill/>
                </a:ln>
                <a:solidFill>
                  <a:schemeClr val="accent3">
                    <a:lumMod val="50000"/>
                  </a:schemeClr>
                </a:solidFill>
                <a:effectLst/>
                <a:cs typeface="Arial" pitchFamily="34" charset="0"/>
              </a:rPr>
              <a:t>&gt;</a:t>
            </a:r>
            <a:r>
              <a:rPr kumimoji="0" lang="en-US" sz="1600" b="0" i="0" u="none" strike="noStrike" cap="none" normalizeH="0" baseline="0" dirty="0" err="1" smtClean="0">
                <a:ln>
                  <a:noFill/>
                </a:ln>
                <a:solidFill>
                  <a:schemeClr val="accent3">
                    <a:lumMod val="50000"/>
                  </a:schemeClr>
                </a:solidFill>
                <a:effectLst/>
                <a:cs typeface="Arial" pitchFamily="34" charset="0"/>
              </a:rPr>
              <a:t>com.principal.project</a:t>
            </a:r>
            <a:r>
              <a:rPr kumimoji="0" lang="en-US" sz="1600" b="0" i="0" u="none" strike="noStrike" cap="none" normalizeH="0" baseline="0" dirty="0" smtClean="0">
                <a:ln>
                  <a:noFill/>
                </a:ln>
                <a:solidFill>
                  <a:schemeClr val="accent3">
                    <a:lumMod val="50000"/>
                  </a:schemeClr>
                </a:solidFill>
                <a:effectLst/>
                <a:cs typeface="Arial" pitchFamily="34" charset="0"/>
              </a:rPr>
              <a:t>&lt;/</a:t>
            </a:r>
            <a:r>
              <a:rPr kumimoji="0" lang="en-US" sz="1600" b="0" i="0" u="none" strike="noStrike" cap="none" normalizeH="0" baseline="0" dirty="0" err="1" smtClean="0">
                <a:ln>
                  <a:noFill/>
                </a:ln>
                <a:solidFill>
                  <a:schemeClr val="accent3">
                    <a:lumMod val="50000"/>
                  </a:schemeClr>
                </a:solidFill>
                <a:effectLst/>
                <a:cs typeface="Arial" pitchFamily="34" charset="0"/>
              </a:rPr>
              <a:t>groupId</a:t>
            </a:r>
            <a:r>
              <a:rPr kumimoji="0" lang="en-US" sz="16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artifactId</a:t>
            </a:r>
            <a:r>
              <a:rPr kumimoji="0" lang="en-US" sz="1600" b="0" i="0" u="none" strike="noStrike" cap="none" normalizeH="0" baseline="0" dirty="0" smtClean="0">
                <a:ln>
                  <a:noFill/>
                </a:ln>
                <a:solidFill>
                  <a:schemeClr val="accent3">
                    <a:lumMod val="50000"/>
                  </a:schemeClr>
                </a:solidFill>
                <a:effectLst/>
                <a:cs typeface="Arial" pitchFamily="34" charset="0"/>
              </a:rPr>
              <a:t>&gt;</a:t>
            </a:r>
            <a:r>
              <a:rPr kumimoji="0" lang="en-US" sz="1600" b="0" i="0" u="none" strike="noStrike" cap="none" normalizeH="0" baseline="0" dirty="0" err="1" smtClean="0">
                <a:ln>
                  <a:noFill/>
                </a:ln>
                <a:solidFill>
                  <a:schemeClr val="accent3">
                    <a:lumMod val="50000"/>
                  </a:schemeClr>
                </a:solidFill>
                <a:effectLst/>
                <a:cs typeface="Arial" pitchFamily="34" charset="0"/>
              </a:rPr>
              <a:t>MyProjectJAR</a:t>
            </a:r>
            <a:r>
              <a:rPr kumimoji="0" lang="en-US" sz="1600" b="0" i="0" u="none" strike="noStrike" cap="none" normalizeH="0" baseline="0" dirty="0" smtClean="0">
                <a:ln>
                  <a:noFill/>
                </a:ln>
                <a:solidFill>
                  <a:schemeClr val="accent3">
                    <a:lumMod val="50000"/>
                  </a:schemeClr>
                </a:solidFill>
                <a:effectLst/>
                <a:cs typeface="Arial" pitchFamily="34" charset="0"/>
              </a:rPr>
              <a:t>&lt;/</a:t>
            </a:r>
            <a:r>
              <a:rPr kumimoji="0" lang="en-US" sz="1600" b="0" i="0" u="none" strike="noStrike" cap="none" normalizeH="0" baseline="0" dirty="0" err="1" smtClean="0">
                <a:ln>
                  <a:noFill/>
                </a:ln>
                <a:solidFill>
                  <a:schemeClr val="accent3">
                    <a:lumMod val="50000"/>
                  </a:schemeClr>
                </a:solidFill>
                <a:effectLst/>
                <a:cs typeface="Arial" pitchFamily="34" charset="0"/>
              </a:rPr>
              <a:t>artifactId</a:t>
            </a:r>
            <a:r>
              <a:rPr kumimoji="0" lang="en-US" sz="1600" b="0" i="0" u="none" strike="noStrike" cap="none" normalizeH="0" baseline="0" dirty="0" smtClean="0">
                <a:ln>
                  <a:noFill/>
                </a:ln>
                <a:solidFill>
                  <a:schemeClr val="accent3">
                    <a:lumMod val="50000"/>
                  </a:schemeClr>
                </a:solidFill>
                <a:effectLs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&lt;version&gt;0.0.1-SNAPSHOT&lt;/version&gt;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&lt;/project&gt; </a:t>
            </a:r>
          </a:p>
        </p:txBody>
      </p:sp>
      <p:sp>
        <p:nvSpPr>
          <p:cNvPr id="8" name="Content Placeholder 2"/>
          <p:cNvSpPr txBox="1">
            <a:spLocks/>
          </p:cNvSpPr>
          <p:nvPr/>
        </p:nvSpPr>
        <p:spPr>
          <a:xfrm>
            <a:off x="587829" y="4267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400" b="0" dirty="0" smtClean="0"/>
          </a:p>
        </p:txBody>
      </p:sp>
      <p:sp>
        <p:nvSpPr>
          <p:cNvPr id="9" name="Content Placeholder 2"/>
          <p:cNvSpPr txBox="1">
            <a:spLocks/>
          </p:cNvSpPr>
          <p:nvPr/>
        </p:nvSpPr>
        <p:spPr>
          <a:xfrm>
            <a:off x="555172" y="4267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600" dirty="0" smtClean="0"/>
          </a:p>
        </p:txBody>
      </p:sp>
    </p:spTree>
    <p:extLst>
      <p:ext uri="{BB962C8B-B14F-4D97-AF65-F5344CB8AC3E}">
        <p14:creationId xmlns:p14="http://schemas.microsoft.com/office/powerpoint/2010/main" val="1399920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PARENT POM</a:t>
            </a:r>
            <a:endParaRPr lang="en-US" dirty="0"/>
          </a:p>
        </p:txBody>
      </p:sp>
      <p:sp>
        <p:nvSpPr>
          <p:cNvPr id="3" name="Content Placeholder 2"/>
          <p:cNvSpPr>
            <a:spLocks noGrp="1"/>
          </p:cNvSpPr>
          <p:nvPr>
            <p:ph idx="1"/>
          </p:nvPr>
        </p:nvSpPr>
        <p:spPr>
          <a:xfrm>
            <a:off x="457200" y="1752601"/>
            <a:ext cx="7620000" cy="914399"/>
          </a:xfrm>
        </p:spPr>
        <p:txBody>
          <a:bodyPr/>
          <a:lstStyle/>
          <a:p>
            <a:r>
              <a:rPr lang="en-US" dirty="0" smtClean="0"/>
              <a:t>Adding a Parent POM, project inheritance</a:t>
            </a:r>
          </a:p>
        </p:txBody>
      </p:sp>
      <p:sp>
        <p:nvSpPr>
          <p:cNvPr id="8" name="Content Placeholder 2"/>
          <p:cNvSpPr txBox="1">
            <a:spLocks/>
          </p:cNvSpPr>
          <p:nvPr/>
        </p:nvSpPr>
        <p:spPr>
          <a:xfrm>
            <a:off x="587829" y="4267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400" b="0" dirty="0" smtClean="0"/>
          </a:p>
        </p:txBody>
      </p:sp>
      <p:sp>
        <p:nvSpPr>
          <p:cNvPr id="4" name="Rectangle 1"/>
          <p:cNvSpPr>
            <a:spLocks noChangeArrowheads="1"/>
          </p:cNvSpPr>
          <p:nvPr/>
        </p:nvSpPr>
        <p:spPr bwMode="auto">
          <a:xfrm>
            <a:off x="1752600" y="2503714"/>
            <a:ext cx="27432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cs typeface="Arial" pitchFamily="34" charset="0"/>
              </a:rPr>
              <a:t>|--</a:t>
            </a:r>
            <a:r>
              <a:rPr kumimoji="0" lang="en-US" sz="1600" b="1" i="0" u="none" strike="noStrike" cap="none" normalizeH="0" baseline="0" dirty="0" err="1" smtClean="0">
                <a:ln>
                  <a:noFill/>
                </a:ln>
                <a:solidFill>
                  <a:schemeClr val="tx1"/>
                </a:solidFill>
                <a:effectLst/>
                <a:cs typeface="Arial" pitchFamily="34" charset="0"/>
              </a:rPr>
              <a:t>MyProjectEAR</a:t>
            </a:r>
            <a:endParaRPr kumimoji="0" lang="en-US" sz="1600" b="1"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cs typeface="Arial" pitchFamily="34" charset="0"/>
              </a:rPr>
              <a:t>|	--pom.xml</a:t>
            </a:r>
          </a:p>
          <a:p>
            <a:pPr fontAlgn="base">
              <a:spcBef>
                <a:spcPct val="0"/>
              </a:spcBef>
              <a:spcAft>
                <a:spcPct val="0"/>
              </a:spcAft>
            </a:pPr>
            <a:r>
              <a:rPr lang="en-US" sz="1600" b="1" dirty="0" smtClean="0">
                <a:cs typeface="Arial" pitchFamily="34" charset="0"/>
              </a:rPr>
              <a:t>|	--</a:t>
            </a:r>
            <a:r>
              <a:rPr lang="en-US" sz="1600" b="1" dirty="0">
                <a:cs typeface="Arial" pitchFamily="34" charset="0"/>
              </a:rPr>
              <a:t>project.xml</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cs typeface="Arial" pitchFamily="34" charset="0"/>
              </a:rPr>
              <a:t>|--</a:t>
            </a:r>
            <a:r>
              <a:rPr kumimoji="0" lang="en-US" sz="1600" b="1" i="0" u="none" strike="noStrike" cap="none" normalizeH="0" baseline="0" dirty="0" err="1" smtClean="0">
                <a:ln>
                  <a:noFill/>
                </a:ln>
                <a:solidFill>
                  <a:schemeClr val="tx1"/>
                </a:solidFill>
                <a:effectLst/>
                <a:cs typeface="Arial" pitchFamily="34" charset="0"/>
              </a:rPr>
              <a:t>MyProjectWEB</a:t>
            </a:r>
            <a:endParaRPr kumimoji="0" lang="en-US" sz="1600" b="1"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cs typeface="Arial" pitchFamily="34" charset="0"/>
              </a:rPr>
              <a:t>|</a:t>
            </a:r>
            <a:r>
              <a:rPr lang="en-US" sz="1600" b="1" dirty="0">
                <a:cs typeface="Arial" pitchFamily="34" charset="0"/>
              </a:rPr>
              <a:t>	</a:t>
            </a:r>
            <a:r>
              <a:rPr lang="en-US" sz="1600" b="1" dirty="0" smtClean="0">
                <a:cs typeface="Arial" pitchFamily="34" charset="0"/>
              </a:rPr>
              <a:t>--pom.xml</a:t>
            </a:r>
          </a:p>
          <a:p>
            <a:pPr fontAlgn="base">
              <a:spcBef>
                <a:spcPct val="0"/>
              </a:spcBef>
              <a:spcAft>
                <a:spcPct val="0"/>
              </a:spcAft>
            </a:pPr>
            <a:r>
              <a:rPr lang="en-US" sz="1600" b="1" dirty="0" smtClean="0">
                <a:cs typeface="Arial" pitchFamily="34" charset="0"/>
              </a:rPr>
              <a:t>|	--</a:t>
            </a:r>
            <a:r>
              <a:rPr lang="en-US" sz="1600" b="1" dirty="0">
                <a:cs typeface="Arial" pitchFamily="34" charset="0"/>
              </a:rPr>
              <a:t>project.xml</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cs typeface="Arial" pitchFamily="34" charset="0"/>
              </a:rPr>
              <a:t>|</a:t>
            </a:r>
            <a:r>
              <a:rPr kumimoji="0" lang="en-US" sz="1600" b="1" i="0" u="none" strike="noStrike" cap="none" normalizeH="0" baseline="0" dirty="0" smtClean="0">
                <a:ln>
                  <a:noFill/>
                </a:ln>
                <a:solidFill>
                  <a:schemeClr val="tx1"/>
                </a:solidFill>
                <a:effectLst/>
                <a:cs typeface="Arial" pitchFamily="34" charset="0"/>
              </a:rPr>
              <a:t>--</a:t>
            </a:r>
            <a:r>
              <a:rPr kumimoji="0" lang="en-US" sz="1600" b="1" i="0" u="none" strike="noStrike" cap="none" normalizeH="0" baseline="0" dirty="0" err="1" smtClean="0">
                <a:ln>
                  <a:noFill/>
                </a:ln>
                <a:solidFill>
                  <a:schemeClr val="tx1"/>
                </a:solidFill>
                <a:effectLst/>
                <a:cs typeface="Arial" pitchFamily="34" charset="0"/>
              </a:rPr>
              <a:t>MyProjectJAR</a:t>
            </a:r>
            <a:endParaRPr kumimoji="0" lang="en-US" sz="1600" b="1"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cs typeface="Arial" pitchFamily="34" charset="0"/>
              </a:rPr>
              <a:t>|</a:t>
            </a:r>
            <a:r>
              <a:rPr lang="en-US" sz="1600" b="1" dirty="0">
                <a:cs typeface="Arial" pitchFamily="34" charset="0"/>
              </a:rPr>
              <a:t>	</a:t>
            </a:r>
            <a:r>
              <a:rPr lang="en-US" sz="1600" b="1" dirty="0" smtClean="0">
                <a:cs typeface="Arial" pitchFamily="34" charset="0"/>
              </a:rPr>
              <a:t>--pom.xml</a:t>
            </a:r>
          </a:p>
          <a:p>
            <a:pPr fontAlgn="base">
              <a:spcBef>
                <a:spcPct val="0"/>
              </a:spcBef>
              <a:spcAft>
                <a:spcPct val="0"/>
              </a:spcAft>
            </a:pPr>
            <a:r>
              <a:rPr lang="en-US" sz="1600" b="1" dirty="0" smtClean="0">
                <a:cs typeface="Arial" pitchFamily="34" charset="0"/>
              </a:rPr>
              <a:t>|	--</a:t>
            </a:r>
            <a:r>
              <a:rPr lang="en-US" sz="1600" b="1" dirty="0">
                <a:cs typeface="Arial" pitchFamily="34" charset="0"/>
              </a:rPr>
              <a:t>project.xml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cs typeface="Arial" pitchFamily="34" charset="0"/>
            </a:endParaRPr>
          </a:p>
        </p:txBody>
      </p:sp>
      <p:sp>
        <p:nvSpPr>
          <p:cNvPr id="6" name="Rectangle 5"/>
          <p:cNvSpPr/>
          <p:nvPr/>
        </p:nvSpPr>
        <p:spPr>
          <a:xfrm>
            <a:off x="1638300" y="5433544"/>
            <a:ext cx="4000500" cy="584775"/>
          </a:xfrm>
          <a:prstGeom prst="rect">
            <a:avLst/>
          </a:prstGeom>
        </p:spPr>
        <p:txBody>
          <a:bodyPr wrap="square">
            <a:spAutoFit/>
          </a:bodyPr>
          <a:lstStyle/>
          <a:p>
            <a:pPr lvl="0" fontAlgn="base">
              <a:spcBef>
                <a:spcPct val="0"/>
              </a:spcBef>
              <a:spcAft>
                <a:spcPct val="0"/>
              </a:spcAft>
            </a:pPr>
            <a:r>
              <a:rPr lang="en-US" sz="1600" b="1" dirty="0">
                <a:cs typeface="Arial" pitchFamily="34" charset="0"/>
              </a:rPr>
              <a:t>|--pom.xml</a:t>
            </a:r>
          </a:p>
          <a:p>
            <a:pPr lvl="0" fontAlgn="base">
              <a:spcBef>
                <a:spcPct val="0"/>
              </a:spcBef>
              <a:spcAft>
                <a:spcPct val="0"/>
              </a:spcAft>
            </a:pPr>
            <a:r>
              <a:rPr lang="en-US" sz="1600" b="1" dirty="0">
                <a:cs typeface="Arial" pitchFamily="34" charset="0"/>
              </a:rPr>
              <a:t>|--</a:t>
            </a:r>
            <a:r>
              <a:rPr lang="en-US" sz="1600" b="1" dirty="0" smtClean="0">
                <a:cs typeface="Arial" pitchFamily="34" charset="0"/>
              </a:rPr>
              <a:t>project.xml (</a:t>
            </a:r>
            <a:r>
              <a:rPr lang="en-US" sz="1600" b="1" dirty="0" err="1" smtClean="0">
                <a:cs typeface="Arial" pitchFamily="34" charset="0"/>
              </a:rPr>
              <a:t>MyProjectParent</a:t>
            </a:r>
            <a:r>
              <a:rPr lang="en-US" sz="1600" b="1" dirty="0" smtClean="0">
                <a:cs typeface="Arial" pitchFamily="34" charset="0"/>
              </a:rPr>
              <a:t>)</a:t>
            </a:r>
            <a:endParaRPr lang="en-US" sz="1600" b="1" dirty="0">
              <a:cs typeface="Arial" pitchFamily="34" charset="0"/>
            </a:endParaRPr>
          </a:p>
        </p:txBody>
      </p:sp>
    </p:spTree>
    <p:extLst>
      <p:ext uri="{BB962C8B-B14F-4D97-AF65-F5344CB8AC3E}">
        <p14:creationId xmlns:p14="http://schemas.microsoft.com/office/powerpoint/2010/main" val="89186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PARENT POM</a:t>
            </a:r>
            <a:endParaRPr lang="en-US" dirty="0"/>
          </a:p>
        </p:txBody>
      </p:sp>
      <p:sp>
        <p:nvSpPr>
          <p:cNvPr id="3" name="Content Placeholder 2"/>
          <p:cNvSpPr>
            <a:spLocks noGrp="1"/>
          </p:cNvSpPr>
          <p:nvPr>
            <p:ph idx="1"/>
          </p:nvPr>
        </p:nvSpPr>
        <p:spPr>
          <a:xfrm>
            <a:off x="457200" y="1752601"/>
            <a:ext cx="7620000" cy="914399"/>
          </a:xfrm>
        </p:spPr>
        <p:txBody>
          <a:bodyPr/>
          <a:lstStyle/>
          <a:p>
            <a:r>
              <a:rPr lang="en-US" dirty="0" smtClean="0"/>
              <a:t>Parent </a:t>
            </a:r>
            <a:r>
              <a:rPr lang="en-US" dirty="0" smtClean="0"/>
              <a:t>POM, project inheritance</a:t>
            </a:r>
          </a:p>
        </p:txBody>
      </p:sp>
      <p:sp>
        <p:nvSpPr>
          <p:cNvPr id="8" name="Content Placeholder 2"/>
          <p:cNvSpPr txBox="1">
            <a:spLocks/>
          </p:cNvSpPr>
          <p:nvPr/>
        </p:nvSpPr>
        <p:spPr>
          <a:xfrm>
            <a:off x="587829" y="5727568"/>
            <a:ext cx="7620000" cy="825631"/>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400" b="0" dirty="0" smtClean="0"/>
          </a:p>
        </p:txBody>
      </p:sp>
      <p:sp>
        <p:nvSpPr>
          <p:cNvPr id="6" name="Rectangle 5"/>
          <p:cNvSpPr/>
          <p:nvPr/>
        </p:nvSpPr>
        <p:spPr>
          <a:xfrm>
            <a:off x="3886200" y="5486400"/>
            <a:ext cx="4000500" cy="830997"/>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a:t>
            </a:r>
            <a:r>
              <a:rPr lang="en-US" sz="1600" b="1" dirty="0">
                <a:cs typeface="Arial" pitchFamily="34" charset="0"/>
              </a:rPr>
              <a:t>(</a:t>
            </a:r>
            <a:r>
              <a:rPr lang="en-US" sz="1600" b="1" dirty="0" err="1">
                <a:cs typeface="Arial" pitchFamily="34" charset="0"/>
              </a:rPr>
              <a:t>MyProjectEAR</a:t>
            </a:r>
            <a:r>
              <a:rPr lang="en-US" sz="1600" b="1" dirty="0">
                <a:cs typeface="Arial" pitchFamily="34" charset="0"/>
              </a:rPr>
              <a:t>)</a:t>
            </a:r>
          </a:p>
          <a:p>
            <a:pPr fontAlgn="base">
              <a:spcBef>
                <a:spcPct val="0"/>
              </a:spcBef>
              <a:spcAft>
                <a:spcPct val="0"/>
              </a:spcAft>
            </a:pPr>
            <a:r>
              <a:rPr lang="en-US" sz="1600" b="1" dirty="0" smtClean="0">
                <a:cs typeface="Arial" pitchFamily="34" charset="0"/>
              </a:rPr>
              <a:t>|--pom.xml </a:t>
            </a:r>
            <a:r>
              <a:rPr lang="en-US" sz="1600" b="1" dirty="0">
                <a:cs typeface="Arial" pitchFamily="34" charset="0"/>
              </a:rPr>
              <a:t>(</a:t>
            </a:r>
            <a:r>
              <a:rPr lang="en-US" sz="1600" b="1" dirty="0" err="1">
                <a:cs typeface="Arial" pitchFamily="34" charset="0"/>
              </a:rPr>
              <a:t>MyProjectWAR</a:t>
            </a:r>
            <a:r>
              <a:rPr lang="en-US" sz="1600" b="1" dirty="0">
                <a:cs typeface="Arial" pitchFamily="34" charset="0"/>
              </a:rPr>
              <a:t>)</a:t>
            </a:r>
          </a:p>
          <a:p>
            <a:pPr fontAlgn="base">
              <a:spcBef>
                <a:spcPct val="0"/>
              </a:spcBef>
              <a:spcAft>
                <a:spcPct val="0"/>
              </a:spcAft>
            </a:pPr>
            <a:r>
              <a:rPr lang="en-US" sz="1600" b="1" dirty="0" smtClean="0">
                <a:cs typeface="Arial" pitchFamily="34" charset="0"/>
              </a:rPr>
              <a:t>|--pom.xml </a:t>
            </a:r>
            <a:r>
              <a:rPr lang="en-US" sz="1600" b="1" dirty="0">
                <a:cs typeface="Arial" pitchFamily="34" charset="0"/>
              </a:rPr>
              <a:t>(</a:t>
            </a:r>
            <a:r>
              <a:rPr lang="en-US" sz="1600" b="1" dirty="0" err="1">
                <a:cs typeface="Arial" pitchFamily="34" charset="0"/>
              </a:rPr>
              <a:t>MyProjectJAR</a:t>
            </a:r>
            <a:r>
              <a:rPr lang="en-US" sz="1600" b="1" dirty="0">
                <a:cs typeface="Arial" pitchFamily="34" charset="0"/>
              </a:rPr>
              <a:t>)</a:t>
            </a:r>
            <a:endParaRPr lang="en-US" sz="1600" b="1" dirty="0">
              <a:cs typeface="Arial" pitchFamily="34" charset="0"/>
            </a:endParaRPr>
          </a:p>
        </p:txBody>
      </p:sp>
      <p:sp>
        <p:nvSpPr>
          <p:cNvPr id="9" name="Rectangle 8"/>
          <p:cNvSpPr/>
          <p:nvPr/>
        </p:nvSpPr>
        <p:spPr>
          <a:xfrm>
            <a:off x="3200400" y="4919246"/>
            <a:ext cx="4000500" cy="338554"/>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a:t>
            </a:r>
            <a:r>
              <a:rPr lang="en-US" sz="1600" b="1" dirty="0" smtClean="0">
                <a:cs typeface="Arial" pitchFamily="34" charset="0"/>
              </a:rPr>
              <a:t>(</a:t>
            </a:r>
            <a:r>
              <a:rPr lang="en-US" sz="1600" b="1" dirty="0" smtClean="0">
                <a:cs typeface="Arial" pitchFamily="34" charset="0"/>
              </a:rPr>
              <a:t>My Application Parent</a:t>
            </a:r>
            <a:r>
              <a:rPr lang="en-US" sz="1600" b="1" dirty="0" smtClean="0">
                <a:cs typeface="Arial" pitchFamily="34" charset="0"/>
              </a:rPr>
              <a:t>)</a:t>
            </a:r>
            <a:endParaRPr lang="en-US" sz="1600" b="1" dirty="0">
              <a:cs typeface="Arial" pitchFamily="34" charset="0"/>
            </a:endParaRPr>
          </a:p>
        </p:txBody>
      </p:sp>
      <p:sp>
        <p:nvSpPr>
          <p:cNvPr id="10" name="Rectangle 9"/>
          <p:cNvSpPr/>
          <p:nvPr/>
        </p:nvSpPr>
        <p:spPr>
          <a:xfrm>
            <a:off x="2693831" y="4300954"/>
            <a:ext cx="4000500" cy="338554"/>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a:t>
            </a:r>
            <a:r>
              <a:rPr lang="en-US" sz="1600" b="1" dirty="0" smtClean="0">
                <a:cs typeface="Arial" pitchFamily="34" charset="0"/>
              </a:rPr>
              <a:t>(</a:t>
            </a:r>
            <a:r>
              <a:rPr lang="en-US" sz="1600" b="1" dirty="0" smtClean="0">
                <a:cs typeface="Arial" pitchFamily="34" charset="0"/>
              </a:rPr>
              <a:t>My App Group Parent</a:t>
            </a:r>
            <a:r>
              <a:rPr lang="en-US" sz="1600" b="1" dirty="0" smtClean="0">
                <a:cs typeface="Arial" pitchFamily="34" charset="0"/>
              </a:rPr>
              <a:t>)</a:t>
            </a:r>
            <a:endParaRPr lang="en-US" sz="1600" b="1" dirty="0">
              <a:cs typeface="Arial" pitchFamily="34" charset="0"/>
            </a:endParaRPr>
          </a:p>
        </p:txBody>
      </p:sp>
      <p:sp>
        <p:nvSpPr>
          <p:cNvPr id="11" name="Rectangle 10"/>
          <p:cNvSpPr/>
          <p:nvPr/>
        </p:nvSpPr>
        <p:spPr>
          <a:xfrm>
            <a:off x="2041301" y="3657600"/>
            <a:ext cx="4000500" cy="338554"/>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(SBD Parent</a:t>
            </a:r>
            <a:r>
              <a:rPr lang="en-US" sz="1600" b="1" dirty="0" smtClean="0">
                <a:cs typeface="Arial" pitchFamily="34" charset="0"/>
              </a:rPr>
              <a:t>)</a:t>
            </a:r>
            <a:endParaRPr lang="en-US" sz="1600" b="1" dirty="0">
              <a:cs typeface="Arial" pitchFamily="34" charset="0"/>
            </a:endParaRPr>
          </a:p>
        </p:txBody>
      </p:sp>
      <p:sp>
        <p:nvSpPr>
          <p:cNvPr id="12" name="Rectangle 11"/>
          <p:cNvSpPr/>
          <p:nvPr/>
        </p:nvSpPr>
        <p:spPr>
          <a:xfrm>
            <a:off x="1352550" y="3048000"/>
            <a:ext cx="4000500" cy="338554"/>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(PFG Parent</a:t>
            </a:r>
            <a:r>
              <a:rPr lang="en-US" sz="1600" b="1" dirty="0" smtClean="0">
                <a:cs typeface="Arial" pitchFamily="34" charset="0"/>
              </a:rPr>
              <a:t>)</a:t>
            </a:r>
            <a:endParaRPr lang="en-US" sz="1600" b="1" dirty="0">
              <a:cs typeface="Arial" pitchFamily="34" charset="0"/>
            </a:endParaRPr>
          </a:p>
        </p:txBody>
      </p:sp>
      <p:sp>
        <p:nvSpPr>
          <p:cNvPr id="13" name="Rectangle 12"/>
          <p:cNvSpPr/>
          <p:nvPr/>
        </p:nvSpPr>
        <p:spPr>
          <a:xfrm>
            <a:off x="762000" y="2438400"/>
            <a:ext cx="4000500" cy="338554"/>
          </a:xfrm>
          <a:prstGeom prst="rect">
            <a:avLst/>
          </a:prstGeom>
        </p:spPr>
        <p:txBody>
          <a:bodyPr wrap="square">
            <a:spAutoFit/>
          </a:bodyPr>
          <a:lstStyle/>
          <a:p>
            <a:pPr lvl="0" fontAlgn="base">
              <a:spcBef>
                <a:spcPct val="0"/>
              </a:spcBef>
              <a:spcAft>
                <a:spcPct val="0"/>
              </a:spcAft>
            </a:pPr>
            <a:r>
              <a:rPr lang="en-US" sz="1600" b="1" dirty="0" smtClean="0">
                <a:cs typeface="Arial" pitchFamily="34" charset="0"/>
              </a:rPr>
              <a:t>|--pom.xml (Super – Maven Default</a:t>
            </a:r>
            <a:r>
              <a:rPr lang="en-US" sz="1600" b="1" dirty="0" smtClean="0">
                <a:cs typeface="Arial" pitchFamily="34" charset="0"/>
              </a:rPr>
              <a:t>)</a:t>
            </a:r>
            <a:endParaRPr lang="en-US" sz="1600" b="1" dirty="0">
              <a:cs typeface="Arial" pitchFamily="34" charset="0"/>
            </a:endParaRPr>
          </a:p>
        </p:txBody>
      </p:sp>
    </p:spTree>
    <p:extLst>
      <p:ext uri="{BB962C8B-B14F-4D97-AF65-F5344CB8AC3E}">
        <p14:creationId xmlns:p14="http://schemas.microsoft.com/office/powerpoint/2010/main" val="2815740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Parent POM</a:t>
            </a:r>
            <a:endParaRPr lang="en-US" dirty="0"/>
          </a:p>
        </p:txBody>
      </p:sp>
      <p:sp>
        <p:nvSpPr>
          <p:cNvPr id="3" name="Content Placeholder 2"/>
          <p:cNvSpPr>
            <a:spLocks noGrp="1"/>
          </p:cNvSpPr>
          <p:nvPr>
            <p:ph idx="1"/>
          </p:nvPr>
        </p:nvSpPr>
        <p:spPr>
          <a:xfrm>
            <a:off x="457200" y="1752601"/>
            <a:ext cx="7620000" cy="609599"/>
          </a:xfrm>
        </p:spPr>
        <p:txBody>
          <a:bodyPr/>
          <a:lstStyle/>
          <a:p>
            <a:r>
              <a:rPr lang="en-US" dirty="0" smtClean="0"/>
              <a:t>Referencing</a:t>
            </a:r>
            <a:r>
              <a:rPr lang="en-US" dirty="0" smtClean="0"/>
              <a:t> </a:t>
            </a:r>
            <a:r>
              <a:rPr lang="en-US" dirty="0"/>
              <a:t>a Parent </a:t>
            </a:r>
            <a:r>
              <a:rPr lang="en-US" dirty="0" smtClean="0"/>
              <a:t>POM - Project Inheritance</a:t>
            </a:r>
            <a:endParaRPr lang="en-US" dirty="0"/>
          </a:p>
        </p:txBody>
      </p:sp>
      <p:sp>
        <p:nvSpPr>
          <p:cNvPr id="5" name="Rectangle 1"/>
          <p:cNvSpPr>
            <a:spLocks noChangeArrowheads="1"/>
          </p:cNvSpPr>
          <p:nvPr/>
        </p:nvSpPr>
        <p:spPr bwMode="auto">
          <a:xfrm>
            <a:off x="538843" y="2543890"/>
            <a:ext cx="7652657"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&lt;project&gt;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modelVersion</a:t>
            </a:r>
            <a:r>
              <a:rPr kumimoji="0" lang="en-US" sz="1600" b="0" i="0" u="none" strike="noStrike" cap="none" normalizeH="0" baseline="0" dirty="0" smtClean="0">
                <a:ln>
                  <a:noFill/>
                </a:ln>
                <a:solidFill>
                  <a:schemeClr val="accent3">
                    <a:lumMod val="50000"/>
                  </a:schemeClr>
                </a:solidFill>
                <a:effectLst/>
                <a:cs typeface="Arial" pitchFamily="34" charset="0"/>
              </a:rPr>
              <a:t>&gt;4.0.0&lt;/</a:t>
            </a:r>
            <a:r>
              <a:rPr kumimoji="0" lang="en-US" sz="1600" b="0" i="0" u="none" strike="noStrike" cap="none" normalizeH="0" baseline="0" dirty="0" err="1" smtClean="0">
                <a:ln>
                  <a:noFill/>
                </a:ln>
                <a:solidFill>
                  <a:schemeClr val="accent3">
                    <a:lumMod val="50000"/>
                  </a:schemeClr>
                </a:solidFill>
                <a:effectLst/>
                <a:cs typeface="Arial" pitchFamily="34" charset="0"/>
              </a:rPr>
              <a:t>modelVersion</a:t>
            </a:r>
            <a:r>
              <a:rPr kumimoji="0" lang="en-US" sz="16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groupId</a:t>
            </a:r>
            <a:r>
              <a:rPr kumimoji="0" lang="en-US" sz="1600" b="0" i="0" u="none" strike="noStrike" cap="none" normalizeH="0" baseline="0" dirty="0" smtClean="0">
                <a:ln>
                  <a:noFill/>
                </a:ln>
                <a:solidFill>
                  <a:schemeClr val="accent3">
                    <a:lumMod val="50000"/>
                  </a:schemeClr>
                </a:solidFill>
                <a:effectLst/>
                <a:cs typeface="Arial" pitchFamily="34" charset="0"/>
              </a:rPr>
              <a:t>&gt;</a:t>
            </a:r>
            <a:r>
              <a:rPr kumimoji="0" lang="en-US" sz="1600" b="0" i="0" u="none" strike="noStrike" cap="none" normalizeH="0" baseline="0" dirty="0" err="1" smtClean="0">
                <a:ln>
                  <a:noFill/>
                </a:ln>
                <a:solidFill>
                  <a:schemeClr val="accent3">
                    <a:lumMod val="50000"/>
                  </a:schemeClr>
                </a:solidFill>
                <a:effectLst/>
                <a:cs typeface="Arial" pitchFamily="34" charset="0"/>
              </a:rPr>
              <a:t>com.principal.project</a:t>
            </a:r>
            <a:r>
              <a:rPr kumimoji="0" lang="en-US" sz="1600" b="0" i="0" u="none" strike="noStrike" cap="none" normalizeH="0" baseline="0" dirty="0" smtClean="0">
                <a:ln>
                  <a:noFill/>
                </a:ln>
                <a:solidFill>
                  <a:schemeClr val="accent3">
                    <a:lumMod val="50000"/>
                  </a:schemeClr>
                </a:solidFill>
                <a:effectLst/>
                <a:cs typeface="Arial" pitchFamily="34" charset="0"/>
              </a:rPr>
              <a:t>&lt;/</a:t>
            </a:r>
            <a:r>
              <a:rPr kumimoji="0" lang="en-US" sz="1600" b="0" i="0" u="none" strike="noStrike" cap="none" normalizeH="0" baseline="0" dirty="0" err="1" smtClean="0">
                <a:ln>
                  <a:noFill/>
                </a:ln>
                <a:solidFill>
                  <a:schemeClr val="accent3">
                    <a:lumMod val="50000"/>
                  </a:schemeClr>
                </a:solidFill>
                <a:effectLst/>
                <a:cs typeface="Arial" pitchFamily="34" charset="0"/>
              </a:rPr>
              <a:t>groupId</a:t>
            </a:r>
            <a:r>
              <a:rPr kumimoji="0" lang="en-US" sz="16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a:t>
            </a:r>
            <a:r>
              <a:rPr kumimoji="0" lang="en-US" sz="1600" b="0" i="0" u="none" strike="noStrike" cap="none" normalizeH="0" baseline="0" dirty="0" err="1" smtClean="0">
                <a:ln>
                  <a:noFill/>
                </a:ln>
                <a:solidFill>
                  <a:schemeClr val="accent3">
                    <a:lumMod val="50000"/>
                  </a:schemeClr>
                </a:solidFill>
                <a:effectLst/>
                <a:cs typeface="Arial" pitchFamily="34" charset="0"/>
              </a:rPr>
              <a:t>artifactId</a:t>
            </a:r>
            <a:r>
              <a:rPr kumimoji="0" lang="en-US" sz="1600" b="0" i="0" u="none" strike="noStrike" cap="none" normalizeH="0" baseline="0" dirty="0" smtClean="0">
                <a:ln>
                  <a:noFill/>
                </a:ln>
                <a:solidFill>
                  <a:schemeClr val="accent3">
                    <a:lumMod val="50000"/>
                  </a:schemeClr>
                </a:solidFill>
                <a:effectLst/>
                <a:cs typeface="Arial" pitchFamily="34" charset="0"/>
              </a:rPr>
              <a:t>&gt;</a:t>
            </a:r>
            <a:r>
              <a:rPr kumimoji="0" lang="en-US" sz="1600" b="0" i="0" u="none" strike="noStrike" cap="none" normalizeH="0" baseline="0" dirty="0" err="1" smtClean="0">
                <a:ln>
                  <a:noFill/>
                </a:ln>
                <a:solidFill>
                  <a:schemeClr val="accent3">
                    <a:lumMod val="50000"/>
                  </a:schemeClr>
                </a:solidFill>
                <a:effectLst/>
                <a:cs typeface="Arial" pitchFamily="34" charset="0"/>
              </a:rPr>
              <a:t>MyProjectJAR</a:t>
            </a:r>
            <a:r>
              <a:rPr kumimoji="0" lang="en-US" sz="1600" b="0" i="0" u="none" strike="noStrike" cap="none" normalizeH="0" baseline="0" dirty="0" smtClean="0">
                <a:ln>
                  <a:noFill/>
                </a:ln>
                <a:solidFill>
                  <a:schemeClr val="accent3">
                    <a:lumMod val="50000"/>
                  </a:schemeClr>
                </a:solidFill>
                <a:effectLst/>
                <a:cs typeface="Arial" pitchFamily="34" charset="0"/>
              </a:rPr>
              <a:t>&lt;/</a:t>
            </a:r>
            <a:r>
              <a:rPr kumimoji="0" lang="en-US" sz="1600" b="0" i="0" u="none" strike="noStrike" cap="none" normalizeH="0" baseline="0" dirty="0" err="1" smtClean="0">
                <a:ln>
                  <a:noFill/>
                </a:ln>
                <a:solidFill>
                  <a:schemeClr val="accent3">
                    <a:lumMod val="50000"/>
                  </a:schemeClr>
                </a:solidFill>
                <a:effectLst/>
                <a:cs typeface="Arial" pitchFamily="34" charset="0"/>
              </a:rPr>
              <a:t>artifactId</a:t>
            </a:r>
            <a:r>
              <a:rPr kumimoji="0" lang="en-US" sz="1600" b="0" i="0" u="none" strike="noStrike" cap="none" normalizeH="0" baseline="0" dirty="0" smtClean="0">
                <a:ln>
                  <a:noFill/>
                </a:ln>
                <a:solidFill>
                  <a:schemeClr val="accent3">
                    <a:lumMod val="50000"/>
                  </a:schemeClr>
                </a:solidFill>
                <a:effectLs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	&lt;version&gt;0.0.1-SNAPSHOT&lt;/version&gt;</a:t>
            </a:r>
          </a:p>
          <a:p>
            <a:pPr lvl="0" fontAlgn="base">
              <a:spcBef>
                <a:spcPct val="0"/>
              </a:spcBef>
              <a:spcAft>
                <a:spcPct val="0"/>
              </a:spcAft>
            </a:pPr>
            <a:r>
              <a:rPr lang="en-US" sz="1600" dirty="0" smtClean="0">
                <a:solidFill>
                  <a:schemeClr val="accent3">
                    <a:lumMod val="50000"/>
                  </a:schemeClr>
                </a:solidFill>
                <a:cs typeface="Arial" pitchFamily="34" charset="0"/>
              </a:rPr>
              <a:t>	</a:t>
            </a:r>
            <a:r>
              <a:rPr lang="en-US" sz="1600" dirty="0" smtClean="0">
                <a:solidFill>
                  <a:srgbClr val="C00000"/>
                </a:solidFill>
                <a:cs typeface="Arial" pitchFamily="34" charset="0"/>
              </a:rPr>
              <a:t>&lt;package&gt;jar&lt;/</a:t>
            </a:r>
            <a:r>
              <a:rPr lang="en-US" sz="1600" dirty="0">
                <a:solidFill>
                  <a:srgbClr val="C00000"/>
                </a:solidFill>
                <a:cs typeface="Arial" pitchFamily="34" charset="0"/>
              </a:rPr>
              <a:t>package</a:t>
            </a:r>
            <a:r>
              <a:rPr lang="en-US" sz="1600" dirty="0" smtClean="0">
                <a:solidFill>
                  <a:srgbClr val="C00000"/>
                </a:solidFill>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chemeClr val="accent3">
                  <a:lumMod val="50000"/>
                </a:schemeClr>
              </a:solidFill>
              <a:cs typeface="Arial" pitchFamily="34" charset="0"/>
            </a:endParaRPr>
          </a:p>
          <a:p>
            <a:pPr lvl="0" fontAlgn="base">
              <a:spcBef>
                <a:spcPct val="0"/>
              </a:spcBef>
              <a:spcAft>
                <a:spcPct val="0"/>
              </a:spcAft>
            </a:pPr>
            <a:r>
              <a:rPr kumimoji="0" lang="en-US" sz="1600" b="0" i="0" u="none" strike="noStrike" cap="none" normalizeH="0" baseline="0" dirty="0" smtClean="0">
                <a:ln>
                  <a:noFill/>
                </a:ln>
                <a:solidFill>
                  <a:schemeClr val="accent3">
                    <a:lumMod val="50000"/>
                  </a:schemeClr>
                </a:solidFill>
                <a:effectLst/>
                <a:cs typeface="Arial" pitchFamily="34" charset="0"/>
              </a:rPr>
              <a:t>	</a:t>
            </a:r>
            <a:r>
              <a:rPr lang="en-US" sz="1600" dirty="0">
                <a:solidFill>
                  <a:srgbClr val="C00000"/>
                </a:solidFill>
              </a:rPr>
              <a:t>&lt;parent</a:t>
            </a:r>
            <a:r>
              <a:rPr lang="en-US" sz="1600" dirty="0" smtClean="0">
                <a:solidFill>
                  <a:srgbClr val="C00000"/>
                </a:solidFill>
              </a:rPr>
              <a:t>&gt;</a:t>
            </a:r>
          </a:p>
          <a:p>
            <a:pPr lvl="0" fontAlgn="base">
              <a:spcBef>
                <a:spcPct val="0"/>
              </a:spcBef>
              <a:spcAft>
                <a:spcPct val="0"/>
              </a:spcAft>
            </a:pPr>
            <a:r>
              <a:rPr lang="en-US" sz="1600" dirty="0">
                <a:solidFill>
                  <a:srgbClr val="C00000"/>
                </a:solidFill>
              </a:rPr>
              <a:t>	</a:t>
            </a:r>
            <a:r>
              <a:rPr lang="en-US" sz="1600" dirty="0" smtClean="0">
                <a:solidFill>
                  <a:srgbClr val="C00000"/>
                </a:solidFill>
              </a:rPr>
              <a:t>	&lt;</a:t>
            </a:r>
            <a:r>
              <a:rPr lang="en-US" sz="1600" dirty="0" err="1" smtClean="0">
                <a:solidFill>
                  <a:srgbClr val="C00000"/>
                </a:solidFill>
              </a:rPr>
              <a:t>groupId</a:t>
            </a:r>
            <a:r>
              <a:rPr lang="en-US" sz="1600" dirty="0" smtClean="0">
                <a:solidFill>
                  <a:srgbClr val="C00000"/>
                </a:solidFill>
              </a:rPr>
              <a:t>&gt;</a:t>
            </a:r>
            <a:r>
              <a:rPr lang="en-US" sz="1600" dirty="0" err="1" smtClean="0">
                <a:solidFill>
                  <a:srgbClr val="C00000"/>
                </a:solidFill>
              </a:rPr>
              <a:t>com.principal.app</a:t>
            </a:r>
            <a:r>
              <a:rPr lang="en-US" sz="1600" dirty="0">
                <a:solidFill>
                  <a:srgbClr val="C00000"/>
                </a:solidFill>
              </a:rPr>
              <a:t>&lt;/</a:t>
            </a:r>
            <a:r>
              <a:rPr lang="en-US" sz="1600" dirty="0" err="1">
                <a:solidFill>
                  <a:srgbClr val="C00000"/>
                </a:solidFill>
              </a:rPr>
              <a:t>groupId</a:t>
            </a:r>
            <a:r>
              <a:rPr lang="en-US" sz="1600" dirty="0" smtClean="0">
                <a:solidFill>
                  <a:srgbClr val="C00000"/>
                </a:solidFill>
              </a:rPr>
              <a:t>&gt;</a:t>
            </a:r>
          </a:p>
          <a:p>
            <a:pPr lvl="0" fontAlgn="base">
              <a:spcBef>
                <a:spcPct val="0"/>
              </a:spcBef>
              <a:spcAft>
                <a:spcPct val="0"/>
              </a:spcAft>
            </a:pPr>
            <a:r>
              <a:rPr lang="en-US" sz="1600" dirty="0">
                <a:solidFill>
                  <a:srgbClr val="C00000"/>
                </a:solidFill>
              </a:rPr>
              <a:t>	</a:t>
            </a:r>
            <a:r>
              <a:rPr lang="en-US" sz="1600" dirty="0" smtClean="0">
                <a:solidFill>
                  <a:srgbClr val="C00000"/>
                </a:solidFill>
              </a:rPr>
              <a:t>	&lt;</a:t>
            </a:r>
            <a:r>
              <a:rPr lang="en-US" sz="1600" dirty="0" err="1" smtClean="0">
                <a:solidFill>
                  <a:srgbClr val="C00000"/>
                </a:solidFill>
              </a:rPr>
              <a:t>artifactId</a:t>
            </a:r>
            <a:r>
              <a:rPr lang="en-US" sz="1600" dirty="0" smtClean="0">
                <a:solidFill>
                  <a:srgbClr val="C00000"/>
                </a:solidFill>
              </a:rPr>
              <a:t>&gt;</a:t>
            </a:r>
            <a:r>
              <a:rPr lang="en-US" sz="1600" dirty="0" err="1" smtClean="0">
                <a:solidFill>
                  <a:srgbClr val="C00000"/>
                </a:solidFill>
              </a:rPr>
              <a:t>MyProjectParent</a:t>
            </a:r>
            <a:r>
              <a:rPr lang="en-US" sz="1600" dirty="0" smtClean="0">
                <a:solidFill>
                  <a:srgbClr val="C00000"/>
                </a:solidFill>
              </a:rPr>
              <a:t>&lt;/</a:t>
            </a:r>
            <a:r>
              <a:rPr lang="en-US" sz="1600" dirty="0" err="1">
                <a:solidFill>
                  <a:srgbClr val="C00000"/>
                </a:solidFill>
              </a:rPr>
              <a:t>artifactId</a:t>
            </a:r>
            <a:r>
              <a:rPr lang="en-US" sz="1600" dirty="0" smtClean="0">
                <a:solidFill>
                  <a:srgbClr val="C00000"/>
                </a:solidFill>
              </a:rPr>
              <a:t>&gt;</a:t>
            </a:r>
          </a:p>
          <a:p>
            <a:pPr lvl="0" fontAlgn="base">
              <a:spcBef>
                <a:spcPct val="0"/>
              </a:spcBef>
              <a:spcAft>
                <a:spcPct val="0"/>
              </a:spcAft>
            </a:pPr>
            <a:r>
              <a:rPr lang="en-US" sz="1600" dirty="0">
                <a:solidFill>
                  <a:srgbClr val="C00000"/>
                </a:solidFill>
              </a:rPr>
              <a:t>	</a:t>
            </a:r>
            <a:r>
              <a:rPr lang="en-US" sz="1600" dirty="0" smtClean="0">
                <a:solidFill>
                  <a:srgbClr val="C00000"/>
                </a:solidFill>
              </a:rPr>
              <a:t>	&lt;version&gt;0.0.1-SNAPSHOT&lt;/</a:t>
            </a:r>
            <a:r>
              <a:rPr lang="en-US" sz="1600" dirty="0">
                <a:solidFill>
                  <a:srgbClr val="C00000"/>
                </a:solidFill>
              </a:rPr>
              <a:t>version</a:t>
            </a:r>
            <a:r>
              <a:rPr lang="en-US" sz="1600" dirty="0" smtClean="0">
                <a:solidFill>
                  <a:srgbClr val="C00000"/>
                </a:solidFill>
              </a:rPr>
              <a:t>&gt;</a:t>
            </a:r>
          </a:p>
          <a:p>
            <a:pPr lvl="0" fontAlgn="base">
              <a:spcBef>
                <a:spcPct val="0"/>
              </a:spcBef>
              <a:spcAft>
                <a:spcPct val="0"/>
              </a:spcAft>
            </a:pPr>
            <a:r>
              <a:rPr lang="en-US" sz="1600" dirty="0">
                <a:solidFill>
                  <a:srgbClr val="C00000"/>
                </a:solidFill>
              </a:rPr>
              <a:t>	</a:t>
            </a:r>
            <a:r>
              <a:rPr lang="en-US" sz="1600" dirty="0" smtClean="0">
                <a:solidFill>
                  <a:srgbClr val="C00000"/>
                </a:solidFill>
              </a:rPr>
              <a:t>&lt;/</a:t>
            </a:r>
            <a:r>
              <a:rPr lang="en-US" sz="1600" dirty="0">
                <a:solidFill>
                  <a:srgbClr val="C00000"/>
                </a:solidFill>
              </a:rPr>
              <a:t>parent&gt; </a:t>
            </a:r>
            <a:endParaRPr kumimoji="0" lang="en-US" sz="1600" b="0" i="0" u="none" strike="noStrike" cap="none" normalizeH="0" baseline="0" dirty="0" smtClean="0">
              <a:ln>
                <a:noFill/>
              </a:ln>
              <a:solidFill>
                <a:srgbClr val="C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3">
                    <a:lumMod val="50000"/>
                  </a:schemeClr>
                </a:solidFill>
                <a:effectLst/>
                <a:cs typeface="Arial" pitchFamily="34" charset="0"/>
              </a:rPr>
              <a:t>&lt;/project&gt; </a:t>
            </a:r>
          </a:p>
        </p:txBody>
      </p:sp>
      <p:sp>
        <p:nvSpPr>
          <p:cNvPr id="8" name="Content Placeholder 2"/>
          <p:cNvSpPr txBox="1">
            <a:spLocks/>
          </p:cNvSpPr>
          <p:nvPr/>
        </p:nvSpPr>
        <p:spPr>
          <a:xfrm>
            <a:off x="587829" y="4267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400" b="0" dirty="0" smtClean="0"/>
          </a:p>
        </p:txBody>
      </p:sp>
      <p:sp>
        <p:nvSpPr>
          <p:cNvPr id="9" name="Content Placeholder 2"/>
          <p:cNvSpPr txBox="1">
            <a:spLocks/>
          </p:cNvSpPr>
          <p:nvPr/>
        </p:nvSpPr>
        <p:spPr>
          <a:xfrm>
            <a:off x="555172" y="4267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sz="1600" dirty="0" smtClean="0"/>
          </a:p>
        </p:txBody>
      </p:sp>
    </p:spTree>
    <p:extLst>
      <p:ext uri="{BB962C8B-B14F-4D97-AF65-F5344CB8AC3E}">
        <p14:creationId xmlns:p14="http://schemas.microsoft.com/office/powerpoint/2010/main" val="309924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Parent POM</a:t>
            </a:r>
            <a:endParaRPr lang="en-US" dirty="0"/>
          </a:p>
        </p:txBody>
      </p:sp>
      <p:sp>
        <p:nvSpPr>
          <p:cNvPr id="5" name="Rectangle 1"/>
          <p:cNvSpPr>
            <a:spLocks noChangeArrowheads="1"/>
          </p:cNvSpPr>
          <p:nvPr/>
        </p:nvSpPr>
        <p:spPr bwMode="auto">
          <a:xfrm>
            <a:off x="538843" y="2435929"/>
            <a:ext cx="765265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3">
                    <a:lumMod val="50000"/>
                  </a:schemeClr>
                </a:solidFill>
                <a:effectLst/>
                <a:cs typeface="Arial" pitchFamily="34" charset="0"/>
              </a:rPr>
              <a:t>&lt;project&gt;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3">
                    <a:lumMod val="50000"/>
                  </a:schemeClr>
                </a:solidFill>
                <a:effectLst/>
                <a:cs typeface="Arial" pitchFamily="34" charset="0"/>
              </a:rPr>
              <a:t>	&lt;</a:t>
            </a:r>
            <a:r>
              <a:rPr kumimoji="0" lang="en-US" sz="1400" b="0" i="0" u="none" strike="noStrike" cap="none" normalizeH="0" baseline="0" dirty="0" err="1" smtClean="0">
                <a:ln>
                  <a:noFill/>
                </a:ln>
                <a:solidFill>
                  <a:schemeClr val="accent3">
                    <a:lumMod val="50000"/>
                  </a:schemeClr>
                </a:solidFill>
                <a:effectLst/>
                <a:cs typeface="Arial" pitchFamily="34" charset="0"/>
              </a:rPr>
              <a:t>modelVersion</a:t>
            </a:r>
            <a:r>
              <a:rPr kumimoji="0" lang="en-US" sz="1400" b="0" i="0" u="none" strike="noStrike" cap="none" normalizeH="0" baseline="0" dirty="0" smtClean="0">
                <a:ln>
                  <a:noFill/>
                </a:ln>
                <a:solidFill>
                  <a:schemeClr val="accent3">
                    <a:lumMod val="50000"/>
                  </a:schemeClr>
                </a:solidFill>
                <a:effectLst/>
                <a:cs typeface="Arial" pitchFamily="34" charset="0"/>
              </a:rPr>
              <a:t>&gt;4.0.0&lt;/</a:t>
            </a:r>
            <a:r>
              <a:rPr kumimoji="0" lang="en-US" sz="1400" b="0" i="0" u="none" strike="noStrike" cap="none" normalizeH="0" baseline="0" dirty="0" err="1" smtClean="0">
                <a:ln>
                  <a:noFill/>
                </a:ln>
                <a:solidFill>
                  <a:schemeClr val="accent3">
                    <a:lumMod val="50000"/>
                  </a:schemeClr>
                </a:solidFill>
                <a:effectLst/>
                <a:cs typeface="Arial" pitchFamily="34" charset="0"/>
              </a:rPr>
              <a:t>modelVersion</a:t>
            </a:r>
            <a:r>
              <a:rPr kumimoji="0" lang="en-US" sz="14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3">
                    <a:lumMod val="50000"/>
                  </a:schemeClr>
                </a:solidFill>
                <a:effectLst/>
                <a:cs typeface="Arial" pitchFamily="34" charset="0"/>
              </a:rPr>
              <a:t>	&lt;</a:t>
            </a:r>
            <a:r>
              <a:rPr kumimoji="0" lang="en-US" sz="1400" b="0" i="0" u="none" strike="noStrike" cap="none" normalizeH="0" baseline="0" dirty="0" err="1" smtClean="0">
                <a:ln>
                  <a:noFill/>
                </a:ln>
                <a:solidFill>
                  <a:schemeClr val="accent3">
                    <a:lumMod val="50000"/>
                  </a:schemeClr>
                </a:solidFill>
                <a:effectLst/>
                <a:cs typeface="Arial" pitchFamily="34" charset="0"/>
              </a:rPr>
              <a:t>groupId</a:t>
            </a:r>
            <a:r>
              <a:rPr kumimoji="0" lang="en-US" sz="1400" b="0" i="0" u="none" strike="noStrike" cap="none" normalizeH="0" baseline="0" dirty="0" smtClean="0">
                <a:ln>
                  <a:noFill/>
                </a:ln>
                <a:solidFill>
                  <a:schemeClr val="accent3">
                    <a:lumMod val="50000"/>
                  </a:schemeClr>
                </a:solidFill>
                <a:effectLst/>
                <a:cs typeface="Arial" pitchFamily="34" charset="0"/>
              </a:rPr>
              <a:t>&gt;</a:t>
            </a:r>
            <a:r>
              <a:rPr kumimoji="0" lang="en-US" sz="1400" b="0" i="0" u="none" strike="noStrike" cap="none" normalizeH="0" baseline="0" dirty="0" err="1" smtClean="0">
                <a:ln>
                  <a:noFill/>
                </a:ln>
                <a:solidFill>
                  <a:schemeClr val="accent3">
                    <a:lumMod val="50000"/>
                  </a:schemeClr>
                </a:solidFill>
                <a:effectLst/>
                <a:cs typeface="Arial" pitchFamily="34" charset="0"/>
              </a:rPr>
              <a:t>com.principal.app</a:t>
            </a:r>
            <a:r>
              <a:rPr kumimoji="0" lang="en-US" sz="1400" b="0" i="0" u="none" strike="noStrike" cap="none" normalizeH="0" baseline="0" dirty="0" smtClean="0">
                <a:ln>
                  <a:noFill/>
                </a:ln>
                <a:solidFill>
                  <a:schemeClr val="accent3">
                    <a:lumMod val="50000"/>
                  </a:schemeClr>
                </a:solidFill>
                <a:effectLst/>
                <a:cs typeface="Arial" pitchFamily="34" charset="0"/>
              </a:rPr>
              <a:t>&lt;/</a:t>
            </a:r>
            <a:r>
              <a:rPr kumimoji="0" lang="en-US" sz="1400" b="0" i="0" u="none" strike="noStrike" cap="none" normalizeH="0" baseline="0" dirty="0" err="1" smtClean="0">
                <a:ln>
                  <a:noFill/>
                </a:ln>
                <a:solidFill>
                  <a:schemeClr val="accent3">
                    <a:lumMod val="50000"/>
                  </a:schemeClr>
                </a:solidFill>
                <a:effectLst/>
                <a:cs typeface="Arial" pitchFamily="34" charset="0"/>
              </a:rPr>
              <a:t>groupId</a:t>
            </a:r>
            <a:r>
              <a:rPr kumimoji="0" lang="en-US" sz="1400" b="0" i="0" u="none" strike="noStrike" cap="none" normalizeH="0" baseline="0" dirty="0" smtClean="0">
                <a:ln>
                  <a:noFill/>
                </a:ln>
                <a:solidFill>
                  <a:schemeClr val="accent3">
                    <a:lumMod val="50000"/>
                  </a:schemeClr>
                </a:solidFill>
                <a:effectLst/>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3">
                    <a:lumMod val="50000"/>
                  </a:schemeClr>
                </a:solidFill>
                <a:effectLst/>
                <a:cs typeface="Arial" pitchFamily="34" charset="0"/>
              </a:rPr>
              <a:t>	&lt;</a:t>
            </a:r>
            <a:r>
              <a:rPr kumimoji="0" lang="en-US" sz="1400" b="0" i="0" u="none" strike="noStrike" cap="none" normalizeH="0" baseline="0" dirty="0" err="1" smtClean="0">
                <a:ln>
                  <a:noFill/>
                </a:ln>
                <a:solidFill>
                  <a:schemeClr val="accent3">
                    <a:lumMod val="50000"/>
                  </a:schemeClr>
                </a:solidFill>
                <a:effectLst/>
                <a:cs typeface="Arial" pitchFamily="34" charset="0"/>
              </a:rPr>
              <a:t>artifactId</a:t>
            </a:r>
            <a:r>
              <a:rPr kumimoji="0" lang="en-US" sz="1400" b="0" i="0" u="none" strike="noStrike" cap="none" normalizeH="0" baseline="0" dirty="0" smtClean="0">
                <a:ln>
                  <a:noFill/>
                </a:ln>
                <a:solidFill>
                  <a:schemeClr val="accent3">
                    <a:lumMod val="50000"/>
                  </a:schemeClr>
                </a:solidFill>
                <a:effectLst/>
                <a:cs typeface="Arial" pitchFamily="34" charset="0"/>
              </a:rPr>
              <a:t>&gt;</a:t>
            </a:r>
            <a:r>
              <a:rPr kumimoji="0" lang="en-US" sz="1400" b="0" i="0" u="none" strike="noStrike" cap="none" normalizeH="0" baseline="0" dirty="0" err="1" smtClean="0">
                <a:ln>
                  <a:noFill/>
                </a:ln>
                <a:solidFill>
                  <a:schemeClr val="accent3">
                    <a:lumMod val="50000"/>
                  </a:schemeClr>
                </a:solidFill>
                <a:effectLst/>
                <a:cs typeface="Arial" pitchFamily="34" charset="0"/>
              </a:rPr>
              <a:t>MyProjectParent</a:t>
            </a:r>
            <a:r>
              <a:rPr kumimoji="0" lang="en-US" sz="1400" b="0" i="0" u="none" strike="noStrike" cap="none" normalizeH="0" baseline="0" dirty="0" smtClean="0">
                <a:ln>
                  <a:noFill/>
                </a:ln>
                <a:solidFill>
                  <a:schemeClr val="accent3">
                    <a:lumMod val="50000"/>
                  </a:schemeClr>
                </a:solidFill>
                <a:effectLst/>
                <a:cs typeface="Arial" pitchFamily="34" charset="0"/>
              </a:rPr>
              <a:t>&lt;/</a:t>
            </a:r>
            <a:r>
              <a:rPr kumimoji="0" lang="en-US" sz="1400" b="0" i="0" u="none" strike="noStrike" cap="none" normalizeH="0" baseline="0" dirty="0" err="1" smtClean="0">
                <a:ln>
                  <a:noFill/>
                </a:ln>
                <a:solidFill>
                  <a:schemeClr val="accent3">
                    <a:lumMod val="50000"/>
                  </a:schemeClr>
                </a:solidFill>
                <a:effectLst/>
                <a:cs typeface="Arial" pitchFamily="34" charset="0"/>
              </a:rPr>
              <a:t>artifactId</a:t>
            </a:r>
            <a:r>
              <a:rPr kumimoji="0" lang="en-US" sz="1400" b="0" i="0" u="none" strike="noStrike" cap="none" normalizeH="0" baseline="0" dirty="0" smtClean="0">
                <a:ln>
                  <a:noFill/>
                </a:ln>
                <a:solidFill>
                  <a:schemeClr val="accent3">
                    <a:lumMod val="50000"/>
                  </a:schemeClr>
                </a:solidFill>
                <a:effectLst/>
                <a:cs typeface="Arial" pitchFamily="34" charset="0"/>
              </a:rPr>
              <a:t>&gt; </a:t>
            </a:r>
          </a:p>
          <a:p>
            <a:r>
              <a:rPr kumimoji="0" lang="en-US" sz="1400" b="0" i="0" u="none" strike="noStrike" cap="none" normalizeH="0" baseline="0" dirty="0" smtClean="0">
                <a:ln>
                  <a:noFill/>
                </a:ln>
                <a:solidFill>
                  <a:schemeClr val="accent3">
                    <a:lumMod val="50000"/>
                  </a:schemeClr>
                </a:solidFill>
                <a:effectLst/>
                <a:cs typeface="Arial" pitchFamily="34" charset="0"/>
              </a:rPr>
              <a:t>	</a:t>
            </a:r>
            <a:r>
              <a:rPr lang="en-US" sz="1400" dirty="0" smtClean="0">
                <a:solidFill>
                  <a:srgbClr val="C00000"/>
                </a:solidFill>
              </a:rPr>
              <a:t>&lt;version&gt;${</a:t>
            </a:r>
            <a:r>
              <a:rPr lang="en-US" sz="1400" dirty="0" err="1" smtClean="0">
                <a:solidFill>
                  <a:srgbClr val="C00000"/>
                </a:solidFill>
              </a:rPr>
              <a:t>global.parent.version</a:t>
            </a:r>
            <a:r>
              <a:rPr lang="en-US" sz="1400" dirty="0" smtClean="0">
                <a:solidFill>
                  <a:srgbClr val="C00000"/>
                </a:solidFill>
              </a:rPr>
              <a:t>}&lt;/version&gt;</a:t>
            </a:r>
          </a:p>
          <a:p>
            <a:r>
              <a:rPr lang="en-US" sz="1400" dirty="0" smtClean="0">
                <a:solidFill>
                  <a:srgbClr val="C00000"/>
                </a:solidFill>
              </a:rPr>
              <a:t>	&lt;packaging&gt;</a:t>
            </a:r>
            <a:r>
              <a:rPr lang="en-US" sz="1400" dirty="0" err="1" smtClean="0">
                <a:solidFill>
                  <a:srgbClr val="C00000"/>
                </a:solidFill>
              </a:rPr>
              <a:t>pom</a:t>
            </a:r>
            <a:r>
              <a:rPr lang="en-US" sz="1400" dirty="0" smtClean="0">
                <a:solidFill>
                  <a:srgbClr val="C00000"/>
                </a:solidFill>
              </a:rPr>
              <a:t>&lt;/packaging&gt;</a:t>
            </a:r>
          </a:p>
          <a:p>
            <a:endParaRPr lang="en-US" sz="1400" u="sng" dirty="0" smtClean="0">
              <a:solidFill>
                <a:srgbClr val="C00000"/>
              </a:solidFill>
            </a:endParaRPr>
          </a:p>
          <a:p>
            <a:r>
              <a:rPr lang="en-US" sz="1400" dirty="0" smtClean="0">
                <a:solidFill>
                  <a:srgbClr val="C00000"/>
                </a:solidFill>
              </a:rPr>
              <a:t>  	&lt;properties&gt;</a:t>
            </a:r>
          </a:p>
          <a:p>
            <a:r>
              <a:rPr lang="en-US" sz="1400" dirty="0" smtClean="0">
                <a:solidFill>
                  <a:srgbClr val="C00000"/>
                </a:solidFill>
              </a:rPr>
              <a:t>  		&lt;</a:t>
            </a:r>
            <a:r>
              <a:rPr lang="en-US" sz="1400" dirty="0" err="1" smtClean="0">
                <a:solidFill>
                  <a:srgbClr val="C00000"/>
                </a:solidFill>
              </a:rPr>
              <a:t>global.parent.version</a:t>
            </a:r>
            <a:r>
              <a:rPr lang="en-US" sz="1400" dirty="0" smtClean="0">
                <a:solidFill>
                  <a:srgbClr val="C00000"/>
                </a:solidFill>
              </a:rPr>
              <a:t>&gt;0.0.1-SNAPSHOT&lt;/</a:t>
            </a:r>
            <a:r>
              <a:rPr lang="en-US" sz="1400" dirty="0" err="1" smtClean="0">
                <a:solidFill>
                  <a:srgbClr val="C00000"/>
                </a:solidFill>
              </a:rPr>
              <a:t>global.parent.version</a:t>
            </a:r>
            <a:r>
              <a:rPr lang="en-US" sz="1400" dirty="0" smtClean="0">
                <a:solidFill>
                  <a:srgbClr val="C00000"/>
                </a:solidFill>
              </a:rPr>
              <a:t>&gt;</a:t>
            </a:r>
          </a:p>
          <a:p>
            <a:r>
              <a:rPr lang="en-US" sz="1400" dirty="0" smtClean="0">
                <a:solidFill>
                  <a:srgbClr val="C00000"/>
                </a:solidFill>
              </a:rPr>
              <a:t>  	&lt;/properties&gt;</a:t>
            </a:r>
          </a:p>
          <a:p>
            <a:endParaRPr lang="en-US" sz="1400" dirty="0" smtClean="0">
              <a:solidFill>
                <a:srgbClr val="C00000"/>
              </a:solidFill>
            </a:endParaRPr>
          </a:p>
          <a:p>
            <a:r>
              <a:rPr lang="en-US" sz="1400" dirty="0" smtClean="0">
                <a:solidFill>
                  <a:srgbClr val="C00000"/>
                </a:solidFill>
              </a:rPr>
              <a:t>  	&lt;modules&gt;</a:t>
            </a:r>
          </a:p>
          <a:p>
            <a:r>
              <a:rPr lang="en-US" sz="1400" dirty="0" smtClean="0">
                <a:solidFill>
                  <a:srgbClr val="C00000"/>
                </a:solidFill>
              </a:rPr>
              <a:t>  		&lt;module&gt;</a:t>
            </a:r>
            <a:r>
              <a:rPr lang="en-US" sz="1400" dirty="0" err="1" smtClean="0">
                <a:solidFill>
                  <a:srgbClr val="C00000"/>
                </a:solidFill>
              </a:rPr>
              <a:t>MyProjectJAR</a:t>
            </a:r>
            <a:r>
              <a:rPr lang="en-US" sz="1400" dirty="0" smtClean="0">
                <a:solidFill>
                  <a:srgbClr val="C00000"/>
                </a:solidFill>
              </a:rPr>
              <a:t>&lt;/module&gt;</a:t>
            </a:r>
          </a:p>
          <a:p>
            <a:r>
              <a:rPr lang="en-US" sz="1400" dirty="0" smtClean="0">
                <a:solidFill>
                  <a:srgbClr val="C00000"/>
                </a:solidFill>
              </a:rPr>
              <a:t>  		&lt;module&gt;</a:t>
            </a:r>
            <a:r>
              <a:rPr lang="en-US" sz="1400" dirty="0" err="1" smtClean="0">
                <a:solidFill>
                  <a:srgbClr val="C00000"/>
                </a:solidFill>
              </a:rPr>
              <a:t>MyProjectWAR</a:t>
            </a:r>
            <a:r>
              <a:rPr lang="en-US" sz="1400" dirty="0" smtClean="0">
                <a:solidFill>
                  <a:srgbClr val="C00000"/>
                </a:solidFill>
              </a:rPr>
              <a:t>&lt;/module&gt;</a:t>
            </a:r>
          </a:p>
          <a:p>
            <a:r>
              <a:rPr kumimoji="0" lang="en-US" sz="1400" b="0" i="0" u="none" strike="noStrike" cap="none" normalizeH="0" baseline="0" dirty="0" smtClean="0">
                <a:ln>
                  <a:noFill/>
                </a:ln>
                <a:solidFill>
                  <a:srgbClr val="C00000"/>
                </a:solidFill>
                <a:effectLst/>
                <a:cs typeface="Arial" pitchFamily="34" charset="0"/>
              </a:rPr>
              <a:t>		&lt;</a:t>
            </a:r>
            <a:r>
              <a:rPr lang="en-US" sz="1400" dirty="0" smtClean="0">
                <a:solidFill>
                  <a:srgbClr val="C00000"/>
                </a:solidFill>
              </a:rPr>
              <a:t>module&gt;</a:t>
            </a:r>
            <a:r>
              <a:rPr lang="en-US" sz="1400" dirty="0" err="1" smtClean="0">
                <a:solidFill>
                  <a:srgbClr val="C00000"/>
                </a:solidFill>
              </a:rPr>
              <a:t>MyProjectEAR</a:t>
            </a:r>
            <a:r>
              <a:rPr lang="en-US" sz="1400" dirty="0" smtClean="0">
                <a:solidFill>
                  <a:srgbClr val="C00000"/>
                </a:solidFill>
              </a:rPr>
              <a:t>&lt;/</a:t>
            </a:r>
            <a:r>
              <a:rPr lang="en-US" sz="1400" dirty="0">
                <a:solidFill>
                  <a:srgbClr val="C00000"/>
                </a:solidFill>
              </a:rPr>
              <a:t>module&gt;</a:t>
            </a:r>
          </a:p>
          <a:p>
            <a:r>
              <a:rPr kumimoji="0" lang="en-US" sz="1400" b="0" i="0" u="none" strike="noStrike" cap="none" normalizeH="0" baseline="0" dirty="0" smtClean="0">
                <a:ln>
                  <a:noFill/>
                </a:ln>
                <a:solidFill>
                  <a:srgbClr val="C00000"/>
                </a:solidFill>
                <a:effectLst/>
                <a:cs typeface="Arial" pitchFamily="34" charset="0"/>
              </a:rPr>
              <a:t>	&lt;/module&gt;</a:t>
            </a:r>
          </a:p>
          <a:p>
            <a:r>
              <a:rPr kumimoji="0" lang="en-US" sz="1400" b="0" i="0" u="none" strike="noStrike" cap="none" normalizeH="0" baseline="0" dirty="0" smtClean="0">
                <a:ln>
                  <a:noFill/>
                </a:ln>
                <a:solidFill>
                  <a:schemeClr val="accent3">
                    <a:lumMod val="50000"/>
                  </a:schemeClr>
                </a:solidFill>
                <a:effectLst/>
                <a:cs typeface="Arial" pitchFamily="34" charset="0"/>
              </a:rPr>
              <a:t>&lt;/project&gt; </a:t>
            </a:r>
          </a:p>
        </p:txBody>
      </p:sp>
      <p:sp>
        <p:nvSpPr>
          <p:cNvPr id="4" name="Content Placeholder 3"/>
          <p:cNvSpPr>
            <a:spLocks noGrp="1"/>
          </p:cNvSpPr>
          <p:nvPr>
            <p:ph idx="1"/>
          </p:nvPr>
        </p:nvSpPr>
        <p:spPr/>
        <p:txBody>
          <a:bodyPr/>
          <a:lstStyle/>
          <a:p>
            <a:r>
              <a:rPr lang="en-US" dirty="0" smtClean="0"/>
              <a:t>Example Parent POM - </a:t>
            </a:r>
            <a:r>
              <a:rPr lang="en-US" dirty="0"/>
              <a:t>Project Inheritance</a:t>
            </a:r>
          </a:p>
          <a:p>
            <a:endParaRPr lang="en-US" dirty="0"/>
          </a:p>
        </p:txBody>
      </p:sp>
    </p:spTree>
    <p:extLst>
      <p:ext uri="{BB962C8B-B14F-4D97-AF65-F5344CB8AC3E}">
        <p14:creationId xmlns:p14="http://schemas.microsoft.com/office/powerpoint/2010/main" val="160383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Parent POM</a:t>
            </a:r>
            <a:endParaRPr lang="en-US" dirty="0"/>
          </a:p>
        </p:txBody>
      </p:sp>
      <p:sp>
        <p:nvSpPr>
          <p:cNvPr id="5" name="Rectangle 1"/>
          <p:cNvSpPr>
            <a:spLocks noChangeArrowheads="1"/>
          </p:cNvSpPr>
          <p:nvPr/>
        </p:nvSpPr>
        <p:spPr bwMode="auto">
          <a:xfrm>
            <a:off x="527957" y="2730789"/>
            <a:ext cx="765265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3">
                    <a:lumMod val="50000"/>
                  </a:schemeClr>
                </a:solidFill>
                <a:effectLst/>
                <a:cs typeface="Arial" pitchFamily="34" charset="0"/>
              </a:rPr>
              <a:t>&lt;project&gt;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chemeClr val="accent3">
                    <a:lumMod val="50000"/>
                  </a:schemeClr>
                </a:solidFill>
                <a:cs typeface="Arial" pitchFamily="34" charset="0"/>
              </a:rPr>
              <a:t>	</a:t>
            </a:r>
            <a:r>
              <a:rPr lang="en-US" sz="1400" dirty="0" smtClean="0">
                <a:solidFill>
                  <a:schemeClr val="accent3">
                    <a:lumMod val="50000"/>
                  </a:schemeClr>
                </a:solidFill>
                <a:cs typeface="Arial" pitchFamily="34" charset="0"/>
              </a:rPr>
              <a:t>…</a:t>
            </a:r>
            <a:endParaRPr kumimoji="0" lang="en-US" sz="1400" b="0" i="0" u="none" strike="noStrike" cap="none" normalizeH="0" baseline="0" dirty="0" smtClean="0">
              <a:ln>
                <a:noFill/>
              </a:ln>
              <a:solidFill>
                <a:schemeClr val="accent3">
                  <a:lumMod val="50000"/>
                </a:schemeClr>
              </a:solidFill>
              <a:effectLst/>
              <a:cs typeface="Arial" pitchFamily="34" charset="0"/>
            </a:endParaRPr>
          </a:p>
          <a:p>
            <a:pPr lvl="0" fontAlgn="base">
              <a:spcBef>
                <a:spcPct val="0"/>
              </a:spcBef>
              <a:spcAft>
                <a:spcPct val="0"/>
              </a:spcAft>
            </a:pPr>
            <a:r>
              <a:rPr kumimoji="0" lang="en-US" sz="1400" b="0" i="0" u="none" strike="noStrike" cap="none" normalizeH="0" baseline="0" dirty="0" smtClean="0">
                <a:ln>
                  <a:noFill/>
                </a:ln>
                <a:solidFill>
                  <a:schemeClr val="accent3">
                    <a:lumMod val="50000"/>
                  </a:schemeClr>
                </a:solidFill>
                <a:effectLst/>
                <a:cs typeface="Arial" pitchFamily="34" charset="0"/>
              </a:rPr>
              <a:t>		&lt;</a:t>
            </a:r>
            <a:r>
              <a:rPr lang="en-US" sz="1400" dirty="0" smtClean="0">
                <a:solidFill>
                  <a:schemeClr val="accent3">
                    <a:lumMod val="50000"/>
                  </a:schemeClr>
                </a:solidFill>
              </a:rPr>
              <a:t>module&gt;</a:t>
            </a:r>
            <a:r>
              <a:rPr lang="en-US" sz="1400" dirty="0" err="1" smtClean="0">
                <a:solidFill>
                  <a:schemeClr val="accent3">
                    <a:lumMod val="50000"/>
                  </a:schemeClr>
                </a:solidFill>
              </a:rPr>
              <a:t>MyProjectEAR</a:t>
            </a:r>
            <a:r>
              <a:rPr lang="en-US" sz="1400" dirty="0" smtClean="0">
                <a:solidFill>
                  <a:schemeClr val="accent3">
                    <a:lumMod val="50000"/>
                  </a:schemeClr>
                </a:solidFill>
              </a:rPr>
              <a:t>&lt;/</a:t>
            </a:r>
            <a:r>
              <a:rPr lang="en-US" sz="1400" dirty="0">
                <a:solidFill>
                  <a:schemeClr val="accent3">
                    <a:lumMod val="50000"/>
                  </a:schemeClr>
                </a:solidFill>
              </a:rPr>
              <a:t>module&gt;</a:t>
            </a:r>
          </a:p>
          <a:p>
            <a:r>
              <a:rPr kumimoji="0" lang="en-US" sz="1400" b="0" i="0" u="none" strike="noStrike" cap="none" normalizeH="0" baseline="0" dirty="0" smtClean="0">
                <a:ln>
                  <a:noFill/>
                </a:ln>
                <a:solidFill>
                  <a:schemeClr val="accent3">
                    <a:lumMod val="50000"/>
                  </a:schemeClr>
                </a:solidFill>
                <a:effectLst/>
                <a:cs typeface="Arial" pitchFamily="34" charset="0"/>
              </a:rPr>
              <a:t>	&lt;/module&gt;</a:t>
            </a:r>
          </a:p>
          <a:p>
            <a:r>
              <a:rPr lang="en-US" sz="1400" dirty="0">
                <a:solidFill>
                  <a:schemeClr val="accent3">
                    <a:lumMod val="50000"/>
                  </a:schemeClr>
                </a:solidFill>
                <a:cs typeface="Arial" pitchFamily="34" charset="0"/>
              </a:rPr>
              <a:t>	</a:t>
            </a:r>
            <a:endParaRPr lang="en-US" sz="1400" dirty="0" smtClean="0">
              <a:solidFill>
                <a:schemeClr val="accent3">
                  <a:lumMod val="50000"/>
                </a:schemeClr>
              </a:solidFill>
              <a:cs typeface="Arial" pitchFamily="34" charset="0"/>
            </a:endParaRPr>
          </a:p>
          <a:p>
            <a:r>
              <a:rPr kumimoji="0" lang="en-US" sz="1400" b="0" i="0" u="none" strike="noStrike" cap="none" normalizeH="0" baseline="0" dirty="0" smtClean="0">
                <a:ln>
                  <a:noFill/>
                </a:ln>
                <a:solidFill>
                  <a:schemeClr val="accent3">
                    <a:lumMod val="50000"/>
                  </a:schemeClr>
                </a:solidFill>
                <a:effectLst/>
                <a:cs typeface="Arial" pitchFamily="34" charset="0"/>
              </a:rPr>
              <a:t>	</a:t>
            </a:r>
            <a:r>
              <a:rPr kumimoji="0" lang="en-US" sz="1400" b="0" i="0" u="none" strike="noStrike" cap="none" normalizeH="0" baseline="0" dirty="0" smtClean="0">
                <a:ln>
                  <a:noFill/>
                </a:ln>
                <a:solidFill>
                  <a:srgbClr val="C00000"/>
                </a:solidFill>
                <a:effectLst/>
                <a:cs typeface="Arial" pitchFamily="34" charset="0"/>
              </a:rPr>
              <a:t>&lt;dependencies&gt;</a:t>
            </a:r>
          </a:p>
          <a:p>
            <a:r>
              <a:rPr lang="en-US" sz="1400" dirty="0">
                <a:solidFill>
                  <a:srgbClr val="C00000"/>
                </a:solidFill>
                <a:cs typeface="Arial" pitchFamily="34" charset="0"/>
              </a:rPr>
              <a:t>	</a:t>
            </a:r>
            <a:r>
              <a:rPr lang="en-US" sz="1400" dirty="0" smtClean="0">
                <a:solidFill>
                  <a:srgbClr val="C00000"/>
                </a:solidFill>
                <a:cs typeface="Arial" pitchFamily="34" charset="0"/>
              </a:rPr>
              <a:t>	&lt;dependency&gt;</a:t>
            </a:r>
          </a:p>
          <a:p>
            <a:r>
              <a:rPr lang="en-US" sz="1400" dirty="0">
                <a:solidFill>
                  <a:srgbClr val="C00000"/>
                </a:solidFill>
                <a:cs typeface="Arial" pitchFamily="34" charset="0"/>
              </a:rPr>
              <a:t>	</a:t>
            </a:r>
            <a:r>
              <a:rPr lang="en-US" sz="1400" dirty="0" smtClean="0">
                <a:solidFill>
                  <a:srgbClr val="C00000"/>
                </a:solidFill>
                <a:cs typeface="Arial" pitchFamily="34" charset="0"/>
              </a:rPr>
              <a:t>		</a:t>
            </a:r>
            <a:r>
              <a:rPr lang="en-US" sz="1400" dirty="0">
                <a:solidFill>
                  <a:srgbClr val="C00000"/>
                </a:solidFill>
              </a:rPr>
              <a:t>&lt;</a:t>
            </a:r>
            <a:r>
              <a:rPr lang="en-US" sz="1400" dirty="0" err="1">
                <a:solidFill>
                  <a:srgbClr val="C00000"/>
                </a:solidFill>
              </a:rPr>
              <a:t>groupId</a:t>
            </a:r>
            <a:r>
              <a:rPr lang="en-US" sz="1400" dirty="0">
                <a:solidFill>
                  <a:srgbClr val="C00000"/>
                </a:solidFill>
              </a:rPr>
              <a:t>&gt;</a:t>
            </a:r>
            <a:r>
              <a:rPr lang="en-US" sz="1400" dirty="0" err="1">
                <a:solidFill>
                  <a:srgbClr val="C00000"/>
                </a:solidFill>
              </a:rPr>
              <a:t>junit</a:t>
            </a:r>
            <a:r>
              <a:rPr lang="en-US" sz="1400" dirty="0">
                <a:solidFill>
                  <a:srgbClr val="C00000"/>
                </a:solidFill>
              </a:rPr>
              <a:t>&lt;/</a:t>
            </a:r>
            <a:r>
              <a:rPr lang="en-US" sz="1400" dirty="0" err="1">
                <a:solidFill>
                  <a:srgbClr val="C00000"/>
                </a:solidFill>
              </a:rPr>
              <a:t>groupId</a:t>
            </a:r>
            <a:r>
              <a:rPr lang="en-US" sz="1400" dirty="0">
                <a:solidFill>
                  <a:srgbClr val="C00000"/>
                </a:solidFill>
              </a:rPr>
              <a:t>&gt;</a:t>
            </a:r>
          </a:p>
          <a:p>
            <a:r>
              <a:rPr lang="en-US" sz="1400" dirty="0">
                <a:solidFill>
                  <a:srgbClr val="C00000"/>
                </a:solidFill>
              </a:rPr>
              <a:t>  </a:t>
            </a:r>
            <a:r>
              <a:rPr lang="en-US" sz="1400" dirty="0" smtClean="0">
                <a:solidFill>
                  <a:srgbClr val="C00000"/>
                </a:solidFill>
              </a:rPr>
              <a:t>			&lt;</a:t>
            </a:r>
            <a:r>
              <a:rPr lang="en-US" sz="1400" dirty="0" err="1">
                <a:solidFill>
                  <a:srgbClr val="C00000"/>
                </a:solidFill>
              </a:rPr>
              <a:t>artifactId</a:t>
            </a:r>
            <a:r>
              <a:rPr lang="en-US" sz="1400" dirty="0">
                <a:solidFill>
                  <a:srgbClr val="C00000"/>
                </a:solidFill>
              </a:rPr>
              <a:t>&gt;</a:t>
            </a:r>
            <a:r>
              <a:rPr lang="en-US" sz="1400" dirty="0" err="1">
                <a:solidFill>
                  <a:srgbClr val="C00000"/>
                </a:solidFill>
              </a:rPr>
              <a:t>junit</a:t>
            </a:r>
            <a:r>
              <a:rPr lang="en-US" sz="1400" dirty="0">
                <a:solidFill>
                  <a:srgbClr val="C00000"/>
                </a:solidFill>
              </a:rPr>
              <a:t>&lt;/</a:t>
            </a:r>
            <a:r>
              <a:rPr lang="en-US" sz="1400" dirty="0" err="1">
                <a:solidFill>
                  <a:srgbClr val="C00000"/>
                </a:solidFill>
              </a:rPr>
              <a:t>artifactId</a:t>
            </a:r>
            <a:r>
              <a:rPr lang="en-US" sz="1400" dirty="0">
                <a:solidFill>
                  <a:srgbClr val="C00000"/>
                </a:solidFill>
              </a:rPr>
              <a:t>&gt;</a:t>
            </a:r>
          </a:p>
          <a:p>
            <a:r>
              <a:rPr lang="en-US" sz="1400" dirty="0">
                <a:solidFill>
                  <a:srgbClr val="C00000"/>
                </a:solidFill>
              </a:rPr>
              <a:t>  </a:t>
            </a:r>
            <a:r>
              <a:rPr lang="en-US" sz="1400" dirty="0" smtClean="0">
                <a:solidFill>
                  <a:srgbClr val="C00000"/>
                </a:solidFill>
              </a:rPr>
              <a:t>			&lt;</a:t>
            </a:r>
            <a:r>
              <a:rPr lang="en-US" sz="1400" dirty="0">
                <a:solidFill>
                  <a:srgbClr val="C00000"/>
                </a:solidFill>
              </a:rPr>
              <a:t>version&gt;4.11&lt;/version&gt;</a:t>
            </a:r>
          </a:p>
          <a:p>
            <a:r>
              <a:rPr lang="en-US" sz="1400" dirty="0">
                <a:solidFill>
                  <a:srgbClr val="C00000"/>
                </a:solidFill>
              </a:rPr>
              <a:t>  </a:t>
            </a:r>
            <a:r>
              <a:rPr lang="en-US" sz="1400" dirty="0" smtClean="0">
                <a:solidFill>
                  <a:srgbClr val="C00000"/>
                </a:solidFill>
              </a:rPr>
              <a:t>			&lt;</a:t>
            </a:r>
            <a:r>
              <a:rPr lang="en-US" sz="1400" dirty="0">
                <a:solidFill>
                  <a:srgbClr val="C00000"/>
                </a:solidFill>
              </a:rPr>
              <a:t>scope&gt;test&lt;/scope&gt;</a:t>
            </a:r>
            <a:endParaRPr lang="en-US" sz="1400" dirty="0" smtClean="0">
              <a:solidFill>
                <a:srgbClr val="C00000"/>
              </a:solidFill>
              <a:cs typeface="Arial" pitchFamily="34" charset="0"/>
            </a:endParaRPr>
          </a:p>
          <a:p>
            <a:r>
              <a:rPr lang="en-US" sz="1400" dirty="0">
                <a:solidFill>
                  <a:srgbClr val="C00000"/>
                </a:solidFill>
                <a:cs typeface="Arial" pitchFamily="34" charset="0"/>
              </a:rPr>
              <a:t>	</a:t>
            </a:r>
            <a:r>
              <a:rPr lang="en-US" sz="1400" dirty="0" smtClean="0">
                <a:solidFill>
                  <a:srgbClr val="C00000"/>
                </a:solidFill>
                <a:cs typeface="Arial" pitchFamily="34" charset="0"/>
              </a:rPr>
              <a:t>	&lt;/dependency&gt;</a:t>
            </a:r>
            <a:endParaRPr lang="en-US" sz="1400" dirty="0">
              <a:solidFill>
                <a:srgbClr val="C00000"/>
              </a:solidFill>
              <a:cs typeface="Arial" pitchFamily="34" charset="0"/>
            </a:endParaRPr>
          </a:p>
          <a:p>
            <a:r>
              <a:rPr kumimoji="0" lang="en-US" sz="1400" b="0" i="0" u="none" strike="noStrike" cap="none" normalizeH="0" baseline="0" dirty="0" smtClean="0">
                <a:ln>
                  <a:noFill/>
                </a:ln>
                <a:solidFill>
                  <a:srgbClr val="C00000"/>
                </a:solidFill>
                <a:effectLst/>
                <a:cs typeface="Arial" pitchFamily="34" charset="0"/>
              </a:rPr>
              <a:t>	</a:t>
            </a:r>
            <a:r>
              <a:rPr lang="en-US" sz="1400" dirty="0" smtClean="0">
                <a:solidFill>
                  <a:srgbClr val="C00000"/>
                </a:solidFill>
                <a:cs typeface="Arial" pitchFamily="34" charset="0"/>
              </a:rPr>
              <a:t>&lt;/dependencies&gt;</a:t>
            </a:r>
            <a:endParaRPr kumimoji="0" lang="en-US" sz="1400" b="0" i="0" u="none" strike="noStrike" cap="none" normalizeH="0" baseline="0" dirty="0" smtClean="0">
              <a:ln>
                <a:noFill/>
              </a:ln>
              <a:solidFill>
                <a:srgbClr val="C00000"/>
              </a:solidFill>
              <a:effectLst/>
              <a:cs typeface="Arial" pitchFamily="34" charset="0"/>
            </a:endParaRPr>
          </a:p>
          <a:p>
            <a:r>
              <a:rPr kumimoji="0" lang="en-US" sz="1400" b="0" i="0" u="none" strike="noStrike" cap="none" normalizeH="0" baseline="0" dirty="0" smtClean="0">
                <a:ln>
                  <a:noFill/>
                </a:ln>
                <a:solidFill>
                  <a:schemeClr val="accent3">
                    <a:lumMod val="50000"/>
                  </a:schemeClr>
                </a:solidFill>
                <a:effectLst/>
                <a:cs typeface="Arial" pitchFamily="34" charset="0"/>
              </a:rPr>
              <a:t>&lt;/project&gt; </a:t>
            </a:r>
          </a:p>
        </p:txBody>
      </p:sp>
      <p:sp>
        <p:nvSpPr>
          <p:cNvPr id="4" name="Content Placeholder 3"/>
          <p:cNvSpPr>
            <a:spLocks noGrp="1"/>
          </p:cNvSpPr>
          <p:nvPr>
            <p:ph idx="1"/>
          </p:nvPr>
        </p:nvSpPr>
        <p:spPr>
          <a:xfrm>
            <a:off x="457200" y="1752600"/>
            <a:ext cx="7620000" cy="587828"/>
          </a:xfrm>
        </p:spPr>
        <p:txBody>
          <a:bodyPr/>
          <a:lstStyle/>
          <a:p>
            <a:r>
              <a:rPr lang="en-US" dirty="0" smtClean="0"/>
              <a:t>Example Parent POM - </a:t>
            </a:r>
            <a:r>
              <a:rPr lang="en-US" dirty="0"/>
              <a:t>Project Inheritance</a:t>
            </a:r>
          </a:p>
          <a:p>
            <a:endParaRPr lang="en-US" dirty="0"/>
          </a:p>
        </p:txBody>
      </p:sp>
    </p:spTree>
    <p:extLst>
      <p:ext uri="{BB962C8B-B14F-4D97-AF65-F5344CB8AC3E}">
        <p14:creationId xmlns:p14="http://schemas.microsoft.com/office/powerpoint/2010/main" val="4203855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POM Dependencies</a:t>
            </a:r>
            <a:endParaRPr lang="en-US" dirty="0"/>
          </a:p>
        </p:txBody>
      </p:sp>
      <p:sp>
        <p:nvSpPr>
          <p:cNvPr id="5" name="Rectangle 1"/>
          <p:cNvSpPr>
            <a:spLocks noChangeArrowheads="1"/>
          </p:cNvSpPr>
          <p:nvPr/>
        </p:nvSpPr>
        <p:spPr bwMode="auto">
          <a:xfrm>
            <a:off x="527957" y="2238347"/>
            <a:ext cx="765265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3">
                    <a:lumMod val="50000"/>
                  </a:schemeClr>
                </a:solidFill>
                <a:effectLst/>
                <a:cs typeface="Arial" pitchFamily="34" charset="0"/>
              </a:rPr>
              <a:t>&lt;project&gt;</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a:t>
            </a:r>
            <a:r>
              <a:rPr lang="en-US" sz="1200" dirty="0">
                <a:solidFill>
                  <a:schemeClr val="accent3">
                    <a:lumMod val="50000"/>
                  </a:schemeClr>
                </a:solidFill>
                <a:cs typeface="Arial" pitchFamily="34" charset="0"/>
              </a:rPr>
              <a:t>	</a:t>
            </a:r>
            <a:endParaRPr lang="en-US" sz="1200" dirty="0" smtClean="0">
              <a:solidFill>
                <a:schemeClr val="accent3">
                  <a:lumMod val="50000"/>
                </a:schemeClr>
              </a:solidFill>
              <a:cs typeface="Arial" pitchFamily="34" charset="0"/>
            </a:endParaRPr>
          </a:p>
          <a:p>
            <a:r>
              <a:rPr kumimoji="0" lang="en-US" sz="1200" b="0" i="0" u="none" strike="noStrike" cap="none" normalizeH="0" baseline="0" dirty="0" smtClean="0">
                <a:ln>
                  <a:noFill/>
                </a:ln>
                <a:solidFill>
                  <a:schemeClr val="accent3">
                    <a:lumMod val="50000"/>
                  </a:schemeClr>
                </a:solidFill>
                <a:effectLst/>
                <a:cs typeface="Arial" pitchFamily="34" charset="0"/>
              </a:rPr>
              <a:t>	&lt;dependencies&gt;</a:t>
            </a:r>
          </a:p>
          <a:p>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	&lt;dependency&gt;</a:t>
            </a:r>
          </a:p>
          <a:p>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		</a:t>
            </a:r>
            <a:r>
              <a:rPr lang="en-US" sz="1200" dirty="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r>
              <a:rPr lang="en-US" sz="1200" dirty="0" err="1">
                <a:solidFill>
                  <a:schemeClr val="accent3">
                    <a:lumMod val="50000"/>
                  </a:schemeClr>
                </a:solidFill>
              </a:rPr>
              <a:t>junit</a:t>
            </a:r>
            <a:r>
              <a:rPr lang="en-US" sz="1200" dirty="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a:solidFill>
                  <a:schemeClr val="accent3">
                    <a:lumMod val="50000"/>
                  </a:schemeClr>
                </a:solidFill>
              </a:rPr>
              <a:t>artifactId</a:t>
            </a:r>
            <a:r>
              <a:rPr lang="en-US" sz="1200" dirty="0">
                <a:solidFill>
                  <a:schemeClr val="accent3">
                    <a:lumMod val="50000"/>
                  </a:schemeClr>
                </a:solidFill>
              </a:rPr>
              <a:t>&gt;</a:t>
            </a:r>
            <a:r>
              <a:rPr lang="en-US" sz="1200" dirty="0" err="1">
                <a:solidFill>
                  <a:schemeClr val="accent3">
                    <a:lumMod val="50000"/>
                  </a:schemeClr>
                </a:solidFill>
              </a:rPr>
              <a:t>junit</a:t>
            </a:r>
            <a:r>
              <a:rPr lang="en-US" sz="1200" dirty="0">
                <a:solidFill>
                  <a:schemeClr val="accent3">
                    <a:lumMod val="50000"/>
                  </a:schemeClr>
                </a:solidFill>
              </a:rPr>
              <a:t>&lt;/</a:t>
            </a:r>
            <a:r>
              <a:rPr lang="en-US" sz="1200" dirty="0" err="1">
                <a:solidFill>
                  <a:schemeClr val="accent3">
                    <a:lumMod val="50000"/>
                  </a:schemeClr>
                </a:solidFill>
              </a:rPr>
              <a:t>artifactId</a:t>
            </a:r>
            <a:r>
              <a:rPr lang="en-US" sz="1200" dirty="0">
                <a:solidFill>
                  <a:schemeClr val="accent3">
                    <a:lumMod val="50000"/>
                  </a:schemeClr>
                </a:solidFill>
              </a:rPr>
              <a:t>&gt;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version&gt;4.11&lt;/version&gt;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scope&gt;test&lt;/scope&gt;</a:t>
            </a:r>
            <a:endParaRPr lang="en-US" sz="1200" dirty="0" smtClean="0">
              <a:solidFill>
                <a:schemeClr val="accent3">
                  <a:lumMod val="50000"/>
                </a:schemeClr>
              </a:solidFill>
              <a:cs typeface="Arial" pitchFamily="34" charset="0"/>
            </a:endParaRPr>
          </a:p>
          <a:p>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	&lt;/dependency&gt;</a:t>
            </a:r>
          </a:p>
          <a:p>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	</a:t>
            </a:r>
            <a:r>
              <a:rPr lang="en-US" sz="1200" dirty="0">
                <a:solidFill>
                  <a:schemeClr val="accent3">
                    <a:lumMod val="50000"/>
                  </a:schemeClr>
                </a:solidFill>
              </a:rPr>
              <a:t>&lt;dependency&gt;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a:solidFill>
                  <a:schemeClr val="accent3">
                    <a:lumMod val="50000"/>
                  </a:schemeClr>
                </a:solidFill>
              </a:rPr>
              <a:t>groupId</a:t>
            </a:r>
            <a:r>
              <a:rPr lang="en-US" sz="1200" dirty="0">
                <a:solidFill>
                  <a:schemeClr val="accent3">
                    <a:lumMod val="50000"/>
                  </a:schemeClr>
                </a:solidFill>
              </a:rPr>
              <a:t>&gt;</a:t>
            </a:r>
            <a:r>
              <a:rPr lang="en-US" sz="1200" dirty="0" err="1">
                <a:solidFill>
                  <a:schemeClr val="accent3">
                    <a:lumMod val="50000"/>
                  </a:schemeClr>
                </a:solidFill>
              </a:rPr>
              <a:t>com.principal.common.appServerUtil</a:t>
            </a:r>
            <a:r>
              <a:rPr lang="en-US" sz="1200" dirty="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err="1">
                <a:solidFill>
                  <a:schemeClr val="accent3">
                    <a:lumMod val="50000"/>
                  </a:schemeClr>
                </a:solidFill>
              </a:rPr>
              <a:t>artifactId</a:t>
            </a:r>
            <a:r>
              <a:rPr lang="en-US" sz="1200" dirty="0">
                <a:solidFill>
                  <a:schemeClr val="accent3">
                    <a:lumMod val="50000"/>
                  </a:schemeClr>
                </a:solidFill>
              </a:rPr>
              <a:t>&gt;</a:t>
            </a:r>
            <a:r>
              <a:rPr lang="en-US" sz="1200" dirty="0" err="1">
                <a:solidFill>
                  <a:schemeClr val="accent3">
                    <a:lumMod val="50000"/>
                  </a:schemeClr>
                </a:solidFill>
              </a:rPr>
              <a:t>PrinServEnv</a:t>
            </a:r>
            <a:r>
              <a:rPr lang="en-US" sz="1200" dirty="0">
                <a:solidFill>
                  <a:schemeClr val="accent3">
                    <a:lumMod val="50000"/>
                  </a:schemeClr>
                </a:solidFill>
              </a:rPr>
              <a:t>&lt;/</a:t>
            </a:r>
            <a:r>
              <a:rPr lang="en-US" sz="1200" dirty="0" err="1">
                <a:solidFill>
                  <a:schemeClr val="accent3">
                    <a:lumMod val="50000"/>
                  </a:schemeClr>
                </a:solidFill>
              </a:rPr>
              <a:t>artifactId</a:t>
            </a:r>
            <a:r>
              <a:rPr lang="en-US" sz="1200" dirty="0">
                <a:solidFill>
                  <a:schemeClr val="accent3">
                    <a:lumMod val="50000"/>
                  </a:schemeClr>
                </a:solidFill>
              </a:rPr>
              <a:t>&gt;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version&gt;1.0&lt;/version&gt;</a:t>
            </a:r>
          </a:p>
          <a:p>
            <a:r>
              <a:rPr lang="en-US" sz="1200" dirty="0">
                <a:solidFill>
                  <a:schemeClr val="accent3">
                    <a:lumMod val="50000"/>
                  </a:schemeClr>
                </a:solidFill>
              </a:rPr>
              <a:t>  </a:t>
            </a:r>
            <a:r>
              <a:rPr lang="en-US" sz="1200" dirty="0" smtClean="0">
                <a:solidFill>
                  <a:schemeClr val="accent3">
                    <a:lumMod val="50000"/>
                  </a:schemeClr>
                </a:solidFill>
              </a:rPr>
              <a:t>		&lt;/</a:t>
            </a:r>
            <a:r>
              <a:rPr lang="en-US" sz="1200" dirty="0">
                <a:solidFill>
                  <a:schemeClr val="accent3">
                    <a:lumMod val="50000"/>
                  </a:schemeClr>
                </a:solidFill>
              </a:rPr>
              <a:t>dependency</a:t>
            </a:r>
            <a:r>
              <a:rPr lang="en-US" sz="1200" dirty="0" smtClean="0">
                <a:solidFill>
                  <a:schemeClr val="accent3">
                    <a:lumMod val="50000"/>
                  </a:schemeClr>
                </a:solidFill>
              </a:rPr>
              <a:t>&gt;</a:t>
            </a:r>
          </a:p>
          <a:p>
            <a:r>
              <a:rPr lang="en-US" sz="1200" dirty="0">
                <a:solidFill>
                  <a:schemeClr val="accent3">
                    <a:lumMod val="50000"/>
                  </a:schemeClr>
                </a:solidFill>
                <a:cs typeface="Arial" pitchFamily="34" charset="0"/>
              </a:rPr>
              <a:t>	</a:t>
            </a:r>
            <a:r>
              <a:rPr lang="en-US" sz="1200" dirty="0" smtClean="0">
                <a:solidFill>
                  <a:schemeClr val="accent3">
                    <a:lumMod val="50000"/>
                  </a:schemeClr>
                </a:solidFill>
                <a:cs typeface="Arial" pitchFamily="34" charset="0"/>
              </a:rPr>
              <a:t>	</a:t>
            </a:r>
            <a:r>
              <a:rPr lang="en-US" sz="1200" dirty="0">
                <a:solidFill>
                  <a:schemeClr val="accent3">
                    <a:lumMod val="50000"/>
                  </a:schemeClr>
                </a:solidFill>
              </a:rPr>
              <a:t>&lt;dependency&gt;</a:t>
            </a:r>
          </a:p>
          <a:p>
            <a:r>
              <a:rPr lang="en-US" sz="1200" dirty="0" smtClean="0">
                <a:solidFill>
                  <a:schemeClr val="accent3">
                    <a:lumMod val="50000"/>
                  </a:schemeClr>
                </a:solidFill>
              </a:rPr>
              <a:t>			&lt;</a:t>
            </a:r>
            <a:r>
              <a:rPr lang="en-US" sz="1200" dirty="0" err="1">
                <a:solidFill>
                  <a:schemeClr val="accent3">
                    <a:lumMod val="50000"/>
                  </a:schemeClr>
                </a:solidFill>
              </a:rPr>
              <a:t>groupId</a:t>
            </a:r>
            <a:r>
              <a:rPr lang="en-US" sz="1200" dirty="0">
                <a:solidFill>
                  <a:schemeClr val="accent3">
                    <a:lumMod val="50000"/>
                  </a:schemeClr>
                </a:solidFill>
              </a:rPr>
              <a:t>&gt;</a:t>
            </a:r>
            <a:r>
              <a:rPr lang="en-US" sz="1200" dirty="0" err="1">
                <a:solidFill>
                  <a:schemeClr val="accent3">
                    <a:lumMod val="50000"/>
                  </a:schemeClr>
                </a:solidFill>
              </a:rPr>
              <a:t>com.ibm.websphere</a:t>
            </a:r>
            <a:r>
              <a:rPr lang="en-US" sz="1200" dirty="0">
                <a:solidFill>
                  <a:schemeClr val="accent3">
                    <a:lumMod val="50000"/>
                  </a:schemeClr>
                </a:solidFill>
              </a:rPr>
              <a:t>&lt;/</a:t>
            </a:r>
            <a:r>
              <a:rPr lang="en-US" sz="1200" dirty="0" err="1">
                <a:solidFill>
                  <a:schemeClr val="accent3">
                    <a:lumMod val="50000"/>
                  </a:schemeClr>
                </a:solidFill>
              </a:rPr>
              <a:t>groupId</a:t>
            </a:r>
            <a:r>
              <a:rPr lang="en-US" sz="1200" dirty="0">
                <a:solidFill>
                  <a:schemeClr val="accent3">
                    <a:lumMod val="50000"/>
                  </a:schemeClr>
                </a:solidFill>
              </a:rPr>
              <a:t>&gt;</a:t>
            </a:r>
          </a:p>
          <a:p>
            <a:r>
              <a:rPr lang="en-US" sz="1200" dirty="0" smtClean="0">
                <a:solidFill>
                  <a:schemeClr val="accent3">
                    <a:lumMod val="50000"/>
                  </a:schemeClr>
                </a:solidFill>
              </a:rPr>
              <a:t>			&lt;</a:t>
            </a:r>
            <a:r>
              <a:rPr lang="en-US" sz="1200" dirty="0" err="1">
                <a:solidFill>
                  <a:schemeClr val="accent3">
                    <a:lumMod val="50000"/>
                  </a:schemeClr>
                </a:solidFill>
              </a:rPr>
              <a:t>artifactId</a:t>
            </a:r>
            <a:r>
              <a:rPr lang="en-US" sz="1200" dirty="0">
                <a:solidFill>
                  <a:schemeClr val="accent3">
                    <a:lumMod val="50000"/>
                  </a:schemeClr>
                </a:solidFill>
              </a:rPr>
              <a:t>&gt;</a:t>
            </a:r>
            <a:r>
              <a:rPr lang="en-US" sz="1200" dirty="0" err="1">
                <a:solidFill>
                  <a:schemeClr val="accent3">
                    <a:lumMod val="50000"/>
                  </a:schemeClr>
                </a:solidFill>
              </a:rPr>
              <a:t>com.ibm.ws.webservices.thinclient</a:t>
            </a:r>
            <a:r>
              <a:rPr lang="en-US" sz="1200" dirty="0">
                <a:solidFill>
                  <a:schemeClr val="accent3">
                    <a:lumMod val="50000"/>
                  </a:schemeClr>
                </a:solidFill>
              </a:rPr>
              <a:t>&lt;/</a:t>
            </a:r>
            <a:r>
              <a:rPr lang="en-US" sz="1200" dirty="0" err="1">
                <a:solidFill>
                  <a:schemeClr val="accent3">
                    <a:lumMod val="50000"/>
                  </a:schemeClr>
                </a:solidFill>
              </a:rPr>
              <a:t>artifactId</a:t>
            </a:r>
            <a:r>
              <a:rPr lang="en-US" sz="1200" dirty="0">
                <a:solidFill>
                  <a:schemeClr val="accent3">
                    <a:lumMod val="50000"/>
                  </a:schemeClr>
                </a:solidFill>
              </a:rPr>
              <a:t>&gt;</a:t>
            </a:r>
          </a:p>
          <a:p>
            <a:r>
              <a:rPr lang="en-US" sz="1200" dirty="0" smtClean="0">
                <a:solidFill>
                  <a:schemeClr val="accent3">
                    <a:lumMod val="50000"/>
                  </a:schemeClr>
                </a:solidFill>
              </a:rPr>
              <a:t>			&lt;</a:t>
            </a:r>
            <a:r>
              <a:rPr lang="en-US" sz="1200" dirty="0">
                <a:solidFill>
                  <a:schemeClr val="accent3">
                    <a:lumMod val="50000"/>
                  </a:schemeClr>
                </a:solidFill>
              </a:rPr>
              <a:t>version&gt;7.0.0&lt;/version&gt;</a:t>
            </a:r>
          </a:p>
          <a:p>
            <a:r>
              <a:rPr lang="en-US" sz="1200" dirty="0" smtClean="0">
                <a:solidFill>
                  <a:schemeClr val="accent3">
                    <a:lumMod val="50000"/>
                  </a:schemeClr>
                </a:solidFill>
              </a:rPr>
              <a:t>			&lt;</a:t>
            </a:r>
            <a:r>
              <a:rPr lang="en-US" sz="1200" dirty="0">
                <a:solidFill>
                  <a:schemeClr val="accent3">
                    <a:lumMod val="50000"/>
                  </a:schemeClr>
                </a:solidFill>
              </a:rPr>
              <a:t>scope&gt;provided&lt;/scope&gt;</a:t>
            </a:r>
          </a:p>
          <a:p>
            <a:r>
              <a:rPr lang="en-US" sz="1200" dirty="0" smtClean="0">
                <a:solidFill>
                  <a:schemeClr val="accent3">
                    <a:lumMod val="50000"/>
                  </a:schemeClr>
                </a:solidFill>
              </a:rPr>
              <a:t>		&lt;/</a:t>
            </a:r>
            <a:r>
              <a:rPr lang="en-US" sz="1200" dirty="0">
                <a:solidFill>
                  <a:schemeClr val="accent3">
                    <a:lumMod val="50000"/>
                  </a:schemeClr>
                </a:solidFill>
              </a:rPr>
              <a:t>dependency&gt;</a:t>
            </a:r>
            <a:endParaRPr lang="en-US" sz="1200" dirty="0">
              <a:solidFill>
                <a:schemeClr val="accent3">
                  <a:lumMod val="50000"/>
                </a:schemeClr>
              </a:solidFill>
              <a:cs typeface="Arial" pitchFamily="34" charset="0"/>
            </a:endParaRPr>
          </a:p>
          <a:p>
            <a:r>
              <a:rPr kumimoji="0" lang="en-US" sz="1200" b="0" i="0" u="none" strike="noStrike" cap="none" normalizeH="0" baseline="0" dirty="0" smtClean="0">
                <a:ln>
                  <a:noFill/>
                </a:ln>
                <a:solidFill>
                  <a:schemeClr val="accent3">
                    <a:lumMod val="50000"/>
                  </a:schemeClr>
                </a:solidFill>
                <a:effectLst/>
                <a:cs typeface="Arial" pitchFamily="34" charset="0"/>
              </a:rPr>
              <a:t>	</a:t>
            </a:r>
            <a:r>
              <a:rPr lang="en-US" sz="1200" dirty="0" smtClean="0">
                <a:solidFill>
                  <a:schemeClr val="accent3">
                    <a:lumMod val="50000"/>
                  </a:schemeClr>
                </a:solidFill>
                <a:cs typeface="Arial" pitchFamily="34" charset="0"/>
              </a:rPr>
              <a:t>&lt;/dependencies&gt;</a:t>
            </a:r>
            <a:endParaRPr kumimoji="0" lang="en-US" sz="1200" b="0" i="0" u="none" strike="noStrike" cap="none" normalizeH="0" baseline="0" dirty="0" smtClean="0">
              <a:ln>
                <a:noFill/>
              </a:ln>
              <a:solidFill>
                <a:schemeClr val="accent3">
                  <a:lumMod val="50000"/>
                </a:schemeClr>
              </a:solidFill>
              <a:effectLst/>
              <a:cs typeface="Arial" pitchFamily="34" charset="0"/>
            </a:endParaRPr>
          </a:p>
          <a:p>
            <a:r>
              <a:rPr kumimoji="0" lang="en-US" sz="1200" b="0" i="0" u="none" strike="noStrike" cap="none" normalizeH="0" baseline="0" dirty="0" smtClean="0">
                <a:ln>
                  <a:noFill/>
                </a:ln>
                <a:solidFill>
                  <a:schemeClr val="accent3">
                    <a:lumMod val="50000"/>
                  </a:schemeClr>
                </a:solidFill>
                <a:effectLst/>
                <a:cs typeface="Arial" pitchFamily="34" charset="0"/>
              </a:rPr>
              <a:t>&lt;/project&gt; </a:t>
            </a:r>
          </a:p>
        </p:txBody>
      </p:sp>
      <p:sp>
        <p:nvSpPr>
          <p:cNvPr id="4" name="Content Placeholder 3"/>
          <p:cNvSpPr>
            <a:spLocks noGrp="1"/>
          </p:cNvSpPr>
          <p:nvPr>
            <p:ph idx="1"/>
          </p:nvPr>
        </p:nvSpPr>
        <p:spPr>
          <a:xfrm>
            <a:off x="457200" y="1752600"/>
            <a:ext cx="7620000" cy="587828"/>
          </a:xfrm>
        </p:spPr>
        <p:txBody>
          <a:bodyPr/>
          <a:lstStyle/>
          <a:p>
            <a:r>
              <a:rPr lang="en-US" dirty="0" smtClean="0"/>
              <a:t>Dependency Management</a:t>
            </a:r>
            <a:endParaRPr lang="en-US" dirty="0"/>
          </a:p>
          <a:p>
            <a:endParaRPr lang="en-US" dirty="0"/>
          </a:p>
        </p:txBody>
      </p:sp>
    </p:spTree>
    <p:extLst>
      <p:ext uri="{BB962C8B-B14F-4D97-AF65-F5344CB8AC3E}">
        <p14:creationId xmlns:p14="http://schemas.microsoft.com/office/powerpoint/2010/main" val="1135370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4458</TotalTime>
  <Words>304</Words>
  <Application>Microsoft Office PowerPoint</Application>
  <PresentationFormat>On-screen Show (4:3)</PresentationFormat>
  <Paragraphs>197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Maven</vt:lpstr>
      <vt:lpstr>What is in the POM?</vt:lpstr>
      <vt:lpstr>What is in the POM?</vt:lpstr>
      <vt:lpstr>PARENT POM</vt:lpstr>
      <vt:lpstr>PARENT POM</vt:lpstr>
      <vt:lpstr>Parent POM</vt:lpstr>
      <vt:lpstr>Parent POM</vt:lpstr>
      <vt:lpstr>Parent POM</vt:lpstr>
      <vt:lpstr>POM Dependencies</vt:lpstr>
      <vt:lpstr>POM Dependencies</vt:lpstr>
      <vt:lpstr>POM Plugins</vt:lpstr>
      <vt:lpstr>POM Plugins</vt:lpstr>
      <vt:lpstr>POM Plugins</vt:lpstr>
      <vt:lpstr>POM Distribution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Weldon, Brad</dc:creator>
  <cp:lastModifiedBy>Brad Weldon</cp:lastModifiedBy>
  <cp:revision>20</cp:revision>
  <dcterms:created xsi:type="dcterms:W3CDTF">2006-08-16T00:00:00Z</dcterms:created>
  <dcterms:modified xsi:type="dcterms:W3CDTF">2014-04-15T13:11:55Z</dcterms:modified>
</cp:coreProperties>
</file>