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4" r:id="rId3"/>
    <p:sldId id="285" r:id="rId4"/>
    <p:sldId id="286" r:id="rId5"/>
    <p:sldId id="287" r:id="rId6"/>
    <p:sldId id="258" r:id="rId7"/>
    <p:sldId id="259" r:id="rId8"/>
    <p:sldId id="260" r:id="rId9"/>
    <p:sldId id="261" r:id="rId10"/>
    <p:sldId id="262" r:id="rId11"/>
    <p:sldId id="263" r:id="rId12"/>
    <p:sldId id="264" r:id="rId13"/>
    <p:sldId id="265"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28" autoAdjust="0"/>
    <p:restoredTop sz="94660"/>
  </p:normalViewPr>
  <p:slideViewPr>
    <p:cSldViewPr>
      <p:cViewPr>
        <p:scale>
          <a:sx n="107" d="100"/>
          <a:sy n="107" d="100"/>
        </p:scale>
        <p:origin x="-1734"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ADBB12A6-140B-4864-A5BB-E82CFAB147E8}" type="datetimeFigureOut">
              <a:rPr lang="en-IN" smtClean="0"/>
              <a:t>26-04-2017</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0F683A5-EF81-4001-962E-AC12B912145D}" type="slidenum">
              <a:rPr lang="en-IN" smtClean="0"/>
              <a:t>‹#›</a:t>
            </a:fld>
            <a:endParaRPr lang="en-IN"/>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BB12A6-140B-4864-A5BB-E82CFAB147E8}" type="datetimeFigureOut">
              <a:rPr lang="en-IN" smtClean="0"/>
              <a:t>26-04-2017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F683A5-EF81-4001-962E-AC12B912145D}" type="slidenum">
              <a:rPr lang="en-IN" smtClean="0"/>
              <a:t>‹#›</a:t>
            </a:fld>
            <a:endParaRPr lang="en-IN"/>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BB12A6-140B-4864-A5BB-E82CFAB147E8}" type="datetimeFigureOut">
              <a:rPr lang="en-IN" smtClean="0"/>
              <a:t>26-04-2017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F683A5-EF81-4001-962E-AC12B912145D}" type="slidenum">
              <a:rPr lang="en-IN" smtClean="0"/>
              <a:t>‹#›</a:t>
            </a:fld>
            <a:endParaRPr lang="en-IN"/>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BB12A6-140B-4864-A5BB-E82CFAB147E8}" type="datetimeFigureOut">
              <a:rPr lang="en-IN" smtClean="0"/>
              <a:t>26-04-2017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F683A5-EF81-4001-962E-AC12B912145D}" type="slidenum">
              <a:rPr lang="en-IN" smtClean="0"/>
              <a:t>‹#›</a:t>
            </a:fld>
            <a:endParaRPr lang="en-IN"/>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BB12A6-140B-4864-A5BB-E82CFAB147E8}" type="datetimeFigureOut">
              <a:rPr lang="en-IN" smtClean="0"/>
              <a:t>26-04-2017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F683A5-EF81-4001-962E-AC12B912145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DBB12A6-140B-4864-A5BB-E82CFAB147E8}" type="datetimeFigureOut">
              <a:rPr lang="en-IN" smtClean="0"/>
              <a:t>26-04-2017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F683A5-EF81-4001-962E-AC12B912145D}" type="slidenum">
              <a:rPr lang="en-IN" smtClean="0"/>
              <a:t>‹#›</a:t>
            </a:fld>
            <a:endParaRPr lang="en-IN"/>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BB12A6-140B-4864-A5BB-E82CFAB147E8}" type="datetimeFigureOut">
              <a:rPr lang="en-IN" smtClean="0"/>
              <a:t>26-04-2017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F683A5-EF81-4001-962E-AC12B912145D}" type="slidenum">
              <a:rPr lang="en-IN" smtClean="0"/>
              <a:t>‹#›</a:t>
            </a:fld>
            <a:endParaRPr lang="en-IN"/>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DBB12A6-140B-4864-A5BB-E82CFAB147E8}" type="datetimeFigureOut">
              <a:rPr lang="en-IN" smtClean="0"/>
              <a:t>26-04-2017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F683A5-EF81-4001-962E-AC12B912145D}" type="slidenum">
              <a:rPr lang="en-IN" smtClean="0"/>
              <a:t>‹#›</a:t>
            </a:fld>
            <a:endParaRPr lang="en-IN"/>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B12A6-140B-4864-A5BB-E82CFAB147E8}" type="datetimeFigureOut">
              <a:rPr lang="en-IN" smtClean="0"/>
              <a:t>26-04-2017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F683A5-EF81-4001-962E-AC12B912145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BB12A6-140B-4864-A5BB-E82CFAB147E8}" type="datetimeFigureOut">
              <a:rPr lang="en-IN" smtClean="0"/>
              <a:t>26-04-2017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F683A5-EF81-4001-962E-AC12B912145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BB12A6-140B-4864-A5BB-E82CFAB147E8}" type="datetimeFigureOut">
              <a:rPr lang="en-IN" smtClean="0"/>
              <a:t>26-04-2017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F683A5-EF81-4001-962E-AC12B912145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ADBB12A6-140B-4864-A5BB-E82CFAB147E8}" type="datetimeFigureOut">
              <a:rPr lang="en-IN" smtClean="0"/>
              <a:t>26-04-2017</a:t>
            </a:fld>
            <a:endParaRPr lang="en-IN"/>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A0F683A5-EF81-4001-962E-AC12B912145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tutorialspoint.com/spring/spring_autowired_annotation.htm" TargetMode="External"/><Relationship Id="rId2" Type="http://schemas.openxmlformats.org/officeDocument/2006/relationships/hyperlink" Target="http://www.tutorialspoint.com/spring/spring_required_annotation.htm" TargetMode="External"/><Relationship Id="rId1" Type="http://schemas.openxmlformats.org/officeDocument/2006/relationships/slideLayout" Target="../slideLayouts/slideLayout8.xml"/><Relationship Id="rId4" Type="http://schemas.openxmlformats.org/officeDocument/2006/relationships/hyperlink" Target="http://www.tutorialspoint.com/spring/spring_qualifier_annotation.ht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Spring Core</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713697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32656"/>
            <a:ext cx="7105650"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293096"/>
            <a:ext cx="275272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5373216"/>
            <a:ext cx="28670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81902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Init</a:t>
            </a:r>
            <a:r>
              <a:rPr lang="en-IN" b="1" dirty="0" smtClean="0"/>
              <a:t>, destroy method</a:t>
            </a:r>
            <a:r>
              <a:rPr lang="en-IN" b="1" dirty="0"/>
              <a:t/>
            </a:r>
            <a:br>
              <a:rPr lang="en-IN" b="1" dirty="0"/>
            </a:br>
            <a:endParaRPr lang="en-IN" dirty="0"/>
          </a:p>
        </p:txBody>
      </p:sp>
      <p:sp>
        <p:nvSpPr>
          <p:cNvPr id="3" name="Content Placeholder 2"/>
          <p:cNvSpPr>
            <a:spLocks noGrp="1"/>
          </p:cNvSpPr>
          <p:nvPr>
            <p:ph idx="1"/>
          </p:nvPr>
        </p:nvSpPr>
        <p:spPr/>
        <p:txBody>
          <a:bodyPr/>
          <a:lstStyle/>
          <a:p>
            <a:r>
              <a:rPr lang="en-IN" dirty="0"/>
              <a:t>The life cycle of a Spring bean is easy to understand. When a bean is instantiated, it may be required to perform some initialization to get it into a usable </a:t>
            </a:r>
            <a:r>
              <a:rPr lang="en-IN" dirty="0" smtClean="0"/>
              <a:t>state.</a:t>
            </a:r>
          </a:p>
          <a:p>
            <a:pPr marL="0" indent="0">
              <a:buNone/>
            </a:pPr>
            <a:endParaRPr lang="en-IN" dirty="0" smtClean="0"/>
          </a:p>
          <a:p>
            <a:r>
              <a:rPr lang="en-IN" dirty="0"/>
              <a:t>To define setup and teardown for a bean, we simply declare the &lt;bean&gt; with </a:t>
            </a:r>
            <a:r>
              <a:rPr lang="en-IN" b="1" dirty="0" err="1"/>
              <a:t>init</a:t>
            </a:r>
            <a:r>
              <a:rPr lang="en-IN" b="1" dirty="0"/>
              <a:t>-method</a:t>
            </a:r>
            <a:r>
              <a:rPr lang="en-IN" dirty="0"/>
              <a:t> and/or </a:t>
            </a:r>
            <a:r>
              <a:rPr lang="en-IN" b="1" dirty="0"/>
              <a:t>destroy-method</a:t>
            </a:r>
            <a:r>
              <a:rPr lang="en-IN" dirty="0"/>
              <a:t> parameters.</a:t>
            </a:r>
          </a:p>
        </p:txBody>
      </p:sp>
    </p:spTree>
    <p:extLst>
      <p:ext uri="{BB962C8B-B14F-4D97-AF65-F5344CB8AC3E}">
        <p14:creationId xmlns:p14="http://schemas.microsoft.com/office/powerpoint/2010/main" val="265952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764704"/>
            <a:ext cx="599122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501008"/>
            <a:ext cx="5781675"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211" y="1628800"/>
            <a:ext cx="5629275"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6128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04664"/>
            <a:ext cx="634365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091" y="1954102"/>
            <a:ext cx="7143750"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091" y="2947481"/>
            <a:ext cx="576262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4293096"/>
            <a:ext cx="6905625"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4873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268760"/>
            <a:ext cx="6162675" cy="390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21124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60648"/>
            <a:ext cx="6886575"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869160"/>
            <a:ext cx="4400550"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31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Spring Dependency Injection</a:t>
            </a:r>
            <a:br>
              <a:rPr lang="en-IN" b="1" dirty="0"/>
            </a:br>
            <a:endParaRPr lang="en-IN" dirty="0"/>
          </a:p>
        </p:txBody>
      </p:sp>
      <p:sp>
        <p:nvSpPr>
          <p:cNvPr id="3" name="Content Placeholder 2"/>
          <p:cNvSpPr>
            <a:spLocks noGrp="1"/>
          </p:cNvSpPr>
          <p:nvPr>
            <p:ph idx="1"/>
          </p:nvPr>
        </p:nvSpPr>
        <p:spPr/>
        <p:txBody>
          <a:bodyPr/>
          <a:lstStyle/>
          <a:p>
            <a:r>
              <a:rPr lang="en-IN" dirty="0"/>
              <a:t>Every java based application has a few objects that work together to present what the end-user sees as a working application</a:t>
            </a:r>
            <a:r>
              <a:rPr lang="en-IN" dirty="0" smtClean="0"/>
              <a:t>.</a:t>
            </a:r>
          </a:p>
          <a:p>
            <a:endParaRPr lang="en-IN" dirty="0"/>
          </a:p>
          <a:p>
            <a:r>
              <a:rPr lang="en-IN" dirty="0"/>
              <a:t>Dependency Injection (or sometime called wiring) helps in gluing these classes together and same time keeping them independent.</a:t>
            </a:r>
          </a:p>
        </p:txBody>
      </p:sp>
    </p:spTree>
    <p:extLst>
      <p:ext uri="{BB962C8B-B14F-4D97-AF65-F5344CB8AC3E}">
        <p14:creationId xmlns:p14="http://schemas.microsoft.com/office/powerpoint/2010/main" val="4784099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5602125"/>
              </p:ext>
            </p:extLst>
          </p:nvPr>
        </p:nvGraphicFramePr>
        <p:xfrm>
          <a:off x="755576" y="1628800"/>
          <a:ext cx="7747000" cy="914400"/>
        </p:xfrm>
        <a:graphic>
          <a:graphicData uri="http://schemas.openxmlformats.org/drawingml/2006/table">
            <a:tbl>
              <a:tblPr/>
              <a:tblGrid>
                <a:gridCol w="3873500"/>
                <a:gridCol w="3873500"/>
              </a:tblGrid>
              <a:tr h="0">
                <a:tc>
                  <a:txBody>
                    <a:bodyPr/>
                    <a:lstStyle/>
                    <a:p>
                      <a:r>
                        <a:rPr lang="en-IN">
                          <a:effectLst/>
                        </a:rPr>
                        <a:t>Constructor Injection</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en-IN" dirty="0">
                          <a:effectLst/>
                        </a:rPr>
                        <a:t>The constructor arguments are injected during instance instantiation.</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46483413"/>
              </p:ext>
            </p:extLst>
          </p:nvPr>
        </p:nvGraphicFramePr>
        <p:xfrm>
          <a:off x="698500" y="3284985"/>
          <a:ext cx="7747000" cy="1770727"/>
        </p:xfrm>
        <a:graphic>
          <a:graphicData uri="http://schemas.openxmlformats.org/drawingml/2006/table">
            <a:tbl>
              <a:tblPr/>
              <a:tblGrid>
                <a:gridCol w="3873500"/>
                <a:gridCol w="3873500"/>
              </a:tblGrid>
              <a:tr h="1770727">
                <a:tc>
                  <a:txBody>
                    <a:bodyPr/>
                    <a:lstStyle/>
                    <a:p>
                      <a:r>
                        <a:rPr lang="en-IN" dirty="0">
                          <a:effectLst/>
                        </a:rPr>
                        <a:t>Setter Injection</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en-IN" dirty="0">
                          <a:effectLst/>
                        </a:rPr>
                        <a:t>This is the most </a:t>
                      </a:r>
                      <a:r>
                        <a:rPr lang="en-IN" dirty="0" smtClean="0">
                          <a:effectLst/>
                        </a:rPr>
                        <a:t>favoured </a:t>
                      </a:r>
                      <a:r>
                        <a:rPr lang="en-IN" dirty="0">
                          <a:effectLst/>
                        </a:rPr>
                        <a:t>method of dependency injection in Spring. Dependencies are “set” in the objects through setter methods defined in a Spring configuration file.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84628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25743"/>
            <a:ext cx="5832648" cy="5451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57790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581247"/>
            <a:ext cx="675322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772816"/>
            <a:ext cx="662940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2924944"/>
            <a:ext cx="3667125"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4221088"/>
            <a:ext cx="440055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4" y="5589240"/>
            <a:ext cx="3943350"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2584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is Spring Bean?</a:t>
            </a:r>
          </a:p>
          <a:p>
            <a:r>
              <a:rPr lang="en-US" dirty="0" smtClean="0"/>
              <a:t>Bean Properties and Scopes</a:t>
            </a:r>
          </a:p>
          <a:p>
            <a:r>
              <a:rPr lang="en-US" dirty="0" smtClean="0"/>
              <a:t>Bean Life Cycle</a:t>
            </a:r>
          </a:p>
          <a:p>
            <a:r>
              <a:rPr lang="en-US" dirty="0" smtClean="0"/>
              <a:t>Dependency Injection</a:t>
            </a:r>
          </a:p>
          <a:p>
            <a:r>
              <a:rPr lang="en-US" dirty="0" smtClean="0"/>
              <a:t>Java Based configuration and Annotation based Configuration.</a:t>
            </a:r>
            <a:endParaRPr lang="en-US" dirty="0"/>
          </a:p>
        </p:txBody>
      </p:sp>
      <p:sp>
        <p:nvSpPr>
          <p:cNvPr id="3" name="Title 2"/>
          <p:cNvSpPr>
            <a:spLocks noGrp="1"/>
          </p:cNvSpPr>
          <p:nvPr>
            <p:ph type="title"/>
          </p:nvPr>
        </p:nvSpPr>
        <p:spPr/>
        <p:txBody>
          <a:bodyPr/>
          <a:lstStyle/>
          <a:p>
            <a:r>
              <a:rPr lang="en-US" dirty="0" smtClean="0"/>
              <a:t>Topics Covered</a:t>
            </a:r>
            <a:endParaRPr lang="en-US" dirty="0"/>
          </a:p>
        </p:txBody>
      </p:sp>
    </p:spTree>
    <p:extLst>
      <p:ext uri="{BB962C8B-B14F-4D97-AF65-F5344CB8AC3E}">
        <p14:creationId xmlns:p14="http://schemas.microsoft.com/office/powerpoint/2010/main" val="551955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Spring Beans Auto-Wiring</a:t>
            </a:r>
            <a:br>
              <a:rPr lang="en-IN" b="1" dirty="0"/>
            </a:br>
            <a:endParaRPr lang="en-IN" dirty="0"/>
          </a:p>
        </p:txBody>
      </p:sp>
      <p:sp>
        <p:nvSpPr>
          <p:cNvPr id="3" name="Content Placeholder 2"/>
          <p:cNvSpPr>
            <a:spLocks noGrp="1"/>
          </p:cNvSpPr>
          <p:nvPr>
            <p:ph idx="1"/>
          </p:nvPr>
        </p:nvSpPr>
        <p:spPr/>
        <p:txBody>
          <a:bodyPr/>
          <a:lstStyle/>
          <a:p>
            <a:endParaRPr lang="en-IN" dirty="0" smtClean="0"/>
          </a:p>
          <a:p>
            <a:r>
              <a:rPr lang="en-IN" dirty="0" smtClean="0"/>
              <a:t>The </a:t>
            </a:r>
            <a:r>
              <a:rPr lang="en-IN" dirty="0"/>
              <a:t>Spring container can </a:t>
            </a:r>
            <a:r>
              <a:rPr lang="en-IN" b="1" dirty="0" err="1"/>
              <a:t>autowire</a:t>
            </a:r>
            <a:r>
              <a:rPr lang="en-IN" dirty="0"/>
              <a:t> relationships between collaborating beans without using &lt;constructor-</a:t>
            </a:r>
            <a:r>
              <a:rPr lang="en-IN" dirty="0" err="1"/>
              <a:t>arg</a:t>
            </a:r>
            <a:r>
              <a:rPr lang="en-IN" dirty="0"/>
              <a:t>&gt; and &lt;property&gt; elements which helps cut down on the amount of XML configuration you write for a big Spring based application.</a:t>
            </a:r>
          </a:p>
        </p:txBody>
      </p:sp>
    </p:spTree>
    <p:extLst>
      <p:ext uri="{BB962C8B-B14F-4D97-AF65-F5344CB8AC3E}">
        <p14:creationId xmlns:p14="http://schemas.microsoft.com/office/powerpoint/2010/main" val="2065964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05150679"/>
              </p:ext>
            </p:extLst>
          </p:nvPr>
        </p:nvGraphicFramePr>
        <p:xfrm>
          <a:off x="467543" y="404665"/>
          <a:ext cx="7920880" cy="5993873"/>
        </p:xfrm>
        <a:graphic>
          <a:graphicData uri="http://schemas.openxmlformats.org/drawingml/2006/table">
            <a:tbl>
              <a:tblPr/>
              <a:tblGrid>
                <a:gridCol w="2232249"/>
                <a:gridCol w="5688631"/>
              </a:tblGrid>
              <a:tr h="195334">
                <a:tc>
                  <a:txBody>
                    <a:bodyPr/>
                    <a:lstStyle/>
                    <a:p>
                      <a:r>
                        <a:rPr lang="en-IN" sz="1600">
                          <a:effectLst/>
                        </a:rPr>
                        <a:t>Mode</a:t>
                      </a:r>
                    </a:p>
                  </a:txBody>
                  <a:tcPr marL="34020" marR="34020" marT="17010" marB="17010" anchor="ctr">
                    <a:lnL>
                      <a:noFill/>
                    </a:lnL>
                    <a:lnR>
                      <a:noFill/>
                    </a:lnR>
                    <a:lnT>
                      <a:noFill/>
                    </a:lnT>
                    <a:lnB>
                      <a:noFill/>
                    </a:lnB>
                  </a:tcPr>
                </a:tc>
                <a:tc>
                  <a:txBody>
                    <a:bodyPr/>
                    <a:lstStyle/>
                    <a:p>
                      <a:r>
                        <a:rPr lang="en-IN" sz="1600"/>
                        <a:t>Description</a:t>
                      </a:r>
                    </a:p>
                  </a:txBody>
                  <a:tcPr marL="34020" marR="34020" marT="17010" marB="17010" anchor="ctr">
                    <a:lnL>
                      <a:noFill/>
                    </a:lnL>
                    <a:lnR>
                      <a:noFill/>
                    </a:lnR>
                    <a:lnT>
                      <a:noFill/>
                    </a:lnT>
                    <a:lnB>
                      <a:noFill/>
                    </a:lnB>
                  </a:tcPr>
                </a:tc>
              </a:tr>
              <a:tr h="1083961">
                <a:tc>
                  <a:txBody>
                    <a:bodyPr/>
                    <a:lstStyle/>
                    <a:p>
                      <a:r>
                        <a:rPr lang="en-IN" sz="1600" dirty="0"/>
                        <a:t>no</a:t>
                      </a:r>
                    </a:p>
                  </a:txBody>
                  <a:tcPr marL="34020" marR="34020" marT="17010" marB="17010" anchor="ctr">
                    <a:lnL>
                      <a:noFill/>
                    </a:lnL>
                    <a:lnR>
                      <a:noFill/>
                    </a:lnR>
                    <a:lnT>
                      <a:noFill/>
                    </a:lnT>
                    <a:lnB>
                      <a:noFill/>
                    </a:lnB>
                  </a:tcPr>
                </a:tc>
                <a:tc>
                  <a:txBody>
                    <a:bodyPr/>
                    <a:lstStyle/>
                    <a:p>
                      <a:r>
                        <a:rPr lang="en-IN" sz="1600" dirty="0"/>
                        <a:t>This is default setting which means no </a:t>
                      </a:r>
                      <a:r>
                        <a:rPr lang="en-IN" sz="1600" dirty="0" err="1"/>
                        <a:t>autowiring</a:t>
                      </a:r>
                      <a:r>
                        <a:rPr lang="en-IN" sz="1600" dirty="0"/>
                        <a:t> and you should use explicit bean reference for wiring. You have nothing to do special for this wiring. </a:t>
                      </a:r>
                    </a:p>
                  </a:txBody>
                  <a:tcPr marL="34020" marR="34020" marT="17010" marB="17010" anchor="ctr">
                    <a:lnL>
                      <a:noFill/>
                    </a:lnL>
                    <a:lnR>
                      <a:noFill/>
                    </a:lnR>
                    <a:lnT>
                      <a:noFill/>
                    </a:lnT>
                    <a:lnB>
                      <a:noFill/>
                    </a:lnB>
                  </a:tcPr>
                </a:tc>
              </a:tr>
              <a:tr h="1380169">
                <a:tc>
                  <a:txBody>
                    <a:bodyPr/>
                    <a:lstStyle/>
                    <a:p>
                      <a:r>
                        <a:rPr lang="en-IN" sz="1600" kern="1200" dirty="0">
                          <a:solidFill>
                            <a:schemeClr val="tx1">
                              <a:lumMod val="95000"/>
                              <a:lumOff val="5000"/>
                            </a:schemeClr>
                          </a:solidFill>
                          <a:latin typeface="+mn-lt"/>
                          <a:ea typeface="+mn-ea"/>
                          <a:cs typeface="+mn-cs"/>
                        </a:rPr>
                        <a:t>byName</a:t>
                      </a:r>
                    </a:p>
                  </a:txBody>
                  <a:tcPr marL="34020" marR="34020" marT="17010" marB="17010" anchor="ctr">
                    <a:lnL>
                      <a:noFill/>
                    </a:lnL>
                    <a:lnR>
                      <a:noFill/>
                    </a:lnR>
                    <a:lnT>
                      <a:noFill/>
                    </a:lnT>
                    <a:lnB>
                      <a:noFill/>
                    </a:lnB>
                  </a:tcPr>
                </a:tc>
                <a:tc>
                  <a:txBody>
                    <a:bodyPr/>
                    <a:lstStyle/>
                    <a:p>
                      <a:r>
                        <a:rPr lang="en-IN" sz="1600" dirty="0" err="1"/>
                        <a:t>Autowiring</a:t>
                      </a:r>
                      <a:r>
                        <a:rPr lang="en-IN" sz="1600" dirty="0"/>
                        <a:t> by property name. Spring container looks at the properties of the beans on which </a:t>
                      </a:r>
                      <a:r>
                        <a:rPr lang="en-IN" sz="1600" i="1" dirty="0" err="1"/>
                        <a:t>autowire</a:t>
                      </a:r>
                      <a:r>
                        <a:rPr lang="en-IN" sz="1600" dirty="0"/>
                        <a:t> attribute is set to </a:t>
                      </a:r>
                      <a:r>
                        <a:rPr lang="en-IN" sz="1600" i="1" dirty="0"/>
                        <a:t>byName</a:t>
                      </a:r>
                      <a:r>
                        <a:rPr lang="en-IN" sz="1600" dirty="0"/>
                        <a:t> in the XML configuration file. It then tries to match and wire its properties with the beans defined by the same names in the configuration file.</a:t>
                      </a:r>
                    </a:p>
                  </a:txBody>
                  <a:tcPr marL="34020" marR="34020" marT="17010" marB="17010" anchor="ctr">
                    <a:lnL>
                      <a:noFill/>
                    </a:lnL>
                    <a:lnR>
                      <a:noFill/>
                    </a:lnR>
                    <a:lnT>
                      <a:noFill/>
                    </a:lnT>
                    <a:lnB>
                      <a:noFill/>
                    </a:lnB>
                  </a:tcPr>
                </a:tc>
              </a:tr>
              <a:tr h="1676378">
                <a:tc>
                  <a:txBody>
                    <a:bodyPr/>
                    <a:lstStyle/>
                    <a:p>
                      <a:r>
                        <a:rPr lang="en-IN" sz="1600" dirty="0"/>
                        <a:t>byType</a:t>
                      </a:r>
                    </a:p>
                  </a:txBody>
                  <a:tcPr marL="34020" marR="34020" marT="17010" marB="17010" anchor="ctr">
                    <a:lnL>
                      <a:noFill/>
                    </a:lnL>
                    <a:lnR>
                      <a:noFill/>
                    </a:lnR>
                    <a:lnT>
                      <a:noFill/>
                    </a:lnT>
                    <a:lnB>
                      <a:noFill/>
                    </a:lnB>
                  </a:tcPr>
                </a:tc>
                <a:tc>
                  <a:txBody>
                    <a:bodyPr/>
                    <a:lstStyle/>
                    <a:p>
                      <a:r>
                        <a:rPr lang="en-IN" sz="1600" dirty="0" err="1"/>
                        <a:t>Autowiring</a:t>
                      </a:r>
                      <a:r>
                        <a:rPr lang="en-IN" sz="1600" dirty="0"/>
                        <a:t> by property </a:t>
                      </a:r>
                      <a:r>
                        <a:rPr lang="en-IN" sz="1600" dirty="0" err="1"/>
                        <a:t>datatype</a:t>
                      </a:r>
                      <a:r>
                        <a:rPr lang="en-IN" sz="1600" dirty="0"/>
                        <a:t>. Spring container looks at the properties of the beans on which </a:t>
                      </a:r>
                      <a:r>
                        <a:rPr lang="en-IN" sz="1600" i="1" dirty="0" err="1"/>
                        <a:t>autowire</a:t>
                      </a:r>
                      <a:r>
                        <a:rPr lang="en-IN" sz="1600" dirty="0"/>
                        <a:t> attribute is set to </a:t>
                      </a:r>
                      <a:r>
                        <a:rPr lang="en-IN" sz="1600" i="1" dirty="0"/>
                        <a:t>byType</a:t>
                      </a:r>
                      <a:r>
                        <a:rPr lang="en-IN" sz="1600" dirty="0"/>
                        <a:t> in the XML configuration file. It then tries to match and wire a property if its </a:t>
                      </a:r>
                      <a:r>
                        <a:rPr lang="en-IN" sz="1600" b="1" dirty="0"/>
                        <a:t>type</a:t>
                      </a:r>
                      <a:r>
                        <a:rPr lang="en-IN" sz="1600" dirty="0"/>
                        <a:t> matches with exactly one of the beans name in configuration file. If more than one such beans exists, a fatal exception is thrown.</a:t>
                      </a:r>
                    </a:p>
                  </a:txBody>
                  <a:tcPr marL="34020" marR="34020" marT="17010" marB="17010" anchor="ctr">
                    <a:lnL>
                      <a:noFill/>
                    </a:lnL>
                    <a:lnR>
                      <a:noFill/>
                    </a:lnR>
                    <a:lnT>
                      <a:noFill/>
                    </a:lnT>
                    <a:lnB>
                      <a:noFill/>
                    </a:lnB>
                  </a:tcPr>
                </a:tc>
              </a:tr>
              <a:tr h="935857">
                <a:tc>
                  <a:txBody>
                    <a:bodyPr/>
                    <a:lstStyle/>
                    <a:p>
                      <a:r>
                        <a:rPr lang="en-IN" sz="1600" dirty="0"/>
                        <a:t>constructor</a:t>
                      </a:r>
                    </a:p>
                  </a:txBody>
                  <a:tcPr marL="34020" marR="34020" marT="17010" marB="17010" anchor="ctr">
                    <a:lnL>
                      <a:noFill/>
                    </a:lnL>
                    <a:lnR>
                      <a:noFill/>
                    </a:lnR>
                    <a:lnT>
                      <a:noFill/>
                    </a:lnT>
                    <a:lnB>
                      <a:noFill/>
                    </a:lnB>
                  </a:tcPr>
                </a:tc>
                <a:tc>
                  <a:txBody>
                    <a:bodyPr/>
                    <a:lstStyle/>
                    <a:p>
                      <a:r>
                        <a:rPr lang="en-IN" sz="1600" dirty="0"/>
                        <a:t>Similar to byType, but type applies to constructor arguments. If there is not exactly one bean of the constructor argument type in the container, a fatal error is raised.</a:t>
                      </a:r>
                    </a:p>
                  </a:txBody>
                  <a:tcPr marL="34020" marR="34020" marT="17010" marB="17010" anchor="ctr">
                    <a:lnL>
                      <a:noFill/>
                    </a:lnL>
                    <a:lnR>
                      <a:noFill/>
                    </a:lnR>
                    <a:lnT>
                      <a:noFill/>
                    </a:lnT>
                    <a:lnB>
                      <a:noFill/>
                    </a:lnB>
                  </a:tcPr>
                </a:tc>
              </a:tr>
              <a:tr h="639648">
                <a:tc>
                  <a:txBody>
                    <a:bodyPr/>
                    <a:lstStyle/>
                    <a:p>
                      <a:r>
                        <a:rPr lang="en-IN" sz="1600"/>
                        <a:t>autodetect</a:t>
                      </a:r>
                    </a:p>
                  </a:txBody>
                  <a:tcPr marL="34020" marR="34020" marT="17010" marB="17010" anchor="ctr">
                    <a:lnL>
                      <a:noFill/>
                    </a:lnL>
                    <a:lnR>
                      <a:noFill/>
                    </a:lnR>
                    <a:lnT>
                      <a:noFill/>
                    </a:lnT>
                    <a:lnB>
                      <a:noFill/>
                    </a:lnB>
                  </a:tcPr>
                </a:tc>
                <a:tc>
                  <a:txBody>
                    <a:bodyPr/>
                    <a:lstStyle/>
                    <a:p>
                      <a:r>
                        <a:rPr lang="en-IN" sz="1600" dirty="0"/>
                        <a:t>Spring first tries to wire using </a:t>
                      </a:r>
                      <a:r>
                        <a:rPr lang="en-IN" sz="1600" dirty="0" err="1"/>
                        <a:t>autowire</a:t>
                      </a:r>
                      <a:r>
                        <a:rPr lang="en-IN" sz="1600" dirty="0"/>
                        <a:t> by </a:t>
                      </a:r>
                      <a:r>
                        <a:rPr lang="en-IN" sz="1600" i="1" dirty="0"/>
                        <a:t>constructor</a:t>
                      </a:r>
                      <a:r>
                        <a:rPr lang="en-IN" sz="1600" dirty="0"/>
                        <a:t>, if it does not work, Spring tries to </a:t>
                      </a:r>
                      <a:r>
                        <a:rPr lang="en-IN" sz="1600" dirty="0" err="1"/>
                        <a:t>autowire</a:t>
                      </a:r>
                      <a:r>
                        <a:rPr lang="en-IN" sz="1600" dirty="0"/>
                        <a:t> by </a:t>
                      </a:r>
                      <a:r>
                        <a:rPr lang="en-IN" sz="1600" i="1" dirty="0"/>
                        <a:t>byType</a:t>
                      </a:r>
                      <a:r>
                        <a:rPr lang="en-IN" sz="1600" dirty="0"/>
                        <a:t>.</a:t>
                      </a:r>
                    </a:p>
                  </a:txBody>
                  <a:tcPr marL="34020" marR="34020" marT="17010" marB="17010" anchor="ctr">
                    <a:lnL>
                      <a:noFill/>
                    </a:lnL>
                    <a:lnR>
                      <a:noFill/>
                    </a:lnR>
                    <a:lnT>
                      <a:noFill/>
                    </a:lnT>
                    <a:lnB>
                      <a:noFill/>
                    </a:lnB>
                  </a:tcPr>
                </a:tc>
              </a:tr>
            </a:tbl>
          </a:graphicData>
        </a:graphic>
      </p:graphicFrame>
    </p:spTree>
    <p:extLst>
      <p:ext uri="{BB962C8B-B14F-4D97-AF65-F5344CB8AC3E}">
        <p14:creationId xmlns:p14="http://schemas.microsoft.com/office/powerpoint/2010/main" val="10657198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normAutofit lnSpcReduction="10000"/>
          </a:bodyPr>
          <a:lstStyle/>
          <a:p>
            <a:r>
              <a:rPr lang="en-IN" dirty="0"/>
              <a:t>Starting from Spring 2.5 it became possible to configure the dependency injection using </a:t>
            </a:r>
            <a:r>
              <a:rPr lang="en-IN" b="1" dirty="0"/>
              <a:t>annotations</a:t>
            </a:r>
            <a:r>
              <a:rPr lang="en-IN" dirty="0"/>
              <a:t>. So instead of using XML to describe a bean wiring, you can move the bean configuration into the component class itself by using annotations on </a:t>
            </a:r>
            <a:r>
              <a:rPr lang="en-IN" dirty="0" smtClean="0"/>
              <a:t>the </a:t>
            </a:r>
            <a:r>
              <a:rPr lang="en-IN" dirty="0"/>
              <a:t>relevant class, method, or field declaration</a:t>
            </a:r>
            <a:r>
              <a:rPr lang="en-IN" dirty="0" smtClean="0"/>
              <a:t>.</a:t>
            </a:r>
          </a:p>
          <a:p>
            <a:endParaRPr lang="en-IN" dirty="0"/>
          </a:p>
          <a:p>
            <a:r>
              <a:rPr lang="en-IN" b="1" dirty="0"/>
              <a:t>Annotation injection is performed before XML injection, thus the latter configuration will override the former for properties wired through both approaches.</a:t>
            </a:r>
          </a:p>
        </p:txBody>
      </p:sp>
      <p:sp>
        <p:nvSpPr>
          <p:cNvPr id="7" name="Title 6"/>
          <p:cNvSpPr>
            <a:spLocks noGrp="1"/>
          </p:cNvSpPr>
          <p:nvPr>
            <p:ph type="title"/>
          </p:nvPr>
        </p:nvSpPr>
        <p:spPr/>
        <p:txBody>
          <a:bodyPr/>
          <a:lstStyle/>
          <a:p>
            <a:r>
              <a:rPr lang="en-IN" b="1" dirty="0"/>
              <a:t>Spring Annotation Based Configuration</a:t>
            </a:r>
            <a:br>
              <a:rPr lang="en-IN" b="1" dirty="0"/>
            </a:br>
            <a:endParaRPr lang="en-IN" dirty="0"/>
          </a:p>
        </p:txBody>
      </p:sp>
    </p:spTree>
    <p:extLst>
      <p:ext uri="{BB962C8B-B14F-4D97-AF65-F5344CB8AC3E}">
        <p14:creationId xmlns:p14="http://schemas.microsoft.com/office/powerpoint/2010/main" val="1579124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9552" y="908720"/>
            <a:ext cx="8128471" cy="3013618"/>
          </a:xfrm>
        </p:spPr>
        <p:txBody>
          <a:bodyPr>
            <a:normAutofit fontScale="85000" lnSpcReduction="10000"/>
          </a:bodyPr>
          <a:lstStyle/>
          <a:p>
            <a:r>
              <a:rPr lang="en-IN" dirty="0"/>
              <a:t>Annotation wiring is not turned on in the Spring container by default. So, before we can use annotation-based wiring, we will need to enable it in our Spring configuration file</a:t>
            </a:r>
            <a:r>
              <a:rPr lang="en-IN" dirty="0" smtClean="0"/>
              <a:t>.</a:t>
            </a:r>
          </a:p>
          <a:p>
            <a:endParaRPr lang="en-IN" dirty="0"/>
          </a:p>
          <a:p>
            <a:r>
              <a:rPr lang="en-IN" dirty="0">
                <a:solidFill>
                  <a:srgbClr val="FF0000"/>
                </a:solidFill>
              </a:rPr>
              <a:t>&lt;</a:t>
            </a:r>
            <a:r>
              <a:rPr lang="en-IN" dirty="0" err="1">
                <a:solidFill>
                  <a:srgbClr val="FF0000"/>
                </a:solidFill>
              </a:rPr>
              <a:t>context:annotation-config</a:t>
            </a:r>
            <a:r>
              <a:rPr lang="en-IN" dirty="0" smtClean="0">
                <a:solidFill>
                  <a:srgbClr val="FF0000"/>
                </a:solidFill>
              </a:rPr>
              <a:t>/&gt;</a:t>
            </a:r>
          </a:p>
          <a:p>
            <a:endParaRPr lang="en-IN" dirty="0"/>
          </a:p>
          <a:p>
            <a:r>
              <a:rPr lang="en-IN" dirty="0"/>
              <a:t>Once </a:t>
            </a:r>
            <a:r>
              <a:rPr lang="en-IN" dirty="0">
                <a:solidFill>
                  <a:srgbClr val="FF0000"/>
                </a:solidFill>
              </a:rPr>
              <a:t>&lt;</a:t>
            </a:r>
            <a:r>
              <a:rPr lang="en-IN" dirty="0" err="1">
                <a:solidFill>
                  <a:srgbClr val="FF0000"/>
                </a:solidFill>
              </a:rPr>
              <a:t>context:annotation-config</a:t>
            </a:r>
            <a:r>
              <a:rPr lang="en-IN" dirty="0">
                <a:solidFill>
                  <a:srgbClr val="FF0000"/>
                </a:solidFill>
              </a:rPr>
              <a:t>/&gt; </a:t>
            </a:r>
            <a:r>
              <a:rPr lang="en-IN" dirty="0"/>
              <a:t>is configured, you can start annotating your code to indicate that Spring should automatically wire values into properties, methods, and constructors</a:t>
            </a:r>
            <a:r>
              <a:rPr lang="en-IN" dirty="0" smtClean="0"/>
              <a:t>.</a:t>
            </a:r>
          </a:p>
          <a:p>
            <a:endParaRPr lang="en-IN" dirty="0" smtClean="0"/>
          </a:p>
          <a:p>
            <a:pPr marL="0" indent="0">
              <a:buNone/>
            </a:pPr>
            <a:endParaRPr lang="en-IN" dirty="0" smtClean="0"/>
          </a:p>
          <a:p>
            <a:endParaRPr lang="en-IN" dirty="0" smtClean="0"/>
          </a:p>
          <a:p>
            <a:endParaRPr lang="en-IN" dirty="0"/>
          </a:p>
          <a:p>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2685706120"/>
              </p:ext>
            </p:extLst>
          </p:nvPr>
        </p:nvGraphicFramePr>
        <p:xfrm>
          <a:off x="539552" y="3140968"/>
          <a:ext cx="7920880" cy="3520239"/>
        </p:xfrm>
        <a:graphic>
          <a:graphicData uri="http://schemas.openxmlformats.org/drawingml/2006/table">
            <a:tbl>
              <a:tblPr/>
              <a:tblGrid>
                <a:gridCol w="1296144"/>
                <a:gridCol w="6624736"/>
              </a:tblGrid>
              <a:tr h="301272">
                <a:tc>
                  <a:txBody>
                    <a:bodyPr/>
                    <a:lstStyle/>
                    <a:p>
                      <a:r>
                        <a:rPr lang="en-IN" sz="1700" dirty="0"/>
                        <a:t>S.N.</a:t>
                      </a:r>
                    </a:p>
                  </a:txBody>
                  <a:tcPr marL="84310" marR="84310" marT="42155" marB="42155" anchor="ctr">
                    <a:lnL>
                      <a:noFill/>
                    </a:lnL>
                    <a:lnR>
                      <a:noFill/>
                    </a:lnR>
                    <a:lnT>
                      <a:noFill/>
                    </a:lnT>
                    <a:lnB>
                      <a:noFill/>
                    </a:lnB>
                  </a:tcPr>
                </a:tc>
                <a:tc>
                  <a:txBody>
                    <a:bodyPr/>
                    <a:lstStyle/>
                    <a:p>
                      <a:r>
                        <a:rPr lang="en-IN" sz="1700"/>
                        <a:t>Annotation &amp; Description</a:t>
                      </a:r>
                    </a:p>
                  </a:txBody>
                  <a:tcPr marL="84310" marR="84310" marT="42155" marB="42155" anchor="ctr">
                    <a:lnL>
                      <a:noFill/>
                    </a:lnL>
                    <a:lnR>
                      <a:noFill/>
                    </a:lnR>
                    <a:lnT>
                      <a:noFill/>
                    </a:lnT>
                    <a:lnB>
                      <a:noFill/>
                    </a:lnB>
                  </a:tcPr>
                </a:tc>
              </a:tr>
              <a:tr h="755879">
                <a:tc>
                  <a:txBody>
                    <a:bodyPr/>
                    <a:lstStyle/>
                    <a:p>
                      <a:r>
                        <a:rPr lang="en-IN" sz="1700"/>
                        <a:t>1</a:t>
                      </a:r>
                    </a:p>
                  </a:txBody>
                  <a:tcPr marL="84310" marR="84310" marT="42155" marB="42155" anchor="ctr">
                    <a:lnL>
                      <a:noFill/>
                    </a:lnL>
                    <a:lnR>
                      <a:noFill/>
                    </a:lnR>
                    <a:lnT>
                      <a:noFill/>
                    </a:lnT>
                    <a:lnB>
                      <a:noFill/>
                    </a:lnB>
                  </a:tcPr>
                </a:tc>
                <a:tc>
                  <a:txBody>
                    <a:bodyPr/>
                    <a:lstStyle/>
                    <a:p>
                      <a:r>
                        <a:rPr lang="en-IN" sz="1700">
                          <a:hlinkClick r:id="rId2"/>
                        </a:rPr>
                        <a:t>@Required</a:t>
                      </a:r>
                      <a:r>
                        <a:rPr lang="en-IN" sz="1700"/>
                        <a:t/>
                      </a:r>
                      <a:br>
                        <a:rPr lang="en-IN" sz="1700"/>
                      </a:br>
                      <a:r>
                        <a:rPr lang="en-IN" sz="1700"/>
                        <a:t>The @Required annotation applies to bean property setter methods.</a:t>
                      </a:r>
                    </a:p>
                  </a:txBody>
                  <a:tcPr marL="84310" marR="84310" marT="42155" marB="42155" anchor="ctr">
                    <a:lnL>
                      <a:noFill/>
                    </a:lnL>
                    <a:lnR>
                      <a:noFill/>
                    </a:lnR>
                    <a:lnT>
                      <a:noFill/>
                    </a:lnT>
                    <a:lnB>
                      <a:noFill/>
                    </a:lnB>
                  </a:tcPr>
                </a:tc>
              </a:tr>
              <a:tr h="1210485">
                <a:tc>
                  <a:txBody>
                    <a:bodyPr/>
                    <a:lstStyle/>
                    <a:p>
                      <a:r>
                        <a:rPr lang="en-IN" sz="1700"/>
                        <a:t>2</a:t>
                      </a:r>
                    </a:p>
                  </a:txBody>
                  <a:tcPr marL="84310" marR="84310" marT="42155" marB="42155" anchor="ctr">
                    <a:lnL>
                      <a:noFill/>
                    </a:lnL>
                    <a:lnR>
                      <a:noFill/>
                    </a:lnR>
                    <a:lnT>
                      <a:noFill/>
                    </a:lnT>
                    <a:lnB>
                      <a:noFill/>
                    </a:lnB>
                  </a:tcPr>
                </a:tc>
                <a:tc>
                  <a:txBody>
                    <a:bodyPr/>
                    <a:lstStyle/>
                    <a:p>
                      <a:r>
                        <a:rPr lang="en-IN" sz="1700" dirty="0">
                          <a:hlinkClick r:id="rId3"/>
                        </a:rPr>
                        <a:t>@</a:t>
                      </a:r>
                      <a:r>
                        <a:rPr lang="en-IN" sz="1700" dirty="0" err="1">
                          <a:hlinkClick r:id="rId3"/>
                        </a:rPr>
                        <a:t>Autowired</a:t>
                      </a:r>
                      <a:r>
                        <a:rPr lang="en-IN" sz="1700" dirty="0"/>
                        <a:t/>
                      </a:r>
                      <a:br>
                        <a:rPr lang="en-IN" sz="1700" dirty="0"/>
                      </a:br>
                      <a:r>
                        <a:rPr lang="en-IN" sz="1700" dirty="0"/>
                        <a:t>The @</a:t>
                      </a:r>
                      <a:r>
                        <a:rPr lang="en-IN" sz="1700" dirty="0" err="1"/>
                        <a:t>Autowired</a:t>
                      </a:r>
                      <a:r>
                        <a:rPr lang="en-IN" sz="1700" dirty="0"/>
                        <a:t> annotation can apply to bean property setter methods, non-setter methods, constructor and properties.</a:t>
                      </a:r>
                    </a:p>
                  </a:txBody>
                  <a:tcPr marL="84310" marR="84310" marT="42155" marB="42155" anchor="ctr">
                    <a:lnL>
                      <a:noFill/>
                    </a:lnL>
                    <a:lnR>
                      <a:noFill/>
                    </a:lnR>
                    <a:lnT>
                      <a:noFill/>
                    </a:lnT>
                    <a:lnB>
                      <a:noFill/>
                    </a:lnB>
                  </a:tcPr>
                </a:tc>
              </a:tr>
              <a:tr h="1210485">
                <a:tc>
                  <a:txBody>
                    <a:bodyPr/>
                    <a:lstStyle/>
                    <a:p>
                      <a:r>
                        <a:rPr lang="en-IN" sz="1700"/>
                        <a:t>3</a:t>
                      </a:r>
                    </a:p>
                  </a:txBody>
                  <a:tcPr marL="84310" marR="84310" marT="42155" marB="42155" anchor="ctr">
                    <a:lnL>
                      <a:noFill/>
                    </a:lnL>
                    <a:lnR>
                      <a:noFill/>
                    </a:lnR>
                    <a:lnT>
                      <a:noFill/>
                    </a:lnT>
                    <a:lnB>
                      <a:noFill/>
                    </a:lnB>
                  </a:tcPr>
                </a:tc>
                <a:tc>
                  <a:txBody>
                    <a:bodyPr/>
                    <a:lstStyle/>
                    <a:p>
                      <a:r>
                        <a:rPr lang="en-IN" sz="1700" dirty="0">
                          <a:hlinkClick r:id="rId4"/>
                        </a:rPr>
                        <a:t>@Qualifier</a:t>
                      </a:r>
                      <a:r>
                        <a:rPr lang="en-IN" sz="1700" dirty="0"/>
                        <a:t/>
                      </a:r>
                      <a:br>
                        <a:rPr lang="en-IN" sz="1700" dirty="0"/>
                      </a:br>
                      <a:r>
                        <a:rPr lang="en-IN" sz="1700" dirty="0"/>
                        <a:t>The @Qualifier annotation along with @</a:t>
                      </a:r>
                      <a:r>
                        <a:rPr lang="en-IN" sz="1700" dirty="0" err="1"/>
                        <a:t>Autowired</a:t>
                      </a:r>
                      <a:r>
                        <a:rPr lang="en-IN" sz="1700" dirty="0"/>
                        <a:t> can be used to remove the confusion by </a:t>
                      </a:r>
                      <a:r>
                        <a:rPr lang="en-IN" sz="1700" dirty="0" smtClean="0"/>
                        <a:t>specifying </a:t>
                      </a:r>
                      <a:r>
                        <a:rPr lang="en-IN" sz="1700" dirty="0"/>
                        <a:t>which exact bean will be wired.</a:t>
                      </a:r>
                    </a:p>
                  </a:txBody>
                  <a:tcPr marL="84310" marR="84310" marT="42155" marB="42155" anchor="ctr">
                    <a:lnL>
                      <a:noFill/>
                    </a:lnL>
                    <a:lnR>
                      <a:noFill/>
                    </a:lnR>
                    <a:lnT>
                      <a:noFill/>
                    </a:lnT>
                    <a:lnB>
                      <a:noFill/>
                    </a:lnB>
                  </a:tcPr>
                </a:tc>
              </a:tr>
            </a:tbl>
          </a:graphicData>
        </a:graphic>
      </p:graphicFrame>
    </p:spTree>
    <p:extLst>
      <p:ext uri="{BB962C8B-B14F-4D97-AF65-F5344CB8AC3E}">
        <p14:creationId xmlns:p14="http://schemas.microsoft.com/office/powerpoint/2010/main" val="7325108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001" y="559398"/>
            <a:ext cx="8128471" cy="3373658"/>
          </a:xfrm>
        </p:spPr>
        <p:txBody>
          <a:bodyPr>
            <a:normAutofit fontScale="92500" lnSpcReduction="10000"/>
          </a:bodyPr>
          <a:lstStyle/>
          <a:p>
            <a:r>
              <a:rPr lang="en-IN" dirty="0">
                <a:solidFill>
                  <a:srgbClr val="FF0000"/>
                </a:solidFill>
              </a:rPr>
              <a:t>&lt;</a:t>
            </a:r>
            <a:r>
              <a:rPr lang="en-IN" dirty="0" err="1">
                <a:solidFill>
                  <a:srgbClr val="FF0000"/>
                </a:solidFill>
              </a:rPr>
              <a:t>context:annotation-config</a:t>
            </a:r>
            <a:r>
              <a:rPr lang="en-IN" dirty="0">
                <a:solidFill>
                  <a:srgbClr val="FF0000"/>
                </a:solidFill>
              </a:rPr>
              <a:t>&gt; </a:t>
            </a:r>
            <a:r>
              <a:rPr lang="en-IN" dirty="0"/>
              <a:t>is used to activate annotations in beans already registered in the application </a:t>
            </a:r>
            <a:r>
              <a:rPr lang="en-IN" dirty="0" smtClean="0"/>
              <a:t>context.</a:t>
            </a:r>
          </a:p>
          <a:p>
            <a:endParaRPr lang="en-IN" dirty="0"/>
          </a:p>
          <a:p>
            <a:endParaRPr lang="en-IN" dirty="0" smtClean="0"/>
          </a:p>
          <a:p>
            <a:endParaRPr lang="en-IN" dirty="0"/>
          </a:p>
          <a:p>
            <a:r>
              <a:rPr lang="en-IN" dirty="0" smtClean="0">
                <a:solidFill>
                  <a:srgbClr val="FF0000"/>
                </a:solidFill>
              </a:rPr>
              <a:t>&lt;</a:t>
            </a:r>
            <a:r>
              <a:rPr lang="en-IN" dirty="0" err="1">
                <a:solidFill>
                  <a:srgbClr val="FF0000"/>
                </a:solidFill>
              </a:rPr>
              <a:t>context:component-scan</a:t>
            </a:r>
            <a:r>
              <a:rPr lang="en-IN" dirty="0">
                <a:solidFill>
                  <a:srgbClr val="FF0000"/>
                </a:solidFill>
              </a:rPr>
              <a:t>&gt; </a:t>
            </a:r>
            <a:r>
              <a:rPr lang="en-IN" dirty="0"/>
              <a:t>can also do what </a:t>
            </a:r>
            <a:r>
              <a:rPr lang="en-IN" dirty="0">
                <a:solidFill>
                  <a:srgbClr val="FF0000"/>
                </a:solidFill>
              </a:rPr>
              <a:t>&lt;</a:t>
            </a:r>
            <a:r>
              <a:rPr lang="en-IN" dirty="0" err="1">
                <a:solidFill>
                  <a:srgbClr val="FF0000"/>
                </a:solidFill>
              </a:rPr>
              <a:t>context:annotation-config</a:t>
            </a:r>
            <a:r>
              <a:rPr lang="en-IN" dirty="0">
                <a:solidFill>
                  <a:srgbClr val="FF0000"/>
                </a:solidFill>
              </a:rPr>
              <a:t>&gt; </a:t>
            </a:r>
            <a:r>
              <a:rPr lang="en-IN" dirty="0"/>
              <a:t>does but </a:t>
            </a:r>
            <a:r>
              <a:rPr lang="en-IN" dirty="0">
                <a:solidFill>
                  <a:srgbClr val="FF0000"/>
                </a:solidFill>
              </a:rPr>
              <a:t>&lt;</a:t>
            </a:r>
            <a:r>
              <a:rPr lang="en-IN" dirty="0" err="1">
                <a:solidFill>
                  <a:srgbClr val="FF0000"/>
                </a:solidFill>
              </a:rPr>
              <a:t>context:component-scan</a:t>
            </a:r>
            <a:r>
              <a:rPr lang="en-IN" dirty="0">
                <a:solidFill>
                  <a:srgbClr val="FF0000"/>
                </a:solidFill>
              </a:rPr>
              <a:t>&gt;</a:t>
            </a:r>
            <a:r>
              <a:rPr lang="en-IN" dirty="0"/>
              <a:t> also scans packages to find and register beans within the application context.</a:t>
            </a:r>
            <a:endParaRPr lang="en-IN" dirty="0" smtClean="0"/>
          </a:p>
          <a:p>
            <a:endParaRPr lang="en-IN" dirty="0"/>
          </a:p>
        </p:txBody>
      </p:sp>
    </p:spTree>
    <p:extLst>
      <p:ext uri="{BB962C8B-B14F-4D97-AF65-F5344CB8AC3E}">
        <p14:creationId xmlns:p14="http://schemas.microsoft.com/office/powerpoint/2010/main" val="42653757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a:t>Spring Java Based Configuration</a:t>
            </a:r>
            <a:br>
              <a:rPr lang="en-IN" b="1" dirty="0"/>
            </a:br>
            <a:endParaRPr lang="en-IN" dirty="0"/>
          </a:p>
        </p:txBody>
      </p:sp>
      <p:sp>
        <p:nvSpPr>
          <p:cNvPr id="6" name="Content Placeholder 5"/>
          <p:cNvSpPr>
            <a:spLocks noGrp="1"/>
          </p:cNvSpPr>
          <p:nvPr>
            <p:ph idx="1"/>
          </p:nvPr>
        </p:nvSpPr>
        <p:spPr/>
        <p:txBody>
          <a:bodyPr/>
          <a:lstStyle/>
          <a:p>
            <a:r>
              <a:rPr lang="en-IN" dirty="0"/>
              <a:t>Annotating a class with the </a:t>
            </a:r>
            <a:r>
              <a:rPr lang="en-IN" b="1" dirty="0"/>
              <a:t>@Configuration</a:t>
            </a:r>
            <a:r>
              <a:rPr lang="en-IN" dirty="0"/>
              <a:t> indicates that the class can be used by the Spring </a:t>
            </a:r>
            <a:r>
              <a:rPr lang="en-IN" dirty="0" err="1"/>
              <a:t>IoC</a:t>
            </a:r>
            <a:r>
              <a:rPr lang="en-IN" dirty="0"/>
              <a:t> container as a source of bean definitions. The </a:t>
            </a:r>
            <a:r>
              <a:rPr lang="en-IN" b="1" dirty="0"/>
              <a:t>@Bean</a:t>
            </a:r>
            <a:r>
              <a:rPr lang="en-IN" dirty="0"/>
              <a:t> annotation tells Spring that a method annotated with @Bean will return an object that should be registered as a bean in the Spring application context</a:t>
            </a:r>
            <a:r>
              <a:rPr lang="en-IN" dirty="0" smtClean="0"/>
              <a:t>.</a:t>
            </a:r>
          </a:p>
          <a:p>
            <a:endParaRPr lang="en-IN" dirty="0"/>
          </a:p>
        </p:txBody>
      </p:sp>
    </p:spTree>
    <p:extLst>
      <p:ext uri="{BB962C8B-B14F-4D97-AF65-F5344CB8AC3E}">
        <p14:creationId xmlns:p14="http://schemas.microsoft.com/office/powerpoint/2010/main" val="927844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724128" y="3361255"/>
            <a:ext cx="4116667" cy="2769171"/>
          </a:xfrm>
        </p:spPr>
        <p:txBody>
          <a:bodyPr/>
          <a:lstStyle/>
          <a:p>
            <a:r>
              <a:rPr lang="en-IN" dirty="0" smtClean="0"/>
              <a:t>Construction </a:t>
            </a:r>
          </a:p>
          <a:p>
            <a:pPr marL="0" indent="0">
              <a:buNone/>
            </a:pPr>
            <a:r>
              <a:rPr lang="en-IN" dirty="0" smtClean="0"/>
              <a:t>Injection</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620687"/>
            <a:ext cx="533400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380261"/>
            <a:ext cx="5038725"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11630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2160" y="476672"/>
            <a:ext cx="3422483" cy="1886921"/>
          </a:xfrm>
        </p:spPr>
        <p:txBody>
          <a:bodyPr/>
          <a:lstStyle/>
          <a:p>
            <a:endParaRPr lang="en-IN" dirty="0"/>
          </a:p>
        </p:txBody>
      </p:sp>
      <p:sp>
        <p:nvSpPr>
          <p:cNvPr id="3" name="Content Placeholder 2"/>
          <p:cNvSpPr>
            <a:spLocks noGrp="1"/>
          </p:cNvSpPr>
          <p:nvPr>
            <p:ph idx="1"/>
          </p:nvPr>
        </p:nvSpPr>
        <p:spPr/>
        <p:txBody>
          <a:bodyPr/>
          <a:lstStyle/>
          <a:p>
            <a:endParaRPr lang="en-IN"/>
          </a:p>
        </p:txBody>
      </p:sp>
      <p:sp>
        <p:nvSpPr>
          <p:cNvPr id="4" name="Text Placeholder 3"/>
          <p:cNvSpPr>
            <a:spLocks noGrp="1"/>
          </p:cNvSpPr>
          <p:nvPr>
            <p:ph type="body" sz="half" idx="2"/>
          </p:nvPr>
        </p:nvSpPr>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548680"/>
            <a:ext cx="5392191"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068960"/>
            <a:ext cx="6134100"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39224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Text Placeholder 3"/>
          <p:cNvSpPr>
            <a:spLocks noGrp="1"/>
          </p:cNvSpPr>
          <p:nvPr>
            <p:ph type="body" sz="half" idx="2"/>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692696"/>
            <a:ext cx="4104456" cy="2188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2888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Spring </a:t>
            </a:r>
            <a:r>
              <a:rPr lang="en-US" dirty="0"/>
              <a:t>is a </a:t>
            </a:r>
            <a:r>
              <a:rPr lang="en-US" i="1" dirty="0"/>
              <a:t>lightweight</a:t>
            </a:r>
            <a:r>
              <a:rPr lang="en-US" dirty="0"/>
              <a:t> framework. It can be thought of as a </a:t>
            </a:r>
            <a:r>
              <a:rPr lang="en-US" i="1" dirty="0"/>
              <a:t>framework of frameworks</a:t>
            </a:r>
            <a:r>
              <a:rPr lang="en-US" dirty="0"/>
              <a:t> because it provides support to various frameworks such as </a:t>
            </a:r>
            <a:r>
              <a:rPr lang="en-US" dirty="0" smtClean="0"/>
              <a:t>Struts, JSF </a:t>
            </a:r>
            <a:r>
              <a:rPr lang="en-US" dirty="0"/>
              <a:t>etc</a:t>
            </a:r>
            <a:r>
              <a:rPr lang="en-US" dirty="0" smtClean="0"/>
              <a:t>.</a:t>
            </a:r>
            <a:endParaRPr lang="en-US" dirty="0"/>
          </a:p>
          <a:p>
            <a:r>
              <a:rPr lang="en-US" dirty="0"/>
              <a:t>The Spring framework comprises several modules such as IOC, AOP, DAO, Context, ORM, WEB MVC etc.</a:t>
            </a:r>
            <a:endParaRPr lang="en-US" dirty="0"/>
          </a:p>
        </p:txBody>
      </p:sp>
      <p:sp>
        <p:nvSpPr>
          <p:cNvPr id="3" name="Title 2"/>
          <p:cNvSpPr>
            <a:spLocks noGrp="1"/>
          </p:cNvSpPr>
          <p:nvPr>
            <p:ph type="title"/>
          </p:nvPr>
        </p:nvSpPr>
        <p:spPr/>
        <p:txBody>
          <a:bodyPr/>
          <a:lstStyle/>
          <a:p>
            <a:r>
              <a:rPr lang="en-US" dirty="0" smtClean="0"/>
              <a:t/>
            </a:r>
            <a:br>
              <a:rPr lang="en-US" dirty="0" smtClean="0"/>
            </a:br>
            <a:r>
              <a:rPr lang="en-US" dirty="0" smtClean="0"/>
              <a:t>Spring </a:t>
            </a:r>
            <a:r>
              <a:rPr lang="en-US" dirty="0"/>
              <a:t>Framework</a:t>
            </a:r>
            <a:br>
              <a:rPr lang="en-US" dirty="0"/>
            </a:br>
            <a:endParaRPr lang="en-US" dirty="0"/>
          </a:p>
        </p:txBody>
      </p:sp>
    </p:spTree>
    <p:extLst>
      <p:ext uri="{BB962C8B-B14F-4D97-AF65-F5344CB8AC3E}">
        <p14:creationId xmlns:p14="http://schemas.microsoft.com/office/powerpoint/2010/main" val="961685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Spring Container</a:t>
            </a:r>
            <a:endParaRPr lang="en-US" dirty="0"/>
          </a:p>
        </p:txBody>
      </p:sp>
      <p:sp>
        <p:nvSpPr>
          <p:cNvPr id="2" name="Content Placeholder 1"/>
          <p:cNvSpPr>
            <a:spLocks noGrp="1"/>
          </p:cNvSpPr>
          <p:nvPr>
            <p:ph sz="quarter" idx="13"/>
          </p:nvPr>
        </p:nvSpPr>
        <p:spPr>
          <a:xfrm>
            <a:off x="467544" y="2276872"/>
            <a:ext cx="3816424" cy="3840464"/>
          </a:xfrm>
        </p:spPr>
        <p:txBody>
          <a:bodyPr>
            <a:normAutofit fontScale="62500" lnSpcReduction="20000"/>
          </a:bodyPr>
          <a:lstStyle/>
          <a:p>
            <a:r>
              <a:rPr lang="en-US" dirty="0"/>
              <a:t>The Spring container is at the core of the Spring Framework. The container will create the objects, wire them together, configure them, and manage their complete life cycle from creation till destruction. The Spring container uses DI to manage the components that make up an application</a:t>
            </a:r>
            <a:r>
              <a:rPr lang="en-US" dirty="0" smtClean="0"/>
              <a:t>.</a:t>
            </a:r>
          </a:p>
          <a:p>
            <a:endParaRPr lang="en-US" dirty="0" smtClean="0"/>
          </a:p>
          <a:p>
            <a:r>
              <a:rPr lang="en-US" dirty="0" smtClean="0"/>
              <a:t>The </a:t>
            </a:r>
            <a:r>
              <a:rPr lang="en-US" dirty="0"/>
              <a:t>container gets its instructions on what objects to instantiate, configure, and assemble by reading the configuration metadata provided. The configuration metadata can be represented either by XML, Java annotations, or Java code</a:t>
            </a:r>
            <a:endParaRPr lang="en-US" dirty="0"/>
          </a:p>
        </p:txBody>
      </p:sp>
      <p:pic>
        <p:nvPicPr>
          <p:cNvPr id="1026" name="Picture 2" descr="C:\Users\s168218\Desktop\container-magic.png"/>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4427984" y="2420888"/>
            <a:ext cx="4639082" cy="2757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397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objects that form the backbone of </a:t>
            </a:r>
            <a:r>
              <a:rPr lang="en-IN" dirty="0" smtClean="0"/>
              <a:t>our application </a:t>
            </a:r>
            <a:r>
              <a:rPr lang="en-IN" dirty="0"/>
              <a:t>and that are managed by the Spring </a:t>
            </a:r>
            <a:r>
              <a:rPr lang="en-IN" dirty="0" err="1"/>
              <a:t>IoC</a:t>
            </a:r>
            <a:r>
              <a:rPr lang="en-IN" dirty="0"/>
              <a:t> container are called beans</a:t>
            </a:r>
            <a:r>
              <a:rPr lang="en-IN" dirty="0" smtClean="0"/>
              <a:t>.</a:t>
            </a:r>
          </a:p>
          <a:p>
            <a:pPr marL="0" indent="0">
              <a:buNone/>
            </a:pPr>
            <a:endParaRPr lang="en-IN" dirty="0" smtClean="0"/>
          </a:p>
          <a:p>
            <a:r>
              <a:rPr lang="en-IN" dirty="0"/>
              <a:t>A bean is an object that is instantiated, assembled, and otherwise managed by a Spring </a:t>
            </a:r>
            <a:r>
              <a:rPr lang="en-IN" dirty="0" err="1"/>
              <a:t>IoC</a:t>
            </a:r>
            <a:r>
              <a:rPr lang="en-IN" dirty="0"/>
              <a:t> container. </a:t>
            </a:r>
            <a:endParaRPr lang="en-IN" dirty="0" smtClean="0"/>
          </a:p>
          <a:p>
            <a:pPr marL="0" indent="0">
              <a:buNone/>
            </a:pPr>
            <a:endParaRPr lang="en-IN" dirty="0" smtClean="0"/>
          </a:p>
          <a:p>
            <a:r>
              <a:rPr lang="en-IN" dirty="0"/>
              <a:t>These beans are created with the configuration metadata that you supply to the container,</a:t>
            </a:r>
          </a:p>
        </p:txBody>
      </p:sp>
      <p:sp>
        <p:nvSpPr>
          <p:cNvPr id="3" name="Title 2"/>
          <p:cNvSpPr>
            <a:spLocks noGrp="1"/>
          </p:cNvSpPr>
          <p:nvPr>
            <p:ph type="title"/>
          </p:nvPr>
        </p:nvSpPr>
        <p:spPr/>
        <p:txBody>
          <a:bodyPr/>
          <a:lstStyle/>
          <a:p>
            <a:r>
              <a:rPr lang="en-IN" b="1" dirty="0"/>
              <a:t>Spring Bean Definition</a:t>
            </a:r>
            <a:br>
              <a:rPr lang="en-IN" b="1" dirty="0"/>
            </a:br>
            <a:endParaRPr lang="en-IN" dirty="0"/>
          </a:p>
        </p:txBody>
      </p:sp>
    </p:spTree>
    <p:extLst>
      <p:ext uri="{BB962C8B-B14F-4D97-AF65-F5344CB8AC3E}">
        <p14:creationId xmlns:p14="http://schemas.microsoft.com/office/powerpoint/2010/main" val="4285537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IN" dirty="0" smtClean="0"/>
              <a:t>Class: </a:t>
            </a:r>
            <a:endParaRPr lang="en-IN" dirty="0"/>
          </a:p>
        </p:txBody>
      </p:sp>
      <p:sp>
        <p:nvSpPr>
          <p:cNvPr id="3" name="Title 2"/>
          <p:cNvSpPr>
            <a:spLocks noGrp="1"/>
          </p:cNvSpPr>
          <p:nvPr>
            <p:ph type="title"/>
          </p:nvPr>
        </p:nvSpPr>
        <p:spPr/>
        <p:txBody>
          <a:bodyPr/>
          <a:lstStyle/>
          <a:p>
            <a:r>
              <a:rPr lang="en-IN" dirty="0" smtClean="0"/>
              <a:t>Properties of beans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723940563"/>
              </p:ext>
            </p:extLst>
          </p:nvPr>
        </p:nvGraphicFramePr>
        <p:xfrm>
          <a:off x="755576" y="2204864"/>
          <a:ext cx="7747000" cy="712088"/>
        </p:xfrm>
        <a:graphic>
          <a:graphicData uri="http://schemas.openxmlformats.org/drawingml/2006/table">
            <a:tbl>
              <a:tblPr/>
              <a:tblGrid>
                <a:gridCol w="1512168"/>
                <a:gridCol w="6234832"/>
              </a:tblGrid>
              <a:tr h="712088">
                <a:tc>
                  <a:txBody>
                    <a:bodyPr/>
                    <a:lstStyle/>
                    <a:p>
                      <a:endParaRPr lang="en-IN" dirty="0"/>
                    </a:p>
                  </a:txBody>
                  <a:tcPr anchor="ctr">
                    <a:lnL>
                      <a:noFill/>
                    </a:lnL>
                    <a:lnR>
                      <a:noFill/>
                    </a:lnR>
                    <a:lnT>
                      <a:noFill/>
                    </a:lnT>
                    <a:lnB>
                      <a:noFill/>
                    </a:lnB>
                  </a:tcPr>
                </a:tc>
                <a:tc>
                  <a:txBody>
                    <a:bodyPr/>
                    <a:lstStyle/>
                    <a:p>
                      <a:r>
                        <a:rPr lang="en-IN" dirty="0"/>
                        <a:t>This attribute is mandatory and specify the bean class to be used to create the bean.</a:t>
                      </a:r>
                    </a:p>
                  </a:txBody>
                  <a:tcPr anchor="ctr">
                    <a:lnL>
                      <a:noFill/>
                    </a:lnL>
                    <a:lnR>
                      <a:noFill/>
                    </a:lnR>
                    <a:lnT>
                      <a:noFill/>
                    </a:lnT>
                    <a:lnB>
                      <a:noFill/>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80770014"/>
              </p:ext>
            </p:extLst>
          </p:nvPr>
        </p:nvGraphicFramePr>
        <p:xfrm>
          <a:off x="755576" y="2924944"/>
          <a:ext cx="7747000" cy="914400"/>
        </p:xfrm>
        <a:graphic>
          <a:graphicData uri="http://schemas.openxmlformats.org/drawingml/2006/table">
            <a:tbl>
              <a:tblPr/>
              <a:tblGrid>
                <a:gridCol w="1512168"/>
                <a:gridCol w="6234832"/>
              </a:tblGrid>
              <a:tr h="0">
                <a:tc>
                  <a:txBody>
                    <a:bodyPr/>
                    <a:lstStyle/>
                    <a:p>
                      <a:r>
                        <a:rPr lang="en-IN" sz="2400" kern="1200" dirty="0" smtClean="0">
                          <a:solidFill>
                            <a:schemeClr val="tx1">
                              <a:lumMod val="85000"/>
                              <a:lumOff val="15000"/>
                            </a:schemeClr>
                          </a:solidFill>
                          <a:latin typeface="+mn-lt"/>
                          <a:ea typeface="+mn-ea"/>
                          <a:cs typeface="+mn-cs"/>
                        </a:rPr>
                        <a:t>Name:</a:t>
                      </a:r>
                      <a:endParaRPr lang="en-IN" sz="2400" kern="1200" dirty="0">
                        <a:solidFill>
                          <a:schemeClr val="tx1">
                            <a:lumMod val="85000"/>
                            <a:lumOff val="15000"/>
                          </a:schemeClr>
                        </a:solidFill>
                        <a:latin typeface="+mn-lt"/>
                        <a:ea typeface="+mn-ea"/>
                        <a:cs typeface="+mn-cs"/>
                      </a:endParaRPr>
                    </a:p>
                  </a:txBody>
                  <a:tcPr anchor="ctr">
                    <a:lnL>
                      <a:noFill/>
                    </a:lnL>
                    <a:lnR>
                      <a:noFill/>
                    </a:lnR>
                    <a:lnT>
                      <a:noFill/>
                    </a:lnT>
                    <a:lnB>
                      <a:noFill/>
                    </a:lnB>
                  </a:tcPr>
                </a:tc>
                <a:tc>
                  <a:txBody>
                    <a:bodyPr/>
                    <a:lstStyle/>
                    <a:p>
                      <a:r>
                        <a:rPr lang="en-IN" dirty="0" smtClean="0"/>
                        <a:t>This attribute specifies the bean identifier uniquely. In XML-based configuration metadata, you use the id and/or name attributes to specify the bean identifier(s).</a:t>
                      </a:r>
                      <a:endParaRPr lang="en-IN" dirty="0"/>
                    </a:p>
                  </a:txBody>
                  <a:tcPr anchor="ctr">
                    <a:lnL>
                      <a:noFill/>
                    </a:lnL>
                    <a:lnR>
                      <a:noFill/>
                    </a:lnR>
                    <a:lnT>
                      <a:noFill/>
                    </a:lnT>
                    <a:lnB>
                      <a:noFill/>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81860251"/>
              </p:ext>
            </p:extLst>
          </p:nvPr>
        </p:nvGraphicFramePr>
        <p:xfrm>
          <a:off x="755576" y="3861048"/>
          <a:ext cx="7747000" cy="640080"/>
        </p:xfrm>
        <a:graphic>
          <a:graphicData uri="http://schemas.openxmlformats.org/drawingml/2006/table">
            <a:tbl>
              <a:tblPr/>
              <a:tblGrid>
                <a:gridCol w="1512168"/>
                <a:gridCol w="6234832"/>
              </a:tblGrid>
              <a:tr h="0">
                <a:tc>
                  <a:txBody>
                    <a:bodyPr/>
                    <a:lstStyle/>
                    <a:p>
                      <a:r>
                        <a:rPr lang="en-IN" sz="2400" dirty="0" smtClean="0"/>
                        <a:t>Scope</a:t>
                      </a:r>
                      <a:r>
                        <a:rPr lang="en-IN" sz="2400" kern="1200" dirty="0" smtClean="0">
                          <a:solidFill>
                            <a:schemeClr val="tx1">
                              <a:lumMod val="85000"/>
                              <a:lumOff val="15000"/>
                            </a:schemeClr>
                          </a:solidFill>
                          <a:latin typeface="+mn-lt"/>
                          <a:ea typeface="+mn-ea"/>
                          <a:cs typeface="+mn-cs"/>
                        </a:rPr>
                        <a:t>:</a:t>
                      </a:r>
                      <a:endParaRPr lang="en-IN" sz="2400" kern="1200" dirty="0">
                        <a:solidFill>
                          <a:schemeClr val="tx1">
                            <a:lumMod val="85000"/>
                            <a:lumOff val="15000"/>
                          </a:schemeClr>
                        </a:solidFill>
                        <a:latin typeface="+mn-lt"/>
                        <a:ea typeface="+mn-ea"/>
                        <a:cs typeface="+mn-cs"/>
                      </a:endParaRPr>
                    </a:p>
                  </a:txBody>
                  <a:tcPr anchor="ctr">
                    <a:lnL>
                      <a:noFill/>
                    </a:lnL>
                    <a:lnR>
                      <a:noFill/>
                    </a:lnR>
                    <a:lnT>
                      <a:noFill/>
                    </a:lnT>
                    <a:lnB>
                      <a:noFill/>
                    </a:lnB>
                  </a:tcPr>
                </a:tc>
                <a:tc>
                  <a:txBody>
                    <a:bodyPr/>
                    <a:lstStyle/>
                    <a:p>
                      <a:r>
                        <a:rPr lang="en-IN" dirty="0" smtClean="0"/>
                        <a:t>This attribute specifies the scope of the objects created from a particular bean definition</a:t>
                      </a:r>
                      <a:endParaRPr lang="en-IN" dirty="0"/>
                    </a:p>
                  </a:txBody>
                  <a:tcPr anchor="ctr">
                    <a:lnL>
                      <a:noFill/>
                    </a:lnL>
                    <a:lnR>
                      <a:noFill/>
                    </a:lnR>
                    <a:lnT>
                      <a:noFill/>
                    </a:lnT>
                    <a:lnB>
                      <a:noFill/>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42924835"/>
              </p:ext>
            </p:extLst>
          </p:nvPr>
        </p:nvGraphicFramePr>
        <p:xfrm>
          <a:off x="755576" y="4725144"/>
          <a:ext cx="7747000" cy="701040"/>
        </p:xfrm>
        <a:graphic>
          <a:graphicData uri="http://schemas.openxmlformats.org/drawingml/2006/table">
            <a:tbl>
              <a:tblPr/>
              <a:tblGrid>
                <a:gridCol w="1512168"/>
                <a:gridCol w="6234832"/>
              </a:tblGrid>
              <a:tr h="0">
                <a:tc>
                  <a:txBody>
                    <a:bodyPr/>
                    <a:lstStyle/>
                    <a:p>
                      <a:r>
                        <a:rPr lang="en-IN" sz="2000" dirty="0" smtClean="0"/>
                        <a:t>Constructor-</a:t>
                      </a:r>
                      <a:r>
                        <a:rPr lang="en-IN" sz="2000" dirty="0" err="1" smtClean="0"/>
                        <a:t>arg</a:t>
                      </a:r>
                      <a:r>
                        <a:rPr lang="en-IN" sz="2000" kern="1200" dirty="0" smtClean="0">
                          <a:solidFill>
                            <a:schemeClr val="tx1">
                              <a:lumMod val="85000"/>
                              <a:lumOff val="15000"/>
                            </a:schemeClr>
                          </a:solidFill>
                          <a:latin typeface="+mn-lt"/>
                          <a:ea typeface="+mn-ea"/>
                          <a:cs typeface="+mn-cs"/>
                        </a:rPr>
                        <a:t>:</a:t>
                      </a:r>
                      <a:endParaRPr lang="en-IN" sz="2000" kern="1200" dirty="0">
                        <a:solidFill>
                          <a:schemeClr val="tx1">
                            <a:lumMod val="85000"/>
                            <a:lumOff val="15000"/>
                          </a:schemeClr>
                        </a:solidFill>
                        <a:latin typeface="+mn-lt"/>
                        <a:ea typeface="+mn-ea"/>
                        <a:cs typeface="+mn-cs"/>
                      </a:endParaRPr>
                    </a:p>
                  </a:txBody>
                  <a:tcPr anchor="ctr">
                    <a:lnL>
                      <a:noFill/>
                    </a:lnL>
                    <a:lnR>
                      <a:noFill/>
                    </a:lnR>
                    <a:lnT>
                      <a:noFill/>
                    </a:lnT>
                    <a:lnB>
                      <a:noFill/>
                    </a:lnB>
                  </a:tcPr>
                </a:tc>
                <a:tc>
                  <a:txBody>
                    <a:bodyPr/>
                    <a:lstStyle/>
                    <a:p>
                      <a:r>
                        <a:rPr lang="en-IN" dirty="0" smtClean="0"/>
                        <a:t>This is used to inject the dependencies</a:t>
                      </a:r>
                      <a:endParaRPr lang="en-IN" dirty="0"/>
                    </a:p>
                  </a:txBody>
                  <a:tcPr anchor="ctr">
                    <a:lnL>
                      <a:noFill/>
                    </a:lnL>
                    <a:lnR>
                      <a:noFill/>
                    </a:lnR>
                    <a:lnT>
                      <a:noFill/>
                    </a:lnT>
                    <a:lnB>
                      <a:noFill/>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897841147"/>
              </p:ext>
            </p:extLst>
          </p:nvPr>
        </p:nvGraphicFramePr>
        <p:xfrm>
          <a:off x="755576" y="5589240"/>
          <a:ext cx="7747000" cy="396240"/>
        </p:xfrm>
        <a:graphic>
          <a:graphicData uri="http://schemas.openxmlformats.org/drawingml/2006/table">
            <a:tbl>
              <a:tblPr/>
              <a:tblGrid>
                <a:gridCol w="1512168"/>
                <a:gridCol w="6234832"/>
              </a:tblGrid>
              <a:tr h="0">
                <a:tc>
                  <a:txBody>
                    <a:bodyPr/>
                    <a:lstStyle/>
                    <a:p>
                      <a:r>
                        <a:rPr lang="en-IN" sz="2000" dirty="0" smtClean="0"/>
                        <a:t>Properties:</a:t>
                      </a:r>
                      <a:endParaRPr lang="en-IN" sz="2000" kern="1200" dirty="0">
                        <a:solidFill>
                          <a:schemeClr val="tx1">
                            <a:lumMod val="85000"/>
                            <a:lumOff val="15000"/>
                          </a:schemeClr>
                        </a:solidFill>
                        <a:latin typeface="+mn-lt"/>
                        <a:ea typeface="+mn-ea"/>
                        <a:cs typeface="+mn-cs"/>
                      </a:endParaRPr>
                    </a:p>
                  </a:txBody>
                  <a:tcPr anchor="ctr">
                    <a:lnL>
                      <a:noFill/>
                    </a:lnL>
                    <a:lnR>
                      <a:noFill/>
                    </a:lnR>
                    <a:lnT>
                      <a:noFill/>
                    </a:lnT>
                    <a:lnB>
                      <a:noFill/>
                    </a:lnB>
                  </a:tcPr>
                </a:tc>
                <a:tc>
                  <a:txBody>
                    <a:bodyPr/>
                    <a:lstStyle/>
                    <a:p>
                      <a:r>
                        <a:rPr lang="en-IN" dirty="0" smtClean="0"/>
                        <a:t>This is used to inject the dependencies</a:t>
                      </a:r>
                      <a:endParaRPr lang="en-IN" dirty="0"/>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234831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42162371"/>
              </p:ext>
            </p:extLst>
          </p:nvPr>
        </p:nvGraphicFramePr>
        <p:xfrm>
          <a:off x="611560" y="764704"/>
          <a:ext cx="7747000" cy="701040"/>
        </p:xfrm>
        <a:graphic>
          <a:graphicData uri="http://schemas.openxmlformats.org/drawingml/2006/table">
            <a:tbl>
              <a:tblPr/>
              <a:tblGrid>
                <a:gridCol w="1512168"/>
                <a:gridCol w="6234832"/>
              </a:tblGrid>
              <a:tr h="0">
                <a:tc>
                  <a:txBody>
                    <a:bodyPr/>
                    <a:lstStyle/>
                    <a:p>
                      <a:r>
                        <a:rPr lang="en-IN" sz="2000" dirty="0" err="1" smtClean="0"/>
                        <a:t>Autowiring</a:t>
                      </a:r>
                      <a:r>
                        <a:rPr lang="en-IN" sz="2000" dirty="0" smtClean="0"/>
                        <a:t> mode:</a:t>
                      </a:r>
                      <a:endParaRPr lang="en-IN" sz="2000" kern="1200" dirty="0">
                        <a:solidFill>
                          <a:schemeClr val="tx1">
                            <a:lumMod val="85000"/>
                            <a:lumOff val="15000"/>
                          </a:schemeClr>
                        </a:solidFill>
                        <a:latin typeface="+mn-lt"/>
                        <a:ea typeface="+mn-ea"/>
                        <a:cs typeface="+mn-cs"/>
                      </a:endParaRPr>
                    </a:p>
                  </a:txBody>
                  <a:tcPr anchor="ctr">
                    <a:lnL>
                      <a:noFill/>
                    </a:lnL>
                    <a:lnR>
                      <a:noFill/>
                    </a:lnR>
                    <a:lnT>
                      <a:noFill/>
                    </a:lnT>
                    <a:lnB>
                      <a:noFill/>
                    </a:lnB>
                  </a:tcPr>
                </a:tc>
                <a:tc>
                  <a:txBody>
                    <a:bodyPr/>
                    <a:lstStyle/>
                    <a:p>
                      <a:r>
                        <a:rPr lang="en-IN" dirty="0" smtClean="0"/>
                        <a:t>This is used to inject the dependencies</a:t>
                      </a:r>
                      <a:endParaRPr lang="en-IN" dirty="0"/>
                    </a:p>
                  </a:txBody>
                  <a:tcPr anchor="ctr">
                    <a:lnL>
                      <a:noFill/>
                    </a:lnL>
                    <a:lnR>
                      <a:noFill/>
                    </a:lnR>
                    <a:lnT>
                      <a:noFill/>
                    </a:lnT>
                    <a:lnB>
                      <a:noFill/>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53511948"/>
              </p:ext>
            </p:extLst>
          </p:nvPr>
        </p:nvGraphicFramePr>
        <p:xfrm>
          <a:off x="683568" y="1700808"/>
          <a:ext cx="7747000" cy="1005840"/>
        </p:xfrm>
        <a:graphic>
          <a:graphicData uri="http://schemas.openxmlformats.org/drawingml/2006/table">
            <a:tbl>
              <a:tblPr/>
              <a:tblGrid>
                <a:gridCol w="1512168"/>
                <a:gridCol w="6234832"/>
              </a:tblGrid>
              <a:tr h="0">
                <a:tc>
                  <a:txBody>
                    <a:bodyPr/>
                    <a:lstStyle/>
                    <a:p>
                      <a:r>
                        <a:rPr lang="en-IN" sz="2000" dirty="0" smtClean="0"/>
                        <a:t>lazy-initialization mode:</a:t>
                      </a:r>
                      <a:endParaRPr lang="en-IN" sz="2000" kern="1200" dirty="0">
                        <a:solidFill>
                          <a:schemeClr val="tx1">
                            <a:lumMod val="85000"/>
                            <a:lumOff val="15000"/>
                          </a:schemeClr>
                        </a:solidFill>
                        <a:latin typeface="+mn-lt"/>
                        <a:ea typeface="+mn-ea"/>
                        <a:cs typeface="+mn-cs"/>
                      </a:endParaRPr>
                    </a:p>
                  </a:txBody>
                  <a:tcPr anchor="ctr">
                    <a:lnL>
                      <a:noFill/>
                    </a:lnL>
                    <a:lnR>
                      <a:noFill/>
                    </a:lnR>
                    <a:lnT>
                      <a:noFill/>
                    </a:lnT>
                    <a:lnB>
                      <a:noFill/>
                    </a:lnB>
                  </a:tcPr>
                </a:tc>
                <a:tc>
                  <a:txBody>
                    <a:bodyPr/>
                    <a:lstStyle/>
                    <a:p>
                      <a:r>
                        <a:rPr lang="en-IN" dirty="0" smtClean="0"/>
                        <a:t>A lazy-initialized bean tells the </a:t>
                      </a:r>
                      <a:r>
                        <a:rPr lang="en-IN" dirty="0" err="1" smtClean="0"/>
                        <a:t>IoC</a:t>
                      </a:r>
                      <a:r>
                        <a:rPr lang="en-IN" dirty="0" smtClean="0"/>
                        <a:t> container to create a bean instance when it is first requested, rather than at </a:t>
                      </a:r>
                      <a:r>
                        <a:rPr lang="en-IN" dirty="0" err="1" smtClean="0"/>
                        <a:t>startup</a:t>
                      </a:r>
                      <a:r>
                        <a:rPr lang="en-IN" dirty="0" smtClean="0"/>
                        <a:t>.</a:t>
                      </a:r>
                      <a:endParaRPr lang="en-IN" dirty="0"/>
                    </a:p>
                  </a:txBody>
                  <a:tcPr anchor="ctr">
                    <a:lnL>
                      <a:noFill/>
                    </a:lnL>
                    <a:lnR>
                      <a:noFill/>
                    </a:lnR>
                    <a:lnT>
                      <a:noFill/>
                    </a:lnT>
                    <a:lnB>
                      <a:noFill/>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40075426"/>
              </p:ext>
            </p:extLst>
          </p:nvPr>
        </p:nvGraphicFramePr>
        <p:xfrm>
          <a:off x="683568" y="2924944"/>
          <a:ext cx="7747000" cy="701040"/>
        </p:xfrm>
        <a:graphic>
          <a:graphicData uri="http://schemas.openxmlformats.org/drawingml/2006/table">
            <a:tbl>
              <a:tblPr/>
              <a:tblGrid>
                <a:gridCol w="1656184"/>
                <a:gridCol w="6090816"/>
              </a:tblGrid>
              <a:tr h="0">
                <a:tc>
                  <a:txBody>
                    <a:bodyPr/>
                    <a:lstStyle/>
                    <a:p>
                      <a:r>
                        <a:rPr lang="en-IN" sz="2000" dirty="0" smtClean="0"/>
                        <a:t>Initialization method:</a:t>
                      </a:r>
                      <a:endParaRPr lang="en-IN" sz="2000" kern="1200" dirty="0">
                        <a:solidFill>
                          <a:schemeClr val="tx1">
                            <a:lumMod val="85000"/>
                            <a:lumOff val="15000"/>
                          </a:schemeClr>
                        </a:solidFill>
                        <a:latin typeface="+mn-lt"/>
                        <a:ea typeface="+mn-ea"/>
                        <a:cs typeface="+mn-cs"/>
                      </a:endParaRPr>
                    </a:p>
                  </a:txBody>
                  <a:tcPr anchor="ctr">
                    <a:lnL>
                      <a:noFill/>
                    </a:lnL>
                    <a:lnR>
                      <a:noFill/>
                    </a:lnR>
                    <a:lnT>
                      <a:noFill/>
                    </a:lnT>
                    <a:lnB>
                      <a:noFill/>
                    </a:lnB>
                  </a:tcPr>
                </a:tc>
                <a:tc>
                  <a:txBody>
                    <a:bodyPr/>
                    <a:lstStyle/>
                    <a:p>
                      <a:r>
                        <a:rPr lang="en-IN" dirty="0" smtClean="0"/>
                        <a:t>A </a:t>
                      </a:r>
                      <a:r>
                        <a:rPr lang="en-IN" dirty="0" err="1" smtClean="0"/>
                        <a:t>callback</a:t>
                      </a:r>
                      <a:r>
                        <a:rPr lang="en-IN" dirty="0" smtClean="0"/>
                        <a:t> to be called just after all necessary properties on the bean have been set by the container.</a:t>
                      </a:r>
                      <a:endParaRPr lang="en-IN" dirty="0"/>
                    </a:p>
                  </a:txBody>
                  <a:tcPr anchor="ctr">
                    <a:lnL>
                      <a:noFill/>
                    </a:lnL>
                    <a:lnR>
                      <a:noFill/>
                    </a:lnR>
                    <a:lnT>
                      <a:noFill/>
                    </a:lnT>
                    <a:lnB>
                      <a:noFill/>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97043775"/>
              </p:ext>
            </p:extLst>
          </p:nvPr>
        </p:nvGraphicFramePr>
        <p:xfrm>
          <a:off x="755576" y="4005064"/>
          <a:ext cx="7747000" cy="701040"/>
        </p:xfrm>
        <a:graphic>
          <a:graphicData uri="http://schemas.openxmlformats.org/drawingml/2006/table">
            <a:tbl>
              <a:tblPr/>
              <a:tblGrid>
                <a:gridCol w="1656184"/>
                <a:gridCol w="6090816"/>
              </a:tblGrid>
              <a:tr h="0">
                <a:tc>
                  <a:txBody>
                    <a:bodyPr/>
                    <a:lstStyle/>
                    <a:p>
                      <a:r>
                        <a:rPr lang="en-IN" sz="2000" dirty="0" smtClean="0"/>
                        <a:t>Destruction method</a:t>
                      </a:r>
                      <a:endParaRPr lang="en-IN" sz="2000" kern="1200" dirty="0">
                        <a:solidFill>
                          <a:schemeClr val="tx1">
                            <a:lumMod val="85000"/>
                            <a:lumOff val="15000"/>
                          </a:schemeClr>
                        </a:solidFill>
                        <a:latin typeface="+mn-lt"/>
                        <a:ea typeface="+mn-ea"/>
                        <a:cs typeface="+mn-cs"/>
                      </a:endParaRPr>
                    </a:p>
                  </a:txBody>
                  <a:tcPr anchor="ctr">
                    <a:lnL>
                      <a:noFill/>
                    </a:lnL>
                    <a:lnR>
                      <a:noFill/>
                    </a:lnR>
                    <a:lnT>
                      <a:noFill/>
                    </a:lnT>
                    <a:lnB>
                      <a:noFill/>
                    </a:lnB>
                  </a:tcPr>
                </a:tc>
                <a:tc>
                  <a:txBody>
                    <a:bodyPr/>
                    <a:lstStyle/>
                    <a:p>
                      <a:r>
                        <a:rPr lang="en-IN" dirty="0" smtClean="0"/>
                        <a:t>A </a:t>
                      </a:r>
                      <a:r>
                        <a:rPr lang="en-IN" dirty="0" err="1" smtClean="0"/>
                        <a:t>callback</a:t>
                      </a:r>
                      <a:r>
                        <a:rPr lang="en-IN" dirty="0" smtClean="0"/>
                        <a:t> to be used when the container containing the bean is destroyed.</a:t>
                      </a:r>
                      <a:endParaRPr lang="en-IN" dirty="0"/>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047909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Spring Bean Scopes</a:t>
            </a:r>
            <a:br>
              <a:rPr lang="en-IN" b="1" dirty="0"/>
            </a:b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380295180"/>
              </p:ext>
            </p:extLst>
          </p:nvPr>
        </p:nvGraphicFramePr>
        <p:xfrm>
          <a:off x="683568" y="2420888"/>
          <a:ext cx="7747000" cy="640080"/>
        </p:xfrm>
        <a:graphic>
          <a:graphicData uri="http://schemas.openxmlformats.org/drawingml/2006/table">
            <a:tbl>
              <a:tblPr/>
              <a:tblGrid>
                <a:gridCol w="1512168"/>
                <a:gridCol w="6234832"/>
              </a:tblGrid>
              <a:tr h="0">
                <a:tc>
                  <a:txBody>
                    <a:bodyPr/>
                    <a:lstStyle/>
                    <a:p>
                      <a:r>
                        <a:rPr lang="en-IN" sz="2000" dirty="0" smtClean="0"/>
                        <a:t>Singleton:</a:t>
                      </a:r>
                      <a:endParaRPr lang="en-IN" sz="2000" kern="1200" dirty="0">
                        <a:solidFill>
                          <a:schemeClr val="tx1">
                            <a:lumMod val="85000"/>
                            <a:lumOff val="15000"/>
                          </a:schemeClr>
                        </a:solidFill>
                        <a:latin typeface="+mn-lt"/>
                        <a:ea typeface="+mn-ea"/>
                        <a:cs typeface="+mn-cs"/>
                      </a:endParaRPr>
                    </a:p>
                  </a:txBody>
                  <a:tcPr anchor="ctr">
                    <a:lnL>
                      <a:noFill/>
                    </a:lnL>
                    <a:lnR>
                      <a:noFill/>
                    </a:lnR>
                    <a:lnT>
                      <a:noFill/>
                    </a:lnT>
                    <a:lnB>
                      <a:noFill/>
                    </a:lnB>
                  </a:tcPr>
                </a:tc>
                <a:tc>
                  <a:txBody>
                    <a:bodyPr/>
                    <a:lstStyle/>
                    <a:p>
                      <a:r>
                        <a:rPr lang="en-IN" dirty="0" smtClean="0"/>
                        <a:t>This scopes the bean definition to a single instance per Spring </a:t>
                      </a:r>
                      <a:r>
                        <a:rPr lang="en-IN" dirty="0" err="1" smtClean="0"/>
                        <a:t>IoC</a:t>
                      </a:r>
                      <a:r>
                        <a:rPr lang="en-IN" dirty="0" smtClean="0"/>
                        <a:t> container (default).</a:t>
                      </a:r>
                      <a:endParaRPr lang="en-IN" dirty="0"/>
                    </a:p>
                  </a:txBody>
                  <a:tcPr anchor="ctr">
                    <a:lnL>
                      <a:noFill/>
                    </a:lnL>
                    <a:lnR>
                      <a:noFill/>
                    </a:lnR>
                    <a:lnT>
                      <a:noFill/>
                    </a:lnT>
                    <a:lnB>
                      <a:noFill/>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75442281"/>
              </p:ext>
            </p:extLst>
          </p:nvPr>
        </p:nvGraphicFramePr>
        <p:xfrm>
          <a:off x="755576" y="3356992"/>
          <a:ext cx="7747000" cy="640080"/>
        </p:xfrm>
        <a:graphic>
          <a:graphicData uri="http://schemas.openxmlformats.org/drawingml/2006/table">
            <a:tbl>
              <a:tblPr/>
              <a:tblGrid>
                <a:gridCol w="1512168"/>
                <a:gridCol w="6234832"/>
              </a:tblGrid>
              <a:tr h="0">
                <a:tc>
                  <a:txBody>
                    <a:bodyPr/>
                    <a:lstStyle/>
                    <a:p>
                      <a:r>
                        <a:rPr lang="en-IN" sz="2000" dirty="0" smtClean="0"/>
                        <a:t>Prototype:</a:t>
                      </a:r>
                      <a:endParaRPr lang="en-IN" sz="2000" kern="1200" dirty="0">
                        <a:solidFill>
                          <a:schemeClr val="tx1">
                            <a:lumMod val="85000"/>
                            <a:lumOff val="15000"/>
                          </a:schemeClr>
                        </a:solidFill>
                        <a:latin typeface="+mn-lt"/>
                        <a:ea typeface="+mn-ea"/>
                        <a:cs typeface="+mn-cs"/>
                      </a:endParaRPr>
                    </a:p>
                  </a:txBody>
                  <a:tcPr anchor="ctr">
                    <a:lnL>
                      <a:noFill/>
                    </a:lnL>
                    <a:lnR>
                      <a:noFill/>
                    </a:lnR>
                    <a:lnT>
                      <a:noFill/>
                    </a:lnT>
                    <a:lnB>
                      <a:noFill/>
                    </a:lnB>
                  </a:tcPr>
                </a:tc>
                <a:tc>
                  <a:txBody>
                    <a:bodyPr/>
                    <a:lstStyle/>
                    <a:p>
                      <a:r>
                        <a:rPr lang="en-IN" dirty="0" smtClean="0"/>
                        <a:t>This scopes a single bean definition to have any number of object instances.</a:t>
                      </a:r>
                      <a:endParaRPr lang="en-IN" dirty="0"/>
                    </a:p>
                  </a:txBody>
                  <a:tcPr anchor="ctr">
                    <a:lnL>
                      <a:noFill/>
                    </a:lnL>
                    <a:lnR>
                      <a:noFill/>
                    </a:lnR>
                    <a:lnT>
                      <a:noFill/>
                    </a:lnT>
                    <a:lnB>
                      <a:noFill/>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69060870"/>
              </p:ext>
            </p:extLst>
          </p:nvPr>
        </p:nvGraphicFramePr>
        <p:xfrm>
          <a:off x="683568" y="4293096"/>
          <a:ext cx="7747000" cy="396240"/>
        </p:xfrm>
        <a:graphic>
          <a:graphicData uri="http://schemas.openxmlformats.org/drawingml/2006/table">
            <a:tbl>
              <a:tblPr/>
              <a:tblGrid>
                <a:gridCol w="1512168"/>
                <a:gridCol w="6234832"/>
              </a:tblGrid>
              <a:tr h="0">
                <a:tc>
                  <a:txBody>
                    <a:bodyPr/>
                    <a:lstStyle/>
                    <a:p>
                      <a:r>
                        <a:rPr lang="en-IN" sz="2000" dirty="0" smtClean="0"/>
                        <a:t>Request:</a:t>
                      </a:r>
                      <a:endParaRPr lang="en-IN" sz="2000" kern="1200" dirty="0">
                        <a:solidFill>
                          <a:schemeClr val="tx1">
                            <a:lumMod val="85000"/>
                            <a:lumOff val="15000"/>
                          </a:schemeClr>
                        </a:solidFill>
                        <a:latin typeface="+mn-lt"/>
                        <a:ea typeface="+mn-ea"/>
                        <a:cs typeface="+mn-cs"/>
                      </a:endParaRPr>
                    </a:p>
                  </a:txBody>
                  <a:tcPr anchor="ctr">
                    <a:lnL>
                      <a:noFill/>
                    </a:lnL>
                    <a:lnR>
                      <a:noFill/>
                    </a:lnR>
                    <a:lnT>
                      <a:noFill/>
                    </a:lnT>
                    <a:lnB>
                      <a:noFill/>
                    </a:lnB>
                  </a:tcPr>
                </a:tc>
                <a:tc>
                  <a:txBody>
                    <a:bodyPr/>
                    <a:lstStyle/>
                    <a:p>
                      <a:r>
                        <a:rPr lang="en-IN" dirty="0" smtClean="0"/>
                        <a:t>This scopes a bean definition to an HTTP request.</a:t>
                      </a:r>
                      <a:endParaRPr lang="en-IN" dirty="0"/>
                    </a:p>
                  </a:txBody>
                  <a:tcPr anchor="ctr">
                    <a:lnL>
                      <a:noFill/>
                    </a:lnL>
                    <a:lnR>
                      <a:noFill/>
                    </a:lnR>
                    <a:lnT>
                      <a:noFill/>
                    </a:lnT>
                    <a:lnB>
                      <a:noFill/>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11184455"/>
              </p:ext>
            </p:extLst>
          </p:nvPr>
        </p:nvGraphicFramePr>
        <p:xfrm>
          <a:off x="755576" y="4941168"/>
          <a:ext cx="7747000" cy="396240"/>
        </p:xfrm>
        <a:graphic>
          <a:graphicData uri="http://schemas.openxmlformats.org/drawingml/2006/table">
            <a:tbl>
              <a:tblPr/>
              <a:tblGrid>
                <a:gridCol w="1512168"/>
                <a:gridCol w="6234832"/>
              </a:tblGrid>
              <a:tr h="0">
                <a:tc>
                  <a:txBody>
                    <a:bodyPr/>
                    <a:lstStyle/>
                    <a:p>
                      <a:r>
                        <a:rPr lang="en-IN" sz="2000" dirty="0" smtClean="0"/>
                        <a:t>Session:</a:t>
                      </a:r>
                      <a:endParaRPr lang="en-IN" sz="2000" kern="1200" dirty="0">
                        <a:solidFill>
                          <a:schemeClr val="tx1">
                            <a:lumMod val="85000"/>
                            <a:lumOff val="15000"/>
                          </a:schemeClr>
                        </a:solidFill>
                        <a:latin typeface="+mn-lt"/>
                        <a:ea typeface="+mn-ea"/>
                        <a:cs typeface="+mn-cs"/>
                      </a:endParaRPr>
                    </a:p>
                  </a:txBody>
                  <a:tcPr anchor="ctr">
                    <a:lnL>
                      <a:noFill/>
                    </a:lnL>
                    <a:lnR>
                      <a:noFill/>
                    </a:lnR>
                    <a:lnT>
                      <a:noFill/>
                    </a:lnT>
                    <a:lnB>
                      <a:noFill/>
                    </a:lnB>
                  </a:tcPr>
                </a:tc>
                <a:tc>
                  <a:txBody>
                    <a:bodyPr/>
                    <a:lstStyle/>
                    <a:p>
                      <a:r>
                        <a:rPr lang="en-IN" dirty="0" smtClean="0"/>
                        <a:t>This scopes a bean definition to an HTTP session.</a:t>
                      </a:r>
                      <a:endParaRPr lang="en-IN" dirty="0"/>
                    </a:p>
                  </a:txBody>
                  <a:tcPr anchor="ctr">
                    <a:lnL>
                      <a:noFill/>
                    </a:lnL>
                    <a:lnR>
                      <a:noFill/>
                    </a:lnR>
                    <a:lnT>
                      <a:noFill/>
                    </a:lnT>
                    <a:lnB>
                      <a:noFill/>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12791869"/>
              </p:ext>
            </p:extLst>
          </p:nvPr>
        </p:nvGraphicFramePr>
        <p:xfrm>
          <a:off x="755576" y="5661248"/>
          <a:ext cx="7747000" cy="396240"/>
        </p:xfrm>
        <a:graphic>
          <a:graphicData uri="http://schemas.openxmlformats.org/drawingml/2006/table">
            <a:tbl>
              <a:tblPr/>
              <a:tblGrid>
                <a:gridCol w="1512168"/>
                <a:gridCol w="6234832"/>
              </a:tblGrid>
              <a:tr h="396240">
                <a:tc>
                  <a:txBody>
                    <a:bodyPr/>
                    <a:lstStyle/>
                    <a:p>
                      <a:endParaRPr lang="en-IN" sz="2000" kern="1200" dirty="0">
                        <a:solidFill>
                          <a:schemeClr val="tx1">
                            <a:lumMod val="85000"/>
                            <a:lumOff val="15000"/>
                          </a:schemeClr>
                        </a:solidFill>
                        <a:latin typeface="+mn-lt"/>
                        <a:ea typeface="+mn-ea"/>
                        <a:cs typeface="+mn-cs"/>
                      </a:endParaRPr>
                    </a:p>
                  </a:txBody>
                  <a:tcPr anchor="ctr">
                    <a:lnL>
                      <a:noFill/>
                    </a:lnL>
                    <a:lnR>
                      <a:noFill/>
                    </a:lnR>
                    <a:lnT>
                      <a:noFill/>
                    </a:lnT>
                    <a:lnB>
                      <a:noFill/>
                    </a:lnB>
                  </a:tcPr>
                </a:tc>
                <a:tc>
                  <a:txBody>
                    <a:bodyPr/>
                    <a:lstStyle/>
                    <a:p>
                      <a:endParaRPr lang="en-IN" dirty="0"/>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568671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singleton scope</a:t>
            </a:r>
            <a:br>
              <a:rPr lang="en-IN" b="1" dirty="0"/>
            </a:br>
            <a:endParaRPr lang="en-IN" dirty="0"/>
          </a:p>
        </p:txBody>
      </p:sp>
      <p:pic>
        <p:nvPicPr>
          <p:cNvPr id="205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348880"/>
            <a:ext cx="58674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645024"/>
            <a:ext cx="7381875"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18884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8261</TotalTime>
  <Words>1066</Words>
  <Application>Microsoft Office PowerPoint</Application>
  <PresentationFormat>On-screen Show (4:3)</PresentationFormat>
  <Paragraphs>105</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Hardcover</vt:lpstr>
      <vt:lpstr>Spring Core</vt:lpstr>
      <vt:lpstr>Topics Covered</vt:lpstr>
      <vt:lpstr> Spring Framework </vt:lpstr>
      <vt:lpstr>Spring Container</vt:lpstr>
      <vt:lpstr>Spring Bean Definition </vt:lpstr>
      <vt:lpstr>Properties of beans</vt:lpstr>
      <vt:lpstr>PowerPoint Presentation</vt:lpstr>
      <vt:lpstr>Spring Bean Scopes </vt:lpstr>
      <vt:lpstr>The singleton scope </vt:lpstr>
      <vt:lpstr>PowerPoint Presentation</vt:lpstr>
      <vt:lpstr>Init, destroy method </vt:lpstr>
      <vt:lpstr>PowerPoint Presentation</vt:lpstr>
      <vt:lpstr>PowerPoint Presentation</vt:lpstr>
      <vt:lpstr>PowerPoint Presentation</vt:lpstr>
      <vt:lpstr>PowerPoint Presentation</vt:lpstr>
      <vt:lpstr>Spring Dependency Injection </vt:lpstr>
      <vt:lpstr>PowerPoint Presentation</vt:lpstr>
      <vt:lpstr>PowerPoint Presentation</vt:lpstr>
      <vt:lpstr>PowerPoint Presentation</vt:lpstr>
      <vt:lpstr>Spring Beans Auto-Wiring </vt:lpstr>
      <vt:lpstr>PowerPoint Presentation</vt:lpstr>
      <vt:lpstr>Spring Annotation Based Configuration </vt:lpstr>
      <vt:lpstr>PowerPoint Presentation</vt:lpstr>
      <vt:lpstr>PowerPoint Presentation</vt:lpstr>
      <vt:lpstr>Spring Java Based Configuration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Core</dc:title>
  <dc:creator>Bharti</dc:creator>
  <cp:lastModifiedBy>Salunkhe, Ashwini</cp:lastModifiedBy>
  <cp:revision>46</cp:revision>
  <dcterms:created xsi:type="dcterms:W3CDTF">2015-02-14T17:52:06Z</dcterms:created>
  <dcterms:modified xsi:type="dcterms:W3CDTF">2017-04-26T05:57:24Z</dcterms:modified>
</cp:coreProperties>
</file>