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59" r:id="rId6"/>
    <p:sldId id="260" r:id="rId7"/>
    <p:sldId id="261"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2C6AF7-B82A-43B7-99CD-DDD9F5989887}" type="datetimeFigureOut">
              <a:rPr lang="en-US" smtClean="0"/>
              <a:t>5/24/2024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BA5D4C3-4356-4770-93B9-3BBDB6B4EB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A5D4C3-4356-4770-93B9-3BBDB6B4EB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A5D4C3-4356-4770-93B9-3BBDB6B4EB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A5D4C3-4356-4770-93B9-3BBDB6B4EB4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A5D4C3-4356-4770-93B9-3BBDB6B4EB4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A5D4C3-4356-4770-93B9-3BBDB6B4EB4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BA5D4C3-4356-4770-93B9-3BBDB6B4EB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BA5D4C3-4356-4770-93B9-3BBDB6B4EB4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2C6AF7-B82A-43B7-99CD-DDD9F5989887}" type="datetimeFigureOut">
              <a:rPr lang="en-US" smtClean="0"/>
              <a:t>5/24/2024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BA5D4C3-4356-4770-93B9-3BBDB6B4EB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82C6AF7-B82A-43B7-99CD-DDD9F5989887}" type="datetimeFigureOut">
              <a:rPr lang="en-US" smtClean="0"/>
              <a:t>5/24/2024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A5D4C3-4356-4770-93B9-3BBDB6B4EB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2C6AF7-B82A-43B7-99CD-DDD9F5989887}" type="datetimeFigureOut">
              <a:rPr lang="en-US" smtClean="0"/>
              <a:t>5/24/2024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BA5D4C3-4356-4770-93B9-3BBDB6B4EB4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82C6AF7-B82A-43B7-99CD-DDD9F5989887}" type="datetimeFigureOut">
              <a:rPr lang="en-US" smtClean="0"/>
              <a:t>5/24/2024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BA5D4C3-4356-4770-93B9-3BBDB6B4EB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annica.com/technology/binary-code" TargetMode="External"/><Relationship Id="rId2" Type="http://schemas.openxmlformats.org/officeDocument/2006/relationships/hyperlink" Target="https://www.britannica.com/technology/information-processing" TargetMode="External"/><Relationship Id="rId1" Type="http://schemas.openxmlformats.org/officeDocument/2006/relationships/slideLayout" Target="../slideLayouts/slideLayout1.xml"/><Relationship Id="rId5" Type="http://schemas.openxmlformats.org/officeDocument/2006/relationships/hyperlink" Target="https://www.britannica.com/technology/supercomputer" TargetMode="External"/><Relationship Id="rId4" Type="http://schemas.openxmlformats.org/officeDocument/2006/relationships/hyperlink" Target="https://www.britannica.com/technology/smartphon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biography/J-Presper-Eckert-Jr" TargetMode="External"/><Relationship Id="rId2" Type="http://schemas.openxmlformats.org/officeDocument/2006/relationships/hyperlink" Target="https://www.britannica.com/biography/John-Mauchly" TargetMode="External"/><Relationship Id="rId1" Type="http://schemas.openxmlformats.org/officeDocument/2006/relationships/slideLayout" Target="../slideLayouts/slideLayout2.xml"/><Relationship Id="rId5" Type="http://schemas.openxmlformats.org/officeDocument/2006/relationships/hyperlink" Target="https://www.britannica.com/technology/ENIAC" TargetMode="External"/><Relationship Id="rId4" Type="http://schemas.openxmlformats.org/officeDocument/2006/relationships/hyperlink" Target="https://www.britannica.com/topic/University-of-Pennsylvani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science/function-mathematics" TargetMode="External"/><Relationship Id="rId2" Type="http://schemas.openxmlformats.org/officeDocument/2006/relationships/hyperlink" Target="https://www.britannica.com/technology/computer-programming-langu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britannica.com/technology/embedded-processor" TargetMode="External"/><Relationship Id="rId3" Type="http://schemas.openxmlformats.org/officeDocument/2006/relationships/hyperlink" Target="https://www.britannica.com/technology/digital-computer" TargetMode="External"/><Relationship Id="rId7" Type="http://schemas.openxmlformats.org/officeDocument/2006/relationships/hyperlink" Target="https://www.britannica.com/technology/microcomputer" TargetMode="External"/><Relationship Id="rId2" Type="http://schemas.openxmlformats.org/officeDocument/2006/relationships/hyperlink" Target="https://www.britannica.com/technology/analog-computer" TargetMode="External"/><Relationship Id="rId1" Type="http://schemas.openxmlformats.org/officeDocument/2006/relationships/slideLayout" Target="../slideLayouts/slideLayout2.xml"/><Relationship Id="rId6" Type="http://schemas.openxmlformats.org/officeDocument/2006/relationships/hyperlink" Target="https://www.britannica.com/technology/minicomputer" TargetMode="External"/><Relationship Id="rId5" Type="http://schemas.openxmlformats.org/officeDocument/2006/relationships/hyperlink" Target="https://www.britannica.com/technology/supercomputer" TargetMode="External"/><Relationship Id="rId4" Type="http://schemas.openxmlformats.org/officeDocument/2006/relationships/hyperlink" Target="https://www.britannica.com/technology/mainframe" TargetMode="External"/><Relationship Id="rId9" Type="http://schemas.openxmlformats.org/officeDocument/2006/relationships/hyperlink" Target="https://www.britannica.com/technology/hardware-comput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softwarequality/definition/application" TargetMode="External"/><Relationship Id="rId2" Type="http://schemas.openxmlformats.org/officeDocument/2006/relationships/hyperlink" Target="https://www.techtarget.com/whatis/definition/script" TargetMode="External"/><Relationship Id="rId1" Type="http://schemas.openxmlformats.org/officeDocument/2006/relationships/slideLayout" Target="../slideLayouts/slideLayout2.xml"/><Relationship Id="rId6" Type="http://schemas.openxmlformats.org/officeDocument/2006/relationships/hyperlink" Target="https://www.techtarget.com/searchapparchitecture/definition/application-service-provider-ASP" TargetMode="External"/><Relationship Id="rId5" Type="http://schemas.openxmlformats.org/officeDocument/2006/relationships/hyperlink" Target="https://www.techtarget.com/searchapparchitecture/definition/middleware" TargetMode="External"/><Relationship Id="rId4" Type="http://schemas.openxmlformats.org/officeDocument/2006/relationships/hyperlink" Target="https://www.techtarget.com/whatis/definition/system-softwar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futurelearn.com/courses/computer-syste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5257800" cy="609600"/>
          </a:xfrm>
        </p:spPr>
        <p:txBody>
          <a:bodyPr>
            <a:normAutofit fontScale="90000"/>
          </a:bodyPr>
          <a:lstStyle/>
          <a:p>
            <a:r>
              <a:rPr lang="en-US" i="1" dirty="0" smtClean="0">
                <a:latin typeface="Algerian" pitchFamily="82" charset="0"/>
              </a:rPr>
              <a:t>What is computer</a:t>
            </a:r>
            <a:endParaRPr lang="en-US" i="1" dirty="0">
              <a:latin typeface="Algerian" pitchFamily="82" charset="0"/>
            </a:endParaRPr>
          </a:p>
        </p:txBody>
      </p:sp>
      <p:sp>
        <p:nvSpPr>
          <p:cNvPr id="3" name="Subtitle 2"/>
          <p:cNvSpPr>
            <a:spLocks noGrp="1"/>
          </p:cNvSpPr>
          <p:nvPr>
            <p:ph type="subTitle" idx="1"/>
          </p:nvPr>
        </p:nvSpPr>
        <p:spPr>
          <a:xfrm>
            <a:off x="609600" y="1905000"/>
            <a:ext cx="7086600" cy="3657600"/>
          </a:xfrm>
        </p:spPr>
        <p:txBody>
          <a:bodyPr>
            <a:normAutofit/>
          </a:bodyPr>
          <a:lstStyle/>
          <a:p>
            <a:pPr algn="l"/>
            <a:r>
              <a:rPr lang="en-US" i="1" dirty="0">
                <a:latin typeface="Blackadder ITC" pitchFamily="82" charset="0"/>
              </a:rPr>
              <a:t>A computer is a machine that can store and </a:t>
            </a:r>
            <a:r>
              <a:rPr lang="en-US" i="1" dirty="0">
                <a:latin typeface="Blackadder ITC" pitchFamily="82" charset="0"/>
                <a:hlinkClick r:id="rId2"/>
              </a:rPr>
              <a:t>process information</a:t>
            </a:r>
            <a:r>
              <a:rPr lang="en-US" i="1" dirty="0">
                <a:latin typeface="Blackadder ITC" pitchFamily="82" charset="0"/>
              </a:rPr>
              <a:t>. Most computers rely on a </a:t>
            </a:r>
            <a:r>
              <a:rPr lang="en-US" i="1" dirty="0">
                <a:latin typeface="Blackadder ITC" pitchFamily="82" charset="0"/>
                <a:hlinkClick r:id="rId3"/>
              </a:rPr>
              <a:t>binary system</a:t>
            </a:r>
            <a:r>
              <a:rPr lang="en-US" i="1" dirty="0">
                <a:latin typeface="Blackadder ITC" pitchFamily="82" charset="0"/>
              </a:rPr>
              <a:t>, which uses two variables, 0 and 1, to complete tasks such as storing data, calculating algorithms, and displaying information. Computers come in many different shapes and sizes, from handheld </a:t>
            </a:r>
            <a:r>
              <a:rPr lang="en-US" i="1" dirty="0">
                <a:latin typeface="Blackadder ITC" pitchFamily="82" charset="0"/>
                <a:hlinkClick r:id="rId4"/>
              </a:rPr>
              <a:t>smartphones</a:t>
            </a:r>
            <a:r>
              <a:rPr lang="en-US" i="1" dirty="0">
                <a:latin typeface="Blackadder ITC" pitchFamily="82" charset="0"/>
              </a:rPr>
              <a:t> to </a:t>
            </a:r>
            <a:r>
              <a:rPr lang="en-US" i="1" dirty="0">
                <a:latin typeface="Blackadder ITC" pitchFamily="82" charset="0"/>
                <a:hlinkClick r:id="rId5"/>
              </a:rPr>
              <a:t>supercomputers</a:t>
            </a:r>
            <a:r>
              <a:rPr lang="en-US" i="1" dirty="0">
                <a:latin typeface="Blackadder ITC" pitchFamily="82" charset="0"/>
              </a:rPr>
              <a:t> weighing more than 300 tons.</a:t>
            </a:r>
          </a:p>
        </p:txBody>
      </p:sp>
    </p:spTree>
    <p:extLst>
      <p:ext uri="{BB962C8B-B14F-4D97-AF65-F5344CB8AC3E}">
        <p14:creationId xmlns:p14="http://schemas.microsoft.com/office/powerpoint/2010/main" val="635298721"/>
      </p:ext>
    </p:extLst>
  </p:cSld>
  <p:clrMapOvr>
    <a:masterClrMapping/>
  </p:clrMapOvr>
  <mc:AlternateContent xmlns:mc="http://schemas.openxmlformats.org/markup-compatibility/2006">
    <mc:Choice xmlns:p14="http://schemas.microsoft.com/office/powerpoint/2010/main" Requires="p14">
      <p:transition spd="slow" p14:dur="2000" advTm="60">
        <p14:ferris dir="l"/>
      </p:transition>
    </mc:Choice>
    <mc:Fallback>
      <p:transition spd="slow" advTm="6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Title 2"/>
          <p:cNvSpPr>
            <a:spLocks noGrp="1"/>
          </p:cNvSpPr>
          <p:nvPr>
            <p:ph type="title"/>
          </p:nvPr>
        </p:nvSpPr>
        <p:spPr>
          <a:xfrm flipH="1">
            <a:off x="-1371600" y="274638"/>
            <a:ext cx="1371600" cy="1143000"/>
          </a:xfrm>
        </p:spPr>
        <p:txBody>
          <a:bodyPr/>
          <a:lstStyle/>
          <a:p>
            <a:endParaRPr lang="en-US" dirty="0"/>
          </a:p>
        </p:txBody>
      </p:sp>
    </p:spTree>
    <p:extLst>
      <p:ext uri="{BB962C8B-B14F-4D97-AF65-F5344CB8AC3E}">
        <p14:creationId xmlns:p14="http://schemas.microsoft.com/office/powerpoint/2010/main" val="321633541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Blackadder ITC" pitchFamily="82" charset="0"/>
              </a:rPr>
              <a:t>Many people throughout history are credited with developing early prototypes that led to the modern computer. During World War II, physicist </a:t>
            </a:r>
            <a:r>
              <a:rPr lang="en-US" dirty="0">
                <a:latin typeface="Blackadder ITC" pitchFamily="82" charset="0"/>
                <a:hlinkClick r:id="rId2"/>
              </a:rPr>
              <a:t>John </a:t>
            </a:r>
            <a:r>
              <a:rPr lang="en-US" dirty="0" err="1">
                <a:latin typeface="Blackadder ITC" pitchFamily="82" charset="0"/>
                <a:hlinkClick r:id="rId2"/>
              </a:rPr>
              <a:t>Mauchly</a:t>
            </a:r>
            <a:r>
              <a:rPr lang="en-US" dirty="0">
                <a:latin typeface="Blackadder ITC" pitchFamily="82" charset="0"/>
              </a:rPr>
              <a:t>, engineer </a:t>
            </a:r>
            <a:r>
              <a:rPr lang="en-US" dirty="0">
                <a:latin typeface="Blackadder ITC" pitchFamily="82" charset="0"/>
                <a:hlinkClick r:id="rId3"/>
              </a:rPr>
              <a:t>J. </a:t>
            </a:r>
            <a:r>
              <a:rPr lang="en-US" dirty="0" err="1">
                <a:latin typeface="Blackadder ITC" pitchFamily="82" charset="0"/>
                <a:hlinkClick r:id="rId3"/>
              </a:rPr>
              <a:t>Presper</a:t>
            </a:r>
            <a:r>
              <a:rPr lang="en-US" dirty="0">
                <a:latin typeface="Blackadder ITC" pitchFamily="82" charset="0"/>
                <a:hlinkClick r:id="rId3"/>
              </a:rPr>
              <a:t> Eckert, Jr.</a:t>
            </a:r>
            <a:r>
              <a:rPr lang="en-US" dirty="0">
                <a:latin typeface="Blackadder ITC" pitchFamily="82" charset="0"/>
              </a:rPr>
              <a:t>, and their colleagues at the </a:t>
            </a:r>
            <a:r>
              <a:rPr lang="en-US" dirty="0">
                <a:latin typeface="Blackadder ITC" pitchFamily="82" charset="0"/>
                <a:hlinkClick r:id="rId4"/>
              </a:rPr>
              <a:t>University of Pennsylvania</a:t>
            </a:r>
            <a:r>
              <a:rPr lang="en-US" dirty="0">
                <a:latin typeface="Blackadder ITC" pitchFamily="82" charset="0"/>
              </a:rPr>
              <a:t> designed the first programmable general-purpose electronic digital computer, the </a:t>
            </a:r>
            <a:r>
              <a:rPr lang="en-US" dirty="0">
                <a:latin typeface="Blackadder ITC" pitchFamily="82" charset="0"/>
                <a:hlinkClick r:id="rId5"/>
              </a:rPr>
              <a:t>Electronic Numerical Integrator and Computer</a:t>
            </a:r>
            <a:r>
              <a:rPr lang="en-US" dirty="0">
                <a:latin typeface="Blackadder ITC" pitchFamily="82" charset="0"/>
              </a:rPr>
              <a:t> (ENIAC).</a:t>
            </a:r>
          </a:p>
        </p:txBody>
      </p:sp>
      <p:sp>
        <p:nvSpPr>
          <p:cNvPr id="2" name="Title 1"/>
          <p:cNvSpPr>
            <a:spLocks noGrp="1"/>
          </p:cNvSpPr>
          <p:nvPr>
            <p:ph type="title"/>
          </p:nvPr>
        </p:nvSpPr>
        <p:spPr>
          <a:xfrm>
            <a:off x="381000" y="457200"/>
            <a:ext cx="7467600" cy="792162"/>
          </a:xfrm>
        </p:spPr>
        <p:txBody>
          <a:bodyPr>
            <a:normAutofit fontScale="90000"/>
          </a:bodyPr>
          <a:lstStyle/>
          <a:p>
            <a:r>
              <a:rPr lang="en-US" i="1" dirty="0" smtClean="0">
                <a:latin typeface="Algerian" pitchFamily="82" charset="0"/>
              </a:rPr>
              <a:t>Who invented the computer</a:t>
            </a:r>
            <a:endParaRPr lang="en-US" i="1" dirty="0">
              <a:latin typeface="Algerian" pitchFamily="82" charset="0"/>
            </a:endParaRPr>
          </a:p>
        </p:txBody>
      </p:sp>
    </p:spTree>
    <p:extLst>
      <p:ext uri="{BB962C8B-B14F-4D97-AF65-F5344CB8AC3E}">
        <p14:creationId xmlns:p14="http://schemas.microsoft.com/office/powerpoint/2010/main" val="32254363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a:bodyPr>
          <a:lstStyle/>
          <a:p>
            <a:r>
              <a:rPr lang="en-US" sz="3600" i="1" dirty="0">
                <a:latin typeface="Blackadder ITC" pitchFamily="82" charset="0"/>
              </a:rPr>
              <a:t>Popular modern </a:t>
            </a:r>
            <a:r>
              <a:rPr lang="en-US" sz="3600" i="1" dirty="0">
                <a:latin typeface="Blackadder ITC" pitchFamily="82" charset="0"/>
                <a:hlinkClick r:id="rId2"/>
              </a:rPr>
              <a:t>programming languages</a:t>
            </a:r>
            <a:r>
              <a:rPr lang="en-US" sz="3600" i="1" dirty="0">
                <a:latin typeface="Blackadder ITC" pitchFamily="82" charset="0"/>
              </a:rPr>
              <a:t>, such as JavaScript and Python, work through multiple forms of programming paradigms. Functional programming, which uses mathematical </a:t>
            </a:r>
            <a:r>
              <a:rPr lang="en-US" sz="3600" i="1" dirty="0">
                <a:latin typeface="Blackadder ITC" pitchFamily="82" charset="0"/>
                <a:hlinkClick r:id="rId3"/>
              </a:rPr>
              <a:t>functions</a:t>
            </a:r>
            <a:r>
              <a:rPr lang="en-US" sz="3600" i="1" dirty="0">
                <a:latin typeface="Blackadder ITC" pitchFamily="82" charset="0"/>
              </a:rPr>
              <a:t> to give outputs based on data input, is one of the more common ways code is used to provide instructions for a computer.</a:t>
            </a:r>
          </a:p>
        </p:txBody>
      </p:sp>
      <p:sp>
        <p:nvSpPr>
          <p:cNvPr id="2" name="Title 1"/>
          <p:cNvSpPr>
            <a:spLocks noGrp="1"/>
          </p:cNvSpPr>
          <p:nvPr>
            <p:ph type="title"/>
          </p:nvPr>
        </p:nvSpPr>
        <p:spPr>
          <a:xfrm>
            <a:off x="381000" y="609600"/>
            <a:ext cx="8382000" cy="533400"/>
          </a:xfrm>
        </p:spPr>
        <p:txBody>
          <a:bodyPr>
            <a:normAutofit fontScale="90000"/>
          </a:bodyPr>
          <a:lstStyle/>
          <a:p>
            <a:r>
              <a:rPr lang="en-US" sz="3600" i="1" dirty="0" smtClean="0">
                <a:latin typeface="Algerian" pitchFamily="82" charset="0"/>
              </a:rPr>
              <a:t>How do programming languages work</a:t>
            </a:r>
            <a:endParaRPr lang="en-US" sz="3600" i="1" dirty="0">
              <a:latin typeface="Algerian" pitchFamily="82" charset="0"/>
            </a:endParaRPr>
          </a:p>
        </p:txBody>
      </p:sp>
    </p:spTree>
    <p:extLst>
      <p:ext uri="{BB962C8B-B14F-4D97-AF65-F5344CB8AC3E}">
        <p14:creationId xmlns:p14="http://schemas.microsoft.com/office/powerpoint/2010/main" val="857160307"/>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mputer-Full-form"/>
          <p:cNvSpPr>
            <a:spLocks noGrp="1" noChangeAspect="1" noChangeArrowheads="1"/>
          </p:cNvSpPr>
          <p:nvPr>
            <p:ph idx="1"/>
          </p:nvPr>
        </p:nvSpPr>
        <p:spPr bwMode="auto">
          <a:xfrm>
            <a:off x="609600" y="1524000"/>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i="1" dirty="0" smtClean="0">
                <a:latin typeface="Blackadder ITC" pitchFamily="82" charset="0"/>
              </a:rPr>
              <a:t>C= Common</a:t>
            </a:r>
          </a:p>
          <a:p>
            <a:r>
              <a:rPr lang="en-US" i="1" dirty="0" smtClean="0">
                <a:latin typeface="Blackadder ITC" pitchFamily="82" charset="0"/>
              </a:rPr>
              <a:t>O=Operating</a:t>
            </a:r>
          </a:p>
          <a:p>
            <a:r>
              <a:rPr lang="en-US" i="1" dirty="0" smtClean="0">
                <a:latin typeface="Blackadder ITC" pitchFamily="82" charset="0"/>
              </a:rPr>
              <a:t>M=Machine</a:t>
            </a:r>
          </a:p>
          <a:p>
            <a:r>
              <a:rPr lang="en-US" i="1" dirty="0" smtClean="0">
                <a:latin typeface="Blackadder ITC" pitchFamily="82" charset="0"/>
              </a:rPr>
              <a:t>P=Particularly</a:t>
            </a:r>
          </a:p>
          <a:p>
            <a:r>
              <a:rPr lang="en-US" i="1" dirty="0" smtClean="0">
                <a:latin typeface="Blackadder ITC" pitchFamily="82" charset="0"/>
              </a:rPr>
              <a:t>U= Used for</a:t>
            </a:r>
          </a:p>
          <a:p>
            <a:r>
              <a:rPr lang="en-US" i="1" dirty="0" smtClean="0">
                <a:latin typeface="Blackadder ITC" pitchFamily="82" charset="0"/>
              </a:rPr>
              <a:t>T=Trade</a:t>
            </a:r>
          </a:p>
          <a:p>
            <a:r>
              <a:rPr lang="en-US" i="1" dirty="0" smtClean="0">
                <a:latin typeface="Blackadder ITC" pitchFamily="82" charset="0"/>
              </a:rPr>
              <a:t>E=Education</a:t>
            </a:r>
          </a:p>
          <a:p>
            <a:r>
              <a:rPr lang="en-US" i="1" dirty="0" smtClean="0">
                <a:latin typeface="Blackadder ITC" pitchFamily="82" charset="0"/>
              </a:rPr>
              <a:t>R=Research</a:t>
            </a:r>
            <a:endParaRPr lang="en-US" i="1" dirty="0">
              <a:latin typeface="Blackadder ITC" pitchFamily="82" charset="0"/>
            </a:endParaRPr>
          </a:p>
        </p:txBody>
      </p:sp>
      <p:sp>
        <p:nvSpPr>
          <p:cNvPr id="2" name="Title 1"/>
          <p:cNvSpPr>
            <a:spLocks noGrp="1"/>
          </p:cNvSpPr>
          <p:nvPr>
            <p:ph type="title"/>
          </p:nvPr>
        </p:nvSpPr>
        <p:spPr>
          <a:xfrm>
            <a:off x="381000" y="533400"/>
            <a:ext cx="6629400" cy="685800"/>
          </a:xfrm>
        </p:spPr>
        <p:txBody>
          <a:bodyPr>
            <a:normAutofit fontScale="90000"/>
          </a:bodyPr>
          <a:lstStyle/>
          <a:p>
            <a:r>
              <a:rPr lang="en-US" i="1" dirty="0" smtClean="0">
                <a:latin typeface="Algerian" pitchFamily="82" charset="0"/>
              </a:rPr>
              <a:t>Full form of computer</a:t>
            </a:r>
            <a:endParaRPr lang="en-US" i="1" dirty="0">
              <a:latin typeface="Algerian" pitchFamily="82" charset="0"/>
            </a:endParaRPr>
          </a:p>
        </p:txBody>
      </p:sp>
    </p:spTree>
    <p:extLst>
      <p:ext uri="{BB962C8B-B14F-4D97-AF65-F5344CB8AC3E}">
        <p14:creationId xmlns:p14="http://schemas.microsoft.com/office/powerpoint/2010/main" val="13845296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1"/>
            <a:r>
              <a:rPr lang="en-US" sz="3200" i="1" dirty="0">
                <a:solidFill>
                  <a:schemeClr val="tx1">
                    <a:lumMod val="85000"/>
                    <a:lumOff val="15000"/>
                  </a:schemeClr>
                </a:solidFill>
                <a:latin typeface="Blackadder ITC" pitchFamily="82" charset="0"/>
                <a:hlinkClick r:id="rId2"/>
              </a:rPr>
              <a:t>Analog computers</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hlinkClick r:id="rId3"/>
              </a:rPr>
              <a:t>Digital computers</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hlinkClick r:id="rId4"/>
              </a:rPr>
              <a:t>Mainframe computer</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hlinkClick r:id="rId5"/>
              </a:rPr>
              <a:t>Supercomputer</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hlinkClick r:id="rId6"/>
              </a:rPr>
              <a:t>Minicomputer</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hlinkClick r:id="rId7"/>
              </a:rPr>
              <a:t>Microcomputer</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rPr>
              <a:t>Laptop computer</a:t>
            </a:r>
          </a:p>
          <a:p>
            <a:pPr lvl="1"/>
            <a:r>
              <a:rPr lang="en-US" sz="3200" i="1" dirty="0">
                <a:solidFill>
                  <a:schemeClr val="tx1">
                    <a:lumMod val="85000"/>
                    <a:lumOff val="15000"/>
                  </a:schemeClr>
                </a:solidFill>
                <a:latin typeface="Blackadder ITC" pitchFamily="82" charset="0"/>
                <a:hlinkClick r:id="rId8"/>
              </a:rPr>
              <a:t>Embedded processors</a:t>
            </a:r>
            <a:endParaRPr lang="en-US" sz="3200" i="1" dirty="0">
              <a:solidFill>
                <a:schemeClr val="tx1">
                  <a:lumMod val="85000"/>
                  <a:lumOff val="15000"/>
                </a:schemeClr>
              </a:solidFill>
              <a:latin typeface="Blackadder ITC" pitchFamily="82" charset="0"/>
            </a:endParaRPr>
          </a:p>
          <a:p>
            <a:pPr lvl="1"/>
            <a:r>
              <a:rPr lang="en-US" sz="3200" i="1" dirty="0">
                <a:solidFill>
                  <a:schemeClr val="tx1">
                    <a:lumMod val="85000"/>
                    <a:lumOff val="15000"/>
                  </a:schemeClr>
                </a:solidFill>
                <a:latin typeface="Blackadder ITC" pitchFamily="82" charset="0"/>
                <a:hlinkClick r:id="rId9"/>
              </a:rPr>
              <a:t>Computer hardware</a:t>
            </a:r>
            <a:endParaRPr lang="en-US" sz="3200" i="1" dirty="0">
              <a:solidFill>
                <a:schemeClr val="tx1">
                  <a:lumMod val="85000"/>
                  <a:lumOff val="15000"/>
                </a:schemeClr>
              </a:solidFill>
              <a:latin typeface="Blackadder ITC" pitchFamily="82" charset="0"/>
            </a:endParaRPr>
          </a:p>
          <a:p>
            <a:endParaRPr lang="en-US" dirty="0"/>
          </a:p>
        </p:txBody>
      </p:sp>
      <p:sp>
        <p:nvSpPr>
          <p:cNvPr id="2" name="Title 1"/>
          <p:cNvSpPr>
            <a:spLocks noGrp="1"/>
          </p:cNvSpPr>
          <p:nvPr>
            <p:ph type="title"/>
          </p:nvPr>
        </p:nvSpPr>
        <p:spPr>
          <a:xfrm>
            <a:off x="228600" y="304800"/>
            <a:ext cx="6019800" cy="914400"/>
          </a:xfrm>
        </p:spPr>
        <p:txBody>
          <a:bodyPr/>
          <a:lstStyle/>
          <a:p>
            <a:r>
              <a:rPr lang="en-US" i="1" dirty="0" smtClean="0">
                <a:latin typeface="Algerian" pitchFamily="82" charset="0"/>
              </a:rPr>
              <a:t>Computer basics</a:t>
            </a:r>
            <a:endParaRPr lang="en-US" i="1" dirty="0">
              <a:latin typeface="Algerian" pitchFamily="82" charset="0"/>
            </a:endParaRPr>
          </a:p>
        </p:txBody>
      </p:sp>
    </p:spTree>
    <p:extLst>
      <p:ext uri="{BB962C8B-B14F-4D97-AF65-F5344CB8AC3E}">
        <p14:creationId xmlns:p14="http://schemas.microsoft.com/office/powerpoint/2010/main" val="1363942565"/>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Autofit/>
          </a:bodyPr>
          <a:lstStyle/>
          <a:p>
            <a:r>
              <a:rPr lang="en-US" sz="2000" i="1" dirty="0">
                <a:latin typeface="Blackadder ITC" pitchFamily="82" charset="0"/>
              </a:rPr>
              <a:t>Software is a set of instructions, data or programs used to operate computers and execute specific tasks. It is the opposite of hardware, which describes the physical aspects of a computer. Software is a generic term used to refer to applications, </a:t>
            </a:r>
            <a:r>
              <a:rPr lang="en-US" sz="2000" i="1" u="sng" dirty="0">
                <a:latin typeface="Blackadder ITC" pitchFamily="82" charset="0"/>
                <a:hlinkClick r:id="rId2"/>
              </a:rPr>
              <a:t>scripts</a:t>
            </a:r>
            <a:r>
              <a:rPr lang="en-US" sz="2000" i="1" dirty="0">
                <a:latin typeface="Blackadder ITC" pitchFamily="82" charset="0"/>
              </a:rPr>
              <a:t> and programs that run on a device. It can be thought of as the variable part of a computer, while hardware is the invariable part.</a:t>
            </a:r>
          </a:p>
          <a:p>
            <a:r>
              <a:rPr lang="en-US" sz="2000" i="1" dirty="0">
                <a:latin typeface="Blackadder ITC" pitchFamily="82" charset="0"/>
              </a:rPr>
              <a:t>The two main categories of software are </a:t>
            </a:r>
            <a:r>
              <a:rPr lang="en-US" sz="2000" i="1" u="sng" dirty="0">
                <a:latin typeface="Blackadder ITC" pitchFamily="82" charset="0"/>
                <a:hlinkClick r:id="rId3"/>
              </a:rPr>
              <a:t>application</a:t>
            </a:r>
            <a:r>
              <a:rPr lang="en-US" sz="2000" i="1" dirty="0">
                <a:latin typeface="Blackadder ITC" pitchFamily="82" charset="0"/>
              </a:rPr>
              <a:t> software and </a:t>
            </a:r>
            <a:r>
              <a:rPr lang="en-US" sz="2000" i="1" u="sng" dirty="0">
                <a:latin typeface="Blackadder ITC" pitchFamily="82" charset="0"/>
                <a:hlinkClick r:id="rId4"/>
              </a:rPr>
              <a:t>system software</a:t>
            </a:r>
            <a:r>
              <a:rPr lang="en-US" sz="2000" i="1" dirty="0">
                <a:latin typeface="Blackadder ITC" pitchFamily="82" charset="0"/>
              </a:rPr>
              <a:t>. An application is software that fulfills a specific need or performs tasks. System software is designed to run a computer's hardware and provides a platform for applications to run on top of.</a:t>
            </a:r>
          </a:p>
          <a:p>
            <a:r>
              <a:rPr lang="en-US" sz="2000" i="1" dirty="0">
                <a:latin typeface="Blackadder ITC" pitchFamily="82" charset="0"/>
              </a:rPr>
              <a:t>Other types of software include programming software, which provides the programming tools software developers need; </a:t>
            </a:r>
            <a:r>
              <a:rPr lang="en-US" sz="2000" i="1" u="sng" dirty="0">
                <a:latin typeface="Blackadder ITC" pitchFamily="82" charset="0"/>
                <a:hlinkClick r:id="rId5"/>
              </a:rPr>
              <a:t>middleware</a:t>
            </a:r>
            <a:r>
              <a:rPr lang="en-US" sz="2000" i="1" dirty="0">
                <a:latin typeface="Blackadder ITC" pitchFamily="82" charset="0"/>
              </a:rPr>
              <a:t>, which sits between system software and applications; and driver software, which operates computer devices and peripherals.</a:t>
            </a:r>
          </a:p>
          <a:p>
            <a:r>
              <a:rPr lang="en-US" sz="2000" i="1" dirty="0">
                <a:latin typeface="Blackadder ITC" pitchFamily="82" charset="0"/>
              </a:rPr>
              <a:t>Early software was written for specific computers and sold with the hardware it ran on. In the 1980s, software began to be sold on floppy disks, and later on CDs and DVDs. Today, most software is purchased and directly downloaded over the internet. Software can be found on </a:t>
            </a:r>
            <a:r>
              <a:rPr lang="en-US" sz="2000" i="1" dirty="0" smtClean="0">
                <a:latin typeface="Blackadder ITC" pitchFamily="82" charset="0"/>
              </a:rPr>
              <a:t>      vendor </a:t>
            </a:r>
            <a:r>
              <a:rPr lang="en-US" sz="2000" i="1" dirty="0">
                <a:latin typeface="Blackadder ITC" pitchFamily="82" charset="0"/>
              </a:rPr>
              <a:t>websites or </a:t>
            </a:r>
            <a:r>
              <a:rPr lang="en-US" sz="2000" i="1" u="sng" dirty="0">
                <a:latin typeface="Blackadder ITC" pitchFamily="82" charset="0"/>
                <a:hlinkClick r:id="rId6"/>
              </a:rPr>
              <a:t>application service provider </a:t>
            </a:r>
            <a:r>
              <a:rPr lang="en-US" sz="2000" i="1" dirty="0">
                <a:latin typeface="Blackadder ITC" pitchFamily="82" charset="0"/>
              </a:rPr>
              <a:t>websites.</a:t>
            </a:r>
          </a:p>
          <a:p>
            <a:endParaRPr lang="en-US" sz="2000" dirty="0">
              <a:latin typeface="Blackadder ITC" pitchFamily="82" charset="0"/>
            </a:endParaRPr>
          </a:p>
        </p:txBody>
      </p:sp>
      <p:sp>
        <p:nvSpPr>
          <p:cNvPr id="2" name="Title 1"/>
          <p:cNvSpPr>
            <a:spLocks noGrp="1"/>
          </p:cNvSpPr>
          <p:nvPr>
            <p:ph type="title"/>
          </p:nvPr>
        </p:nvSpPr>
        <p:spPr/>
        <p:txBody>
          <a:bodyPr/>
          <a:lstStyle/>
          <a:p>
            <a:r>
              <a:rPr lang="en-US" i="1" dirty="0" smtClean="0">
                <a:latin typeface="Algerian" pitchFamily="82" charset="0"/>
              </a:rPr>
              <a:t>What is software</a:t>
            </a:r>
            <a:endParaRPr lang="en-US" i="1" dirty="0">
              <a:latin typeface="Algerian" pitchFamily="82" charset="0"/>
            </a:endParaRPr>
          </a:p>
        </p:txBody>
      </p:sp>
    </p:spTree>
    <p:extLst>
      <p:ext uri="{BB962C8B-B14F-4D97-AF65-F5344CB8AC3E}">
        <p14:creationId xmlns:p14="http://schemas.microsoft.com/office/powerpoint/2010/main" val="131692493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latin typeface="Algerian" pitchFamily="82" charset="0"/>
              </a:rPr>
              <a:t>1. System software</a:t>
            </a:r>
          </a:p>
          <a:p>
            <a:r>
              <a:rPr lang="en-US" sz="2800" i="1" dirty="0">
                <a:latin typeface="Blackadder ITC" pitchFamily="82" charset="0"/>
              </a:rPr>
              <a:t>If you think of software as being in layers, the system software is the bottom layer: it sits between the hardware and the application </a:t>
            </a:r>
            <a:r>
              <a:rPr lang="en-US" sz="2800" i="1" dirty="0" smtClean="0">
                <a:latin typeface="Blackadder ITC" pitchFamily="82" charset="0"/>
              </a:rPr>
              <a:t>software</a:t>
            </a:r>
            <a:endParaRPr lang="en-US" sz="2800" i="1" u="sng" dirty="0">
              <a:latin typeface="Blackadder ITC" pitchFamily="82" charset="0"/>
              <a:hlinkClick r:id="rId2"/>
            </a:endParaRPr>
          </a:p>
          <a:p>
            <a:r>
              <a:rPr lang="en-US" sz="2800" i="1" dirty="0">
                <a:latin typeface="Blackadder ITC" pitchFamily="82" charset="0"/>
              </a:rPr>
              <a:t>Operating systems like Windows, </a:t>
            </a:r>
            <a:r>
              <a:rPr lang="en-US" sz="2800" i="1" dirty="0" err="1">
                <a:latin typeface="Blackadder ITC" pitchFamily="82" charset="0"/>
              </a:rPr>
              <a:t>macOS</a:t>
            </a:r>
            <a:r>
              <a:rPr lang="en-US" sz="2800" i="1" dirty="0">
                <a:latin typeface="Blackadder ITC" pitchFamily="82" charset="0"/>
              </a:rPr>
              <a:t>, Android and </a:t>
            </a:r>
            <a:r>
              <a:rPr lang="en-US" sz="2800" i="1" dirty="0" err="1">
                <a:latin typeface="Blackadder ITC" pitchFamily="82" charset="0"/>
              </a:rPr>
              <a:t>iOS</a:t>
            </a:r>
            <a:r>
              <a:rPr lang="en-US" sz="2800" i="1" dirty="0">
                <a:latin typeface="Blackadder ITC" pitchFamily="82" charset="0"/>
              </a:rPr>
              <a:t> are examples of system software. Operating systems are loaded into RAM when the device starts up, and have access to the hard drive.</a:t>
            </a:r>
          </a:p>
          <a:p>
            <a:endParaRPr lang="en-US" dirty="0">
              <a:latin typeface="Blackadder ITC" pitchFamily="82" charset="0"/>
            </a:endParaRPr>
          </a:p>
        </p:txBody>
      </p:sp>
      <p:sp>
        <p:nvSpPr>
          <p:cNvPr id="2" name="Title 1"/>
          <p:cNvSpPr>
            <a:spLocks noGrp="1"/>
          </p:cNvSpPr>
          <p:nvPr>
            <p:ph type="title"/>
          </p:nvPr>
        </p:nvSpPr>
        <p:spPr/>
        <p:txBody>
          <a:bodyPr>
            <a:normAutofit/>
          </a:bodyPr>
          <a:lstStyle/>
          <a:p>
            <a:r>
              <a:rPr lang="en-US" i="1" dirty="0" smtClean="0">
                <a:latin typeface="Algerian" pitchFamily="82" charset="0"/>
              </a:rPr>
              <a:t>types of computer software</a:t>
            </a:r>
            <a:endParaRPr lang="en-US" i="1" dirty="0">
              <a:latin typeface="Algerian" pitchFamily="82" charset="0"/>
            </a:endParaRPr>
          </a:p>
        </p:txBody>
      </p:sp>
    </p:spTree>
    <p:extLst>
      <p:ext uri="{BB962C8B-B14F-4D97-AF65-F5344CB8AC3E}">
        <p14:creationId xmlns:p14="http://schemas.microsoft.com/office/powerpoint/2010/main" val="30633716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382000" cy="5321491"/>
          </a:xfrm>
        </p:spPr>
        <p:txBody>
          <a:bodyPr>
            <a:normAutofit lnSpcReduction="10000"/>
          </a:bodyPr>
          <a:lstStyle/>
          <a:p>
            <a:r>
              <a:rPr lang="en-US" b="1" i="1" dirty="0">
                <a:latin typeface="Algerian" pitchFamily="82" charset="0"/>
              </a:rPr>
              <a:t>2. Utility </a:t>
            </a:r>
            <a:r>
              <a:rPr lang="en-US" b="1" i="1" dirty="0" smtClean="0">
                <a:latin typeface="Algerian" pitchFamily="82" charset="0"/>
              </a:rPr>
              <a:t>software</a:t>
            </a:r>
          </a:p>
          <a:p>
            <a:endParaRPr lang="en-US" b="1" i="1" dirty="0">
              <a:latin typeface="Algerian" pitchFamily="82" charset="0"/>
            </a:endParaRPr>
          </a:p>
          <a:p>
            <a:r>
              <a:rPr lang="en-US" i="1" dirty="0">
                <a:latin typeface="Blackadder ITC" pitchFamily="82" charset="0"/>
              </a:rPr>
              <a:t>Utility software is part of the system software and performs specific tasks to keep the computer running. Utility software is always running in the background. Examples of utility software are security and </a:t>
            </a:r>
            <a:r>
              <a:rPr lang="en-US" i="1" dirty="0" err="1">
                <a:latin typeface="Blackadder ITC" pitchFamily="82" charset="0"/>
              </a:rPr>
              <a:t>optimisation</a:t>
            </a:r>
            <a:r>
              <a:rPr lang="en-US" i="1" dirty="0">
                <a:latin typeface="Blackadder ITC" pitchFamily="82" charset="0"/>
              </a:rPr>
              <a:t> programs.</a:t>
            </a:r>
          </a:p>
          <a:p>
            <a:r>
              <a:rPr lang="en-US" i="1" dirty="0">
                <a:latin typeface="Blackadder ITC" pitchFamily="82" charset="0"/>
              </a:rPr>
              <a:t>Security programs include anti-virus software that scans and removes viruses. Most computers will include some sort of anti-virus software, but you can add your own.</a:t>
            </a:r>
          </a:p>
          <a:p>
            <a:r>
              <a:rPr lang="en-US" i="1" dirty="0" err="1">
                <a:latin typeface="Blackadder ITC" pitchFamily="82" charset="0"/>
              </a:rPr>
              <a:t>Optimisation</a:t>
            </a:r>
            <a:r>
              <a:rPr lang="en-US" i="1" dirty="0">
                <a:latin typeface="Blackadder ITC" pitchFamily="82" charset="0"/>
              </a:rPr>
              <a:t> programs can include tools for system clean-up, disk defragmentation, and file compression. These tools are typically installed as part of the operating system. They have access to the hard drive to keep it tidy.</a:t>
            </a:r>
          </a:p>
          <a:p>
            <a:endParaRPr lang="en-US" dirty="0">
              <a:latin typeface="Blackadder ITC" pitchFamily="82" charset="0"/>
            </a:endParaRPr>
          </a:p>
        </p:txBody>
      </p:sp>
      <p:sp>
        <p:nvSpPr>
          <p:cNvPr id="3" name="Title 2"/>
          <p:cNvSpPr>
            <a:spLocks noGrp="1"/>
          </p:cNvSpPr>
          <p:nvPr>
            <p:ph type="title"/>
          </p:nvPr>
        </p:nvSpPr>
        <p:spPr>
          <a:xfrm flipH="1">
            <a:off x="-685800" y="-381000"/>
            <a:ext cx="381000" cy="1143000"/>
          </a:xfrm>
        </p:spPr>
        <p:txBody>
          <a:bodyPr/>
          <a:lstStyle/>
          <a:p>
            <a:endParaRPr lang="en-US" dirty="0"/>
          </a:p>
        </p:txBody>
      </p:sp>
    </p:spTree>
    <p:extLst>
      <p:ext uri="{BB962C8B-B14F-4D97-AF65-F5344CB8AC3E}">
        <p14:creationId xmlns:p14="http://schemas.microsoft.com/office/powerpoint/2010/main" val="16111827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458200" cy="5626291"/>
          </a:xfrm>
        </p:spPr>
        <p:txBody>
          <a:bodyPr>
            <a:normAutofit fontScale="92500" lnSpcReduction="10000"/>
          </a:bodyPr>
          <a:lstStyle/>
          <a:p>
            <a:r>
              <a:rPr lang="en-US" b="1" dirty="0">
                <a:latin typeface="Algerian" pitchFamily="82" charset="0"/>
              </a:rPr>
              <a:t>3. Application </a:t>
            </a:r>
            <a:r>
              <a:rPr lang="en-US" b="1" dirty="0" smtClean="0">
                <a:latin typeface="Algerian" pitchFamily="82" charset="0"/>
              </a:rPr>
              <a:t>software</a:t>
            </a:r>
          </a:p>
          <a:p>
            <a:endParaRPr lang="en-US" b="1" dirty="0">
              <a:latin typeface="Algerian" pitchFamily="82" charset="0"/>
            </a:endParaRPr>
          </a:p>
          <a:p>
            <a:r>
              <a:rPr lang="en-US" dirty="0">
                <a:latin typeface="Blackadder ITC" pitchFamily="82" charset="0"/>
              </a:rPr>
              <a:t>This is everything else! Anything that is not an operating system or a utility is an application or app. So a word processor, spreadsheet, web browser, and graphics software are all examples of application software, and they can do many specific tasks.</a:t>
            </a:r>
          </a:p>
          <a:p>
            <a:r>
              <a:rPr lang="en-US" dirty="0">
                <a:latin typeface="Blackadder ITC" pitchFamily="82" charset="0"/>
              </a:rPr>
              <a:t>You can remove and add applications on your computer using the operating system.</a:t>
            </a:r>
          </a:p>
          <a:p>
            <a:r>
              <a:rPr lang="en-US" dirty="0">
                <a:latin typeface="Blackadder ITC" pitchFamily="82" charset="0"/>
              </a:rPr>
              <a:t>Application software like a word processor regularly directs the operating system to load and save files from and to the hard drive. When you are working on a file, it is saved temporarily in the RAM. It is only when you choose to save it that it is written to the hard drive.</a:t>
            </a:r>
          </a:p>
          <a:p>
            <a:r>
              <a:rPr lang="en-US" dirty="0">
                <a:latin typeface="Blackadder ITC" pitchFamily="82" charset="0"/>
              </a:rPr>
              <a:t>This is why, if the computer crashes while you’re working on a file, you may lose any changes you didn’t save. Data stored in the RAM is volatile. The data is lost when the RAM loses power.</a:t>
            </a:r>
          </a:p>
          <a:p>
            <a:endParaRPr lang="en-US" dirty="0"/>
          </a:p>
        </p:txBody>
      </p:sp>
      <p:sp>
        <p:nvSpPr>
          <p:cNvPr id="3" name="Title 2"/>
          <p:cNvSpPr>
            <a:spLocks noGrp="1"/>
          </p:cNvSpPr>
          <p:nvPr>
            <p:ph type="title"/>
          </p:nvPr>
        </p:nvSpPr>
        <p:spPr>
          <a:xfrm flipH="1">
            <a:off x="-762000" y="274638"/>
            <a:ext cx="304800" cy="1143000"/>
          </a:xfrm>
        </p:spPr>
        <p:txBody>
          <a:bodyPr/>
          <a:lstStyle/>
          <a:p>
            <a:endParaRPr lang="en-US" dirty="0"/>
          </a:p>
        </p:txBody>
      </p:sp>
    </p:spTree>
    <p:extLst>
      <p:ext uri="{BB962C8B-B14F-4D97-AF65-F5344CB8AC3E}">
        <p14:creationId xmlns:p14="http://schemas.microsoft.com/office/powerpoint/2010/main" val="8132432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TotalTime>
  <Words>475</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What is computer</vt:lpstr>
      <vt:lpstr>Who invented the computer</vt:lpstr>
      <vt:lpstr>How do programming languages work</vt:lpstr>
      <vt:lpstr>Full form of computer</vt:lpstr>
      <vt:lpstr>Computer basics</vt:lpstr>
      <vt:lpstr>What is software</vt:lpstr>
      <vt:lpstr>types of computer software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dc:title>
  <dc:creator>Windows User</dc:creator>
  <cp:lastModifiedBy>Windows User</cp:lastModifiedBy>
  <cp:revision>8</cp:revision>
  <dcterms:created xsi:type="dcterms:W3CDTF">2024-05-23T07:07:55Z</dcterms:created>
  <dcterms:modified xsi:type="dcterms:W3CDTF">2024-05-24T08:02:33Z</dcterms:modified>
</cp:coreProperties>
</file>