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9" r:id="rId2"/>
    <p:sldId id="588" r:id="rId3"/>
    <p:sldId id="579" r:id="rId4"/>
    <p:sldId id="580" r:id="rId5"/>
    <p:sldId id="581" r:id="rId6"/>
    <p:sldId id="582" r:id="rId7"/>
    <p:sldId id="584" r:id="rId8"/>
    <p:sldId id="585" r:id="rId9"/>
    <p:sldId id="586" r:id="rId10"/>
    <p:sldId id="583" r:id="rId11"/>
    <p:sldId id="627" r:id="rId12"/>
    <p:sldId id="628" r:id="rId13"/>
    <p:sldId id="589" r:id="rId14"/>
    <p:sldId id="602" r:id="rId15"/>
    <p:sldId id="603" r:id="rId16"/>
    <p:sldId id="604" r:id="rId17"/>
    <p:sldId id="590" r:id="rId18"/>
    <p:sldId id="601" r:id="rId19"/>
    <p:sldId id="591" r:id="rId20"/>
    <p:sldId id="599" r:id="rId21"/>
    <p:sldId id="600" r:id="rId22"/>
    <p:sldId id="592" r:id="rId23"/>
    <p:sldId id="595" r:id="rId24"/>
    <p:sldId id="593" r:id="rId25"/>
    <p:sldId id="594" r:id="rId26"/>
    <p:sldId id="619" r:id="rId27"/>
    <p:sldId id="611" r:id="rId28"/>
    <p:sldId id="613" r:id="rId29"/>
    <p:sldId id="621" r:id="rId30"/>
    <p:sldId id="622" r:id="rId31"/>
    <p:sldId id="626" r:id="rId32"/>
    <p:sldId id="625" r:id="rId33"/>
    <p:sldId id="615" r:id="rId34"/>
    <p:sldId id="620" r:id="rId35"/>
    <p:sldId id="587" r:id="rId36"/>
  </p:sldIdLst>
  <p:sldSz cx="9144000" cy="6858000" type="screen4x3"/>
  <p:notesSz cx="6794500" cy="9906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io Martinelli" initials="MM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7C9"/>
    <a:srgbClr val="85BEDE"/>
    <a:srgbClr val="760000"/>
    <a:srgbClr val="B95A0B"/>
    <a:srgbClr val="C67820"/>
    <a:srgbClr val="ED620D"/>
    <a:srgbClr val="007434"/>
    <a:srgbClr val="003399"/>
    <a:srgbClr val="C40000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43" autoAdjust="0"/>
    <p:restoredTop sz="91860" autoAdjust="0"/>
  </p:normalViewPr>
  <p:slideViewPr>
    <p:cSldViewPr snapToGrid="0">
      <p:cViewPr varScale="1">
        <p:scale>
          <a:sx n="77" d="100"/>
          <a:sy n="77" d="100"/>
        </p:scale>
        <p:origin x="98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-3096" y="-114"/>
      </p:cViewPr>
      <p:guideLst>
        <p:guide orient="horz" pos="3120"/>
        <p:guide pos="2140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34BC86-26B2-4E97-84BC-86D2BECDFB93}" type="datetime4">
              <a:rPr lang="nl-NL"/>
              <a:pPr/>
              <a:t>5 maart 2021</a:t>
            </a:fld>
            <a:endParaRPr lang="nl-NL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ECE614-CF06-4360-A034-A4F9B9C4995D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92900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76" y="0"/>
            <a:ext cx="2943438" cy="495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936C7-6A70-449E-955C-4D17B497A807}" type="datetime4">
              <a:rPr lang="nl-NL"/>
              <a:pPr/>
              <a:t>5 maart 2021</a:t>
            </a:fld>
            <a:endParaRPr lang="nl-NL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2950"/>
            <a:ext cx="4951412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133" y="4705074"/>
            <a:ext cx="5436235" cy="445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76" y="9408563"/>
            <a:ext cx="2943438" cy="49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299" tIns="45650" rIns="91299" bIns="4565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2684D4-5C03-4A46-9CBF-D8F1FEEB2460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37324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5 maart 2021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1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5 maart 2021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569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5 maart 2021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3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5 maart 2021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567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87936C7-6A70-449E-955C-4D17B497A807}" type="datetime4">
              <a:rPr lang="nl-NL" smtClean="0"/>
              <a:pPr/>
              <a:t>5 maart 2021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2684D4-5C03-4A46-9CBF-D8F1FEEB2460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39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 userDrawn="1"/>
        </p:nvSpPr>
        <p:spPr bwMode="auto">
          <a:xfrm>
            <a:off x="-3" y="1797756"/>
            <a:ext cx="9144003" cy="179355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69149" y="2572645"/>
            <a:ext cx="6618288" cy="885825"/>
          </a:xfrm>
        </p:spPr>
        <p:txBody>
          <a:bodyPr tIns="0" bIns="0"/>
          <a:lstStyle>
            <a:lvl1pPr>
              <a:defRPr sz="2800" i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169149" y="3609283"/>
            <a:ext cx="6618288" cy="1144587"/>
          </a:xfrm>
        </p:spPr>
        <p:txBody>
          <a:bodyPr/>
          <a:lstStyle>
            <a:lvl1pPr marL="0" indent="0">
              <a:defRPr sz="18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  <a:endParaRPr lang="nl-NL" noProof="0" dirty="0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089" name="Rectangle 17"/>
          <p:cNvSpPr>
            <a:spLocks noGrp="1" noChangeArrowheads="1"/>
          </p:cNvSpPr>
          <p:nvPr>
            <p:ph type="dt" sz="quarter" idx="2"/>
          </p:nvPr>
        </p:nvSpPr>
        <p:spPr>
          <a:xfrm>
            <a:off x="1170517" y="4931914"/>
            <a:ext cx="6618288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b="1" smtClean="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pPr>
              <a:spcBef>
                <a:spcPct val="20000"/>
              </a:spcBef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/>
          <a:srcRect l="11417" t="40370" r="76750" b="43926"/>
          <a:stretch/>
        </p:blipFill>
        <p:spPr>
          <a:xfrm>
            <a:off x="940471" y="162451"/>
            <a:ext cx="1784286" cy="665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5" y="54130"/>
            <a:ext cx="831446" cy="843765"/>
          </a:xfrm>
          <a:prstGeom prst="rect">
            <a:avLst/>
          </a:prstGeom>
        </p:spPr>
      </p:pic>
      <p:sp>
        <p:nvSpPr>
          <p:cNvPr id="32" name="Rectangle 31"/>
          <p:cNvSpPr>
            <a:spLocks noChangeArrowheads="1"/>
          </p:cNvSpPr>
          <p:nvPr userDrawn="1"/>
        </p:nvSpPr>
        <p:spPr bwMode="auto">
          <a:xfrm>
            <a:off x="-3" y="1988107"/>
            <a:ext cx="9144003" cy="154833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 userDrawn="1"/>
        </p:nvSpPr>
        <p:spPr bwMode="auto">
          <a:xfrm>
            <a:off x="-4" y="2150343"/>
            <a:ext cx="9144003" cy="154833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15" name="Group 14"/>
          <p:cNvGrpSpPr>
            <a:grpSpLocks noChangeAspect="1"/>
          </p:cNvGrpSpPr>
          <p:nvPr userDrawn="1"/>
        </p:nvGrpSpPr>
        <p:grpSpPr>
          <a:xfrm>
            <a:off x="177230" y="6131463"/>
            <a:ext cx="8804402" cy="656956"/>
            <a:chOff x="-1356563" y="5622932"/>
            <a:chExt cx="12243584" cy="913577"/>
          </a:xfrm>
        </p:grpSpPr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71273"/>
              <a:ext cx="1064156" cy="393172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0" y="2158365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" name="Line 13"/>
          <p:cNvSpPr>
            <a:spLocks noChangeShapeType="1"/>
          </p:cNvSpPr>
          <p:nvPr userDrawn="1"/>
        </p:nvSpPr>
        <p:spPr bwMode="auto">
          <a:xfrm>
            <a:off x="4" y="6666061"/>
            <a:ext cx="9144000" cy="15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3" y="4973381"/>
            <a:ext cx="5501437" cy="988357"/>
          </a:xfrm>
          <a:prstGeom prst="rect">
            <a:avLst/>
          </a:prstGeom>
        </p:spPr>
      </p:pic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185776" y="6131463"/>
            <a:ext cx="8761673" cy="656956"/>
            <a:chOff x="-1356563" y="5622932"/>
            <a:chExt cx="12184164" cy="913577"/>
          </a:xfrm>
        </p:grpSpPr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5" y="5893227"/>
              <a:ext cx="1004736" cy="37121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30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45466" y="3297542"/>
            <a:ext cx="7676178" cy="56803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807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968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98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28650" y="914401"/>
            <a:ext cx="7886700" cy="5262563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6913" y="61549"/>
            <a:ext cx="7655779" cy="570524"/>
          </a:xfrm>
        </p:spPr>
        <p:txBody>
          <a:bodyPr anchor="ctr" anchorCtr="0"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332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-2218" y="564741"/>
            <a:ext cx="9144003" cy="72000"/>
          </a:xfrm>
          <a:prstGeom prst="rect">
            <a:avLst/>
          </a:prstGeom>
          <a:solidFill>
            <a:srgbClr val="3492C8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482725"/>
            <a:ext cx="7874000" cy="430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Klik om de opmaakprofielen van de modeltekst te bewerken</a:t>
            </a:r>
          </a:p>
          <a:p>
            <a:pPr lvl="1"/>
            <a:r>
              <a:rPr lang="en-GB"/>
              <a:t>Tweede niveau</a:t>
            </a:r>
          </a:p>
          <a:p>
            <a:pPr lvl="2"/>
            <a:r>
              <a:rPr lang="en-GB"/>
              <a:t>Derde niveau</a:t>
            </a:r>
          </a:p>
          <a:p>
            <a:pPr lvl="3"/>
            <a:r>
              <a:rPr lang="en-GB"/>
              <a:t>Vierde niveau</a:t>
            </a:r>
          </a:p>
          <a:p>
            <a:pPr lvl="4"/>
            <a:r>
              <a:rPr lang="en-GB"/>
              <a:t>Vijfde niveau</a:t>
            </a:r>
          </a:p>
          <a:p>
            <a:pPr lvl="0"/>
            <a:endParaRPr lang="nl-NL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96913" y="68820"/>
            <a:ext cx="7676178" cy="568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bewerken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0" y="952500"/>
            <a:ext cx="9144001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 userDrawn="1"/>
        </p:nvSpPr>
        <p:spPr bwMode="auto">
          <a:xfrm>
            <a:off x="0" y="707864"/>
            <a:ext cx="9144003" cy="72000"/>
          </a:xfrm>
          <a:prstGeom prst="rect">
            <a:avLst/>
          </a:prstGeom>
          <a:solidFill>
            <a:srgbClr val="838383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 userDrawn="1"/>
        </p:nvSpPr>
        <p:spPr bwMode="auto">
          <a:xfrm>
            <a:off x="0" y="638654"/>
            <a:ext cx="9144003" cy="72000"/>
          </a:xfrm>
          <a:prstGeom prst="rect">
            <a:avLst/>
          </a:prstGeom>
          <a:solidFill>
            <a:srgbClr val="CA7D26">
              <a:alpha val="6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lvl="0"/>
            <a:endParaRPr lang="en-US">
              <a:latin typeface="Calibr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918" y="2032"/>
            <a:ext cx="808814" cy="820800"/>
          </a:xfrm>
          <a:prstGeom prst="rect">
            <a:avLst/>
          </a:prstGeom>
        </p:spPr>
      </p:pic>
      <p:grpSp>
        <p:nvGrpSpPr>
          <p:cNvPr id="12" name="Group 11"/>
          <p:cNvGrpSpPr>
            <a:grpSpLocks noChangeAspect="1"/>
          </p:cNvGrpSpPr>
          <p:nvPr userDrawn="1"/>
        </p:nvGrpSpPr>
        <p:grpSpPr>
          <a:xfrm>
            <a:off x="91770" y="6504027"/>
            <a:ext cx="4245207" cy="318576"/>
            <a:chOff x="-1356563" y="5622932"/>
            <a:chExt cx="12173942" cy="913577"/>
          </a:xfrm>
        </p:grpSpPr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755" y="5810973"/>
              <a:ext cx="501568" cy="494081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804" b="35568"/>
            <a:stretch/>
          </p:blipFill>
          <p:spPr>
            <a:xfrm>
              <a:off x="9822864" y="5897003"/>
              <a:ext cx="994515" cy="36744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 userDrawn="1"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3251" y="5796757"/>
              <a:ext cx="522515" cy="522513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356563" y="5622932"/>
              <a:ext cx="9144000" cy="91357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701" y="5897004"/>
              <a:ext cx="882439" cy="36543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1" r:id="rId3"/>
    <p:sldLayoutId id="2147483655" r:id="rId4"/>
    <p:sldLayoutId id="2147483656" r:id="rId5"/>
    <p:sldLayoutId id="2147483661" r:id="rId6"/>
    <p:sldLayoutId id="2147483662" r:id="rId7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nl-NL" sz="2400" b="1" dirty="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FFFFFE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BBF"/>
        </a:buClr>
        <a:buFont typeface="Arial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/>
        </p:nvSpPr>
        <p:spPr bwMode="auto">
          <a:xfrm>
            <a:off x="1227517" y="2778698"/>
            <a:ext cx="6618288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lang="nl-NL" sz="2800" b="1" i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FFFFFE"/>
                </a:solidFill>
                <a:latin typeface="Arial" charset="0"/>
              </a:defRPr>
            </a:lvl9pPr>
          </a:lstStyle>
          <a:p>
            <a:pPr algn="ctr"/>
            <a:r>
              <a:rPr lang="en-US" kern="0" dirty="0" smtClean="0"/>
              <a:t>GOM file </a:t>
            </a:r>
            <a:r>
              <a:rPr lang="en-US" kern="0" dirty="0" smtClean="0"/>
              <a:t>user guide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37656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solid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95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liquid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57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Loading conditions on gas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26319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START_LOAD_ON_NODES_GAS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solidFill>
                <a:srgbClr val="4197C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0	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$$START_LOAD_ON_MATERIAL_POINTS_GAS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(6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3D)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(1)…	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loaded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side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2D)	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(1)…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4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47099"/>
            <a:ext cx="91439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 0/1 	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PRESCRIBED_MATERIAL_POINT_VELOCITY_SURFACE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01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PRESCRIBED_NODAL_VELOCITY_VOLUME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PRESCRIBED_NODAL_VELOCITY_SURFACE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47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Prescribed velocity on nodes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7" y="847099"/>
            <a:ext cx="886159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PRESCRIBED_NODAL_VELOCITY_LINE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PRESCRIBED_NODAL_VELOCITY_POINT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 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0/1	 0/1 	 0/1 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117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Initial prescribed velocity on MPs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3318" y="847099"/>
            <a:ext cx="88615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$$INITIAL_VELOCITY_MATERIAL_POINT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22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Contact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88126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START_CONTACT_VOLUME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	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(up to 4)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Material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(1)	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			“…”		0	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START_BODY_CONTACT_2D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contact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 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materials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(up to 4)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 Material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Friction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Adhesion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(1)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	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“…”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0	0</a:t>
            </a:r>
          </a:p>
          <a:p>
            <a:r>
              <a:rPr lang="es-ES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7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Excavation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32522" y="852247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$$START_EXCAVATION_SOLID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volume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Excavated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	0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8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ABSORBING_BOUNDARY_POINT_SOLID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0791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Dimension, </a:t>
            </a:r>
            <a:r>
              <a:rPr lang="en-US" dirty="0"/>
              <a:t>element </a:t>
            </a:r>
            <a:r>
              <a:rPr lang="en-US" dirty="0" smtClean="0"/>
              <a:t>type and formulation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65520" y="1087911"/>
            <a:ext cx="46024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### Anura3D_2021 ###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DIMENSION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3D-cartesian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3D-cylindrical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2D-plane_strain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2D-axisymmetric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$$ELEMENTTYPE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tetrahedral_old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triangular_3-noded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FORMULATION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single-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double-point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852326" y="3665095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845700" y="4056030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2454963" y="3830542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ight Arrow 25"/>
          <p:cNvSpPr/>
          <p:nvPr/>
        </p:nvSpPr>
        <p:spPr>
          <a:xfrm>
            <a:off x="2458278" y="4231418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175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ABSORBING_BOUNDARY_SURFACE_LIQUID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9218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absorbing boundary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09" y="851386"/>
            <a:ext cx="90744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ABSORBING_BOUNDARY_SURFACE_GAS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ID	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delta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         0		0/1 	0         0		0/1 	             0	     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$$ABSORBING_BOUNDARY_LINE_GAS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Line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$$ABSORBING_BOUNDARY_POINT_GAS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ID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 delta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 delta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  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alpha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 delta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0         0	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            0	     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1113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1"/>
            <a:ext cx="6096000" cy="32316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$$EXTENDING_MESH_CORNER_NODES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Extending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$$COMPRESSING_MESH_CORNER_NODES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Compressing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MOVING_MESH_CORNER_NODES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Moving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corner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92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Moving mesh</a:t>
            </a:r>
            <a:endParaRPr lang="es-ES" dirty="0"/>
          </a:p>
        </p:txBody>
      </p:sp>
      <p:sp>
        <p:nvSpPr>
          <p:cNvPr id="5" name="Rectangle 4"/>
          <p:cNvSpPr/>
          <p:nvPr/>
        </p:nvSpPr>
        <p:spPr>
          <a:xfrm>
            <a:off x="129208" y="844902"/>
            <a:ext cx="6096000" cy="266226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MOVING_MESH_DIRECTION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-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z-</a:t>
            </a: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Calibri" panose="020F0502020204030204" pitchFamily="34" charset="0"/>
              <a:buChar char="-"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MOVING_MESH_REFERENCE_MATERIAL_INDEX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Reference material ID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5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Reaction forces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2521" y="849655"/>
            <a:ext cx="88126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START_OUTPUT_REACTION_FORCES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	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(6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“….”		0		0	0	0	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Surface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identifier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ID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Boundary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(2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“….”	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53534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properties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131726" y="844831"/>
            <a:ext cx="5742299" cy="5312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$$NUMBER_OF_MATERIALS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$$MATERIAL_INDEX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$$MATERIAL_NAME</a:t>
            </a:r>
          </a:p>
          <a:p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name_of_material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$$MATERIAL_TYPE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22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20576" y="983978"/>
            <a:ext cx="32972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dry_material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saturated_material_drained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989743"/>
            <a:ext cx="3973135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saturated_material_undrained_effective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saturated_material_undrained_total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$$K0_VALUE_SOLID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9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0449" y="983978"/>
            <a:ext cx="350599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5.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saturated_material_coupled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8052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93"/>
            <a:ext cx="57422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unsaturated_material_2phase_suction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82548" y="836481"/>
            <a:ext cx="384644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7.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2682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unsaturated_material_3phase_coupled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POROSITY_SOLID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INTRINSIC_PERMEABILITY_GAS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DYNAMIC_VISCOSITY_GAS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K0_VALUE_SOLID</a:t>
            </a:r>
          </a:p>
          <a:p>
            <a:pPr indent="2682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592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water retention curve 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218661" y="1071533"/>
            <a:ext cx="456206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linear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av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$$WATER_RETENTION_CURVE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van_genuchten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85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Mesh </a:t>
            </a:r>
            <a:r>
              <a:rPr lang="en-US" dirty="0"/>
              <a:t>data</a:t>
            </a:r>
            <a:endParaRPr lang="es-ES" dirty="0"/>
          </a:p>
        </p:txBody>
      </p:sp>
      <p:sp>
        <p:nvSpPr>
          <p:cNvPr id="8" name="Rectangle 7"/>
          <p:cNvSpPr/>
          <p:nvPr/>
        </p:nvSpPr>
        <p:spPr>
          <a:xfrm>
            <a:off x="150279" y="910292"/>
            <a:ext cx="862597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STARTCOUNTERS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lements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es-ES" sz="14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$$STARTNODES</a:t>
            </a:r>
          </a:p>
          <a:p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Nodal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x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Nodal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coordinate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$$STARTELEMCON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(10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3D)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0	0	0	0	0	0	0	0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r>
              <a:rPr lang="es-E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ID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2D)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0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5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Unsaturated material hydraulic conductivity curve </a:t>
            </a:r>
            <a:endParaRPr lang="es-ES" dirty="0"/>
          </a:p>
        </p:txBody>
      </p:sp>
      <p:sp>
        <p:nvSpPr>
          <p:cNvPr id="6" name="Rectangle 5"/>
          <p:cNvSpPr/>
          <p:nvPr/>
        </p:nvSpPr>
        <p:spPr>
          <a:xfrm>
            <a:off x="178904" y="1009975"/>
            <a:ext cx="4572000" cy="517064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I.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constant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II.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$$HYDR_CONDUCTIVITY_CURVE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Hillel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$$r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III.	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$$HYDR_CONDUCTIVITY_CURVE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mualem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Smax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P0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types</a:t>
            </a:r>
            <a:endParaRPr lang="es-ES" dirty="0"/>
          </a:p>
        </p:txBody>
      </p:sp>
      <p:sp>
        <p:nvSpPr>
          <p:cNvPr id="3" name="Rectangle 2"/>
          <p:cNvSpPr/>
          <p:nvPr/>
        </p:nvSpPr>
        <p:spPr>
          <a:xfrm>
            <a:off x="370265" y="834894"/>
            <a:ext cx="57422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8.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MATERIAL_TYPE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DENSITY_LIQUID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BULK_MODULUS_LIQUID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DYNAMIC_VISCOSITY_LIQUID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LIQUID_CAVITATION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APPLY_DETECT_LIQUID_SURFACE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8534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70265" y="834888"/>
            <a:ext cx="5742299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linear_elasticity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POISSON_RATIO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2.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mohr_coulomb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$$YOUNG_MODULUS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$$POISSON_RATIO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$$FRICTION_ANGLE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$$COHESION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$$DILATANCY_ANGLE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$$TENSILE_STRENGTH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4435371" y="824946"/>
            <a:ext cx="3525875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3.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rigid_body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constraint_XDISPLACEMENT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constraint_YDISPLACEMENT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constraint_ZDISPLACEMENT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200" i="1" dirty="0">
                <a:latin typeface="Calibri" panose="020F0502020204030204" pitchFamily="34" charset="0"/>
                <a:cs typeface="Calibri" panose="020F0502020204030204" pitchFamily="34" charset="0"/>
              </a:rPr>
              <a:t>(0 free ; 1 </a:t>
            </a:r>
            <a:r>
              <a:rPr lang="es-ES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2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48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0507" y="834889"/>
            <a:ext cx="57422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4. 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MATERIAL_MODEL_SOLID</a:t>
            </a:r>
          </a:p>
          <a:p>
            <a:pPr indent="357188"/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external_soil_model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$$MATERIAL_MODEL_DLL</a:t>
            </a:r>
          </a:p>
          <a:p>
            <a:pPr indent="357188"/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without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extensión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UMAT_DIMENSION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full_3D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_(default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    2D_plane_strain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MATERIAL_PARAMETER_SOLID_01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$$MATERIAL_PARAMETER_SOLID_50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$$INITIAL_STATE_VARIABLE_SOLID_01</a:t>
            </a: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indent="357188"/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$$INITIAL_STATE_VARIABLE_SOLID_50</a:t>
            </a:r>
          </a:p>
          <a:p>
            <a:pPr indent="357188"/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Material model solid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3140560" y="2005262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3934" y="2316685"/>
            <a:ext cx="1170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i="1" dirty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i="1" dirty="0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lang="es-ES" i="1" dirty="0" err="1" smtClean="0">
                <a:solidFill>
                  <a:srgbClr val="4197C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models</a:t>
            </a:r>
            <a:endParaRPr lang="es-ES" i="1" dirty="0">
              <a:solidFill>
                <a:srgbClr val="4197C9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2743197" y="2170709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ight Arrow 6"/>
          <p:cNvSpPr/>
          <p:nvPr/>
        </p:nvSpPr>
        <p:spPr>
          <a:xfrm>
            <a:off x="2746512" y="2492073"/>
            <a:ext cx="347869" cy="45719"/>
          </a:xfrm>
          <a:prstGeom prst="rightArrow">
            <a:avLst/>
          </a:prstGeom>
          <a:solidFill>
            <a:srgbClr val="4197C9"/>
          </a:solidFill>
          <a:ln>
            <a:solidFill>
              <a:srgbClr val="4197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47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Material model liquid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6254" y="868881"/>
            <a:ext cx="32722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1.    $$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bingham_liquid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$$BINGHAM_YIELD_STRESS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$$BINGHAM_YOUNG_MODULUS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$$BINGHAM_POISSON_RATIO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0</a:t>
            </a: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$$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MATERIAL_MODEL_LIQUID</a:t>
            </a:r>
          </a:p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s-ES" sz="16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newtonian_liquid</a:t>
            </a: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22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148" y="850655"/>
            <a:ext cx="895515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STARTELMMAT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Material ID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$$STARTDAMPING</a:t>
            </a:r>
          </a:p>
          <a:p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amping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value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$$START_NUMBER_OF_MATERIAL_POINTS</a:t>
            </a:r>
          </a:p>
          <a:p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Number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solid MPs for each element	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Number of </a:t>
            </a:r>
            <a:r>
              <a:rPr lang="en-U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liquid 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MPs for each element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		0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Further mesh 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214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Solid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1788" y="932702"/>
            <a:ext cx="902221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dirty="0" smtClean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START_FIXITY_POINT_SOLID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29211" y="932707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$$START_FIXITY_SURFACE_LIQUID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START_FIXITY_LINE_LIQUID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0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9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Gas 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44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Removing solid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9" y="932702"/>
            <a:ext cx="902221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START_REMOVE_FIXITY_SURFACE_SOLID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	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	z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	        (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; 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s-E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FIXITY_POINT_SOLID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solid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48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liquid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6"/>
            <a:ext cx="906448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$$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FIXITY_LINE_LIQUID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0	 0/1 		 0/1 	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FIXITY_POINT_LIQUID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liquid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6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Removing </a:t>
            </a:r>
            <a:r>
              <a:rPr lang="en-US" dirty="0" smtClean="0"/>
              <a:t>gas </a:t>
            </a:r>
            <a:r>
              <a:rPr lang="en-US" dirty="0"/>
              <a:t>fixities</a:t>
            </a:r>
            <a:endParaRPr lang="es-ES" dirty="0"/>
          </a:p>
        </p:txBody>
      </p:sp>
      <p:sp>
        <p:nvSpPr>
          <p:cNvPr id="4" name="Rectangle 3"/>
          <p:cNvSpPr/>
          <p:nvPr/>
        </p:nvSpPr>
        <p:spPr>
          <a:xfrm>
            <a:off x="139148" y="932702"/>
            <a:ext cx="907442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FIXITY_SURFACE_GAS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surfaces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	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FIXITY_LINE_GAS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lines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	</a:t>
            </a: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$$START_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REMOVE_</a:t>
            </a:r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FIXITY_POINT_GAS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belonged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points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gas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fixity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removal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applied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</a:t>
            </a:r>
          </a:p>
          <a:p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NodeID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x-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y-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		z-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(3D </a:t>
            </a:r>
            <a:r>
              <a:rPr lang="es-ES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s-E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	        (0 free ; 1 </a:t>
            </a:r>
            <a:r>
              <a:rPr lang="es-ES" sz="1400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fixed</a:t>
            </a:r>
            <a:r>
              <a:rPr lang="es-ES" sz="14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s-E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0	 0/1 		 0/1 		 0/1 </a:t>
            </a:r>
            <a:endParaRPr lang="es-E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6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Deltares_tem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ltares_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ltares_tem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ltares_tem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ltares_tem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6221</TotalTime>
  <Words>3187</Words>
  <Application>Microsoft Office PowerPoint</Application>
  <PresentationFormat>On-screen Show (4:3)</PresentationFormat>
  <Paragraphs>627</Paragraphs>
  <Slides>35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blank</vt:lpstr>
      <vt:lpstr>PowerPoint Presentation</vt:lpstr>
      <vt:lpstr>Dimension, element type and formulation</vt:lpstr>
      <vt:lpstr>Mesh data</vt:lpstr>
      <vt:lpstr>Solid fixities</vt:lpstr>
      <vt:lpstr>Liquid fixities</vt:lpstr>
      <vt:lpstr>Gas fixities</vt:lpstr>
      <vt:lpstr>Removing solid fixities</vt:lpstr>
      <vt:lpstr>Removing liquid fixities</vt:lpstr>
      <vt:lpstr>Removing gas fixities</vt:lpstr>
      <vt:lpstr>Loading conditions on solid</vt:lpstr>
      <vt:lpstr>Loading conditions on liquid</vt:lpstr>
      <vt:lpstr>Loading conditions on gas</vt:lpstr>
      <vt:lpstr>Prescribed velocity on MPs</vt:lpstr>
      <vt:lpstr>Prescribed velocity on nodes</vt:lpstr>
      <vt:lpstr>Prescribed velocity on nodes</vt:lpstr>
      <vt:lpstr>Initial prescribed velocity on MPs</vt:lpstr>
      <vt:lpstr>Contact</vt:lpstr>
      <vt:lpstr>Excavation</vt:lpstr>
      <vt:lpstr>Solid absorbing boundary</vt:lpstr>
      <vt:lpstr>Liquid absorbing boundary</vt:lpstr>
      <vt:lpstr>Gas absorbing boundary</vt:lpstr>
      <vt:lpstr>Moving mesh</vt:lpstr>
      <vt:lpstr>Moving mesh</vt:lpstr>
      <vt:lpstr>Reaction forces</vt:lpstr>
      <vt:lpstr>Material properties</vt:lpstr>
      <vt:lpstr>Material types</vt:lpstr>
      <vt:lpstr>Material types</vt:lpstr>
      <vt:lpstr>Material types</vt:lpstr>
      <vt:lpstr>Unsaturated material water retention curve </vt:lpstr>
      <vt:lpstr>Unsaturated material hydraulic conductivity curve </vt:lpstr>
      <vt:lpstr>Material types</vt:lpstr>
      <vt:lpstr>Material model solid</vt:lpstr>
      <vt:lpstr>Material model solid</vt:lpstr>
      <vt:lpstr>Material model liquid</vt:lpstr>
      <vt:lpstr>Further mesh data</vt:lpstr>
    </vt:vector>
  </TitlesOfParts>
  <Company>Stichting Deltares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Rohe</dc:creator>
  <cp:lastModifiedBy>Gaia Di Carluccio</cp:lastModifiedBy>
  <cp:revision>1270</cp:revision>
  <cp:lastPrinted>2018-06-07T10:42:25Z</cp:lastPrinted>
  <dcterms:created xsi:type="dcterms:W3CDTF">2013-05-10T13:00:47Z</dcterms:created>
  <dcterms:modified xsi:type="dcterms:W3CDTF">2021-03-05T15:44:31Z</dcterms:modified>
</cp:coreProperties>
</file>