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588" r:id="rId3"/>
    <p:sldId id="579" r:id="rId4"/>
    <p:sldId id="580" r:id="rId5"/>
    <p:sldId id="581" r:id="rId6"/>
    <p:sldId id="582" r:id="rId7"/>
    <p:sldId id="584" r:id="rId8"/>
    <p:sldId id="585" r:id="rId9"/>
    <p:sldId id="586" r:id="rId10"/>
    <p:sldId id="632" r:id="rId11"/>
    <p:sldId id="633" r:id="rId12"/>
    <p:sldId id="634" r:id="rId13"/>
    <p:sldId id="636" r:id="rId14"/>
    <p:sldId id="583" r:id="rId15"/>
    <p:sldId id="629" r:id="rId16"/>
    <p:sldId id="627" r:id="rId17"/>
    <p:sldId id="630" r:id="rId18"/>
    <p:sldId id="628" r:id="rId19"/>
    <p:sldId id="631" r:id="rId20"/>
    <p:sldId id="589" r:id="rId21"/>
    <p:sldId id="602" r:id="rId22"/>
    <p:sldId id="603" r:id="rId23"/>
    <p:sldId id="604" r:id="rId24"/>
    <p:sldId id="590" r:id="rId25"/>
    <p:sldId id="601" r:id="rId26"/>
    <p:sldId id="637" r:id="rId27"/>
    <p:sldId id="591" r:id="rId28"/>
    <p:sldId id="599" r:id="rId29"/>
    <p:sldId id="600" r:id="rId30"/>
    <p:sldId id="592" r:id="rId31"/>
    <p:sldId id="595" r:id="rId32"/>
    <p:sldId id="593" r:id="rId33"/>
    <p:sldId id="594" r:id="rId34"/>
    <p:sldId id="619" r:id="rId35"/>
    <p:sldId id="611" r:id="rId36"/>
    <p:sldId id="613" r:id="rId37"/>
    <p:sldId id="621" r:id="rId38"/>
    <p:sldId id="622" r:id="rId39"/>
    <p:sldId id="626" r:id="rId40"/>
    <p:sldId id="625" r:id="rId41"/>
    <p:sldId id="615" r:id="rId42"/>
    <p:sldId id="620" r:id="rId43"/>
    <p:sldId id="587" r:id="rId44"/>
  </p:sldIdLst>
  <p:sldSz cx="9144000" cy="6858000" type="screen4x3"/>
  <p:notesSz cx="6794500" cy="9906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o Martinelli" initials="M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7C9"/>
    <a:srgbClr val="85BEDE"/>
    <a:srgbClr val="760000"/>
    <a:srgbClr val="B95A0B"/>
    <a:srgbClr val="C67820"/>
    <a:srgbClr val="ED620D"/>
    <a:srgbClr val="007434"/>
    <a:srgbClr val="003399"/>
    <a:srgbClr val="C4000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1860" autoAdjust="0"/>
  </p:normalViewPr>
  <p:slideViewPr>
    <p:cSldViewPr snapToGrid="0">
      <p:cViewPr varScale="1">
        <p:scale>
          <a:sx n="65" d="100"/>
          <a:sy n="65" d="100"/>
        </p:scale>
        <p:origin x="72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3096" y="-114"/>
      </p:cViewPr>
      <p:guideLst>
        <p:guide orient="horz" pos="3120"/>
        <p:guide pos="214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34BC86-26B2-4E97-84BC-86D2BECDFB93}" type="datetime4">
              <a:rPr lang="nl-NL"/>
              <a:pPr/>
              <a:t>25 juni 2024</a:t>
            </a:fld>
            <a:endParaRPr lang="nl-NL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ECE614-CF06-4360-A034-A4F9B9C4995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29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936C7-6A70-449E-955C-4D17B497A807}" type="datetime4">
              <a:rPr lang="nl-NL"/>
              <a:pPr/>
              <a:t>25 juni 2024</a:t>
            </a:fld>
            <a:endParaRPr lang="nl-NL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4"/>
            <a:ext cx="5436235" cy="445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684D4-5C03-4A46-9CBF-D8F1FEEB246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324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25 juni 2024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25 juni 2024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6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25 juni 2024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34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25 juni 2024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56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25 juni 2024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39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 userDrawn="1"/>
        </p:nvSpPr>
        <p:spPr bwMode="auto">
          <a:xfrm>
            <a:off x="-3" y="1797756"/>
            <a:ext cx="9144003" cy="179355"/>
          </a:xfrm>
          <a:prstGeom prst="rect">
            <a:avLst/>
          </a:prstGeom>
          <a:solidFill>
            <a:srgbClr val="3492C8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149" y="2572645"/>
            <a:ext cx="6618288" cy="885825"/>
          </a:xfrm>
        </p:spPr>
        <p:txBody>
          <a:bodyPr tIns="0" bIns="0"/>
          <a:lstStyle>
            <a:lvl1pPr>
              <a:defRPr sz="2800" i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69149" y="3609283"/>
            <a:ext cx="6618288" cy="1144587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nl-NL" noProof="0" dirty="0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215836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1170517" y="4931914"/>
            <a:ext cx="66182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b="1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spcBef>
                <a:spcPct val="20000"/>
              </a:spcBef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11417" t="40370" r="76750" b="43926"/>
          <a:stretch/>
        </p:blipFill>
        <p:spPr>
          <a:xfrm>
            <a:off x="940471" y="162451"/>
            <a:ext cx="1784286" cy="665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" y="54130"/>
            <a:ext cx="831446" cy="843765"/>
          </a:xfrm>
          <a:prstGeom prst="rect">
            <a:avLst/>
          </a:prstGeom>
        </p:spPr>
      </p:pic>
      <p:sp>
        <p:nvSpPr>
          <p:cNvPr id="32" name="Rectangle 31"/>
          <p:cNvSpPr>
            <a:spLocks noChangeArrowheads="1"/>
          </p:cNvSpPr>
          <p:nvPr userDrawn="1"/>
        </p:nvSpPr>
        <p:spPr bwMode="auto">
          <a:xfrm>
            <a:off x="-3" y="1988107"/>
            <a:ext cx="9144003" cy="154833"/>
          </a:xfrm>
          <a:prstGeom prst="rect">
            <a:avLst/>
          </a:prstGeom>
          <a:solidFill>
            <a:srgbClr val="CA7D26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 userDrawn="1"/>
        </p:nvSpPr>
        <p:spPr bwMode="auto">
          <a:xfrm>
            <a:off x="-4" y="2150343"/>
            <a:ext cx="9144003" cy="154833"/>
          </a:xfrm>
          <a:prstGeom prst="rect">
            <a:avLst/>
          </a:prstGeom>
          <a:solidFill>
            <a:srgbClr val="838383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5" name="Line 13"/>
          <p:cNvSpPr>
            <a:spLocks noChangeShapeType="1"/>
          </p:cNvSpPr>
          <p:nvPr userDrawn="1"/>
        </p:nvSpPr>
        <p:spPr bwMode="auto">
          <a:xfrm>
            <a:off x="4" y="6666061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177230" y="6131463"/>
            <a:ext cx="8804402" cy="656956"/>
            <a:chOff x="-1356563" y="5622932"/>
            <a:chExt cx="12243584" cy="913577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5" y="5871273"/>
              <a:ext cx="1064156" cy="39317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215836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" name="Line 13"/>
          <p:cNvSpPr>
            <a:spLocks noChangeShapeType="1"/>
          </p:cNvSpPr>
          <p:nvPr userDrawn="1"/>
        </p:nvSpPr>
        <p:spPr bwMode="auto">
          <a:xfrm>
            <a:off x="4" y="6666061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" y="4973381"/>
            <a:ext cx="5501437" cy="988357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85776" y="6131463"/>
            <a:ext cx="8761673" cy="656956"/>
            <a:chOff x="-1356563" y="5622932"/>
            <a:chExt cx="12184164" cy="913577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5" y="5893227"/>
              <a:ext cx="1004736" cy="3712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30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1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5466" y="3297542"/>
            <a:ext cx="7676178" cy="56803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07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98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914401"/>
            <a:ext cx="7886700" cy="52625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32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-2218" y="564741"/>
            <a:ext cx="9144003" cy="72000"/>
          </a:xfrm>
          <a:prstGeom prst="rect">
            <a:avLst/>
          </a:prstGeom>
          <a:solidFill>
            <a:srgbClr val="3492C8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482725"/>
            <a:ext cx="78740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opmaakprofielen van de modeltekst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</a:p>
          <a:p>
            <a:pPr lvl="0"/>
            <a:endParaRPr lang="nl-NL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68820"/>
            <a:ext cx="7676178" cy="56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52500"/>
            <a:ext cx="9144001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0" y="707864"/>
            <a:ext cx="9144003" cy="72000"/>
          </a:xfrm>
          <a:prstGeom prst="rect">
            <a:avLst/>
          </a:prstGeom>
          <a:solidFill>
            <a:srgbClr val="838383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0" y="638654"/>
            <a:ext cx="9144003" cy="72000"/>
          </a:xfrm>
          <a:prstGeom prst="rect">
            <a:avLst/>
          </a:prstGeom>
          <a:solidFill>
            <a:srgbClr val="CA7D26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918" y="2032"/>
            <a:ext cx="808814" cy="820800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1770" y="6504027"/>
            <a:ext cx="4245207" cy="318576"/>
            <a:chOff x="-1356563" y="5622932"/>
            <a:chExt cx="12173942" cy="913577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4" y="5897003"/>
              <a:ext cx="994515" cy="3674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1" r:id="rId3"/>
    <p:sldLayoutId id="2147483655" r:id="rId4"/>
    <p:sldLayoutId id="2147483656" r:id="rId5"/>
    <p:sldLayoutId id="2147483661" r:id="rId6"/>
    <p:sldLayoutId id="2147483662" r:id="rId7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nl-NL" sz="2400" b="1" dirty="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1227517" y="2778698"/>
            <a:ext cx="66182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l-NL" sz="2800" b="1" i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GOM file user guide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3765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soil surface ( for k0- procedure) 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START_SOIL_SURFACE_NODES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belonging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soil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phreatic surface ( for k0- procedure) 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drawn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geometry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ES" i="1" dirty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START_PHREATIC_SURFACE_NODES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belonging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phreatic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 	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err="1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file: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INITIAL_WATER_SURFACE_FROM_FILE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initial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water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 ID	.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C:\…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Hydraulic boundary conditions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BOUNDARY_HYDRAULIC_HEAD_AREA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x-min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y-min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z-min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$$BOUNDARY_SEEPAGE_AREA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x-min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y-min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z-min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Hydraulic boundary conditions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BOUNDARY_INFILTRATION_AREA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x-min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y-min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z-min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</a:p>
          <a:p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$$INFILTRATION_RATE</a:t>
            </a:r>
          </a:p>
          <a:p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x-value</a:t>
            </a:r>
            <a:r>
              <a:rPr lang="en-GB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y-value</a:t>
            </a:r>
            <a:r>
              <a:rPr lang="en-GB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GB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</a:t>
            </a:r>
          </a:p>
        </p:txBody>
      </p:sp>
    </p:spTree>
    <p:extLst>
      <p:ext uri="{BB962C8B-B14F-4D97-AF65-F5344CB8AC3E}">
        <p14:creationId xmlns:p14="http://schemas.microsoft.com/office/powerpoint/2010/main" val="1541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solid: SYSTEM A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solid: SYSTEM B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START_LOAD_ON_NODES_SOLID_B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$$START_LOAD_ON_MATERIAL_POINTS_SOLID_B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/>
              <a:t>liquid: SYSTEM A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START_LOAD_ON_NODES_LIQUID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/>
              <a:t>liquid: SYSTEM </a:t>
            </a:r>
            <a:r>
              <a:rPr lang="en-US" dirty="0" smtClean="0"/>
              <a:t>B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START_LOAD_ON_NODES_LIQUID_B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$$START_LOAD_ON_MATERIAL_POINTS_LIQUID_B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/>
              <a:t>gas: SYSTEM A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START_LOAD_ON_NODES_GAS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</a:t>
            </a:r>
            <a:r>
              <a:rPr lang="en-US" dirty="0"/>
              <a:t>gas: SYSTEM </a:t>
            </a:r>
            <a:r>
              <a:rPr lang="en-US" dirty="0" smtClean="0"/>
              <a:t>B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START_LOAD_ON_NODES_GAS_B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$$START_LOAD_ON_MATERIAL_POINTS_GAS_B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Dimension, </a:t>
            </a:r>
            <a:r>
              <a:rPr lang="en-US" dirty="0"/>
              <a:t>element </a:t>
            </a:r>
            <a:r>
              <a:rPr lang="en-US" dirty="0" smtClean="0"/>
              <a:t>type and formulation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5520" y="1087911"/>
            <a:ext cx="460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###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Anura3D_2022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###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3D-cartesian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3D-cylindrical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2D-plane_strain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2D-axisymmetric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$$ELEMENTTYPE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tetrahedral_old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triangular_3-noded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FORMULATION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single-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double-point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2326" y="3665095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45700" y="4056030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454963" y="3830542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ight Arrow 25"/>
          <p:cNvSpPr/>
          <p:nvPr/>
        </p:nvSpPr>
        <p:spPr>
          <a:xfrm>
            <a:off x="2458278" y="4231418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MPs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47099"/>
            <a:ext cx="91439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PRESCRIBED_MATERIAL_POINT_VELOCITY_VOLUME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 0/1 	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PRESCRIBED_MATERIAL_POINT_VELOCITY_SURFACE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nodes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8" y="847099"/>
            <a:ext cx="8861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PRESCRIBED_NODAL_VELOCITY_VOLUME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PRESCRIBED_NODAL_VELOCITY_SURFACE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nodes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7" y="847099"/>
            <a:ext cx="8861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PRESCRIBED_NODAL_VELOCITY_LINE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PRESCRIBED_NODAL_VELOCITY_POINT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prescribed velocity on MPs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8" y="847099"/>
            <a:ext cx="88615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$$INITIAL_VELOCITY_MATERIAL_POINT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Contact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52247"/>
            <a:ext cx="88126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START_CONTACT_VOLUME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	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(up to 4)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Material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Friction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Adhesion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			“…”		0	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START_BODY_CONTACT_2D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(up to 4)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Material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Friction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Adhesion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	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“…”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0	0</a:t>
            </a:r>
          </a:p>
          <a:p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Excavation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5224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$$START_EXCAVATION_SOLID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	0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Constructio</a:t>
            </a:r>
            <a:r>
              <a:rPr lang="en-US" dirty="0" smtClean="0"/>
              <a:t>n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5224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START_CONSTRUCTION_SOLID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	0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Solid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8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ABSORBING_BOUNDARY_LINE_SOLID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ABSORBING_BOUNDARY_POINT_SOLID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79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ABSORBING_BOUNDARY_SURFACE_LIQUID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$$ABSORBING_BOUNDARY_LINE_LIQUID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$$ABSORBING_BOUNDARY_POINT_LIQUID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ABSORBING_BOUNDARY_SURFACE_GAS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$$ABSORBING_BOUNDARY_LINE_GAS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0/1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$$ABSORBING_BOUNDARY_POINT_GAS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11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Mesh </a:t>
            </a:r>
            <a:r>
              <a:rPr lang="en-US" dirty="0"/>
              <a:t>data</a:t>
            </a:r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150279" y="910292"/>
            <a:ext cx="862597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STARTCOUNTERS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$$STARTNODES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Nodal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x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Nodal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Nodal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$$STARTELEMCON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(10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mesh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208" y="84490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$$EXTENDING_MESH_CORNER_NODES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Extending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$$COMPRESSING_MESH_CORNER_NODES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Compressing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mesh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208" y="844902"/>
            <a:ext cx="6096000" cy="26622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MOVING_MESH_DIRECTION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-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MOVING_MESH_REFERENCE_MATERIAL_INDEX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material 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Reaction forces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2521" y="849655"/>
            <a:ext cx="88126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START_OUTPUT_REACTION_FORCES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“….”		0		0	0	0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Surface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“….”	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35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properties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131726" y="844831"/>
            <a:ext cx="5742299" cy="5312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$$NUMBER_OF_MATERIALS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$$MATERIAL_INDEX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$$MATERIAL_NAME</a:t>
            </a:r>
          </a:p>
          <a:p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name_of_material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$$MATERIAL_TYPE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dry_material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saturated_material_drained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saturated_material_undrained_effective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saturated_material_undrained_total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saturated_material_coupled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unsaturated_material_2phase_suction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unsaturated_material_3phase_coupled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320576" y="983978"/>
            <a:ext cx="32972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dry_material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saturated_material_drained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$$K0_VALUE_SOLID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548" y="989743"/>
            <a:ext cx="397313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saturated_material_undrained_effective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saturated_material_undrained_total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449" y="983978"/>
            <a:ext cx="35059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saturated_material_coupled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5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265" y="834893"/>
            <a:ext cx="57422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unsaturated_material_2phase_suction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2682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548" y="836481"/>
            <a:ext cx="384644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2682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unsaturated_material_3phase_coupled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59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Unsaturated material water retention curve 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218661" y="1071533"/>
            <a:ext cx="45620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WATER_RETENTION_CURVE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linear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av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II.	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$$WATER_RETENTION_CURVE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van_genuchten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Smax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Unsaturated material hydraulic conductivity curve 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178904" y="1009975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I.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HYDR_CONDUCTIVITY_CURVE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II.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$$HYDR_CONDUCTIVITY_CURVE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Hillel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$$r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III.	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$$HYDR_CONDUCTIVITY_CURVE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mualem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Smax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370265" y="834894"/>
            <a:ext cx="57422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LIQUID_CAVITATION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APPLY_DETECT_LIQUID_SURFACE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853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Solid 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1788" y="932702"/>
            <a:ext cx="90222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START_FIXITY_SURFACE_SOLID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       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;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START_FIXITY_LINE_SOLID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START_FIXITY_POINT_SOLID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265" y="834888"/>
            <a:ext cx="574229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linear_elasticity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$$YOUNG_MODULUS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POISSON_RATIO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mohr_coulomb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$$YOUNG_MODULUS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$$POISSON_RATIO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$$FRICTION_ANGLE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$$COHESION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$$DILATANCY_ANGLE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$$TENSILE_STRENGTH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model solid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4435371" y="824946"/>
            <a:ext cx="35258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rigid_body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constraint_XDISPLACEMENT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constraint_YDISPLACEMENT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constraint_ZDISPLACEMENT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07" y="834889"/>
            <a:ext cx="57422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external_soil_model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$$MATERIAL_MODEL_DLL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extensión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UMAT_DIMENSION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   full_3D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_(default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   2D_plane_strain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MATERIAL_PARAMETER_SOLID_01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$$MATERIAL_PARAMETER_SOLID_50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$$INITIAL_STATE_VARIABLE_SOLID_01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$$INITIAL_STATE_VARIABLE_SOLID_50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 model solid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3140560" y="2005262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3934" y="2316685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43197" y="2170709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ight Arrow 6"/>
          <p:cNvSpPr/>
          <p:nvPr/>
        </p:nvSpPr>
        <p:spPr>
          <a:xfrm>
            <a:off x="2746512" y="2492073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model liquid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6254" y="868881"/>
            <a:ext cx="327224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1.    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MATERIAL_MODEL_LIQUID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bingham_liquid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$$BINGHAM_YIELD_STRESS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$$BINGHAM_YOUNG_MODULUS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$$BINGHAM_POISSON_RATIO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MATERIAL_MODEL_LIQUID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newtonian_liquid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148" y="850655"/>
            <a:ext cx="895515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STARTELMMAT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Material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$$STARTDAMPING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amping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value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$$START_NUMBER_OF_MATERIAL_POINTS</a:t>
            </a:r>
          </a:p>
          <a:p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solid MPs for each element	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Number of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liquid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MPs for each 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mesh 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11" y="932707"/>
            <a:ext cx="90644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$$START_FIXITY_SURFACE_LIQUID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START_FIXITY_LINE_LIQUID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$$START_FIXITY_POINT_LIQUID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0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$$START_FIXITY_SURFACE_GAS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$$START_FIXITY_LINE_GAS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$$START_FIXITY_POINT_GAS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solid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9" y="932702"/>
            <a:ext cx="902221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START_REMOVE_FIXITY_SURFACE_SOLID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       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;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FIXITY_LINE_SOLID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FIXITY_POINT_SOLID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48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</a:t>
            </a:r>
            <a:r>
              <a:rPr lang="en-US" dirty="0" smtClean="0"/>
              <a:t>liquid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6"/>
            <a:ext cx="90644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FIXITY_SURFACE_LIQUID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 0/1 		 0/1 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</a:t>
            </a:r>
            <a:r>
              <a:rPr lang="en-US" dirty="0" smtClean="0"/>
              <a:t>gas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FIXITY_SURFACE_GAS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ltares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ltares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ltares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6338</TotalTime>
  <Words>4082</Words>
  <Application>Microsoft Office PowerPoint</Application>
  <PresentationFormat>On-screen Show (4:3)</PresentationFormat>
  <Paragraphs>767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blank</vt:lpstr>
      <vt:lpstr>PowerPoint Presentation</vt:lpstr>
      <vt:lpstr>Dimension, element type and formulation</vt:lpstr>
      <vt:lpstr>Mesh data</vt:lpstr>
      <vt:lpstr>Solid fixities</vt:lpstr>
      <vt:lpstr>Liquid fixities</vt:lpstr>
      <vt:lpstr>Gas fixities</vt:lpstr>
      <vt:lpstr>Removing solid fixities</vt:lpstr>
      <vt:lpstr>Removing liquid fixities</vt:lpstr>
      <vt:lpstr>Removing gas fixities</vt:lpstr>
      <vt:lpstr>Initial soil surface ( for k0- procedure) </vt:lpstr>
      <vt:lpstr>Initial phreatic surface ( for k0- procedure) </vt:lpstr>
      <vt:lpstr>Hydraulic boundary conditions</vt:lpstr>
      <vt:lpstr>Hydraulic boundary conditions</vt:lpstr>
      <vt:lpstr>Loading conditions on solid: SYSTEM A</vt:lpstr>
      <vt:lpstr>Loading conditions on solid: SYSTEM B</vt:lpstr>
      <vt:lpstr>Loading conditions on liquid: SYSTEM A</vt:lpstr>
      <vt:lpstr>Loading conditions on liquid: SYSTEM B</vt:lpstr>
      <vt:lpstr>Loading conditions on gas: SYSTEM A</vt:lpstr>
      <vt:lpstr>Loading conditions on gas: SYSTEM B</vt:lpstr>
      <vt:lpstr>Prescribed velocity on MPs</vt:lpstr>
      <vt:lpstr>Prescribed velocity on nodes</vt:lpstr>
      <vt:lpstr>Prescribed velocity on nodes</vt:lpstr>
      <vt:lpstr>Initial prescribed velocity on MPs</vt:lpstr>
      <vt:lpstr>Contact</vt:lpstr>
      <vt:lpstr>Excavation</vt:lpstr>
      <vt:lpstr>Construction</vt:lpstr>
      <vt:lpstr>Solid absorbing boundary</vt:lpstr>
      <vt:lpstr>Liquid absorbing boundary</vt:lpstr>
      <vt:lpstr>Gas absorbing boundary</vt:lpstr>
      <vt:lpstr>Moving mesh</vt:lpstr>
      <vt:lpstr>Moving mesh</vt:lpstr>
      <vt:lpstr>Reaction forces</vt:lpstr>
      <vt:lpstr>Material properties</vt:lpstr>
      <vt:lpstr>Material types</vt:lpstr>
      <vt:lpstr>Material types</vt:lpstr>
      <vt:lpstr>Material types</vt:lpstr>
      <vt:lpstr>Unsaturated material water retention curve </vt:lpstr>
      <vt:lpstr>Unsaturated material hydraulic conductivity curve </vt:lpstr>
      <vt:lpstr>Material types</vt:lpstr>
      <vt:lpstr>Material model solid</vt:lpstr>
      <vt:lpstr>Material model solid</vt:lpstr>
      <vt:lpstr>Material model liquid</vt:lpstr>
      <vt:lpstr>Further mesh data</vt:lpstr>
    </vt:vector>
  </TitlesOfParts>
  <Company>Stichting Deltares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Rohe</dc:creator>
  <cp:lastModifiedBy>Gaia Di Carluccio</cp:lastModifiedBy>
  <cp:revision>1289</cp:revision>
  <cp:lastPrinted>2018-06-07T10:42:25Z</cp:lastPrinted>
  <dcterms:created xsi:type="dcterms:W3CDTF">2013-05-10T13:00:47Z</dcterms:created>
  <dcterms:modified xsi:type="dcterms:W3CDTF">2024-06-25T14:09:49Z</dcterms:modified>
</cp:coreProperties>
</file>