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F7BA-1C84-E059-45E4-E87E3EAA4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F149B3-3155-C248-7681-598211960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66410B-209C-BBC2-B228-55BB373D7C0E}"/>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5" name="Footer Placeholder 4">
            <a:extLst>
              <a:ext uri="{FF2B5EF4-FFF2-40B4-BE49-F238E27FC236}">
                <a16:creationId xmlns:a16="http://schemas.microsoft.com/office/drawing/2014/main" id="{E3A8B76A-CFCC-FAFD-24F9-A06884DF2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78A9A-840A-AD12-93BE-8D2C24F62B22}"/>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138708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0EE8-E62E-546C-72B1-73A34DB964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383F85-2F7A-5091-EB86-286490DF10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BD345-A9C4-216D-53B5-CD0F10237A4B}"/>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5" name="Footer Placeholder 4">
            <a:extLst>
              <a:ext uri="{FF2B5EF4-FFF2-40B4-BE49-F238E27FC236}">
                <a16:creationId xmlns:a16="http://schemas.microsoft.com/office/drawing/2014/main" id="{969FF83F-C775-EDF3-C34C-3657B82BB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52336-CFFD-094D-16AF-DE8A0F1D569D}"/>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2047298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0AF192-EE3F-D609-7DFA-92D84D36E1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77B92-60A7-8615-AEA7-2D3C02A838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86CAD-579F-F596-A04B-DD2B5F833006}"/>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5" name="Footer Placeholder 4">
            <a:extLst>
              <a:ext uri="{FF2B5EF4-FFF2-40B4-BE49-F238E27FC236}">
                <a16:creationId xmlns:a16="http://schemas.microsoft.com/office/drawing/2014/main" id="{82923EA7-AC1B-17B5-68A0-B16EB74D2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3BE61-6F99-B1F2-5106-1FDE30AD0A40}"/>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3475131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D007-5A45-2DB7-6775-9FDC7D3A36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D5B15-B476-060F-7338-F3D899DCA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A2DB6-86C9-4F64-0D83-A7311FAD604B}"/>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5" name="Footer Placeholder 4">
            <a:extLst>
              <a:ext uri="{FF2B5EF4-FFF2-40B4-BE49-F238E27FC236}">
                <a16:creationId xmlns:a16="http://schemas.microsoft.com/office/drawing/2014/main" id="{947BD419-311A-F8BA-DAD6-A0C597BB1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9C23C-5604-A7C4-83CC-793C72F917B5}"/>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662273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51CB-3D42-7117-5FEC-B72079FB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965887-DAA3-AC25-CF4B-A1CB9931D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A5559-3207-E4A8-4057-C78831DA6F68}"/>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5" name="Footer Placeholder 4">
            <a:extLst>
              <a:ext uri="{FF2B5EF4-FFF2-40B4-BE49-F238E27FC236}">
                <a16:creationId xmlns:a16="http://schemas.microsoft.com/office/drawing/2014/main" id="{347AD63D-1810-1546-BC36-2984F7901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2A6C4-F5CB-022B-11ED-45617FCDBF0F}"/>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206365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1759-38B2-8BC1-0639-999B69E8F4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9DC4AE-6811-3125-5F2D-61363DB10D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8C960-4C2E-2310-7C3C-8B0EB7168E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7EACE9-7A03-C79C-B3EC-8B0163D1D06D}"/>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6" name="Footer Placeholder 5">
            <a:extLst>
              <a:ext uri="{FF2B5EF4-FFF2-40B4-BE49-F238E27FC236}">
                <a16:creationId xmlns:a16="http://schemas.microsoft.com/office/drawing/2014/main" id="{AB791A57-C65C-518F-D434-EACFE704E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B4C50-C3AA-89AD-6421-EBBBCEE65164}"/>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2166594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8FA6-AC44-96F6-8A7E-E3A1529F0F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3F8EFC-3DE1-11B2-0A0D-FA30D8F36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1886B-AF88-3670-9B1B-CCFAA8D6D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350367-64E8-ABD7-6A6D-7AE466A41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E3099-85D5-270C-C9BD-EB9E5C25FC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FB783-030D-AD34-FD63-B3E6497EEE0A}"/>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8" name="Footer Placeholder 7">
            <a:extLst>
              <a:ext uri="{FF2B5EF4-FFF2-40B4-BE49-F238E27FC236}">
                <a16:creationId xmlns:a16="http://schemas.microsoft.com/office/drawing/2014/main" id="{409BF4B9-7BD1-E333-246B-045A6C5203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5CA79C-CFB4-9DA0-4B4A-327CC097DE71}"/>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2144925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9A9E-F913-247A-DF8B-5AA7A0691C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4CADC8-3A3C-EF39-2DF4-2A31B6DA6053}"/>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4" name="Footer Placeholder 3">
            <a:extLst>
              <a:ext uri="{FF2B5EF4-FFF2-40B4-BE49-F238E27FC236}">
                <a16:creationId xmlns:a16="http://schemas.microsoft.com/office/drawing/2014/main" id="{0B58312A-DD45-DFA3-5781-A66CC89337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0CBB63-CCA0-C2DD-84D0-9C4209A55F77}"/>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1625170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328BF-7500-A6C7-C72B-89857D013E41}"/>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3" name="Footer Placeholder 2">
            <a:extLst>
              <a:ext uri="{FF2B5EF4-FFF2-40B4-BE49-F238E27FC236}">
                <a16:creationId xmlns:a16="http://schemas.microsoft.com/office/drawing/2014/main" id="{A6EC9DAD-4C63-951B-5C24-3C59E7276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A4AFFA-9043-6A59-FCF8-4CE0561132DA}"/>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875576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1152-91E7-FCC7-DBD0-39EEB4553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990567-D65C-1675-8398-71B4CD419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57C95D-472A-A2AD-8B6D-C5B14D222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D7AD4-F6B8-4115-3BD7-C8BC4B0EC9FB}"/>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6" name="Footer Placeholder 5">
            <a:extLst>
              <a:ext uri="{FF2B5EF4-FFF2-40B4-BE49-F238E27FC236}">
                <a16:creationId xmlns:a16="http://schemas.microsoft.com/office/drawing/2014/main" id="{9EF73DE9-48B3-112E-B30C-46214AA575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B0C3E5-AC85-F223-69EF-44D191C41B65}"/>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3065387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6902-1D5E-BF11-54FE-98EB35941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1EAEE-27E9-56B6-5671-093D0ADA6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8F08B-8E2F-9592-77C1-6C0E8A668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396B7-0AC7-5DDA-81AE-6892F12180DF}"/>
              </a:ext>
            </a:extLst>
          </p:cNvPr>
          <p:cNvSpPr>
            <a:spLocks noGrp="1"/>
          </p:cNvSpPr>
          <p:nvPr>
            <p:ph type="dt" sz="half" idx="10"/>
          </p:nvPr>
        </p:nvSpPr>
        <p:spPr/>
        <p:txBody>
          <a:bodyPr/>
          <a:lstStyle/>
          <a:p>
            <a:fld id="{B1625899-E6E6-4B7B-98FB-720B5EDCE07D}" type="datetimeFigureOut">
              <a:rPr lang="en-IN" smtClean="0"/>
              <a:t>04-09-2023</a:t>
            </a:fld>
            <a:endParaRPr lang="en-IN"/>
          </a:p>
        </p:txBody>
      </p:sp>
      <p:sp>
        <p:nvSpPr>
          <p:cNvPr id="6" name="Footer Placeholder 5">
            <a:extLst>
              <a:ext uri="{FF2B5EF4-FFF2-40B4-BE49-F238E27FC236}">
                <a16:creationId xmlns:a16="http://schemas.microsoft.com/office/drawing/2014/main" id="{8B6FADFF-0C51-F442-844F-66A380D6A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0794D-2BA0-9FFF-A79B-9812AE701E06}"/>
              </a:ext>
            </a:extLst>
          </p:cNvPr>
          <p:cNvSpPr>
            <a:spLocks noGrp="1"/>
          </p:cNvSpPr>
          <p:nvPr>
            <p:ph type="sldNum" sz="quarter" idx="12"/>
          </p:nvPr>
        </p:nvSpPr>
        <p:spPr/>
        <p:txBody>
          <a:bodyPr/>
          <a:lstStyle/>
          <a:p>
            <a:fld id="{9180A602-3FED-40C4-B600-DBC641C9DEB3}" type="slidenum">
              <a:rPr lang="en-IN" smtClean="0"/>
              <a:t>‹#›</a:t>
            </a:fld>
            <a:endParaRPr lang="en-IN"/>
          </a:p>
        </p:txBody>
      </p:sp>
    </p:spTree>
    <p:extLst>
      <p:ext uri="{BB962C8B-B14F-4D97-AF65-F5344CB8AC3E}">
        <p14:creationId xmlns:p14="http://schemas.microsoft.com/office/powerpoint/2010/main" val="2703339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C6150-C980-BFC2-0BE0-153A1576D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5DEE5-0DDD-EC4D-1930-E926FF7DC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60BC8-73BA-1000-EA0D-1B7AE2E93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25899-E6E6-4B7B-98FB-720B5EDCE07D}" type="datetimeFigureOut">
              <a:rPr lang="en-IN" smtClean="0"/>
              <a:t>04-09-2023</a:t>
            </a:fld>
            <a:endParaRPr lang="en-IN"/>
          </a:p>
        </p:txBody>
      </p:sp>
      <p:sp>
        <p:nvSpPr>
          <p:cNvPr id="5" name="Footer Placeholder 4">
            <a:extLst>
              <a:ext uri="{FF2B5EF4-FFF2-40B4-BE49-F238E27FC236}">
                <a16:creationId xmlns:a16="http://schemas.microsoft.com/office/drawing/2014/main" id="{779D879E-DCB2-7F7B-1932-E95EFC714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36256D-20A7-B62A-9B17-EFD6111FE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0A602-3FED-40C4-B600-DBC641C9DEB3}" type="slidenum">
              <a:rPr lang="en-IN" smtClean="0"/>
              <a:t>‹#›</a:t>
            </a:fld>
            <a:endParaRPr lang="en-IN"/>
          </a:p>
        </p:txBody>
      </p:sp>
    </p:spTree>
    <p:extLst>
      <p:ext uri="{BB962C8B-B14F-4D97-AF65-F5344CB8AC3E}">
        <p14:creationId xmlns:p14="http://schemas.microsoft.com/office/powerpoint/2010/main" val="147534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5C7226-1986-7E3F-9CFD-7D8D75EBDC1D}"/>
              </a:ext>
            </a:extLst>
          </p:cNvPr>
          <p:cNvSpPr txBox="1"/>
          <p:nvPr/>
        </p:nvSpPr>
        <p:spPr>
          <a:xfrm>
            <a:off x="863600" y="880533"/>
            <a:ext cx="10634133" cy="1446550"/>
          </a:xfrm>
          <a:prstGeom prst="rect">
            <a:avLst/>
          </a:prstGeom>
          <a:noFill/>
        </p:spPr>
        <p:txBody>
          <a:bodyPr wrap="square" rtlCol="0">
            <a:spAutoFit/>
          </a:bodyPr>
          <a:lstStyle/>
          <a:p>
            <a:r>
              <a:rPr lang="en-US" sz="4400" dirty="0"/>
              <a:t>SimCLS: A Simple Framework for Contrastive Learning of Abstractive Summarization</a:t>
            </a:r>
            <a:endParaRPr lang="en-IN" sz="4400" dirty="0"/>
          </a:p>
        </p:txBody>
      </p:sp>
      <p:sp>
        <p:nvSpPr>
          <p:cNvPr id="5" name="TextBox 4">
            <a:extLst>
              <a:ext uri="{FF2B5EF4-FFF2-40B4-BE49-F238E27FC236}">
                <a16:creationId xmlns:a16="http://schemas.microsoft.com/office/drawing/2014/main" id="{670C4312-8104-C8A3-B17C-5A4254090E95}"/>
              </a:ext>
            </a:extLst>
          </p:cNvPr>
          <p:cNvSpPr txBox="1"/>
          <p:nvPr/>
        </p:nvSpPr>
        <p:spPr>
          <a:xfrm>
            <a:off x="863599" y="3371734"/>
            <a:ext cx="8314268" cy="461665"/>
          </a:xfrm>
          <a:prstGeom prst="rect">
            <a:avLst/>
          </a:prstGeom>
          <a:noFill/>
        </p:spPr>
        <p:txBody>
          <a:bodyPr wrap="square" rtlCol="0">
            <a:spAutoFit/>
          </a:bodyPr>
          <a:lstStyle/>
          <a:p>
            <a:r>
              <a:rPr lang="en-US" sz="2400" dirty="0"/>
              <a:t>Approach to create an optimized way of summarization</a:t>
            </a:r>
            <a:endParaRPr lang="en-IN" sz="2400" dirty="0"/>
          </a:p>
        </p:txBody>
      </p:sp>
      <p:sp>
        <p:nvSpPr>
          <p:cNvPr id="6" name="TextBox 5">
            <a:extLst>
              <a:ext uri="{FF2B5EF4-FFF2-40B4-BE49-F238E27FC236}">
                <a16:creationId xmlns:a16="http://schemas.microsoft.com/office/drawing/2014/main" id="{88E4A0D5-3FBD-A85B-0224-1FBB1EEFF140}"/>
              </a:ext>
            </a:extLst>
          </p:cNvPr>
          <p:cNvSpPr txBox="1"/>
          <p:nvPr/>
        </p:nvSpPr>
        <p:spPr>
          <a:xfrm>
            <a:off x="863599" y="5608135"/>
            <a:ext cx="4182534" cy="369332"/>
          </a:xfrm>
          <a:prstGeom prst="rect">
            <a:avLst/>
          </a:prstGeom>
          <a:noFill/>
        </p:spPr>
        <p:txBody>
          <a:bodyPr wrap="square" rtlCol="0">
            <a:spAutoFit/>
          </a:bodyPr>
          <a:lstStyle/>
          <a:p>
            <a:r>
              <a:rPr lang="en-US" dirty="0"/>
              <a:t>Presenter: Anuraaga Nath</a:t>
            </a:r>
            <a:endParaRPr lang="en-IN" dirty="0"/>
          </a:p>
        </p:txBody>
      </p:sp>
    </p:spTree>
    <p:extLst>
      <p:ext uri="{BB962C8B-B14F-4D97-AF65-F5344CB8AC3E}">
        <p14:creationId xmlns:p14="http://schemas.microsoft.com/office/powerpoint/2010/main" val="287903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6BD2A-6654-678D-AA6C-64C5BFC5FDA7}"/>
              </a:ext>
            </a:extLst>
          </p:cNvPr>
          <p:cNvSpPr txBox="1"/>
          <p:nvPr/>
        </p:nvSpPr>
        <p:spPr>
          <a:xfrm>
            <a:off x="1051560" y="1301637"/>
            <a:ext cx="10056707" cy="3662541"/>
          </a:xfrm>
          <a:prstGeom prst="rect">
            <a:avLst/>
          </a:prstGeom>
          <a:noFill/>
        </p:spPr>
        <p:txBody>
          <a:bodyPr wrap="square" rtlCol="0">
            <a:spAutoFit/>
          </a:bodyPr>
          <a:lstStyle/>
          <a:p>
            <a:r>
              <a:rPr lang="en-US" sz="4400" dirty="0"/>
              <a:t>Why this model is optimized?</a:t>
            </a:r>
          </a:p>
          <a:p>
            <a:endParaRPr lang="en-US" sz="4400" dirty="0"/>
          </a:p>
          <a:p>
            <a:pPr marL="285750" indent="-285750">
              <a:buFont typeface="Arial" panose="020B0604020202020204" pitchFamily="34" charset="0"/>
              <a:buChar char="•"/>
            </a:pPr>
            <a:r>
              <a:rPr lang="en-US" sz="2400" dirty="0"/>
              <a:t>This eliminates the gap between the objective function and the evaluation matrices by using  contrastive learning (</a:t>
            </a:r>
            <a:r>
              <a:rPr lang="en-US" sz="2400" b="0" i="0" dirty="0">
                <a:effectLst/>
                <a:latin typeface="-apple-system"/>
              </a:rPr>
              <a:t>Contrastive learning is a machine learning technique that involves training a model to differentiate between similar and dissimilar pairs of data points</a:t>
            </a:r>
            <a:r>
              <a:rPr lang="en-US" sz="2400" dirty="0"/>
              <a:t>).</a:t>
            </a:r>
          </a:p>
          <a:p>
            <a:pPr marL="285750" indent="-285750">
              <a:buFont typeface="Arial" panose="020B0604020202020204" pitchFamily="34" charset="0"/>
              <a:buChar char="•"/>
            </a:pPr>
            <a:r>
              <a:rPr lang="en-US" sz="2400" dirty="0"/>
              <a:t>This eliminates the intricate optimization of RL based methods by using simple supervised learning.</a:t>
            </a:r>
          </a:p>
        </p:txBody>
      </p:sp>
    </p:spTree>
    <p:extLst>
      <p:ext uri="{BB962C8B-B14F-4D97-AF65-F5344CB8AC3E}">
        <p14:creationId xmlns:p14="http://schemas.microsoft.com/office/powerpoint/2010/main" val="1983796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96269B-768C-55F7-514E-3F506EDB79C8}"/>
              </a:ext>
            </a:extLst>
          </p:cNvPr>
          <p:cNvSpPr txBox="1"/>
          <p:nvPr/>
        </p:nvSpPr>
        <p:spPr>
          <a:xfrm>
            <a:off x="1080589" y="1274564"/>
            <a:ext cx="10112344" cy="4308872"/>
          </a:xfrm>
          <a:prstGeom prst="rect">
            <a:avLst/>
          </a:prstGeom>
          <a:noFill/>
        </p:spPr>
        <p:txBody>
          <a:bodyPr wrap="square" rtlCol="0">
            <a:spAutoFit/>
          </a:bodyPr>
          <a:lstStyle/>
          <a:p>
            <a:r>
              <a:rPr lang="en-US" sz="4400" dirty="0"/>
              <a:t>What are steps of this summarization task?</a:t>
            </a:r>
          </a:p>
          <a:p>
            <a:endParaRPr lang="en-US" sz="4400" dirty="0"/>
          </a:p>
          <a:p>
            <a:endParaRPr lang="en-US" dirty="0"/>
          </a:p>
          <a:p>
            <a:pPr marL="285750" indent="-285750">
              <a:buFont typeface="Arial" panose="020B0604020202020204" pitchFamily="34" charset="0"/>
              <a:buChar char="•"/>
            </a:pPr>
            <a:r>
              <a:rPr lang="en-IN" sz="2400" dirty="0"/>
              <a:t>A document D and a reference summary S’ is provided as a source.</a:t>
            </a:r>
          </a:p>
          <a:p>
            <a:pPr marL="285750" indent="-285750">
              <a:buFont typeface="Arial" panose="020B0604020202020204" pitchFamily="34" charset="0"/>
              <a:buChar char="•"/>
            </a:pPr>
            <a:r>
              <a:rPr lang="en-IN" sz="2400" dirty="0"/>
              <a:t>In first step, a Seq2Seq model is trained over this source files to maximize the likelihood of reference summary S’ given source document D. The Seq2Seq model is used to produce multiple summaries (S1, S2, … Sn). </a:t>
            </a:r>
          </a:p>
          <a:p>
            <a:pPr marL="285750" indent="-285750">
              <a:buFont typeface="Arial" panose="020B0604020202020204" pitchFamily="34" charset="0"/>
              <a:buChar char="•"/>
            </a:pPr>
            <a:r>
              <a:rPr lang="en-IN" sz="2400" dirty="0"/>
              <a:t>In the second step, evaluation function is introduced to assign different scores to different summaries. Finally, selecting the best scored summary (S) is the final output.</a:t>
            </a:r>
          </a:p>
        </p:txBody>
      </p:sp>
    </p:spTree>
    <p:extLst>
      <p:ext uri="{BB962C8B-B14F-4D97-AF65-F5344CB8AC3E}">
        <p14:creationId xmlns:p14="http://schemas.microsoft.com/office/powerpoint/2010/main" val="2284281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3B195C-C7D1-95A9-C8FE-538637DEC576}"/>
              </a:ext>
            </a:extLst>
          </p:cNvPr>
          <p:cNvSpPr txBox="1"/>
          <p:nvPr/>
        </p:nvSpPr>
        <p:spPr>
          <a:xfrm>
            <a:off x="1114697" y="1288869"/>
            <a:ext cx="10018970" cy="3600986"/>
          </a:xfrm>
          <a:prstGeom prst="rect">
            <a:avLst/>
          </a:prstGeom>
          <a:noFill/>
        </p:spPr>
        <p:txBody>
          <a:bodyPr wrap="square" rtlCol="0">
            <a:spAutoFit/>
          </a:bodyPr>
          <a:lstStyle/>
          <a:p>
            <a:r>
              <a:rPr lang="en-IN" sz="4400" dirty="0"/>
              <a:t>What models can be used to complete the task?</a:t>
            </a:r>
          </a:p>
          <a:p>
            <a:endParaRPr lang="en-IN" sz="4400" dirty="0"/>
          </a:p>
          <a:p>
            <a:pPr marL="285750" indent="-285750">
              <a:buFont typeface="Arial" panose="020B0604020202020204" pitchFamily="34" charset="0"/>
              <a:buChar char="•"/>
            </a:pPr>
            <a:r>
              <a:rPr lang="en-IN" sz="2400" dirty="0"/>
              <a:t>For generation model purpose: BART.</a:t>
            </a:r>
          </a:p>
          <a:p>
            <a:pPr marL="285750" indent="-285750">
              <a:buFont typeface="Arial" panose="020B0604020202020204" pitchFamily="34" charset="0"/>
              <a:buChar char="•"/>
            </a:pPr>
            <a:r>
              <a:rPr lang="en-IN" sz="2400" dirty="0"/>
              <a:t>For encoding: </a:t>
            </a:r>
            <a:r>
              <a:rPr lang="en-IN" sz="2400" dirty="0" err="1"/>
              <a:t>RoBERTa</a:t>
            </a:r>
            <a:r>
              <a:rPr lang="en-IN" sz="2400" dirty="0"/>
              <a:t>.</a:t>
            </a:r>
          </a:p>
          <a:p>
            <a:pPr marL="285750" indent="-285750">
              <a:buFont typeface="Arial" panose="020B0604020202020204" pitchFamily="34" charset="0"/>
              <a:buChar char="•"/>
            </a:pPr>
            <a:r>
              <a:rPr lang="en-IN" sz="2400" dirty="0"/>
              <a:t>For sampling strategy: beam search</a:t>
            </a:r>
          </a:p>
          <a:p>
            <a:pPr marL="285750" indent="-285750">
              <a:buFont typeface="Arial" panose="020B0604020202020204" pitchFamily="34" charset="0"/>
              <a:buChar char="•"/>
            </a:pPr>
            <a:r>
              <a:rPr lang="en-IN" sz="2400" dirty="0"/>
              <a:t>For evaluation metrics: ROUGE-1/2/L</a:t>
            </a:r>
          </a:p>
        </p:txBody>
      </p:sp>
    </p:spTree>
    <p:extLst>
      <p:ext uri="{BB962C8B-B14F-4D97-AF65-F5344CB8AC3E}">
        <p14:creationId xmlns:p14="http://schemas.microsoft.com/office/powerpoint/2010/main" val="436940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3B195C-C7D1-95A9-C8FE-538637DEC576}"/>
              </a:ext>
            </a:extLst>
          </p:cNvPr>
          <p:cNvSpPr txBox="1"/>
          <p:nvPr/>
        </p:nvSpPr>
        <p:spPr>
          <a:xfrm>
            <a:off x="1114697" y="1288869"/>
            <a:ext cx="10018970" cy="5170646"/>
          </a:xfrm>
          <a:prstGeom prst="rect">
            <a:avLst/>
          </a:prstGeom>
          <a:noFill/>
        </p:spPr>
        <p:txBody>
          <a:bodyPr wrap="square" rtlCol="0">
            <a:spAutoFit/>
          </a:bodyPr>
          <a:lstStyle/>
          <a:p>
            <a:r>
              <a:rPr lang="en-IN" sz="4400" dirty="0"/>
              <a:t>What are the steps I took here to create the model</a:t>
            </a:r>
          </a:p>
          <a:p>
            <a:endParaRPr lang="en-IN" sz="4400" dirty="0"/>
          </a:p>
          <a:p>
            <a:pPr marL="457200" indent="-457200">
              <a:buFont typeface="+mj-lt"/>
              <a:buAutoNum type="arabicPeriod"/>
            </a:pPr>
            <a:r>
              <a:rPr lang="en-IN" sz="2200" dirty="0"/>
              <a:t>Loaded the dataset using pandas.</a:t>
            </a:r>
          </a:p>
          <a:p>
            <a:pPr marL="457200" indent="-457200">
              <a:buFont typeface="+mj-lt"/>
              <a:buAutoNum type="arabicPeriod"/>
            </a:pPr>
            <a:r>
              <a:rPr lang="en-IN" sz="2200" dirty="0"/>
              <a:t>Data Cleaning – lowercase the text, splitting the text, remove regular expressions, remove </a:t>
            </a:r>
            <a:r>
              <a:rPr lang="en-IN" sz="2200" dirty="0" err="1"/>
              <a:t>stopwords</a:t>
            </a:r>
            <a:r>
              <a:rPr lang="en-IN" sz="2200" dirty="0"/>
              <a:t> (if any).</a:t>
            </a:r>
          </a:p>
          <a:p>
            <a:pPr marL="457200" indent="-457200">
              <a:buFont typeface="+mj-lt"/>
              <a:buAutoNum type="arabicPeriod"/>
            </a:pPr>
            <a:r>
              <a:rPr lang="en-IN" sz="2200" dirty="0"/>
              <a:t>Bart Large model is collected from Hugging Face.</a:t>
            </a:r>
          </a:p>
          <a:p>
            <a:pPr marL="457200" indent="-457200">
              <a:buFont typeface="+mj-lt"/>
              <a:buAutoNum type="arabicPeriod"/>
            </a:pPr>
            <a:r>
              <a:rPr lang="en-IN" sz="2200" dirty="0"/>
              <a:t>Fine-tuned the model and trained it with the dataset. Saved the trained dataset.</a:t>
            </a:r>
          </a:p>
          <a:p>
            <a:pPr marL="457200" indent="-457200">
              <a:buFont typeface="+mj-lt"/>
              <a:buAutoNum type="arabicPeriod"/>
            </a:pPr>
            <a:r>
              <a:rPr lang="en-IN" sz="2200" dirty="0"/>
              <a:t>Checked the output of the saved model.</a:t>
            </a:r>
          </a:p>
          <a:p>
            <a:pPr marL="457200" indent="-457200">
              <a:buFont typeface="+mj-lt"/>
              <a:buAutoNum type="arabicPeriod"/>
            </a:pPr>
            <a:r>
              <a:rPr lang="en-IN" sz="2200" dirty="0"/>
              <a:t>Evaluate the model using Rouge-1/2/L using </a:t>
            </a:r>
            <a:r>
              <a:rPr lang="en-IN" sz="2200" dirty="0" err="1"/>
              <a:t>rouge_score</a:t>
            </a:r>
            <a:r>
              <a:rPr lang="en-IN" sz="2200" dirty="0"/>
              <a:t>.</a:t>
            </a:r>
          </a:p>
          <a:p>
            <a:pPr marL="457200" indent="-457200">
              <a:buFont typeface="+mj-lt"/>
              <a:buAutoNum type="arabicPeriod"/>
            </a:pPr>
            <a:r>
              <a:rPr lang="en-IN" sz="2200" dirty="0"/>
              <a:t>Checking the similarity score between the reference summary and generated summary by the model using cosine similarity.</a:t>
            </a:r>
          </a:p>
        </p:txBody>
      </p:sp>
    </p:spTree>
    <p:extLst>
      <p:ext uri="{BB962C8B-B14F-4D97-AF65-F5344CB8AC3E}">
        <p14:creationId xmlns:p14="http://schemas.microsoft.com/office/powerpoint/2010/main" val="1376116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318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ANURAAGA</dc:creator>
  <cp:lastModifiedBy>ANURAAGA</cp:lastModifiedBy>
  <cp:revision>2</cp:revision>
  <dcterms:created xsi:type="dcterms:W3CDTF">2023-08-31T01:43:29Z</dcterms:created>
  <dcterms:modified xsi:type="dcterms:W3CDTF">2023-09-04T07:35:02Z</dcterms:modified>
</cp:coreProperties>
</file>