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47876-88D0-49D6-B5F0-2576AC50E6B2}" v="65" dt="2024-05-31T17:22:59.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AI SRUJAN" userId="bb4213e698eedcef" providerId="LiveId" clId="{A0A2D17A-7587-4ED6-89F6-4C19672498FA}"/>
    <pc:docChg chg="modSld">
      <pc:chgData name="D SAI SRUJAN" userId="bb4213e698eedcef" providerId="LiveId" clId="{A0A2D17A-7587-4ED6-89F6-4C19672498FA}" dt="2024-06-01T04:45:58.105" v="89" actId="20577"/>
      <pc:docMkLst>
        <pc:docMk/>
      </pc:docMkLst>
      <pc:sldChg chg="modSp mod">
        <pc:chgData name="D SAI SRUJAN" userId="bb4213e698eedcef" providerId="LiveId" clId="{A0A2D17A-7587-4ED6-89F6-4C19672498FA}" dt="2024-06-01T04:20:38.665" v="30" actId="20577"/>
        <pc:sldMkLst>
          <pc:docMk/>
          <pc:sldMk cId="1010963130" sldId="260"/>
        </pc:sldMkLst>
        <pc:spChg chg="mod">
          <ac:chgData name="D SAI SRUJAN" userId="bb4213e698eedcef" providerId="LiveId" clId="{A0A2D17A-7587-4ED6-89F6-4C19672498FA}" dt="2024-06-01T04:20:38.665" v="30" actId="20577"/>
          <ac:spMkLst>
            <pc:docMk/>
            <pc:sldMk cId="1010963130" sldId="260"/>
            <ac:spMk id="2" creationId="{00000000-0000-0000-0000-000000000000}"/>
          </ac:spMkLst>
        </pc:spChg>
      </pc:sldChg>
      <pc:sldChg chg="modSp mod">
        <pc:chgData name="D SAI SRUJAN" userId="bb4213e698eedcef" providerId="LiveId" clId="{A0A2D17A-7587-4ED6-89F6-4C19672498FA}" dt="2024-06-01T04:45:58.105" v="89" actId="20577"/>
        <pc:sldMkLst>
          <pc:docMk/>
          <pc:sldMk cId="3505651246" sldId="262"/>
        </pc:sldMkLst>
        <pc:spChg chg="mod">
          <ac:chgData name="D SAI SRUJAN" userId="bb4213e698eedcef" providerId="LiveId" clId="{A0A2D17A-7587-4ED6-89F6-4C19672498FA}" dt="2024-06-01T04:45:58.105" v="89" actId="20577"/>
          <ac:spMkLst>
            <pc:docMk/>
            <pc:sldMk cId="3505651246" sldId="262"/>
            <ac:spMk id="2" creationId="{686A2CD6-23C6-58EB-2798-A638047A388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63BD56-785C-47B3-84E8-D03E7C9BA33E}" type="datetimeFigureOut">
              <a:rPr lang="en-IN" smtClean="0"/>
              <a:t>01-06-2024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F5721F-E3E3-4C64-92D4-B796D38A99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63BD56-785C-47B3-84E8-D03E7C9BA33E}"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63BD56-785C-47B3-84E8-D03E7C9BA33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5721F-E3E3-4C64-92D4-B796D38A99C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63BD56-785C-47B3-84E8-D03E7C9BA33E}"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5721F-E3E3-4C64-92D4-B796D38A99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63BD56-785C-47B3-84E8-D03E7C9BA33E}"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5721F-E3E3-4C64-92D4-B796D38A99C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3BD56-785C-47B3-84E8-D03E7C9BA33E}"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063BD56-785C-47B3-84E8-D03E7C9BA33E}"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5721F-E3E3-4C64-92D4-B796D38A99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63BD56-785C-47B3-84E8-D03E7C9BA33E}" type="datetimeFigureOut">
              <a:rPr lang="en-IN" smtClean="0"/>
              <a:t>01-06-2024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F5721F-E3E3-4C64-92D4-B796D38A99C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63BD56-785C-47B3-84E8-D03E7C9BA33E}" type="datetimeFigureOut">
              <a:rPr lang="en-IN" smtClean="0"/>
              <a:t>01-06-2024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F5721F-E3E3-4C64-92D4-B796D38A99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java-swing/" TargetMode="External"/><Relationship Id="rId2" Type="http://schemas.openxmlformats.org/officeDocument/2006/relationships/hyperlink" Target="https://www.javatpoint.com/java-swing" TargetMode="External"/><Relationship Id="rId1" Type="http://schemas.openxmlformats.org/officeDocument/2006/relationships/slideLayout" Target="../slideLayouts/slideLayout2.xml"/><Relationship Id="rId5" Type="http://schemas.openxmlformats.org/officeDocument/2006/relationships/hyperlink" Target="https://www.geeksforgeeks.org/backtracking-algorithms/" TargetMode="External"/><Relationship Id="rId4" Type="http://schemas.openxmlformats.org/officeDocument/2006/relationships/hyperlink" Target="https://www.101computing.net/sudoku-generator-algorith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717032"/>
            <a:ext cx="8229600" cy="2365723"/>
          </a:xfrm>
        </p:spPr>
        <p:txBody>
          <a:bodyPr vert="horz" lIns="91440" tIns="45720" rIns="91440" bIns="45720" anchor="t">
            <a:normAutofit/>
          </a:bodyPr>
          <a:lstStyle/>
          <a:p>
            <a:pPr marL="109220" indent="0">
              <a:buNone/>
            </a:pPr>
            <a:r>
              <a:rPr lang="en-US" sz="2400" b="1" dirty="0"/>
              <a:t>Team Members:</a:t>
            </a:r>
            <a:endParaRPr lang="en-US" dirty="0"/>
          </a:p>
          <a:p>
            <a:pPr marL="621665" lvl="1">
              <a:lnSpc>
                <a:spcPct val="150000"/>
              </a:lnSpc>
            </a:pPr>
            <a:r>
              <a:rPr lang="en-US" sz="2000" b="1" dirty="0"/>
              <a:t>T Rohan Reddy – 22B81A6697</a:t>
            </a:r>
            <a:endParaRPr lang="en-US" sz="2000" b="1" dirty="0">
              <a:cs typeface="Lucida Sans Unicode"/>
            </a:endParaRPr>
          </a:p>
          <a:p>
            <a:pPr marL="621665" lvl="1">
              <a:lnSpc>
                <a:spcPct val="150000"/>
              </a:lnSpc>
            </a:pPr>
            <a:r>
              <a:rPr lang="en-US" sz="2000" b="1" dirty="0"/>
              <a:t>K Sai Shyam Sundar Rao – 22B81A66A8</a:t>
            </a:r>
            <a:endParaRPr lang="en-US" sz="2000" b="1" dirty="0">
              <a:cs typeface="Lucida Sans Unicode"/>
            </a:endParaRPr>
          </a:p>
          <a:p>
            <a:pPr marL="621665" lvl="1">
              <a:lnSpc>
                <a:spcPct val="150000"/>
              </a:lnSpc>
            </a:pPr>
            <a:r>
              <a:rPr lang="en-US" sz="2000" b="1"/>
              <a:t>D </a:t>
            </a:r>
            <a:r>
              <a:rPr lang="en-US" sz="2000" b="1" dirty="0"/>
              <a:t>Sai Srujan – 22B81A66A9</a:t>
            </a:r>
            <a:endParaRPr lang="en-US" sz="2000" b="1" dirty="0">
              <a:cs typeface="Lucida Sans Unicode"/>
            </a:endParaRPr>
          </a:p>
          <a:p>
            <a:pPr indent="-255905">
              <a:lnSpc>
                <a:spcPct val="150000"/>
              </a:lnSpc>
            </a:pPr>
            <a:endParaRPr lang="en-IN" sz="2400" b="1" dirty="0">
              <a:cs typeface="Lucida Sans Unicode"/>
            </a:endParaRPr>
          </a:p>
        </p:txBody>
      </p:sp>
      <p:sp>
        <p:nvSpPr>
          <p:cNvPr id="2" name="Title 1"/>
          <p:cNvSpPr>
            <a:spLocks noGrp="1"/>
          </p:cNvSpPr>
          <p:nvPr>
            <p:ph type="title"/>
          </p:nvPr>
        </p:nvSpPr>
        <p:spPr>
          <a:xfrm>
            <a:off x="373249" y="125760"/>
            <a:ext cx="8856984" cy="1143000"/>
          </a:xfrm>
        </p:spPr>
        <p:txBody>
          <a:bodyPr>
            <a:normAutofit/>
          </a:bodyPr>
          <a:lstStyle/>
          <a:p>
            <a:pPr algn="ctr"/>
            <a:r>
              <a:rPr lang="en-US" sz="3600" cap="all" dirty="0">
                <a:ln w="9000" cmpd="sng">
                  <a:solidFill>
                    <a:schemeClr val="accent4">
                      <a:shade val="50000"/>
                      <a:satMod val="120000"/>
                    </a:schemeClr>
                  </a:solidFill>
                  <a:prstDash val="solid"/>
                </a:ln>
                <a:solidFill>
                  <a:schemeClr val="tx1"/>
                </a:solidFill>
                <a:effectLst/>
                <a:latin typeface="CG Omega" pitchFamily="34" charset="0"/>
                <a:ea typeface="Times New Roman"/>
                <a:cs typeface="Times New Roman"/>
                <a:sym typeface="Times New Roman"/>
              </a:rPr>
              <a:t>CVR COLLEGE OF ENGINEERING</a:t>
            </a:r>
            <a:endParaRPr lang="en-IN" sz="4000" cap="all" dirty="0">
              <a:ln w="9000" cmpd="sng">
                <a:solidFill>
                  <a:schemeClr val="accent4">
                    <a:shade val="50000"/>
                    <a:satMod val="120000"/>
                  </a:schemeClr>
                </a:solidFill>
                <a:prstDash val="solid"/>
              </a:ln>
              <a:solidFill>
                <a:schemeClr val="tx1"/>
              </a:solidFill>
              <a:effectLst/>
              <a:latin typeface="CG Omega" pitchFamily="34" charset="0"/>
            </a:endParaRPr>
          </a:p>
        </p:txBody>
      </p:sp>
      <p:sp>
        <p:nvSpPr>
          <p:cNvPr id="4" name="TextBox 3"/>
          <p:cNvSpPr txBox="1"/>
          <p:nvPr/>
        </p:nvSpPr>
        <p:spPr>
          <a:xfrm>
            <a:off x="2281461" y="2132856"/>
            <a:ext cx="5040560" cy="646331"/>
          </a:xfrm>
          <a:prstGeom prst="rect">
            <a:avLst/>
          </a:prstGeom>
          <a:noFill/>
        </p:spPr>
        <p:txBody>
          <a:bodyPr wrap="square" lIns="91440" tIns="45720" rIns="91440" bIns="45720" rtlCol="0" anchor="t">
            <a:spAutoFit/>
          </a:bodyPr>
          <a:lstStyle/>
          <a:p>
            <a:pPr algn="ctr"/>
            <a:r>
              <a:rPr lang="en-US" sz="3600" b="1" dirty="0">
                <a:solidFill>
                  <a:srgbClr val="000099"/>
                </a:solidFill>
              </a:rPr>
              <a:t>Sudoku Challenger</a:t>
            </a:r>
            <a:endParaRPr lang="en-US" dirty="0"/>
          </a:p>
        </p:txBody>
      </p:sp>
      <p:pic>
        <p:nvPicPr>
          <p:cNvPr id="6" name="Google Shape;87;p13"/>
          <p:cNvPicPr preferRelativeResize="0"/>
          <p:nvPr/>
        </p:nvPicPr>
        <p:blipFill rotWithShape="1">
          <a:blip r:embed="rId2">
            <a:alphaModFix/>
          </a:blip>
          <a:srcRect/>
          <a:stretch/>
        </p:blipFill>
        <p:spPr>
          <a:xfrm>
            <a:off x="179512" y="314214"/>
            <a:ext cx="971600" cy="936104"/>
          </a:xfrm>
          <a:prstGeom prst="rect">
            <a:avLst/>
          </a:prstGeom>
          <a:noFill/>
          <a:ln>
            <a:noFill/>
          </a:ln>
        </p:spPr>
      </p:pic>
      <p:sp>
        <p:nvSpPr>
          <p:cNvPr id="5" name="TextBox 4"/>
          <p:cNvSpPr txBox="1"/>
          <p:nvPr/>
        </p:nvSpPr>
        <p:spPr>
          <a:xfrm>
            <a:off x="1381361" y="1050603"/>
            <a:ext cx="6840760" cy="461665"/>
          </a:xfrm>
          <a:prstGeom prst="rect">
            <a:avLst/>
          </a:prstGeom>
          <a:noFill/>
        </p:spPr>
        <p:txBody>
          <a:bodyPr wrap="square" rtlCol="0">
            <a:spAutoFit/>
          </a:bodyPr>
          <a:lstStyle/>
          <a:p>
            <a:pPr algn="ctr"/>
            <a:r>
              <a:rPr lang="en-US" sz="2400" dirty="0">
                <a:ln w="9000" cmpd="sng">
                  <a:solidFill>
                    <a:schemeClr val="accent4">
                      <a:shade val="50000"/>
                      <a:satMod val="120000"/>
                    </a:schemeClr>
                  </a:solidFill>
                  <a:prstDash val="solid"/>
                </a:ln>
                <a:solidFill>
                  <a:schemeClr val="tx1"/>
                </a:solidFill>
                <a:effectLst/>
                <a:ea typeface="Times New Roman"/>
                <a:cs typeface="Times New Roman"/>
                <a:sym typeface="Times New Roman"/>
              </a:rPr>
              <a:t>Department of Emerging Technologies</a:t>
            </a:r>
            <a:endParaRPr lang="en-IN" sz="2400" dirty="0"/>
          </a:p>
        </p:txBody>
      </p:sp>
    </p:spTree>
    <p:extLst>
      <p:ext uri="{BB962C8B-B14F-4D97-AF65-F5344CB8AC3E}">
        <p14:creationId xmlns:p14="http://schemas.microsoft.com/office/powerpoint/2010/main" val="155527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08CB2-751E-C855-95D9-FBC9E0E2E6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This project entails the development of a Java-based Sudoku application with GUI capabilities to generate, solve, and validate Sudoku puzzles at varying difficulty levels. The application uses the Swing framework for the user interface and employs algorithms for puzzle generation and solving.</a:t>
            </a:r>
          </a:p>
          <a:p>
            <a:endParaRPr lang="en-IN" dirty="0"/>
          </a:p>
        </p:txBody>
      </p:sp>
      <p:sp>
        <p:nvSpPr>
          <p:cNvPr id="3" name="Title 2">
            <a:extLst>
              <a:ext uri="{FF2B5EF4-FFF2-40B4-BE49-F238E27FC236}">
                <a16:creationId xmlns:a16="http://schemas.microsoft.com/office/drawing/2014/main" id="{CAE96DC7-6505-0A19-6A27-543145C78000}"/>
              </a:ext>
            </a:extLst>
          </p:cNvPr>
          <p:cNvSpPr>
            <a:spLocks noGrp="1"/>
          </p:cNvSpPr>
          <p:nvPr>
            <p:ph type="title"/>
          </p:nvPr>
        </p:nvSpPr>
        <p:spPr/>
        <p:txBody>
          <a:bodyPr/>
          <a:lstStyle/>
          <a:p>
            <a:r>
              <a:rPr lang="en-IN" dirty="0"/>
              <a:t>Technology Description </a:t>
            </a:r>
          </a:p>
        </p:txBody>
      </p:sp>
    </p:spTree>
    <p:extLst>
      <p:ext uri="{BB962C8B-B14F-4D97-AF65-F5344CB8AC3E}">
        <p14:creationId xmlns:p14="http://schemas.microsoft.com/office/powerpoint/2010/main" val="7493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9E107-111A-7D3B-F21E-BE99D735B878}"/>
              </a:ext>
            </a:extLst>
          </p:cNvPr>
          <p:cNvSpPr>
            <a:spLocks noGrp="1"/>
          </p:cNvSpPr>
          <p:nvPr>
            <p:ph idx="1"/>
          </p:nvPr>
        </p:nvSpPr>
        <p:spPr>
          <a:xfrm>
            <a:off x="457200" y="548680"/>
            <a:ext cx="8229600" cy="5458611"/>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Key Features</a:t>
            </a:r>
          </a:p>
          <a:p>
            <a:r>
              <a:rPr lang="en-IN" dirty="0">
                <a:latin typeface="Times New Roman" panose="02020603050405020304" pitchFamily="18" charset="0"/>
                <a:cs typeface="Times New Roman" panose="02020603050405020304" pitchFamily="18" charset="0"/>
              </a:rPr>
              <a:t>1.	Sudoku Generator:</a:t>
            </a:r>
          </a:p>
          <a:p>
            <a:r>
              <a:rPr lang="en-IN" dirty="0">
                <a:latin typeface="Times New Roman" panose="02020603050405020304" pitchFamily="18" charset="0"/>
                <a:cs typeface="Times New Roman" panose="02020603050405020304" pitchFamily="18" charset="0"/>
              </a:rPr>
              <a:t>	Puzzle Generation: Create puzzles with different difficulty levels (Easy, Moderate, Hard) by adjusting the number of pre-filled cells.</a:t>
            </a:r>
          </a:p>
          <a:p>
            <a:r>
              <a:rPr lang="en-IN" dirty="0">
                <a:latin typeface="Times New Roman" panose="02020603050405020304" pitchFamily="18" charset="0"/>
                <a:cs typeface="Times New Roman" panose="02020603050405020304" pitchFamily="18" charset="0"/>
              </a:rPr>
              <a:t>	Randomization: Utilize algorithms to generate a wide range of unique puzzles.</a:t>
            </a:r>
          </a:p>
          <a:p>
            <a:r>
              <a:rPr lang="en-IN" dirty="0">
                <a:latin typeface="Times New Roman" panose="02020603050405020304" pitchFamily="18" charset="0"/>
                <a:cs typeface="Times New Roman" panose="02020603050405020304" pitchFamily="18" charset="0"/>
              </a:rPr>
              <a:t>	Difficulty Adjustment: Allow users to choose the difficulty level, which impacts the puzzle's complexity.</a:t>
            </a:r>
          </a:p>
          <a:p>
            <a:r>
              <a:rPr lang="en-IN" dirty="0">
                <a:latin typeface="Times New Roman" panose="02020603050405020304" pitchFamily="18" charset="0"/>
                <a:cs typeface="Times New Roman" panose="02020603050405020304" pitchFamily="18" charset="0"/>
              </a:rPr>
              <a:t>2.	Sudoku Solver:</a:t>
            </a:r>
          </a:p>
          <a:p>
            <a:r>
              <a:rPr lang="en-IN" dirty="0">
                <a:latin typeface="Times New Roman" panose="02020603050405020304" pitchFamily="18" charset="0"/>
                <a:cs typeface="Times New Roman" panose="02020603050405020304" pitchFamily="18" charset="0"/>
              </a:rPr>
              <a:t>	Backtracking Algorithm: Implement a backtracking algorithm to solve puzzles efficiently.</a:t>
            </a:r>
          </a:p>
          <a:p>
            <a:r>
              <a:rPr lang="en-IN" dirty="0">
                <a:latin typeface="Times New Roman" panose="02020603050405020304" pitchFamily="18" charset="0"/>
                <a:cs typeface="Times New Roman" panose="02020603050405020304" pitchFamily="18" charset="0"/>
              </a:rPr>
              <a:t>	Input Validation: Check user inputs for validity and provide visual feedback.</a:t>
            </a:r>
          </a:p>
          <a:p>
            <a:r>
              <a:rPr lang="en-IN" dirty="0">
                <a:latin typeface="Times New Roman" panose="02020603050405020304" pitchFamily="18" charset="0"/>
                <a:cs typeface="Times New Roman" panose="02020603050405020304" pitchFamily="18" charset="0"/>
              </a:rPr>
              <a:t>	Real-time Solving: Solve user-input puzzles and display the solution instantly.</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350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EF6F8A-47FD-80D4-1179-534DA7C57685}"/>
              </a:ext>
            </a:extLst>
          </p:cNvPr>
          <p:cNvSpPr>
            <a:spLocks noGrp="1"/>
          </p:cNvSpPr>
          <p:nvPr>
            <p:ph idx="1"/>
          </p:nvPr>
        </p:nvSpPr>
        <p:spPr>
          <a:xfrm>
            <a:off x="457200" y="332656"/>
            <a:ext cx="8229600" cy="5674635"/>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3.    User Interface:</a:t>
            </a:r>
          </a:p>
          <a:p>
            <a:r>
              <a:rPr lang="en-IN" dirty="0">
                <a:latin typeface="Times New Roman" panose="02020603050405020304" pitchFamily="18" charset="0"/>
                <a:cs typeface="Times New Roman" panose="02020603050405020304" pitchFamily="18" charset="0"/>
              </a:rPr>
              <a:t>	Interactive Grid: Allow users to input numbers and interact with the puzzle grid.</a:t>
            </a:r>
          </a:p>
          <a:p>
            <a:r>
              <a:rPr lang="en-IN" dirty="0">
                <a:latin typeface="Times New Roman" panose="02020603050405020304" pitchFamily="18" charset="0"/>
                <a:cs typeface="Times New Roman" panose="02020603050405020304" pitchFamily="18" charset="0"/>
              </a:rPr>
              <a:t>	Level Selection: Provide an intuitive interface for selecting puzzle difficulty levels.</a:t>
            </a:r>
          </a:p>
          <a:p>
            <a:r>
              <a:rPr lang="en-IN" dirty="0">
                <a:latin typeface="Times New Roman" panose="02020603050405020304" pitchFamily="18" charset="0"/>
                <a:cs typeface="Times New Roman" panose="02020603050405020304" pitchFamily="18" charset="0"/>
              </a:rPr>
              <a:t>	Controls: Include buttons for generating puzzles, resetting the grid, solving the puzzle, and navigating between game screens.</a:t>
            </a:r>
          </a:p>
          <a:p>
            <a:r>
              <a:rPr lang="en-IN" dirty="0">
                <a:latin typeface="Times New Roman" panose="02020603050405020304" pitchFamily="18" charset="0"/>
                <a:cs typeface="Times New Roman" panose="02020603050405020304" pitchFamily="18" charset="0"/>
              </a:rPr>
              <a:t>4.	Additional Features:</a:t>
            </a:r>
          </a:p>
          <a:p>
            <a:r>
              <a:rPr lang="en-IN" dirty="0">
                <a:latin typeface="Times New Roman" panose="02020603050405020304" pitchFamily="18" charset="0"/>
                <a:cs typeface="Times New Roman" panose="02020603050405020304" pitchFamily="18" charset="0"/>
              </a:rPr>
              <a:t>	Highlight Invalid Inputs: Indicate incorrect user inputs visually.</a:t>
            </a:r>
          </a:p>
          <a:p>
            <a:r>
              <a:rPr lang="en-IN" dirty="0">
                <a:latin typeface="Times New Roman" panose="02020603050405020304" pitchFamily="18" charset="0"/>
                <a:cs typeface="Times New Roman" panose="02020603050405020304" pitchFamily="18" charset="0"/>
              </a:rPr>
              <a:t>	Non-editable Pre-filled Cells: Prevent modification of pre-filled cells to avoid mistakes.</a:t>
            </a:r>
          </a:p>
          <a:p>
            <a:r>
              <a:rPr lang="en-IN" dirty="0">
                <a:latin typeface="Times New Roman" panose="02020603050405020304" pitchFamily="18" charset="0"/>
                <a:cs typeface="Times New Roman" panose="02020603050405020304" pitchFamily="18" charset="0"/>
              </a:rPr>
              <a:t>	User Guidance: Provide feedback and hints to assist users in solving puzzles.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90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FF4D83-86A9-95F3-747B-F4AE5D0AA7EB}"/>
              </a:ext>
            </a:extLst>
          </p:cNvPr>
          <p:cNvSpPr>
            <a:spLocks noGrp="1" noChangeArrowheads="1"/>
          </p:cNvSpPr>
          <p:nvPr>
            <p:ph idx="1"/>
          </p:nvPr>
        </p:nvSpPr>
        <p:spPr bwMode="auto">
          <a:xfrm>
            <a:off x="323528" y="179615"/>
            <a:ext cx="8363273" cy="558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7668" tIns="45720" rIns="292008" bIns="1587"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Technical Stack</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Java Swing</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GUI Components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Swing components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JFrame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JPanel</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JButton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JTextField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 to build the user interface.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Event Handling</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ActionListener for handling button clicks and other user interactions.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various layout managers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BorderLayout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GridLayout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 to organize the interface elements.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Algorithms</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Puzzle Generation Algorithm</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a custom algorithm for generating Sudoku puzzles with varying levels of difficulty based on the number of initially filled cells.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Backtracking Algorithm</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Utilize backtracking for solving the Sudoku puzzles, ensuring correctness by checking the validity of each input during the solving process.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Validation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validation logic to ensure user inputs conform to Sudoku rules.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9916F3-9D99-A23F-7DF1-283AD85BFE99}"/>
              </a:ext>
            </a:extLst>
          </p:cNvPr>
          <p:cNvSpPr>
            <a:spLocks noGrp="1" noChangeArrowheads="1"/>
          </p:cNvSpPr>
          <p:nvPr>
            <p:ph idx="1"/>
          </p:nvPr>
        </p:nvSpPr>
        <p:spPr bwMode="auto">
          <a:xfrm>
            <a:off x="457201" y="350528"/>
            <a:ext cx="8435279" cy="571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7668" tIns="45720" rIns="292008" bIns="1587"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Workflow and Architecture</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 Setup</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Level Selector Panel</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 panel for selecting difficulty levels (Easy, Moderate, Hard) with custom-styled buttons.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Game Panel</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 panel for the Sudoku grid and control buttons (Generate, Reset, Solve, Back to Level Selection).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Panel Switching</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functionality to switch between the level selector panel and the game panel based on user actions.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Puzzle Generation</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Level Selection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 selects a difficulty level, triggering the generation of a new puzzle.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 Initialization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Initialize the Sudoku grid with the generated puzzle, ensuring pre-filled cells are non-editable.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Puzzle Solving</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Input</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input numbers into the Sudoku grid.</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Validate the inputs and highlight any incorrect values.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Solving Mechanism</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the backtracking algorithm to solve the puzzle and display the solution.</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Reset and Navigation</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Reset Functionality</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Clear the current grid to allow users to start over.</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 Navigation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Provide a way to return to the level selection screen from the game panel.</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6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03C7C7-8A8C-1AAB-3242-10CDE1F7C6D6}"/>
              </a:ext>
            </a:extLst>
          </p:cNvPr>
          <p:cNvSpPr>
            <a:spLocks noGrp="1" noChangeArrowheads="1"/>
          </p:cNvSpPr>
          <p:nvPr>
            <p:ph idx="1"/>
          </p:nvPr>
        </p:nvSpPr>
        <p:spPr bwMode="auto">
          <a:xfrm>
            <a:off x="467544" y="620688"/>
            <a:ext cx="8003232" cy="52168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88568"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 Algorithm and Code snippets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all 3 x 3 matrices, which are diagonally present are independent of other 3 x 3 adjacent matrices initially, as others are empty. </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3 8 5 0 0 0 0 0 0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9 2 1 0 0 0 0 0 0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6 4 7 0 0 0 0 0 0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0 0 0 1 2 3 0 0 0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0 0 0 7 8 4 0 0 0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0 0 0 6 9 5 0 0 0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0 0 0 0 0 0 8 7 3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0 0 0 0 0 0 9 6 2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0 0 0 0 0 0 1 4 5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So if we fill them first, then we will only have to do box check and thus column/row check not required.</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Following is the improved logic for the problem.</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1. Fill all the diagonal 3x3 matrices.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2. Fill recursively rest of the non-diagonal matrices.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For every cell to be filled, we try all numbers until</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we find a safe number to be placed.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3. Once matrix is fully filled, remove K elements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randomly to complete game.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7938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0FE1EE-AB06-D718-ABE6-FC4361F3AA4F}"/>
              </a:ext>
            </a:extLst>
          </p:cNvPr>
          <p:cNvSpPr>
            <a:spLocks noGrp="1"/>
          </p:cNvSpPr>
          <p:nvPr>
            <p:ph idx="1"/>
          </p:nvPr>
        </p:nvSpPr>
        <p:spPr>
          <a:xfrm>
            <a:off x="457200" y="620689"/>
            <a:ext cx="8229600" cy="5112568"/>
          </a:xfrm>
        </p:spPr>
        <p:txBody>
          <a:bodyPr>
            <a:noAutofit/>
          </a:bodyPr>
          <a:lstStyle/>
          <a:p>
            <a:r>
              <a:rPr lang="en-IN" sz="1400" dirty="0">
                <a:latin typeface="Times New Roman" panose="02020603050405020304" pitchFamily="18" charset="0"/>
                <a:cs typeface="Times New Roman" panose="02020603050405020304" pitchFamily="18" charset="0"/>
              </a:rPr>
              <a:t>Sudoku Generator</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fillValues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 Fill the diagonal of SRN x SRN matrices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fillDiagonal</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Fill remaining blocks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fillRemaining</a:t>
            </a:r>
            <a:r>
              <a:rPr lang="en-IN" sz="1400" dirty="0">
                <a:latin typeface="Times New Roman" panose="02020603050405020304" pitchFamily="18" charset="0"/>
                <a:cs typeface="Times New Roman" panose="02020603050405020304" pitchFamily="18" charset="0"/>
              </a:rPr>
              <a:t>(0, SRN);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Remove Randomly K digits to make game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removeKDigits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int </a:t>
            </a:r>
            <a:r>
              <a:rPr lang="en-IN" sz="1400" dirty="0" err="1">
                <a:latin typeface="Times New Roman" panose="02020603050405020304" pitchFamily="18" charset="0"/>
                <a:cs typeface="Times New Roman" panose="02020603050405020304" pitchFamily="18" charset="0"/>
              </a:rPr>
              <a:t>randomGenerator</a:t>
            </a:r>
            <a:r>
              <a:rPr lang="en-IN" sz="1400" dirty="0">
                <a:latin typeface="Times New Roman" panose="02020603050405020304" pitchFamily="18" charset="0"/>
                <a:cs typeface="Times New Roman" panose="02020603050405020304" pitchFamily="18" charset="0"/>
              </a:rPr>
              <a:t>(int </a:t>
            </a:r>
            <a:r>
              <a:rPr lang="en-IN" sz="1400" dirty="0" err="1">
                <a:latin typeface="Times New Roman" panose="02020603050405020304" pitchFamily="18" charset="0"/>
                <a:cs typeface="Times New Roman" panose="02020603050405020304" pitchFamily="18" charset="0"/>
              </a:rPr>
              <a:t>num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(int) </a:t>
            </a:r>
            <a:r>
              <a:rPr lang="en-IN" sz="1400" dirty="0" err="1">
                <a:latin typeface="Times New Roman" panose="02020603050405020304" pitchFamily="18" charset="0"/>
                <a:cs typeface="Times New Roman" panose="02020603050405020304" pitchFamily="18" charset="0"/>
              </a:rPr>
              <a:t>Math.floor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Math.random</a:t>
            </a:r>
            <a:r>
              <a:rPr lang="en-IN" sz="1400" dirty="0">
                <a:latin typeface="Times New Roman" panose="02020603050405020304" pitchFamily="18" charset="0"/>
                <a:cs typeface="Times New Roman" panose="02020603050405020304" pitchFamily="18" charset="0"/>
              </a:rPr>
              <a:t>()*num+1));</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These above methods are used to generate the sudoku puzzle. Here we use Random class present in java to get random numbers.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0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DA62FF-AABF-6553-C6E2-D463A5F2D732}"/>
              </a:ext>
            </a:extLst>
          </p:cNvPr>
          <p:cNvSpPr>
            <a:spLocks noGrp="1" noChangeArrowheads="1"/>
          </p:cNvSpPr>
          <p:nvPr>
            <p:ph idx="1"/>
          </p:nvPr>
        </p:nvSpPr>
        <p:spPr bwMode="auto">
          <a:xfrm>
            <a:off x="251520" y="548680"/>
            <a:ext cx="8352928"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level: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will choose difficulty based on the empty boxes the user have to fill. As the difficulty increases empty boxes also increase.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removeKDigits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randomGenerator</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cellId</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extract coordinates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and 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err="1">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589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973E2-832C-71C2-EBAB-FC9D5140AC97}"/>
              </a:ext>
            </a:extLst>
          </p:cNvPr>
          <p:cNvSpPr>
            <a:spLocks noGrp="1"/>
          </p:cNvSpPr>
          <p:nvPr>
            <p:ph idx="1"/>
          </p:nvPr>
        </p:nvSpPr>
        <p:spPr>
          <a:xfrm>
            <a:off x="457200" y="476672"/>
            <a:ext cx="8229600" cy="5530619"/>
          </a:xfrm>
        </p:spPr>
        <p:txBody>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3.1.3 Deployment stage </a:t>
            </a:r>
          </a:p>
          <a:p>
            <a:endParaRPr lang="en-IN" dirty="0"/>
          </a:p>
        </p:txBody>
      </p:sp>
      <p:pic>
        <p:nvPicPr>
          <p:cNvPr id="4" name="Picture 3">
            <a:extLst>
              <a:ext uri="{FF2B5EF4-FFF2-40B4-BE49-F238E27FC236}">
                <a16:creationId xmlns:a16="http://schemas.microsoft.com/office/drawing/2014/main" id="{E6C0A1A4-01FA-80C0-8FF0-B296473220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58708"/>
            <a:ext cx="3911405" cy="2195577"/>
          </a:xfrm>
          <a:prstGeom prst="rect">
            <a:avLst/>
          </a:prstGeom>
          <a:noFill/>
          <a:ln>
            <a:noFill/>
          </a:ln>
        </p:spPr>
      </p:pic>
      <p:pic>
        <p:nvPicPr>
          <p:cNvPr id="5" name="Picture 4">
            <a:extLst>
              <a:ext uri="{FF2B5EF4-FFF2-40B4-BE49-F238E27FC236}">
                <a16:creationId xmlns:a16="http://schemas.microsoft.com/office/drawing/2014/main" id="{1FD5F16A-7D4E-9722-DBA6-F1FBA4A159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228753"/>
            <a:ext cx="3911405" cy="2200339"/>
          </a:xfrm>
          <a:prstGeom prst="rect">
            <a:avLst/>
          </a:prstGeom>
          <a:noFill/>
          <a:ln>
            <a:noFill/>
          </a:ln>
        </p:spPr>
      </p:pic>
      <p:pic>
        <p:nvPicPr>
          <p:cNvPr id="6" name="Picture 5">
            <a:extLst>
              <a:ext uri="{FF2B5EF4-FFF2-40B4-BE49-F238E27FC236}">
                <a16:creationId xmlns:a16="http://schemas.microsoft.com/office/drawing/2014/main" id="{3FE114B9-89AE-1146-8670-37F5F3EEB0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2902" y="3748589"/>
            <a:ext cx="4139952" cy="2376264"/>
          </a:xfrm>
          <a:prstGeom prst="rect">
            <a:avLst/>
          </a:prstGeom>
          <a:noFill/>
          <a:ln>
            <a:noFill/>
          </a:ln>
        </p:spPr>
      </p:pic>
    </p:spTree>
    <p:extLst>
      <p:ext uri="{BB962C8B-B14F-4D97-AF65-F5344CB8AC3E}">
        <p14:creationId xmlns:p14="http://schemas.microsoft.com/office/powerpoint/2010/main" val="145787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957DF-AEEC-7540-F6B6-8782D0CD61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921" y="332656"/>
            <a:ext cx="4224136" cy="2530183"/>
          </a:xfrm>
          <a:prstGeom prst="rect">
            <a:avLst/>
          </a:prstGeom>
          <a:noFill/>
          <a:ln>
            <a:noFill/>
          </a:ln>
        </p:spPr>
      </p:pic>
      <p:pic>
        <p:nvPicPr>
          <p:cNvPr id="5" name="Picture 4">
            <a:extLst>
              <a:ext uri="{FF2B5EF4-FFF2-40B4-BE49-F238E27FC236}">
                <a16:creationId xmlns:a16="http://schemas.microsoft.com/office/drawing/2014/main" id="{B53A5605-52B4-E247-1346-56337CAEDF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32656"/>
            <a:ext cx="4139952" cy="2530183"/>
          </a:xfrm>
          <a:prstGeom prst="rect">
            <a:avLst/>
          </a:prstGeom>
          <a:noFill/>
          <a:ln>
            <a:noFill/>
          </a:ln>
        </p:spPr>
      </p:pic>
      <p:pic>
        <p:nvPicPr>
          <p:cNvPr id="6" name="Picture 5">
            <a:extLst>
              <a:ext uri="{FF2B5EF4-FFF2-40B4-BE49-F238E27FC236}">
                <a16:creationId xmlns:a16="http://schemas.microsoft.com/office/drawing/2014/main" id="{A371963B-9FAA-98A6-6349-BE3ACBD6D6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3429000"/>
            <a:ext cx="3960440" cy="2227923"/>
          </a:xfrm>
          <a:prstGeom prst="rect">
            <a:avLst/>
          </a:prstGeom>
          <a:noFill/>
          <a:ln>
            <a:noFill/>
          </a:ln>
        </p:spPr>
      </p:pic>
    </p:spTree>
    <p:extLst>
      <p:ext uri="{BB962C8B-B14F-4D97-AF65-F5344CB8AC3E}">
        <p14:creationId xmlns:p14="http://schemas.microsoft.com/office/powerpoint/2010/main" val="255242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lnSpcReduction="10000"/>
          </a:bodyPr>
          <a:lstStyle/>
          <a:p>
            <a:pPr indent="-255905"/>
            <a:r>
              <a:rPr lang="en-US" dirty="0">
                <a:latin typeface="Calibri"/>
                <a:cs typeface="Calibri"/>
              </a:rPr>
              <a:t>Basic aim of the project is to build a sudoku puzzle for the users and provide them with the right answers to the puzzle to verify whether it is appropriate or not.</a:t>
            </a:r>
            <a:endParaRPr lang="en-US" dirty="0"/>
          </a:p>
          <a:p>
            <a:pPr indent="-255905"/>
            <a:endParaRPr lang="en-US" dirty="0">
              <a:latin typeface="Calibri"/>
              <a:cs typeface="Calibri"/>
            </a:endParaRPr>
          </a:p>
          <a:p>
            <a:pPr indent="-255905"/>
            <a:r>
              <a:rPr lang="en-US" dirty="0">
                <a:latin typeface="Calibri"/>
                <a:cs typeface="Calibri"/>
              </a:rPr>
              <a:t>Basic 3 principles in sudoku are :-</a:t>
            </a:r>
          </a:p>
          <a:p>
            <a:pPr marL="621665" lvl="1">
              <a:buFont typeface="Courier New"/>
              <a:buChar char="o"/>
            </a:pPr>
            <a:r>
              <a:rPr lang="en-US" dirty="0">
                <a:latin typeface="Calibri"/>
                <a:cs typeface="Calibri"/>
              </a:rPr>
              <a:t>In all 9 submatrices 3x3 the elements should be 1-9 without repetition.</a:t>
            </a:r>
          </a:p>
          <a:p>
            <a:pPr marL="621665" lvl="1">
              <a:buFont typeface="Courier New"/>
              <a:buChar char="o"/>
            </a:pPr>
            <a:r>
              <a:rPr lang="en-US" dirty="0">
                <a:latin typeface="Calibri"/>
                <a:cs typeface="Calibri"/>
              </a:rPr>
              <a:t>In all rows there should be elements between 1-9 without repetition.</a:t>
            </a:r>
          </a:p>
          <a:p>
            <a:pPr marL="621665" lvl="1">
              <a:buFont typeface="Courier New"/>
              <a:buChar char="o"/>
            </a:pPr>
            <a:r>
              <a:rPr lang="en-US" dirty="0">
                <a:latin typeface="Calibri"/>
                <a:cs typeface="Calibri"/>
              </a:rPr>
              <a:t>In all columns there should be elements between 1-9 without repetition.</a:t>
            </a:r>
          </a:p>
          <a:p>
            <a:pPr marL="109220" indent="0">
              <a:buNone/>
            </a:pPr>
            <a:r>
              <a:rPr lang="en-US" dirty="0"/>
              <a:t> </a:t>
            </a:r>
            <a:endParaRPr lang="en-IN" dirty="0">
              <a:cs typeface="Lucida Sans Unicode"/>
            </a:endParaRPr>
          </a:p>
        </p:txBody>
      </p:sp>
      <p:sp>
        <p:nvSpPr>
          <p:cNvPr id="3" name="Title 2"/>
          <p:cNvSpPr>
            <a:spLocks noGrp="1"/>
          </p:cNvSpPr>
          <p:nvPr>
            <p:ph type="title"/>
          </p:nvPr>
        </p:nvSpPr>
        <p:spPr/>
        <p:txBody>
          <a:bodyPr/>
          <a:lstStyle/>
          <a:p>
            <a:pPr algn="ctr"/>
            <a:r>
              <a:rPr lang="en-US" dirty="0">
                <a:solidFill>
                  <a:schemeClr val="tx1"/>
                </a:solidFill>
              </a:rPr>
              <a:t>Abstract</a:t>
            </a:r>
            <a:endParaRPr lang="en-IN" dirty="0">
              <a:solidFill>
                <a:schemeClr val="tx1"/>
              </a:solidFill>
            </a:endParaRPr>
          </a:p>
        </p:txBody>
      </p:sp>
    </p:spTree>
    <p:extLst>
      <p:ext uri="{BB962C8B-B14F-4D97-AF65-F5344CB8AC3E}">
        <p14:creationId xmlns:p14="http://schemas.microsoft.com/office/powerpoint/2010/main" val="3918654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DF9BA-A2F0-9CE6-BCE6-34D31B8B86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794" y="620688"/>
            <a:ext cx="3960441" cy="2227924"/>
          </a:xfrm>
          <a:prstGeom prst="rect">
            <a:avLst/>
          </a:prstGeom>
          <a:noFill/>
          <a:ln>
            <a:noFill/>
          </a:ln>
        </p:spPr>
      </p:pic>
      <p:pic>
        <p:nvPicPr>
          <p:cNvPr id="4" name="Picture 3">
            <a:extLst>
              <a:ext uri="{FF2B5EF4-FFF2-40B4-BE49-F238E27FC236}">
                <a16:creationId xmlns:a16="http://schemas.microsoft.com/office/drawing/2014/main" id="{D8E5BCC9-D386-F1B4-281A-593D038659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328" y="620688"/>
            <a:ext cx="3960440" cy="2227923"/>
          </a:xfrm>
          <a:prstGeom prst="rect">
            <a:avLst/>
          </a:prstGeom>
          <a:noFill/>
          <a:ln>
            <a:noFill/>
          </a:ln>
        </p:spPr>
      </p:pic>
      <p:pic>
        <p:nvPicPr>
          <p:cNvPr id="5" name="Picture 4">
            <a:extLst>
              <a:ext uri="{FF2B5EF4-FFF2-40B4-BE49-F238E27FC236}">
                <a16:creationId xmlns:a16="http://schemas.microsoft.com/office/drawing/2014/main" id="{FEB818DB-F839-78E9-5CB8-60E6925989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9468" y="3501008"/>
            <a:ext cx="3960441" cy="2227924"/>
          </a:xfrm>
          <a:prstGeom prst="rect">
            <a:avLst/>
          </a:prstGeom>
          <a:noFill/>
          <a:ln>
            <a:noFill/>
          </a:ln>
        </p:spPr>
      </p:pic>
    </p:spTree>
    <p:extLst>
      <p:ext uri="{BB962C8B-B14F-4D97-AF65-F5344CB8AC3E}">
        <p14:creationId xmlns:p14="http://schemas.microsoft.com/office/powerpoint/2010/main" val="264633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2387B-43F0-4AFD-775F-0ED58328AA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048" y="476672"/>
            <a:ext cx="4157407" cy="2338726"/>
          </a:xfrm>
          <a:prstGeom prst="rect">
            <a:avLst/>
          </a:prstGeom>
          <a:noFill/>
          <a:ln>
            <a:noFill/>
          </a:ln>
        </p:spPr>
      </p:pic>
      <p:pic>
        <p:nvPicPr>
          <p:cNvPr id="3" name="Picture 2">
            <a:extLst>
              <a:ext uri="{FF2B5EF4-FFF2-40B4-BE49-F238E27FC236}">
                <a16:creationId xmlns:a16="http://schemas.microsoft.com/office/drawing/2014/main" id="{3760E53C-9E37-18C0-EB03-68B2329465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547" y="476671"/>
            <a:ext cx="4157409" cy="2338727"/>
          </a:xfrm>
          <a:prstGeom prst="rect">
            <a:avLst/>
          </a:prstGeom>
          <a:noFill/>
          <a:ln>
            <a:noFill/>
          </a:ln>
        </p:spPr>
      </p:pic>
      <p:pic>
        <p:nvPicPr>
          <p:cNvPr id="4" name="Picture 3">
            <a:extLst>
              <a:ext uri="{FF2B5EF4-FFF2-40B4-BE49-F238E27FC236}">
                <a16:creationId xmlns:a16="http://schemas.microsoft.com/office/drawing/2014/main" id="{D25FA57C-D868-EB12-38D6-BAA3A913923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1" y="3451142"/>
            <a:ext cx="4157408" cy="2338727"/>
          </a:xfrm>
          <a:prstGeom prst="rect">
            <a:avLst/>
          </a:prstGeom>
          <a:noFill/>
          <a:ln>
            <a:noFill/>
          </a:ln>
        </p:spPr>
      </p:pic>
    </p:spTree>
    <p:extLst>
      <p:ext uri="{BB962C8B-B14F-4D97-AF65-F5344CB8AC3E}">
        <p14:creationId xmlns:p14="http://schemas.microsoft.com/office/powerpoint/2010/main" val="19368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81F03C-5BA4-B587-2972-C2602B14D2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620688"/>
            <a:ext cx="4157409" cy="2338727"/>
          </a:xfrm>
          <a:prstGeom prst="rect">
            <a:avLst/>
          </a:prstGeom>
          <a:noFill/>
          <a:ln>
            <a:noFill/>
          </a:ln>
        </p:spPr>
      </p:pic>
      <p:pic>
        <p:nvPicPr>
          <p:cNvPr id="6" name="Picture 5">
            <a:extLst>
              <a:ext uri="{FF2B5EF4-FFF2-40B4-BE49-F238E27FC236}">
                <a16:creationId xmlns:a16="http://schemas.microsoft.com/office/drawing/2014/main" id="{33633CE0-A1F3-00EF-B9D3-74DDAF6A26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437842"/>
            <a:ext cx="4157407" cy="2338726"/>
          </a:xfrm>
          <a:prstGeom prst="rect">
            <a:avLst/>
          </a:prstGeom>
          <a:noFill/>
          <a:ln>
            <a:noFill/>
          </a:ln>
        </p:spPr>
      </p:pic>
    </p:spTree>
    <p:extLst>
      <p:ext uri="{BB962C8B-B14F-4D97-AF65-F5344CB8AC3E}">
        <p14:creationId xmlns:p14="http://schemas.microsoft.com/office/powerpoint/2010/main" val="51290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5BF53-F5CE-395A-3487-B13FAE36ED0B}"/>
              </a:ext>
            </a:extLst>
          </p:cNvPr>
          <p:cNvSpPr txBox="1"/>
          <p:nvPr/>
        </p:nvSpPr>
        <p:spPr>
          <a:xfrm>
            <a:off x="395536" y="262882"/>
            <a:ext cx="5832648"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Test Cases</a:t>
            </a: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0AF1F4-57BE-E0F7-E6CD-BD3F55B5D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4145280" cy="5380990"/>
          </a:xfrm>
          <a:prstGeom prst="rect">
            <a:avLst/>
          </a:prstGeom>
          <a:noFill/>
          <a:ln>
            <a:noFill/>
          </a:ln>
        </p:spPr>
      </p:pic>
      <p:sp>
        <p:nvSpPr>
          <p:cNvPr id="5" name="TextBox 4">
            <a:extLst>
              <a:ext uri="{FF2B5EF4-FFF2-40B4-BE49-F238E27FC236}">
                <a16:creationId xmlns:a16="http://schemas.microsoft.com/office/drawing/2014/main" id="{8D874B2B-D2CD-E37D-6B6B-5735004A84A9}"/>
              </a:ext>
            </a:extLst>
          </p:cNvPr>
          <p:cNvSpPr txBox="1"/>
          <p:nvPr/>
        </p:nvSpPr>
        <p:spPr>
          <a:xfrm>
            <a:off x="4567084" y="2852936"/>
            <a:ext cx="4576916" cy="992003"/>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that the user will be given 3 options of 1.Easy 2.Moderate 3.Hard to choose the difficulty. </a:t>
            </a:r>
          </a:p>
        </p:txBody>
      </p:sp>
    </p:spTree>
    <p:extLst>
      <p:ext uri="{BB962C8B-B14F-4D97-AF65-F5344CB8AC3E}">
        <p14:creationId xmlns:p14="http://schemas.microsoft.com/office/powerpoint/2010/main" val="93349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1E8CE-0871-6C77-19FE-904C2198A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3709789" cy="4522837"/>
          </a:xfrm>
          <a:prstGeom prst="rect">
            <a:avLst/>
          </a:prstGeom>
          <a:noFill/>
          <a:ln>
            <a:noFill/>
          </a:ln>
        </p:spPr>
      </p:pic>
      <p:sp>
        <p:nvSpPr>
          <p:cNvPr id="4" name="TextBox 3">
            <a:extLst>
              <a:ext uri="{FF2B5EF4-FFF2-40B4-BE49-F238E27FC236}">
                <a16:creationId xmlns:a16="http://schemas.microsoft.com/office/drawing/2014/main" id="{D0D04EFA-D30A-F947-BD92-6109B3D9B1FC}"/>
              </a:ext>
            </a:extLst>
          </p:cNvPr>
          <p:cNvSpPr txBox="1"/>
          <p:nvPr/>
        </p:nvSpPr>
        <p:spPr>
          <a:xfrm>
            <a:off x="4027532" y="2625542"/>
            <a:ext cx="4576916" cy="1606915"/>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the generated sudoku puzzle of the respective difficulty. User is also provided with certain features of </a:t>
            </a:r>
            <a:r>
              <a:rPr lang="en-IN" sz="1800" kern="100" dirty="0" err="1">
                <a:solidFill>
                  <a:srgbClr val="000000"/>
                </a:solidFill>
                <a:effectLst/>
                <a:latin typeface="Times New Roman" panose="02020603050405020304" pitchFamily="18" charset="0"/>
                <a:ea typeface="Times New Roman" panose="02020603050405020304" pitchFamily="18" charset="0"/>
              </a:rPr>
              <a:t>Reset,Generate,Solve,Back</a:t>
            </a:r>
            <a:r>
              <a:rPr lang="en-IN" sz="1800" kern="100" dirty="0">
                <a:solidFill>
                  <a:srgbClr val="000000"/>
                </a:solidFill>
                <a:effectLst/>
                <a:latin typeface="Times New Roman" panose="02020603050405020304" pitchFamily="18" charset="0"/>
                <a:ea typeface="Times New Roman" panose="02020603050405020304" pitchFamily="18" charset="0"/>
              </a:rPr>
              <a:t> to Level Selection.</a:t>
            </a:r>
          </a:p>
        </p:txBody>
      </p:sp>
    </p:spTree>
    <p:extLst>
      <p:ext uri="{BB962C8B-B14F-4D97-AF65-F5344CB8AC3E}">
        <p14:creationId xmlns:p14="http://schemas.microsoft.com/office/powerpoint/2010/main" val="153658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F44701-AD89-7E3E-CA00-F720DB0790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1" y="548680"/>
            <a:ext cx="3943689" cy="4824536"/>
          </a:xfrm>
          <a:prstGeom prst="rect">
            <a:avLst/>
          </a:prstGeom>
          <a:noFill/>
          <a:ln>
            <a:noFill/>
          </a:ln>
        </p:spPr>
      </p:pic>
      <p:sp>
        <p:nvSpPr>
          <p:cNvPr id="4" name="TextBox 3">
            <a:extLst>
              <a:ext uri="{FF2B5EF4-FFF2-40B4-BE49-F238E27FC236}">
                <a16:creationId xmlns:a16="http://schemas.microsoft.com/office/drawing/2014/main" id="{0DCB459F-FAAA-633A-A3DE-FA09ED84593F}"/>
              </a:ext>
            </a:extLst>
          </p:cNvPr>
          <p:cNvSpPr txBox="1"/>
          <p:nvPr/>
        </p:nvSpPr>
        <p:spPr>
          <a:xfrm>
            <a:off x="4139952" y="2852936"/>
            <a:ext cx="4576916" cy="684546"/>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is a demo puzzle filled by a user. </a:t>
            </a:r>
          </a:p>
        </p:txBody>
      </p:sp>
    </p:spTree>
    <p:extLst>
      <p:ext uri="{BB962C8B-B14F-4D97-AF65-F5344CB8AC3E}">
        <p14:creationId xmlns:p14="http://schemas.microsoft.com/office/powerpoint/2010/main" val="3636391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D4CA02-D45B-3ED0-EF28-2CC0E8A125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846" y="354855"/>
            <a:ext cx="3168352" cy="3844033"/>
          </a:xfrm>
          <a:prstGeom prst="rect">
            <a:avLst/>
          </a:prstGeom>
          <a:noFill/>
          <a:ln>
            <a:noFill/>
          </a:ln>
        </p:spPr>
      </p:pic>
      <p:sp>
        <p:nvSpPr>
          <p:cNvPr id="4" name="TextBox 3">
            <a:extLst>
              <a:ext uri="{FF2B5EF4-FFF2-40B4-BE49-F238E27FC236}">
                <a16:creationId xmlns:a16="http://schemas.microsoft.com/office/drawing/2014/main" id="{B53D3822-F8CA-A298-9FC9-88AB85045EA2}"/>
              </a:ext>
            </a:extLst>
          </p:cNvPr>
          <p:cNvSpPr txBox="1"/>
          <p:nvPr/>
        </p:nvSpPr>
        <p:spPr>
          <a:xfrm>
            <a:off x="3817341" y="692696"/>
            <a:ext cx="4576916" cy="992003"/>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that the user entered values are incorrect and the incorrect one’s are highlighted.</a:t>
            </a:r>
          </a:p>
        </p:txBody>
      </p:sp>
      <p:pic>
        <p:nvPicPr>
          <p:cNvPr id="5" name="Picture 4">
            <a:extLst>
              <a:ext uri="{FF2B5EF4-FFF2-40B4-BE49-F238E27FC236}">
                <a16:creationId xmlns:a16="http://schemas.microsoft.com/office/drawing/2014/main" id="{A1937401-9990-285C-E2C3-1AF407077A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1646" y="2117013"/>
            <a:ext cx="3404927" cy="4163750"/>
          </a:xfrm>
          <a:prstGeom prst="rect">
            <a:avLst/>
          </a:prstGeom>
          <a:noFill/>
          <a:ln>
            <a:noFill/>
          </a:ln>
        </p:spPr>
      </p:pic>
    </p:spTree>
    <p:extLst>
      <p:ext uri="{BB962C8B-B14F-4D97-AF65-F5344CB8AC3E}">
        <p14:creationId xmlns:p14="http://schemas.microsoft.com/office/powerpoint/2010/main" val="186166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17C1D1-142D-3EBB-3BA6-D9B392B87AFD}"/>
              </a:ext>
            </a:extLst>
          </p:cNvPr>
          <p:cNvSpPr>
            <a:spLocks noGrp="1"/>
          </p:cNvSpPr>
          <p:nvPr>
            <p:ph idx="1"/>
          </p:nvPr>
        </p:nvSpPr>
        <p:spPr/>
        <p:txBody>
          <a:bodyPr>
            <a:noAutofit/>
          </a:bodyPr>
          <a:lstStyle/>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1.Java: The Complete Reference 12</a:t>
            </a:r>
            <a:r>
              <a:rPr lang="en-IN" sz="1400" kern="100" baseline="30000" dirty="0">
                <a:solidFill>
                  <a:srgbClr val="000000"/>
                </a:solidFill>
                <a:effectLst/>
                <a:latin typeface="Times New Roman" panose="02020603050405020304" pitchFamily="18" charset="0"/>
                <a:ea typeface="Times New Roman" panose="02020603050405020304" pitchFamily="18" charset="0"/>
              </a:rPr>
              <a:t>th</a:t>
            </a:r>
            <a:r>
              <a:rPr lang="en-IN" sz="1400" kern="100" dirty="0">
                <a:solidFill>
                  <a:srgbClr val="000000"/>
                </a:solidFill>
                <a:effectLst/>
                <a:latin typeface="Times New Roman" panose="02020603050405020304" pitchFamily="18" charset="0"/>
                <a:ea typeface="Times New Roman" panose="02020603050405020304" pitchFamily="18" charset="0"/>
              </a:rPr>
              <a:t> edition by  Herbert </a:t>
            </a:r>
            <a:r>
              <a:rPr lang="en-IN" sz="1400" kern="100" dirty="0" err="1">
                <a:solidFill>
                  <a:srgbClr val="000000"/>
                </a:solidFill>
                <a:effectLst/>
                <a:latin typeface="Times New Roman" panose="02020603050405020304" pitchFamily="18" charset="0"/>
                <a:ea typeface="Times New Roman" panose="02020603050405020304" pitchFamily="18" charset="0"/>
              </a:rPr>
              <a:t>Schildt</a:t>
            </a:r>
            <a:r>
              <a:rPr lang="en-IN" sz="1400" kern="100" dirty="0">
                <a:solidFill>
                  <a:srgbClr val="000000"/>
                </a:solidFill>
                <a:effectLst/>
                <a:latin typeface="Times New Roman" panose="02020603050405020304" pitchFamily="18" charset="0"/>
                <a:ea typeface="Times New Roman" panose="02020603050405020304" pitchFamily="18" charset="0"/>
              </a:rPr>
              <a:t>.</a:t>
            </a:r>
          </a:p>
          <a:p>
            <a:pPr marL="571500" marR="292100" indent="0" algn="l">
              <a:lnSpc>
                <a:spcPct val="107000"/>
              </a:lnSpc>
              <a:spcAft>
                <a:spcPts val="80"/>
              </a:spcAft>
              <a:buNone/>
            </a:pPr>
            <a:r>
              <a:rPr lang="en-IN" sz="1400" kern="100" dirty="0">
                <a:solidFill>
                  <a:srgbClr val="000000"/>
                </a:solidFill>
                <a:effectLst/>
                <a:latin typeface="Times New Roman" panose="02020603050405020304" pitchFamily="18" charset="0"/>
                <a:ea typeface="Times New Roman" panose="02020603050405020304" pitchFamily="18" charset="0"/>
              </a:rPr>
              <a:t>About the book</a:t>
            </a:r>
          </a:p>
          <a:p>
            <a:pPr marL="45720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  Java™: The Complete Reference, Twelfth Edition explains how to develop, compile, debug, and     run Java </a:t>
            </a:r>
            <a:r>
              <a:rPr lang="en-IN" sz="1400" kern="100" dirty="0" err="1">
                <a:solidFill>
                  <a:srgbClr val="000000"/>
                </a:solidFill>
                <a:effectLst/>
                <a:latin typeface="Times New Roman" panose="02020603050405020304" pitchFamily="18" charset="0"/>
                <a:ea typeface="Times New Roman" panose="02020603050405020304" pitchFamily="18" charset="0"/>
              </a:rPr>
              <a:t>programs.This</a:t>
            </a:r>
            <a:r>
              <a:rPr lang="en-IN" sz="1400" kern="100" dirty="0">
                <a:solidFill>
                  <a:srgbClr val="000000"/>
                </a:solidFill>
                <a:effectLst/>
                <a:latin typeface="Times New Roman" panose="02020603050405020304" pitchFamily="18" charset="0"/>
                <a:ea typeface="Times New Roman" panose="02020603050405020304" pitchFamily="18" charset="0"/>
              </a:rPr>
              <a:t> book  covers the entire Java language, including its syntax, keywords, and fundamental programming principles. You’ll also find information on key portions of the Java API library, such as I/O, the Collections Framework, the stream library, and the concurrency utilities. Swing, JavaBeans, and servlets are examined, and numerous examples demonstrate Java in action. </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2.Java Swing Tutorial- </a:t>
            </a:r>
            <a:r>
              <a:rPr lang="en-IN" sz="1400" kern="100" dirty="0" err="1">
                <a:solidFill>
                  <a:srgbClr val="000000"/>
                </a:solidFill>
                <a:effectLst/>
                <a:latin typeface="Times New Roman" panose="02020603050405020304" pitchFamily="18" charset="0"/>
                <a:ea typeface="Times New Roman" panose="02020603050405020304" pitchFamily="18" charset="0"/>
              </a:rPr>
              <a:t>javatpoint</a:t>
            </a:r>
            <a:r>
              <a:rPr lang="en-IN" sz="1400" kern="100" dirty="0">
                <a:solidFill>
                  <a:srgbClr val="000000"/>
                </a:solidFill>
                <a:effectLst/>
                <a:latin typeface="Times New Roman" panose="02020603050405020304" pitchFamily="18" charset="0"/>
                <a:ea typeface="Times New Roman" panose="02020603050405020304" pitchFamily="18" charset="0"/>
              </a:rPr>
              <a:t> and Geeks for geeks</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2"/>
              </a:rPr>
              <a:t>https://www.javatpoint.com/java-swing</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3"/>
              </a:rPr>
              <a:t>https://www.geeksforgeeks.org/introduction-to-java-swing/</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3.Sudoku Generator Algorithm – 101 Computing</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4"/>
              </a:rPr>
              <a:t>https://www.101computing.net/sudoku-generator-algorithm/</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4.BackTracking Algorithm -Geeks for geeks</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5"/>
              </a:rPr>
              <a:t>https://www.geeksforgeeks.org/backtracking-algorithms/</a:t>
            </a:r>
            <a:endParaRPr lang="en-IN" sz="1400" kern="100" dirty="0">
              <a:solidFill>
                <a:srgbClr val="000000"/>
              </a:solidFill>
              <a:effectLst/>
              <a:latin typeface="Times New Roman" panose="02020603050405020304" pitchFamily="18" charset="0"/>
              <a:ea typeface="Times New Roman" panose="02020603050405020304" pitchFamily="18" charset="0"/>
            </a:endParaRPr>
          </a:p>
          <a:p>
            <a:endParaRPr lang="en-IN" sz="1400" dirty="0"/>
          </a:p>
        </p:txBody>
      </p:sp>
      <p:sp>
        <p:nvSpPr>
          <p:cNvPr id="3" name="Title 2">
            <a:extLst>
              <a:ext uri="{FF2B5EF4-FFF2-40B4-BE49-F238E27FC236}">
                <a16:creationId xmlns:a16="http://schemas.microsoft.com/office/drawing/2014/main" id="{BBAF4968-45CC-88FC-FBA3-38D118A4C452}"/>
              </a:ext>
            </a:extLst>
          </p:cNvPr>
          <p:cNvSpPr>
            <a:spLocks noGrp="1"/>
          </p:cNvSpPr>
          <p:nvPr>
            <p:ph type="title"/>
          </p:nvPr>
        </p:nvSpPr>
        <p:spPr/>
        <p:txBody>
          <a:bodyPr>
            <a:noAutofit/>
          </a:bodyPr>
          <a:lstStyle/>
          <a:p>
            <a:pPr marL="577850" marR="292100" indent="-6350">
              <a:lnSpc>
                <a:spcPct val="111000"/>
              </a:lnSpc>
              <a:spcAft>
                <a:spcPts val="20"/>
              </a:spcAft>
            </a:pPr>
            <a:r>
              <a:rPr lang="en-IN" sz="4000" kern="100" dirty="0">
                <a:solidFill>
                  <a:srgbClr val="000000"/>
                </a:solidFill>
                <a:effectLst/>
                <a:latin typeface="Times New Roman" panose="02020603050405020304" pitchFamily="18" charset="0"/>
                <a:ea typeface="Times New Roman" panose="02020603050405020304" pitchFamily="18" charset="0"/>
              </a:rPr>
              <a:t> </a:t>
            </a:r>
            <a:br>
              <a:rPr lang="en-IN" sz="4000" kern="100" dirty="0">
                <a:solidFill>
                  <a:srgbClr val="000000"/>
                </a:solidFill>
                <a:effectLst/>
                <a:latin typeface="Times New Roman" panose="02020603050405020304" pitchFamily="18" charset="0"/>
                <a:ea typeface="Times New Roman" panose="02020603050405020304" pitchFamily="18" charset="0"/>
              </a:rPr>
            </a:br>
            <a:r>
              <a:rPr lang="en-IN" sz="4000" b="1" kern="100" dirty="0">
                <a:solidFill>
                  <a:srgbClr val="000000"/>
                </a:solidFill>
                <a:effectLst/>
                <a:latin typeface="Times New Roman" panose="02020603050405020304" pitchFamily="18" charset="0"/>
                <a:ea typeface="Times New Roman" panose="02020603050405020304" pitchFamily="18" charset="0"/>
              </a:rPr>
              <a:t>BIBILIOGRAPHY</a:t>
            </a:r>
            <a:br>
              <a:rPr lang="en-IN" sz="4000" kern="100" dirty="0">
                <a:solidFill>
                  <a:srgbClr val="000000"/>
                </a:solidFill>
                <a:effectLst/>
                <a:latin typeface="Times New Roman" panose="02020603050405020304" pitchFamily="18" charset="0"/>
                <a:ea typeface="Times New Roman" panose="02020603050405020304" pitchFamily="18" charset="0"/>
              </a:rPr>
            </a:br>
            <a:endParaRPr lang="en-IN" sz="4000" dirty="0"/>
          </a:p>
        </p:txBody>
      </p:sp>
    </p:spTree>
    <p:extLst>
      <p:ext uri="{BB962C8B-B14F-4D97-AF65-F5344CB8AC3E}">
        <p14:creationId xmlns:p14="http://schemas.microsoft.com/office/powerpoint/2010/main" val="3031355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124194-E5F2-55F4-C510-28531252D8C2}"/>
              </a:ext>
            </a:extLst>
          </p:cNvPr>
          <p:cNvSpPr>
            <a:spLocks noGrp="1"/>
          </p:cNvSpPr>
          <p:nvPr>
            <p:ph idx="1"/>
          </p:nvPr>
        </p:nvSpPr>
        <p:spPr/>
        <p:txBody>
          <a:bodyPr>
            <a:normAutofit/>
          </a:bodyPr>
          <a:lstStyle/>
          <a:p>
            <a:r>
              <a:rPr lang="en-IN" sz="3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deliver a robust and efficient Sudoku solver capable of handling a wide range of puzzles. By focusing on accuracy, performance, and user experience, application will provide valuable assistance to Sudoku enthusiasts and contribute to the field of puzzle-solving algorithms.  </a:t>
            </a:r>
          </a:p>
          <a:p>
            <a:endParaRPr lang="en-IN" sz="35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6FB9F31-2E3D-EB96-7F13-28F6D3E3992D}"/>
              </a:ext>
            </a:extLst>
          </p:cNvPr>
          <p:cNvSpPr>
            <a:spLocks noGrp="1"/>
          </p:cNvSpPr>
          <p:nvPr>
            <p:ph type="title"/>
          </p:nvPr>
        </p:nvSpPr>
        <p:spPr/>
        <p:txBody>
          <a:bodyPr>
            <a:normAutofit/>
          </a:bodyPr>
          <a:lstStyle/>
          <a:p>
            <a:r>
              <a:rPr lang="en-IN" sz="4000" b="1" dirty="0">
                <a:solidFill>
                  <a:srgbClr val="000000"/>
                </a:solidFill>
                <a:effectLst/>
                <a:latin typeface="Times New Roman" panose="02020603050405020304" pitchFamily="18" charset="0"/>
                <a:ea typeface="Times New Roman" panose="02020603050405020304" pitchFamily="18" charset="0"/>
              </a:rPr>
              <a:t> CONCLUSION</a:t>
            </a:r>
            <a:endParaRPr lang="en-IN" sz="4000" dirty="0"/>
          </a:p>
        </p:txBody>
      </p:sp>
    </p:spTree>
    <p:extLst>
      <p:ext uri="{BB962C8B-B14F-4D97-AF65-F5344CB8AC3E}">
        <p14:creationId xmlns:p14="http://schemas.microsoft.com/office/powerpoint/2010/main" val="316971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6A2CD6-23C6-58EB-2798-A638047A38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contains a sudoku puzzle which is newly generated every time the user asks for.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is developed using Java AWT and SWINGS.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Java’s AWT &amp; Swing technology is being used for generating sudoku’s layout and all the functionalities required for </a:t>
            </a:r>
            <a:r>
              <a:rPr lang="en-US">
                <a:latin typeface="Times New Roman" panose="02020603050405020304" pitchFamily="18" charset="0"/>
                <a:cs typeface="Times New Roman" panose="02020603050405020304" pitchFamily="18" charset="0"/>
              </a:rPr>
              <a:t>playing Sudoku.</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DEE8791-1549-1816-07E4-9A9AA44B8CE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65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US" b="1" dirty="0">
                <a:latin typeface="Calibri"/>
                <a:cs typeface="Calibri"/>
              </a:rPr>
              <a:t>User Interface:</a:t>
            </a:r>
            <a:endParaRPr lang="en-US" dirty="0">
              <a:latin typeface="Calibri"/>
              <a:cs typeface="Calibri"/>
            </a:endParaRPr>
          </a:p>
          <a:p>
            <a:pPr marL="621665" lvl="1"/>
            <a:r>
              <a:rPr lang="en-US" dirty="0">
                <a:latin typeface="Calibri"/>
                <a:cs typeface="Calibri"/>
              </a:rPr>
              <a:t>Generate sudoku puzzle for the user to solve. User gets 3 options to select difficulty (Easy , Medium , Hard).</a:t>
            </a:r>
            <a:endParaRPr lang="en-US" dirty="0">
              <a:latin typeface="Calibri" pitchFamily="34" charset="0"/>
              <a:cs typeface="Calibri" pitchFamily="34" charset="0"/>
            </a:endParaRPr>
          </a:p>
          <a:p>
            <a:pPr indent="-255905"/>
            <a:r>
              <a:rPr lang="en-US" b="1" dirty="0">
                <a:latin typeface="Calibri"/>
                <a:cs typeface="Calibri"/>
              </a:rPr>
              <a:t>User Input:</a:t>
            </a:r>
            <a:endParaRPr lang="en-US" b="1" dirty="0">
              <a:latin typeface="Calibri" pitchFamily="34" charset="0"/>
              <a:cs typeface="Calibri" pitchFamily="34" charset="0"/>
            </a:endParaRPr>
          </a:p>
          <a:p>
            <a:pPr marL="621665" lvl="1"/>
            <a:r>
              <a:rPr lang="en-US" dirty="0">
                <a:latin typeface="Calibri"/>
                <a:cs typeface="Calibri"/>
              </a:rPr>
              <a:t>Based upon the user's choice the spaces in the puzzle will be generated. As the difficulty increases empty spaces also increases.</a:t>
            </a:r>
            <a:endParaRPr lang="en-US" dirty="0">
              <a:latin typeface="Calibri" pitchFamily="34" charset="0"/>
              <a:cs typeface="Calibri" pitchFamily="34" charset="0"/>
            </a:endParaRPr>
          </a:p>
          <a:p>
            <a:pPr indent="-255905"/>
            <a:r>
              <a:rPr lang="en-US" b="1" dirty="0">
                <a:latin typeface="Calibri"/>
                <a:cs typeface="Calibri"/>
              </a:rPr>
              <a:t>Generated Output:</a:t>
            </a:r>
            <a:endParaRPr lang="en-US" b="1" dirty="0">
              <a:latin typeface="Calibri" pitchFamily="34" charset="0"/>
              <a:cs typeface="Calibri" pitchFamily="34" charset="0"/>
            </a:endParaRPr>
          </a:p>
          <a:p>
            <a:pPr marL="621665" lvl="1"/>
            <a:r>
              <a:rPr lang="en-US" dirty="0">
                <a:latin typeface="Calibri"/>
                <a:cs typeface="Calibri"/>
              </a:rPr>
              <a:t>Give solution to the generated puzzle to the user after completion of the puzzle. The solution to the puzzle is displayed on the screen for the user.</a:t>
            </a:r>
            <a:endParaRPr lang="en-US" dirty="0">
              <a:latin typeface="Calibri" pitchFamily="34" charset="0"/>
              <a:cs typeface="Calibri" pitchFamily="34" charset="0"/>
            </a:endParaRPr>
          </a:p>
          <a:p>
            <a:pPr indent="-255905"/>
            <a:endParaRPr lang="en-US" b="1" dirty="0">
              <a:latin typeface="Calibri" pitchFamily="34" charset="0"/>
              <a:cs typeface="Calibri" pitchFamily="34" charset="0"/>
            </a:endParaRPr>
          </a:p>
        </p:txBody>
      </p:sp>
      <p:sp>
        <p:nvSpPr>
          <p:cNvPr id="3" name="Title 2"/>
          <p:cNvSpPr>
            <a:spLocks noGrp="1"/>
          </p:cNvSpPr>
          <p:nvPr>
            <p:ph type="title"/>
          </p:nvPr>
        </p:nvSpPr>
        <p:spPr/>
        <p:txBody>
          <a:bodyPr/>
          <a:lstStyle/>
          <a:p>
            <a:pPr algn="ctr"/>
            <a:r>
              <a:rPr lang="en-US" dirty="0"/>
              <a:t>Key Features</a:t>
            </a:r>
            <a:endParaRPr lang="en-IN" dirty="0"/>
          </a:p>
        </p:txBody>
      </p:sp>
    </p:spTree>
    <p:extLst>
      <p:ext uri="{BB962C8B-B14F-4D97-AF65-F5344CB8AC3E}">
        <p14:creationId xmlns:p14="http://schemas.microsoft.com/office/powerpoint/2010/main" val="286073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US" b="1" dirty="0">
                <a:latin typeface="Calibri"/>
                <a:cs typeface="Calibri"/>
              </a:rPr>
              <a:t>Languages: </a:t>
            </a:r>
            <a:r>
              <a:rPr lang="en-US" b="1">
                <a:latin typeface="Calibri"/>
                <a:cs typeface="Calibri"/>
              </a:rPr>
              <a:t>Java SWINGS and AWT</a:t>
            </a:r>
            <a:endParaRPr lang="en-US" b="1" dirty="0">
              <a:latin typeface="Calibri"/>
              <a:cs typeface="Calibri"/>
            </a:endParaRPr>
          </a:p>
          <a:p>
            <a:pPr indent="-255905"/>
            <a:endParaRPr lang="en-US" b="1" dirty="0">
              <a:latin typeface="Calibri"/>
              <a:cs typeface="Calibri"/>
            </a:endParaRPr>
          </a:p>
          <a:p>
            <a:pPr indent="-255905"/>
            <a:r>
              <a:rPr lang="en-US" b="1" dirty="0">
                <a:latin typeface="Calibri"/>
                <a:cs typeface="Calibri"/>
              </a:rPr>
              <a:t>Tools/IDEs: VS Code</a:t>
            </a:r>
          </a:p>
          <a:p>
            <a:pPr indent="-255905"/>
            <a:endParaRPr lang="en-US" b="1" dirty="0">
              <a:latin typeface="Calibri"/>
              <a:cs typeface="Calibri"/>
            </a:endParaRPr>
          </a:p>
          <a:p>
            <a:pPr indent="-255905"/>
            <a:r>
              <a:rPr lang="en-US" b="1" dirty="0">
                <a:latin typeface="Times New Roman" panose="02020603050405020304" pitchFamily="18" charset="0"/>
                <a:cs typeface="Times New Roman" panose="02020603050405020304" pitchFamily="18" charset="0"/>
              </a:rPr>
              <a:t>Operating System: Windows 10</a:t>
            </a:r>
          </a:p>
          <a:p>
            <a:pPr marL="109855" indent="0">
              <a:buNone/>
            </a:pPr>
            <a:endParaRPr lang="en-IN" b="1"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Software Requirements</a:t>
            </a:r>
            <a:endParaRPr lang="en-IN" dirty="0"/>
          </a:p>
        </p:txBody>
      </p:sp>
    </p:spTree>
    <p:extLst>
      <p:ext uri="{BB962C8B-B14F-4D97-AF65-F5344CB8AC3E}">
        <p14:creationId xmlns:p14="http://schemas.microsoft.com/office/powerpoint/2010/main" val="101096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700808"/>
            <a:ext cx="8229600" cy="4525963"/>
          </a:xfrm>
        </p:spPr>
        <p:txBody>
          <a:bodyPr vert="horz" lIns="91440" tIns="45720" rIns="91440" bIns="45720" anchor="t">
            <a:normAutofit/>
          </a:bodyPr>
          <a:lstStyle/>
          <a:p>
            <a:pPr indent="-255905"/>
            <a:r>
              <a:rPr lang="en-US" b="1" dirty="0"/>
              <a:t>RAM: 4GB or higher</a:t>
            </a:r>
            <a:endParaRPr lang="en-US" dirty="0"/>
          </a:p>
          <a:p>
            <a:pPr indent="-255905"/>
            <a:endParaRPr lang="en-US" b="1" dirty="0"/>
          </a:p>
          <a:p>
            <a:pPr indent="-255905"/>
            <a:r>
              <a:rPr lang="en-US" b="1" dirty="0"/>
              <a:t>SSD Size: 128MB or higher</a:t>
            </a:r>
            <a:endParaRPr lang="en-US" b="1" dirty="0">
              <a:cs typeface="Lucida Sans Unicode"/>
            </a:endParaRPr>
          </a:p>
          <a:p>
            <a:pPr marL="109855" indent="0">
              <a:buNone/>
            </a:pPr>
            <a:endParaRPr lang="en-US" b="1" dirty="0"/>
          </a:p>
          <a:p>
            <a:pPr indent="-255905"/>
            <a:r>
              <a:rPr lang="en-US" b="1" dirty="0"/>
              <a:t>Processor: intel i3 or higher</a:t>
            </a:r>
          </a:p>
          <a:p>
            <a:pPr marL="109855" indent="0">
              <a:buNone/>
            </a:pPr>
            <a:endParaRPr lang="en-US" sz="1800" b="1" dirty="0">
              <a:latin typeface="Times New Roman" panose="02020603050405020304" pitchFamily="18" charset="0"/>
              <a:cs typeface="Times New Roman" panose="02020603050405020304" pitchFamily="18" charset="0"/>
            </a:endParaRPr>
          </a:p>
          <a:p>
            <a:pPr marL="109855" indent="0">
              <a:buNone/>
            </a:pPr>
            <a:r>
              <a:rPr lang="en-US" sz="1800" b="1" dirty="0">
                <a:latin typeface="Times New Roman" panose="02020603050405020304" pitchFamily="18" charset="0"/>
                <a:cs typeface="Times New Roman" panose="02020603050405020304" pitchFamily="18" charset="0"/>
              </a:rPr>
              <a:t>(All these are recommended requirements for good experience)</a:t>
            </a:r>
          </a:p>
        </p:txBody>
      </p:sp>
      <p:sp>
        <p:nvSpPr>
          <p:cNvPr id="3" name="Title 2"/>
          <p:cNvSpPr>
            <a:spLocks noGrp="1"/>
          </p:cNvSpPr>
          <p:nvPr>
            <p:ph type="title"/>
          </p:nvPr>
        </p:nvSpPr>
        <p:spPr/>
        <p:txBody>
          <a:bodyPr/>
          <a:lstStyle/>
          <a:p>
            <a:pPr algn="ctr"/>
            <a:r>
              <a:rPr lang="en-US" dirty="0"/>
              <a:t>Hardware Requirements</a:t>
            </a:r>
            <a:endParaRPr lang="en-IN" dirty="0"/>
          </a:p>
        </p:txBody>
      </p:sp>
    </p:spTree>
    <p:extLst>
      <p:ext uri="{BB962C8B-B14F-4D97-AF65-F5344CB8AC3E}">
        <p14:creationId xmlns:p14="http://schemas.microsoft.com/office/powerpoint/2010/main" val="337587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C3307-FCF6-FBC3-6262-5766098F64CD}"/>
              </a:ext>
            </a:extLst>
          </p:cNvPr>
          <p:cNvSpPr>
            <a:spLocks noGrp="1"/>
          </p:cNvSpPr>
          <p:nvPr>
            <p:ph idx="1"/>
          </p:nvPr>
        </p:nvSpPr>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There are many methodologies that were involved in generating sudoku that were implemented before.</a:t>
            </a:r>
          </a:p>
          <a:p>
            <a:pPr>
              <a:lnSpc>
                <a:spcPct val="150000"/>
              </a:lnSpc>
            </a:pPr>
            <a:r>
              <a:rPr lang="en-US" dirty="0">
                <a:latin typeface="Times New Roman" panose="02020603050405020304" pitchFamily="18" charset="0"/>
                <a:cs typeface="Times New Roman" panose="02020603050405020304" pitchFamily="18" charset="0"/>
              </a:rPr>
              <a:t>Generating sudoku is also created using different languages like python, java script, Kotlin etc.</a:t>
            </a:r>
          </a:p>
          <a:p>
            <a:pPr>
              <a:lnSpc>
                <a:spcPct val="150000"/>
              </a:lnSpc>
            </a:pPr>
            <a:r>
              <a:rPr lang="en-US" dirty="0">
                <a:latin typeface="Times New Roman" panose="02020603050405020304" pitchFamily="18" charset="0"/>
                <a:cs typeface="Times New Roman" panose="02020603050405020304" pitchFamily="18" charset="0"/>
              </a:rPr>
              <a:t>Some of the existing technologies are:</a:t>
            </a:r>
          </a:p>
          <a:p>
            <a:pPr lvl="1">
              <a:lnSpc>
                <a:spcPct val="150000"/>
              </a:lnSpc>
            </a:pPr>
            <a:r>
              <a:rPr lang="en-IN" dirty="0">
                <a:latin typeface="Times New Roman" panose="02020603050405020304" pitchFamily="18" charset="0"/>
                <a:cs typeface="Times New Roman" panose="02020603050405020304" pitchFamily="18" charset="0"/>
              </a:rPr>
              <a:t>Back Tracking Algorithm</a:t>
            </a:r>
          </a:p>
          <a:p>
            <a:pPr lvl="1">
              <a:lnSpc>
                <a:spcPct val="150000"/>
              </a:lnSpc>
            </a:pPr>
            <a:r>
              <a:rPr lang="en-IN" dirty="0">
                <a:latin typeface="Times New Roman" panose="02020603050405020304" pitchFamily="18" charset="0"/>
                <a:cs typeface="Times New Roman" panose="02020603050405020304" pitchFamily="18" charset="0"/>
              </a:rPr>
              <a:t>Stochastic search </a:t>
            </a:r>
          </a:p>
          <a:p>
            <a:pPr lvl="1">
              <a:lnSpc>
                <a:spcPct val="150000"/>
              </a:lnSpc>
            </a:pPr>
            <a:r>
              <a:rPr lang="en-IN" dirty="0">
                <a:latin typeface="Times New Roman" panose="02020603050405020304" pitchFamily="18" charset="0"/>
                <a:cs typeface="Times New Roman" panose="02020603050405020304" pitchFamily="18" charset="0"/>
              </a:rPr>
              <a:t>Constraint programming</a:t>
            </a:r>
          </a:p>
          <a:p>
            <a:pPr lvl="1">
              <a:lnSpc>
                <a:spcPct val="150000"/>
              </a:lnSpc>
            </a:pPr>
            <a:r>
              <a:rPr lang="en-IN" dirty="0">
                <a:latin typeface="Times New Roman" panose="02020603050405020304" pitchFamily="18" charset="0"/>
                <a:cs typeface="Times New Roman" panose="02020603050405020304" pitchFamily="18" charset="0"/>
              </a:rPr>
              <a:t>Exact cover</a:t>
            </a:r>
          </a:p>
          <a:p>
            <a:pPr lvl="1">
              <a:lnSpc>
                <a:spcPct val="150000"/>
              </a:lnSpc>
            </a:pPr>
            <a:r>
              <a:rPr lang="en-IN" dirty="0">
                <a:latin typeface="Times New Roman" panose="02020603050405020304" pitchFamily="18" charset="0"/>
                <a:cs typeface="Times New Roman" panose="02020603050405020304" pitchFamily="18" charset="0"/>
              </a:rPr>
              <a:t>Relations and Residuals.</a:t>
            </a:r>
          </a:p>
          <a:p>
            <a:pPr marL="393192" lvl="1"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5EA148-63C1-D46B-AB99-5B071194E8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Methodology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9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BB9E63-6CE0-F5F2-74F1-7AC02F16922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technologies that are being used for the current project are:</a:t>
            </a:r>
          </a:p>
          <a:p>
            <a:pPr lvl="1"/>
            <a:r>
              <a:rPr lang="en-IN" dirty="0">
                <a:latin typeface="Times New Roman" panose="02020603050405020304" pitchFamily="18" charset="0"/>
                <a:cs typeface="Times New Roman" panose="02020603050405020304" pitchFamily="18" charset="0"/>
              </a:rPr>
              <a:t>Java AWT and SWINGS</a:t>
            </a:r>
          </a:p>
          <a:p>
            <a:pPr lvl="1">
              <a:lnSpc>
                <a:spcPct val="150000"/>
              </a:lnSpc>
            </a:pPr>
            <a:r>
              <a:rPr lang="en-IN" dirty="0">
                <a:latin typeface="Times New Roman" panose="02020603050405020304" pitchFamily="18" charset="0"/>
                <a:cs typeface="Times New Roman" panose="02020603050405020304" pitchFamily="18" charset="0"/>
              </a:rPr>
              <a:t>Back Tracking Algorithm.</a:t>
            </a:r>
          </a:p>
        </p:txBody>
      </p:sp>
      <p:sp>
        <p:nvSpPr>
          <p:cNvPr id="3" name="Title 2">
            <a:extLst>
              <a:ext uri="{FF2B5EF4-FFF2-40B4-BE49-F238E27FC236}">
                <a16:creationId xmlns:a16="http://schemas.microsoft.com/office/drawing/2014/main" id="{2C398B32-3907-9101-9138-5E82F2025DE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962076-26F5-C4FB-E07F-4E9980E7DFC8}"/>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Back Tracking Algorithm:</a:t>
            </a:r>
            <a:endParaRPr lang="en-IN" dirty="0">
              <a:latin typeface="Times New Roman" panose="02020603050405020304" pitchFamily="18" charset="0"/>
              <a:cs typeface="Times New Roman" panose="02020603050405020304" pitchFamily="18" charset="0"/>
            </a:endParaRP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It assigns numbers from 1 to 9 to empty cells, checking if each number is valid.</a:t>
            </a: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If there’s a violation of rules (i.e., same number in the same row, column, or 3x3 sub grid), it backtracks and tries a different number.</a:t>
            </a: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The algorithm recursively explores all possible solutions until a valid solution is found.</a:t>
            </a:r>
          </a:p>
        </p:txBody>
      </p:sp>
      <p:sp>
        <p:nvSpPr>
          <p:cNvPr id="3" name="Title 2">
            <a:extLst>
              <a:ext uri="{FF2B5EF4-FFF2-40B4-BE49-F238E27FC236}">
                <a16:creationId xmlns:a16="http://schemas.microsoft.com/office/drawing/2014/main" id="{7FEEBB2D-34C5-F353-C424-B981D64F58F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Algorithms/Techniques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65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370</TotalTime>
  <Words>1827</Words>
  <Application>Microsoft Office PowerPoint</Application>
  <PresentationFormat>On-screen Show (4:3)</PresentationFormat>
  <Paragraphs>161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CG Omega</vt:lpstr>
      <vt:lpstr>Courier New</vt:lpstr>
      <vt:lpstr>Lucida Sans Unicode</vt:lpstr>
      <vt:lpstr>Times New Roman</vt:lpstr>
      <vt:lpstr>Verdana</vt:lpstr>
      <vt:lpstr>Wingdings 2</vt:lpstr>
      <vt:lpstr>Wingdings 3</vt:lpstr>
      <vt:lpstr>Concourse</vt:lpstr>
      <vt:lpstr>CVR COLLEGE OF ENGINEERING</vt:lpstr>
      <vt:lpstr>Abstract</vt:lpstr>
      <vt:lpstr>Introduction</vt:lpstr>
      <vt:lpstr>Key Features</vt:lpstr>
      <vt:lpstr>Software Requirements</vt:lpstr>
      <vt:lpstr>Hardware Requirements</vt:lpstr>
      <vt:lpstr>Existing Methodology</vt:lpstr>
      <vt:lpstr>Proposed Methodology</vt:lpstr>
      <vt:lpstr>Algorithms/Techniques</vt:lpstr>
      <vt:lpstr>Technology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BIBILIOGRAPHY </vt:lpstr>
      <vt:lpstr> CONCLUSION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ismail - [2010]</dc:creator>
  <cp:lastModifiedBy>D SAI SRUJAN</cp:lastModifiedBy>
  <cp:revision>143</cp:revision>
  <dcterms:created xsi:type="dcterms:W3CDTF">2024-02-20T06:12:10Z</dcterms:created>
  <dcterms:modified xsi:type="dcterms:W3CDTF">2024-06-01T04:45:58Z</dcterms:modified>
</cp:coreProperties>
</file>