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6" r:id="rId3"/>
    <p:sldId id="258" r:id="rId4"/>
    <p:sldId id="259" r:id="rId5"/>
    <p:sldId id="260" r:id="rId6"/>
    <p:sldId id="277" r:id="rId7"/>
    <p:sldId id="265" r:id="rId8"/>
    <p:sldId id="266" r:id="rId9"/>
    <p:sldId id="267" r:id="rId10"/>
    <p:sldId id="274" r:id="rId11"/>
    <p:sldId id="269" r:id="rId12"/>
    <p:sldId id="318" r:id="rId13"/>
    <p:sldId id="314" r:id="rId14"/>
    <p:sldId id="317" r:id="rId15"/>
    <p:sldId id="316" r:id="rId16"/>
    <p:sldId id="315"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7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C02A1D-751F-445A-84F9-1F6957AFE2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C02A1D-751F-445A-84F9-1F6957AFE2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C02A1D-751F-445A-84F9-1F6957AFE2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C02A1D-751F-445A-84F9-1F6957AFE2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5AC3-F10B-49B2-AEF0-44DDDCD9D486}" type="slidenum">
              <a:rPr lang="en-IN" smtClean="0"/>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C02A1D-751F-445A-84F9-1F6957AFE2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ABC02A1D-751F-445A-84F9-1F6957AFE25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ABC02A1D-751F-445A-84F9-1F6957AFE25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BC02A1D-751F-445A-84F9-1F6957AFE2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BC02A1D-751F-445A-84F9-1F6957AFE2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BC02A1D-751F-445A-84F9-1F6957AFE2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BC02A1D-751F-445A-84F9-1F6957AFE25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BC02A1D-751F-445A-84F9-1F6957AFE2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BC02A1D-751F-445A-84F9-1F6957AFE25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C02A1D-751F-445A-84F9-1F6957AFE25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02A1D-751F-445A-84F9-1F6957AFE25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C02A1D-751F-445A-84F9-1F6957AFE2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C02A1D-751F-445A-84F9-1F6957AFE25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F5AC3-F10B-49B2-AEF0-44DDDCD9D48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BC02A1D-751F-445A-84F9-1F6957AFE256}" type="datetimeFigureOut">
              <a:rPr lang="en-IN" smtClean="0"/>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4F5AC3-F10B-49B2-AEF0-44DDDCD9D486}"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2488942" y="82717"/>
            <a:ext cx="6097554" cy="584775"/>
          </a:xfrm>
          <a:prstGeom prst="rect">
            <a:avLst/>
          </a:prstGeom>
          <a:noFill/>
        </p:spPr>
        <p:txBody>
          <a:bodyPr wrap="square">
            <a:spAutoFit/>
          </a:bodyPr>
          <a:lstStyle/>
          <a:p>
            <a:pPr algn="ctr"/>
            <a:r>
              <a:rPr lang="en-IN" sz="1600" b="1" cap="all" dirty="0">
                <a:solidFill>
                  <a:srgbClr val="800000"/>
                </a:solidFill>
                <a:effectLst/>
                <a:latin typeface="Times New Roman" panose="02020603050405020304" pitchFamily="18" charset="0"/>
                <a:ea typeface="Times New Roman" panose="02020603050405020304" pitchFamily="18" charset="0"/>
              </a:rPr>
              <a:t>Visvesvaraya Technological University</a:t>
            </a:r>
            <a:r>
              <a:rPr lang="en-IN" sz="1600" dirty="0">
                <a:latin typeface="Calibri" panose="020F0502020204030204" pitchFamily="34" charset="0"/>
                <a:ea typeface="Times New Roman" panose="02020603050405020304" pitchFamily="18" charset="0"/>
              </a:rPr>
              <a:t> </a:t>
            </a:r>
            <a:r>
              <a:rPr lang="en-US" sz="1600" b="1" cap="all" dirty="0" err="1">
                <a:solidFill>
                  <a:srgbClr val="800000"/>
                </a:solidFill>
                <a:effectLst/>
                <a:latin typeface="Times New Roman" panose="02020603050405020304" pitchFamily="18" charset="0"/>
              </a:rPr>
              <a:t>BelAgaVI</a:t>
            </a:r>
            <a:r>
              <a:rPr lang="en-US" sz="1600" b="1" cap="all" dirty="0">
                <a:solidFill>
                  <a:srgbClr val="800000"/>
                </a:solidFill>
                <a:effectLst/>
                <a:latin typeface="Times New Roman" panose="02020603050405020304" pitchFamily="18" charset="0"/>
              </a:rPr>
              <a:t> 590014</a:t>
            </a:r>
            <a:endParaRPr lang="en-IN" sz="1600" b="1" dirty="0">
              <a:solidFill>
                <a:srgbClr val="000000"/>
              </a:solidFill>
              <a:effectLst/>
              <a:latin typeface="Times New Roman" panose="02020603050405020304" pitchFamily="18" charset="0"/>
            </a:endParaRPr>
          </a:p>
        </p:txBody>
      </p:sp>
      <p:sp>
        <p:nvSpPr>
          <p:cNvPr id="6" name="Rectangle 2"/>
          <p:cNvSpPr>
            <a:spLocks noChangeArrowheads="1"/>
          </p:cNvSpPr>
          <p:nvPr/>
        </p:nvSpPr>
        <p:spPr bwMode="auto">
          <a:xfrm>
            <a:off x="5178490" y="10170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graphicFrame>
        <p:nvGraphicFramePr>
          <p:cNvPr id="7" name="Object 6"/>
          <p:cNvGraphicFramePr>
            <a:graphicFrameLocks noChangeAspect="1"/>
          </p:cNvGraphicFramePr>
          <p:nvPr/>
        </p:nvGraphicFramePr>
        <p:xfrm>
          <a:off x="5270269" y="639284"/>
          <a:ext cx="825731" cy="1038410"/>
        </p:xfrm>
        <a:graphic>
          <a:graphicData uri="http://schemas.openxmlformats.org/presentationml/2006/ole">
            <mc:AlternateContent xmlns:mc="http://schemas.openxmlformats.org/markup-compatibility/2006">
              <mc:Choice xmlns:v="urn:schemas-microsoft-com:vml" Requires="v">
                <p:oleObj spid="_x0000_s2" name="Picture" r:id="rId1" imgW="1403985" imgH="2014855" progId="Word.Picture.8">
                  <p:embed/>
                </p:oleObj>
              </mc:Choice>
              <mc:Fallback>
                <p:oleObj name="Picture" r:id="rId1" imgW="1403985" imgH="2014855"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69" y="639284"/>
                        <a:ext cx="825731" cy="1038410"/>
                      </a:xfrm>
                      <a:prstGeom prst="rect">
                        <a:avLst/>
                      </a:prstGeom>
                      <a:solidFill>
                        <a:srgbClr val="FFFFFF"/>
                      </a:solidFill>
                    </p:spPr>
                  </p:pic>
                </p:oleObj>
              </mc:Fallback>
            </mc:AlternateContent>
          </a:graphicData>
        </a:graphic>
      </p:graphicFrame>
      <p:sp>
        <p:nvSpPr>
          <p:cNvPr id="9" name="TextBox 8"/>
          <p:cNvSpPr txBox="1"/>
          <p:nvPr/>
        </p:nvSpPr>
        <p:spPr>
          <a:xfrm>
            <a:off x="-344128" y="1590989"/>
            <a:ext cx="12880258" cy="463397"/>
          </a:xfrm>
          <a:prstGeom prst="rect">
            <a:avLst/>
          </a:prstGeom>
          <a:noFill/>
        </p:spPr>
        <p:txBody>
          <a:bodyPr wrap="square">
            <a:spAutoFit/>
          </a:bodyPr>
          <a:lstStyle/>
          <a:p>
            <a:pPr algn="ctr">
              <a:lnSpc>
                <a:spcPct val="150000"/>
              </a:lnSpc>
            </a:pPr>
            <a:r>
              <a:rPr lang="en-IN" b="1" dirty="0">
                <a:solidFill>
                  <a:schemeClr val="bg1"/>
                </a:solidFill>
                <a:effectLst/>
                <a:latin typeface="Times New Roman" panose="02020603050405020304" pitchFamily="18" charset="0"/>
                <a:ea typeface="Times New Roman" panose="02020603050405020304" pitchFamily="18" charset="0"/>
              </a:rPr>
              <a:t>MACHINE LEARNING </a:t>
            </a:r>
            <a:r>
              <a:rPr lang="en-IN" sz="1800" b="1" dirty="0">
                <a:solidFill>
                  <a:srgbClr val="000000"/>
                </a:solidFill>
                <a:effectLst/>
                <a:latin typeface="Times New Roman" panose="02020603050405020304" pitchFamily="18" charset="0"/>
                <a:ea typeface="Times New Roman" panose="02020603050405020304" pitchFamily="18" charset="0"/>
              </a:rPr>
              <a:t>BASED ANESTHESIA CONTROLLING SYSTEM FOR MEDICAL APPLICATIONS</a:t>
            </a:r>
            <a:endParaRPr lang="en-IN" sz="1050" dirty="0">
              <a:effectLst/>
              <a:latin typeface="Calibri" panose="020F0502020204030204" pitchFamily="34" charset="0"/>
              <a:ea typeface="Times New Roman" panose="02020603050405020304" pitchFamily="18" charset="0"/>
            </a:endParaRPr>
          </a:p>
        </p:txBody>
      </p:sp>
      <p:sp>
        <p:nvSpPr>
          <p:cNvPr id="11" name="TextBox 10"/>
          <p:cNvSpPr txBox="1"/>
          <p:nvPr/>
        </p:nvSpPr>
        <p:spPr>
          <a:xfrm>
            <a:off x="2488942" y="2030730"/>
            <a:ext cx="6097554" cy="1169551"/>
          </a:xfrm>
          <a:prstGeom prst="rect">
            <a:avLst/>
          </a:prstGeom>
          <a:noFill/>
        </p:spPr>
        <p:txBody>
          <a:bodyPr wrap="square">
            <a:spAutoFit/>
          </a:bodyPr>
          <a:lstStyle/>
          <a:p>
            <a:pPr algn="ctr"/>
            <a:r>
              <a:rPr lang="en-IN" sz="1400" dirty="0">
                <a:solidFill>
                  <a:schemeClr val="bg1"/>
                </a:solidFill>
                <a:effectLst/>
                <a:latin typeface="Times New Roman" panose="02020603050405020304" pitchFamily="18" charset="0"/>
                <a:ea typeface="Times New Roman" panose="02020603050405020304" pitchFamily="18" charset="0"/>
              </a:rPr>
              <a:t>Submitted</a:t>
            </a:r>
            <a:r>
              <a:rPr lang="en-IN" sz="1400" dirty="0">
                <a:effectLst/>
                <a:latin typeface="Times New Roman" panose="02020603050405020304" pitchFamily="18" charset="0"/>
                <a:ea typeface="Times New Roman" panose="02020603050405020304" pitchFamily="18" charset="0"/>
              </a:rPr>
              <a:t> </a:t>
            </a:r>
            <a:r>
              <a:rPr lang="en-IN" sz="1400" dirty="0">
                <a:solidFill>
                  <a:schemeClr val="bg1"/>
                </a:solidFill>
                <a:latin typeface="Times New Roman" panose="02020603050405020304" pitchFamily="18" charset="0"/>
                <a:ea typeface="Times New Roman" panose="02020603050405020304" pitchFamily="18" charset="0"/>
              </a:rPr>
              <a:t>By</a:t>
            </a:r>
            <a:endParaRPr lang="en-IN" sz="1400" dirty="0">
              <a:solidFill>
                <a:schemeClr val="bg1"/>
              </a:solidFill>
              <a:latin typeface="Times New Roman" panose="02020603050405020304" pitchFamily="18" charset="0"/>
              <a:ea typeface="Times New Roman" panose="02020603050405020304" pitchFamily="18" charset="0"/>
            </a:endParaRPr>
          </a:p>
          <a:p>
            <a:pPr algn="ctr"/>
            <a:r>
              <a:rPr lang="en-IN" sz="1400" dirty="0">
                <a:solidFill>
                  <a:schemeClr val="bg1"/>
                </a:solidFill>
                <a:effectLst/>
                <a:latin typeface="Times New Roman" panose="02020603050405020304" pitchFamily="18" charset="0"/>
                <a:ea typeface="Times New Roman" panose="02020603050405020304" pitchFamily="18" charset="0"/>
              </a:rPr>
              <a:t>A</a:t>
            </a:r>
            <a:r>
              <a:rPr lang="en-IN" sz="1400" dirty="0">
                <a:solidFill>
                  <a:schemeClr val="bg1"/>
                </a:solidFill>
                <a:latin typeface="Times New Roman" panose="02020603050405020304" pitchFamily="18" charset="0"/>
                <a:ea typeface="Times New Roman" panose="02020603050405020304" pitchFamily="18" charset="0"/>
              </a:rPr>
              <a:t>nuradha Dixit (1DT18EC015)</a:t>
            </a:r>
            <a:endParaRPr lang="en-IN" sz="1400" dirty="0">
              <a:solidFill>
                <a:schemeClr val="bg1"/>
              </a:solidFill>
              <a:latin typeface="Times New Roman" panose="02020603050405020304" pitchFamily="18" charset="0"/>
              <a:ea typeface="Times New Roman" panose="02020603050405020304" pitchFamily="18" charset="0"/>
            </a:endParaRPr>
          </a:p>
          <a:p>
            <a:pPr algn="ctr"/>
            <a:r>
              <a:rPr lang="en-IN" sz="1400" dirty="0">
                <a:solidFill>
                  <a:schemeClr val="bg1"/>
                </a:solidFill>
                <a:effectLst/>
                <a:latin typeface="Times New Roman" panose="02020603050405020304" pitchFamily="18" charset="0"/>
                <a:ea typeface="Times New Roman" panose="02020603050405020304" pitchFamily="18" charset="0"/>
              </a:rPr>
              <a:t>Chaitra B P (1DT18EC027)</a:t>
            </a:r>
            <a:endParaRPr lang="en-IN" sz="1400" dirty="0">
              <a:solidFill>
                <a:schemeClr val="bg1"/>
              </a:solidFill>
              <a:effectLst/>
              <a:latin typeface="Times New Roman" panose="02020603050405020304" pitchFamily="18" charset="0"/>
              <a:ea typeface="Times New Roman" panose="02020603050405020304" pitchFamily="18" charset="0"/>
            </a:endParaRPr>
          </a:p>
          <a:p>
            <a:pPr algn="ctr"/>
            <a:r>
              <a:rPr lang="en-IN" sz="1400" dirty="0" err="1">
                <a:solidFill>
                  <a:schemeClr val="bg1"/>
                </a:solidFill>
                <a:latin typeface="Times New Roman" panose="02020603050405020304" pitchFamily="18" charset="0"/>
                <a:ea typeface="Times New Roman" panose="02020603050405020304" pitchFamily="18" charset="0"/>
              </a:rPr>
              <a:t>Jalla</a:t>
            </a:r>
            <a:r>
              <a:rPr lang="en-IN" sz="1400" dirty="0">
                <a:solidFill>
                  <a:schemeClr val="bg1"/>
                </a:solidFill>
                <a:latin typeface="Times New Roman" panose="02020603050405020304" pitchFamily="18" charset="0"/>
                <a:ea typeface="Times New Roman" panose="02020603050405020304" pitchFamily="18" charset="0"/>
              </a:rPr>
              <a:t> </a:t>
            </a:r>
            <a:r>
              <a:rPr lang="en-IN" sz="1400" dirty="0" err="1">
                <a:solidFill>
                  <a:schemeClr val="bg1"/>
                </a:solidFill>
                <a:latin typeface="Times New Roman" panose="02020603050405020304" pitchFamily="18" charset="0"/>
                <a:ea typeface="Times New Roman" panose="02020603050405020304" pitchFamily="18" charset="0"/>
              </a:rPr>
              <a:t>Swathika</a:t>
            </a:r>
            <a:r>
              <a:rPr lang="en-IN" sz="1400" dirty="0">
                <a:solidFill>
                  <a:schemeClr val="bg1"/>
                </a:solidFill>
                <a:latin typeface="Times New Roman" panose="02020603050405020304" pitchFamily="18" charset="0"/>
                <a:ea typeface="Times New Roman" panose="02020603050405020304" pitchFamily="18" charset="0"/>
              </a:rPr>
              <a:t> (1DT18EC036)</a:t>
            </a:r>
            <a:endParaRPr lang="en-IN" sz="1400" dirty="0">
              <a:solidFill>
                <a:schemeClr val="bg1"/>
              </a:solidFill>
              <a:latin typeface="Times New Roman" panose="02020603050405020304" pitchFamily="18" charset="0"/>
              <a:ea typeface="Times New Roman" panose="02020603050405020304" pitchFamily="18" charset="0"/>
            </a:endParaRPr>
          </a:p>
          <a:p>
            <a:pPr algn="ctr"/>
            <a:r>
              <a:rPr lang="en-IN" sz="1400" dirty="0">
                <a:solidFill>
                  <a:schemeClr val="bg1"/>
                </a:solidFill>
                <a:effectLst/>
                <a:latin typeface="Times New Roman" panose="02020603050405020304" pitchFamily="18" charset="0"/>
                <a:ea typeface="Times New Roman" panose="02020603050405020304" pitchFamily="18" charset="0"/>
              </a:rPr>
              <a:t>Kavya A J (1DT19EC406)</a:t>
            </a:r>
            <a:r>
              <a:rPr lang="en-IN" sz="1400" dirty="0">
                <a:effectLst/>
                <a:latin typeface="Times New Roman" panose="02020603050405020304" pitchFamily="18" charset="0"/>
                <a:ea typeface="Times New Roman" panose="02020603050405020304" pitchFamily="18" charset="0"/>
              </a:rPr>
              <a:t>by</a:t>
            </a:r>
            <a:endParaRPr lang="en-IN" sz="1400" dirty="0">
              <a:effectLst/>
              <a:latin typeface="Calibri" panose="020F0502020204030204" pitchFamily="34" charset="0"/>
              <a:ea typeface="Times New Roman" panose="02020603050405020304" pitchFamily="18" charset="0"/>
            </a:endParaRPr>
          </a:p>
        </p:txBody>
      </p:sp>
      <p:sp>
        <p:nvSpPr>
          <p:cNvPr id="16" name="Rectangle 4"/>
          <p:cNvSpPr>
            <a:spLocks noChangeArrowheads="1"/>
          </p:cNvSpPr>
          <p:nvPr/>
        </p:nvSpPr>
        <p:spPr bwMode="auto">
          <a:xfrm>
            <a:off x="4005419" y="3238919"/>
            <a:ext cx="30646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zh-CN" sz="14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Under the Guidance of</a:t>
            </a:r>
            <a:endParaRPr kumimoji="0" lang="en-US" altLang="zh-CN"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400" b="1" dirty="0">
                <a:solidFill>
                  <a:schemeClr val="bg1"/>
                </a:solidFill>
                <a:latin typeface="Times New Roman" panose="02020603050405020304" pitchFamily="18" charset="0"/>
                <a:cs typeface="Times New Roman" panose="02020603050405020304" pitchFamily="18" charset="0"/>
              </a:rPr>
              <a:t>             Dr. SUMAIYA M N</a:t>
            </a:r>
            <a:endParaRPr kumimoji="0" lang="en-US" altLang="zh-CN"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(Associate Professor, Dept. of ECE)</a:t>
            </a:r>
            <a:endParaRPr kumimoji="0" lang="en-US" altLang="zh-CN" sz="14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400" b="1" dirty="0">
                <a:solidFill>
                  <a:schemeClr val="bg1"/>
                </a:solidFill>
                <a:latin typeface="Times New Roman" panose="02020603050405020304" pitchFamily="18" charset="0"/>
                <a:cs typeface="Times New Roman" panose="02020603050405020304" pitchFamily="18" charset="0"/>
              </a:rPr>
              <a:t>              BATCH: A2 (31/05/2022)</a:t>
            </a:r>
            <a:endParaRPr kumimoji="0" lang="en-US" altLang="zh-CN"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bg1"/>
              </a:solidFill>
              <a:effectLst/>
              <a:latin typeface="Arial" panose="020B060402020202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25" y="4319602"/>
            <a:ext cx="1066775" cy="1066775"/>
          </a:xfrm>
          <a:prstGeom prst="rect">
            <a:avLst/>
          </a:prstGeom>
          <a:solidFill>
            <a:srgbClr val="FFFFFF"/>
          </a:solidFill>
        </p:spPr>
      </p:pic>
      <p:sp>
        <p:nvSpPr>
          <p:cNvPr id="17" name="Rectangle 5"/>
          <p:cNvSpPr>
            <a:spLocks noChangeArrowheads="1"/>
          </p:cNvSpPr>
          <p:nvPr/>
        </p:nvSpPr>
        <p:spPr bwMode="auto">
          <a:xfrm>
            <a:off x="0" y="1742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solidFill>
                <a:schemeClr val="bg1"/>
              </a:solidFill>
            </a:endParaRPr>
          </a:p>
        </p:txBody>
      </p:sp>
      <p:sp>
        <p:nvSpPr>
          <p:cNvPr id="20" name="TextBox 19"/>
          <p:cNvSpPr txBox="1"/>
          <p:nvPr/>
        </p:nvSpPr>
        <p:spPr>
          <a:xfrm>
            <a:off x="942391" y="5140489"/>
            <a:ext cx="10506269" cy="1661993"/>
          </a:xfrm>
          <a:prstGeom prst="rect">
            <a:avLst/>
          </a:prstGeom>
          <a:noFill/>
        </p:spPr>
        <p:txBody>
          <a:bodyPr wrap="square">
            <a:spAutoFit/>
          </a:bodyPr>
          <a:lstStyle/>
          <a:p>
            <a:pPr algn="ctr"/>
            <a:r>
              <a:rPr lang="en-IN" sz="1800" b="1" dirty="0">
                <a:solidFill>
                  <a:srgbClr val="800000"/>
                </a:solidFill>
                <a:effectLst/>
                <a:latin typeface="Times New Roman" panose="02020603050405020304" pitchFamily="18" charset="0"/>
                <a:ea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endParaRPr>
          </a:p>
          <a:p>
            <a:pPr algn="ctr"/>
            <a:r>
              <a:rPr lang="en-IN" sz="1800" b="1" dirty="0">
                <a:solidFill>
                  <a:srgbClr val="800000"/>
                </a:solidFill>
                <a:effectLst/>
                <a:latin typeface="Times New Roman" panose="02020603050405020304" pitchFamily="18" charset="0"/>
                <a:ea typeface="Times New Roman" panose="02020603050405020304" pitchFamily="18" charset="0"/>
              </a:rPr>
              <a:t>Department of Electronics and Communication Engineering</a:t>
            </a:r>
            <a:endParaRPr lang="en-IN" sz="1400" dirty="0">
              <a:effectLst/>
              <a:latin typeface="Calibri" panose="020F0502020204030204" pitchFamily="34" charset="0"/>
              <a:ea typeface="Times New Roman" panose="02020603050405020304" pitchFamily="18" charset="0"/>
            </a:endParaRPr>
          </a:p>
          <a:p>
            <a:pPr algn="ctr">
              <a:lnSpc>
                <a:spcPct val="150000"/>
              </a:lnSpc>
            </a:pPr>
            <a:r>
              <a:rPr lang="en-IN" sz="2000" b="1" dirty="0">
                <a:solidFill>
                  <a:srgbClr val="800000"/>
                </a:solidFill>
                <a:effectLst/>
                <a:latin typeface="Times New Roman" panose="02020603050405020304" pitchFamily="18" charset="0"/>
                <a:ea typeface="Times New Roman" panose="02020603050405020304" pitchFamily="18" charset="0"/>
              </a:rPr>
              <a:t>  DAYANANDA SAGAR ACADEMY OF TECHNOLOGY AND MANAGEMENT</a:t>
            </a:r>
            <a:endParaRPr lang="en-IN" sz="1400" dirty="0">
              <a:effectLst/>
              <a:latin typeface="Calibri" panose="020F0502020204030204" pitchFamily="34" charset="0"/>
              <a:ea typeface="Times New Roman" panose="02020603050405020304" pitchFamily="18" charset="0"/>
            </a:endParaRPr>
          </a:p>
          <a:p>
            <a:pPr algn="ctr"/>
            <a:r>
              <a:rPr lang="fi-FI" sz="1800" dirty="0">
                <a:solidFill>
                  <a:srgbClr val="993300"/>
                </a:solidFill>
                <a:effectLst/>
                <a:latin typeface="Times New Roman" panose="02020603050405020304" pitchFamily="18" charset="0"/>
                <a:ea typeface="Times New Roman" panose="02020603050405020304" pitchFamily="18" charset="0"/>
              </a:rPr>
              <a:t>   Udayapura, Kanakapura Road, Bangalore-560082</a:t>
            </a:r>
            <a:endParaRPr lang="en-IN" sz="1400" dirty="0">
              <a:effectLst/>
              <a:latin typeface="Calibri" panose="020F0502020204030204" pitchFamily="34" charset="0"/>
              <a:ea typeface="Times New Roman" panose="02020603050405020304" pitchFamily="18" charset="0"/>
            </a:endParaRPr>
          </a:p>
          <a:p>
            <a:r>
              <a:rPr lang="fi-FI" sz="1800" dirty="0">
                <a:solidFill>
                  <a:srgbClr val="993300"/>
                </a:solidFill>
                <a:effectLst/>
                <a:latin typeface="Times New Roman" panose="02020603050405020304" pitchFamily="18" charset="0"/>
                <a:ea typeface="Times New Roman" panose="02020603050405020304" pitchFamily="18" charset="0"/>
              </a:rPr>
              <a:t>                                                                             2021-2022 </a:t>
            </a:r>
            <a:endParaRPr lang="en-IN" dirty="0"/>
          </a:p>
        </p:txBody>
      </p:sp>
      <p:sp>
        <p:nvSpPr>
          <p:cNvPr id="4" name="Rectangle 3"/>
          <p:cNvSpPr/>
          <p:nvPr/>
        </p:nvSpPr>
        <p:spPr>
          <a:xfrm>
            <a:off x="184731" y="55519"/>
            <a:ext cx="11771295" cy="680248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a:solidFill>
                  <a:schemeClr val="bg1"/>
                </a:solidFill>
              </a:l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5" y="65314"/>
            <a:ext cx="4357396" cy="1138335"/>
          </a:xfrm>
        </p:spPr>
        <p:txBody>
          <a:bodyPr>
            <a:normAutofit/>
          </a:bodyPr>
          <a:lstStyle/>
          <a:p>
            <a:r>
              <a:rPr lang="en-IN" sz="3200" dirty="0">
                <a:solidFill>
                  <a:srgbClr val="33CC33"/>
                </a:solidFill>
                <a:effectLst/>
                <a:latin typeface="Times New Roman" panose="02020603050405020304" pitchFamily="18" charset="0"/>
                <a:cs typeface="Times New Roman" panose="02020603050405020304" pitchFamily="18" charset="0"/>
              </a:rPr>
              <a:t>SOFTWARE AND HARDWARE USED</a:t>
            </a:r>
            <a:endParaRPr lang="en-IN" sz="3200" dirty="0">
              <a:solidFill>
                <a:srgbClr val="33CC33"/>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314" y="1203649"/>
            <a:ext cx="12126685" cy="5495731"/>
          </a:xfrm>
        </p:spPr>
        <p:txBody>
          <a:bodyPr>
            <a:normAutofit/>
          </a:bodyPr>
          <a:lstStyle/>
          <a:p>
            <a:r>
              <a:rPr lang="en-IN" sz="2400" b="1" dirty="0">
                <a:solidFill>
                  <a:srgbClr val="FFFF00"/>
                </a:solidFill>
                <a:effectLst/>
                <a:latin typeface="Times New Roman" panose="02020603050405020304" pitchFamily="18" charset="0"/>
                <a:cs typeface="Times New Roman" panose="02020603050405020304" pitchFamily="18" charset="0"/>
              </a:rPr>
              <a:t>HARDWARE COMPONENTS:</a:t>
            </a:r>
            <a:endParaRPr lang="en-IN" sz="2400" b="1" dirty="0">
              <a:solidFill>
                <a:srgbClr val="FFFF00"/>
              </a:solidFill>
              <a:effectLst/>
              <a:latin typeface="Times New Roman" panose="02020603050405020304" pitchFamily="18" charset="0"/>
              <a:cs typeface="Times New Roman" panose="02020603050405020304" pitchFamily="18" charset="0"/>
            </a:endParaRPr>
          </a:p>
          <a:p>
            <a:pPr marL="342900" lvl="0" indent="-342900">
              <a:spcBef>
                <a:spcPts val="1150"/>
              </a:spcBef>
              <a:spcAft>
                <a:spcPts val="0"/>
              </a:spcAft>
              <a:buFont typeface="+mj-lt"/>
              <a:buAutoNum type="arabicParenR"/>
              <a:tabLst>
                <a:tab pos="900430" algn="l"/>
              </a:tabLst>
            </a:pPr>
            <a:r>
              <a:rPr lang="en-US" sz="2400" dirty="0">
                <a:effectLst/>
                <a:latin typeface="Times New Roman" panose="02020603050405020304" pitchFamily="18" charset="0"/>
                <a:ea typeface="Times New Roman" panose="02020603050405020304" pitchFamily="18" charset="0"/>
              </a:rPr>
              <a:t>Micro-Controller – to Control the overall operation (ARDUINO UNO)</a:t>
            </a:r>
            <a:endParaRPr lang="en-US" sz="2400" dirty="0">
              <a:effectLst/>
              <a:latin typeface="Times New Roman" panose="02020603050405020304" pitchFamily="18" charset="0"/>
              <a:ea typeface="Times New Roman" panose="02020603050405020304" pitchFamily="18" charset="0"/>
            </a:endParaRPr>
          </a:p>
          <a:p>
            <a:pPr marL="342900" lvl="0" indent="-342900">
              <a:spcBef>
                <a:spcPts val="1150"/>
              </a:spcBef>
              <a:spcAft>
                <a:spcPts val="0"/>
              </a:spcAft>
              <a:buFont typeface="+mj-lt"/>
              <a:buAutoNum type="arabicParenR"/>
              <a:tabLst>
                <a:tab pos="900430" algn="l"/>
              </a:tabLst>
            </a:pPr>
            <a:r>
              <a:rPr lang="en-IN" sz="2400" dirty="0">
                <a:latin typeface="Times New Roman" panose="02020603050405020304" pitchFamily="18" charset="0"/>
                <a:cs typeface="Times New Roman" panose="02020603050405020304" pitchFamily="18" charset="0"/>
              </a:rPr>
              <a:t>Liquid Crystal Display (16*2)*I2C </a:t>
            </a:r>
            <a:endParaRPr lang="en-IN" sz="2400" dirty="0">
              <a:latin typeface="Times New Roman" panose="02020603050405020304" pitchFamily="18" charset="0"/>
              <a:cs typeface="Times New Roman" panose="02020603050405020304" pitchFamily="18" charset="0"/>
            </a:endParaRPr>
          </a:p>
          <a:p>
            <a:pPr marL="342900" lvl="0" indent="-342900">
              <a:spcBef>
                <a:spcPts val="1150"/>
              </a:spcBef>
              <a:spcAft>
                <a:spcPts val="0"/>
              </a:spcAft>
              <a:buFont typeface="+mj-lt"/>
              <a:buAutoNum type="arabicParenR"/>
              <a:tabLst>
                <a:tab pos="900430" algn="l"/>
              </a:tabLst>
            </a:pPr>
            <a:r>
              <a:rPr lang="en-IN" sz="2400" dirty="0">
                <a:latin typeface="Times New Roman" panose="02020603050405020304" pitchFamily="18" charset="0"/>
                <a:cs typeface="Times New Roman" panose="02020603050405020304" pitchFamily="18" charset="0"/>
              </a:rPr>
              <a:t>Keypad (4*4) </a:t>
            </a:r>
            <a:endParaRPr lang="en-IN" sz="2400" dirty="0">
              <a:latin typeface="Times New Roman" panose="02020603050405020304" pitchFamily="18" charset="0"/>
              <a:cs typeface="Times New Roman" panose="02020603050405020304" pitchFamily="18" charset="0"/>
            </a:endParaRPr>
          </a:p>
          <a:p>
            <a:pPr marL="342900" lvl="0" indent="-342900">
              <a:spcBef>
                <a:spcPts val="1150"/>
              </a:spcBef>
              <a:spcAft>
                <a:spcPts val="0"/>
              </a:spcAft>
              <a:buFont typeface="+mj-lt"/>
              <a:buAutoNum type="arabicParenR"/>
              <a:tabLst>
                <a:tab pos="900430" algn="l"/>
              </a:tabLst>
            </a:pPr>
            <a:r>
              <a:rPr lang="en-IN" altLang="en-US" sz="2400" dirty="0">
                <a:latin typeface="Times New Roman" panose="02020603050405020304" pitchFamily="18" charset="0"/>
                <a:cs typeface="Times New Roman" panose="02020603050405020304" pitchFamily="18" charset="0"/>
              </a:rPr>
              <a:t>Peristaltic</a:t>
            </a:r>
            <a:r>
              <a:rPr lang="en-US" sz="2400" dirty="0">
                <a:latin typeface="Times New Roman" panose="02020603050405020304" pitchFamily="18" charset="0"/>
                <a:cs typeface="Times New Roman" panose="02020603050405020304" pitchFamily="18" charset="0"/>
              </a:rPr>
              <a:t> Motor, Motor Driver(L298)</a:t>
            </a:r>
            <a:endParaRPr lang="en-US" sz="2400" dirty="0">
              <a:latin typeface="Times New Roman" panose="02020603050405020304" pitchFamily="18" charset="0"/>
              <a:cs typeface="Times New Roman" panose="02020603050405020304" pitchFamily="18" charset="0"/>
            </a:endParaRPr>
          </a:p>
          <a:p>
            <a:pPr marL="342900" lvl="0" indent="-342900">
              <a:spcBef>
                <a:spcPts val="1150"/>
              </a:spcBef>
              <a:spcAft>
                <a:spcPts val="0"/>
              </a:spcAft>
              <a:buFont typeface="+mj-lt"/>
              <a:buAutoNum type="arabicParenR"/>
              <a:tabLst>
                <a:tab pos="900430" algn="l"/>
              </a:tabLst>
            </a:pPr>
            <a:r>
              <a:rPr lang="en-US" sz="2400" dirty="0">
                <a:latin typeface="Times New Roman" panose="02020603050405020304" pitchFamily="18" charset="0"/>
                <a:cs typeface="Times New Roman" panose="02020603050405020304" pitchFamily="18" charset="0"/>
              </a:rPr>
              <a:t>Different Sensors</a:t>
            </a:r>
            <a:endParaRPr lang="en-IN" dirty="0"/>
          </a:p>
          <a:p>
            <a:pPr marL="0" indent="0">
              <a:buNone/>
            </a:pPr>
            <a:r>
              <a:rPr lang="en-IN" sz="2400" b="1" dirty="0">
                <a:solidFill>
                  <a:srgbClr val="FFFF00"/>
                </a:solidFill>
                <a:effectLst/>
                <a:latin typeface="Times New Roman" panose="02020603050405020304" pitchFamily="18" charset="0"/>
                <a:cs typeface="Times New Roman" panose="02020603050405020304" pitchFamily="18" charset="0"/>
              </a:rPr>
              <a:t>SOFTWARE USED: </a:t>
            </a:r>
            <a:r>
              <a:rPr lang="en-IN" sz="2400" dirty="0">
                <a:effectLst/>
                <a:latin typeface="Times New Roman" panose="02020603050405020304" pitchFamily="18" charset="0"/>
                <a:cs typeface="Times New Roman" panose="02020603050405020304" pitchFamily="18" charset="0"/>
              </a:rPr>
              <a:t> Machine learning and Arduino UNO IDE</a:t>
            </a:r>
            <a:endParaRPr lang="en-IN" sz="2400" b="1" dirty="0">
              <a:solidFill>
                <a:srgbClr val="FFFF00"/>
              </a:solidFill>
              <a:effectLst/>
              <a:latin typeface="Times New Roman" panose="02020603050405020304" pitchFamily="18" charset="0"/>
              <a:cs typeface="Times New Roman" panose="02020603050405020304" pitchFamily="18" charset="0"/>
            </a:endParaRPr>
          </a:p>
        </p:txBody>
      </p:sp>
      <p:pic>
        <p:nvPicPr>
          <p:cNvPr id="7" name="image7.jpeg"/>
          <p:cNvPicPr>
            <a:picLocks noChangeAspect="1"/>
          </p:cNvPicPr>
          <p:nvPr/>
        </p:nvPicPr>
        <p:blipFill>
          <a:blip r:embed="rId1" cstate="print"/>
          <a:stretch>
            <a:fillRect/>
          </a:stretch>
        </p:blipFill>
        <p:spPr>
          <a:xfrm>
            <a:off x="8546724" y="65314"/>
            <a:ext cx="3090510" cy="1743781"/>
          </a:xfrm>
          <a:prstGeom prst="rect">
            <a:avLst/>
          </a:prstGeom>
        </p:spPr>
      </p:pic>
      <p:pic>
        <p:nvPicPr>
          <p:cNvPr id="8" name="image13.jpeg"/>
          <p:cNvPicPr>
            <a:picLocks noChangeAspect="1"/>
          </p:cNvPicPr>
          <p:nvPr/>
        </p:nvPicPr>
        <p:blipFill>
          <a:blip r:embed="rId2" cstate="print"/>
          <a:stretch>
            <a:fillRect/>
          </a:stretch>
        </p:blipFill>
        <p:spPr>
          <a:xfrm>
            <a:off x="8165596" y="3713889"/>
            <a:ext cx="1721352" cy="1786748"/>
          </a:xfrm>
          <a:prstGeom prst="rect">
            <a:avLst/>
          </a:prstGeom>
        </p:spPr>
      </p:pic>
      <p:pic>
        <p:nvPicPr>
          <p:cNvPr id="9" name="image22.jpeg"/>
          <p:cNvPicPr>
            <a:picLocks noChangeAspect="1"/>
          </p:cNvPicPr>
          <p:nvPr/>
        </p:nvPicPr>
        <p:blipFill>
          <a:blip r:embed="rId3" cstate="print"/>
          <a:stretch>
            <a:fillRect/>
          </a:stretch>
        </p:blipFill>
        <p:spPr>
          <a:xfrm>
            <a:off x="8165596" y="5525212"/>
            <a:ext cx="1721351" cy="1267474"/>
          </a:xfrm>
          <a:prstGeom prst="rect">
            <a:avLst/>
          </a:prstGeom>
        </p:spPr>
      </p:pic>
      <p:pic>
        <p:nvPicPr>
          <p:cNvPr id="10" name="image12.jpeg"/>
          <p:cNvPicPr>
            <a:picLocks noChangeAspect="1"/>
          </p:cNvPicPr>
          <p:nvPr/>
        </p:nvPicPr>
        <p:blipFill>
          <a:blip r:embed="rId4" cstate="print"/>
          <a:stretch>
            <a:fillRect/>
          </a:stretch>
        </p:blipFill>
        <p:spPr>
          <a:xfrm>
            <a:off x="9886949" y="3713889"/>
            <a:ext cx="2305050" cy="30787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39960"/>
            <a:ext cx="10353761" cy="1054358"/>
          </a:xfrm>
        </p:spPr>
        <p:txBody>
          <a:bodyPr/>
          <a:lstStyle/>
          <a:p>
            <a:r>
              <a:rPr lang="en-IN" dirty="0">
                <a:solidFill>
                  <a:srgbClr val="33CC33"/>
                </a:solidFill>
              </a:rPr>
              <a:t>Project Implementation</a:t>
            </a:r>
            <a:endParaRPr lang="en-IN" dirty="0">
              <a:solidFill>
                <a:srgbClr val="33CC33"/>
              </a:solidFill>
            </a:endParaRPr>
          </a:p>
        </p:txBody>
      </p:sp>
      <p:pic>
        <p:nvPicPr>
          <p:cNvPr id="6" name="Content Placeholder 5"/>
          <p:cNvPicPr>
            <a:picLocks noGrp="1" noChangeAspect="1"/>
          </p:cNvPicPr>
          <p:nvPr>
            <p:ph idx="1"/>
          </p:nvPr>
        </p:nvPicPr>
        <p:blipFill>
          <a:blip r:embed="rId1"/>
          <a:stretch>
            <a:fillRect/>
          </a:stretch>
        </p:blipFill>
        <p:spPr>
          <a:xfrm rot="16200000">
            <a:off x="3269345" y="-1429460"/>
            <a:ext cx="5305560" cy="1069086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83976"/>
            <a:ext cx="10353761" cy="839755"/>
          </a:xfrm>
        </p:spPr>
        <p:txBody>
          <a:bodyPr>
            <a:noAutofit/>
          </a:bodyPr>
          <a:lstStyle/>
          <a:p>
            <a:r>
              <a:rPr lang="en-IN" altLang="en-US" sz="3200" dirty="0">
                <a:solidFill>
                  <a:srgbClr val="33CC33"/>
                </a:solidFill>
                <a:latin typeface="Times New Roman" panose="02020603050405020304" pitchFamily="18" charset="0"/>
                <a:cs typeface="Times New Roman" panose="02020603050405020304" pitchFamily="18" charset="0"/>
              </a:rPr>
              <a:t>Components Lists</a:t>
            </a:r>
            <a:br>
              <a:rPr lang="en-IN" altLang="en-US" sz="3200" dirty="0">
                <a:latin typeface="Times New Roman" panose="02020603050405020304" pitchFamily="18" charset="0"/>
                <a:cs typeface="Times New Roman" panose="02020603050405020304" pitchFamily="18" charset="0"/>
              </a:rPr>
            </a:br>
            <a:endParaRPr lang="en-IN" alt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8800" y="625151"/>
            <a:ext cx="10708640" cy="5642299"/>
          </a:xfrm>
        </p:spPr>
        <p:txBody>
          <a:bodyPr>
            <a:normAutofit fontScale="97500"/>
          </a:bodyPr>
          <a:lstStyle/>
          <a:p>
            <a:pPr marL="0" indent="0">
              <a:buNone/>
            </a:pPr>
            <a:r>
              <a:rPr lang="en-IN" altLang="en-US" sz="2220" dirty="0">
                <a:latin typeface="Times New Roman" panose="02020603050405020304" pitchFamily="18" charset="0"/>
                <a:cs typeface="Times New Roman" panose="02020603050405020304" pitchFamily="18" charset="0"/>
              </a:rPr>
              <a:t>For this project we have used different components to continuously track down the health of the patient. Some of these components are-</a:t>
            </a:r>
            <a:endParaRPr lang="en-IN" altLang="en-US" sz="2220" dirty="0">
              <a:latin typeface="Times New Roman" panose="02020603050405020304" pitchFamily="18" charset="0"/>
              <a:cs typeface="Times New Roman" panose="02020603050405020304" pitchFamily="18" charset="0"/>
            </a:endParaRPr>
          </a:p>
          <a:p>
            <a:r>
              <a:rPr lang="en-IN" altLang="en-US" sz="2220" dirty="0">
                <a:latin typeface="Times New Roman" panose="02020603050405020304" pitchFamily="18" charset="0"/>
                <a:cs typeface="Times New Roman" panose="02020603050405020304" pitchFamily="18" charset="0"/>
              </a:rPr>
              <a:t>Temperature Sensor				</a:t>
            </a:r>
            <a:endParaRPr lang="en-IN" altLang="en-US" sz="2220" dirty="0">
              <a:latin typeface="Times New Roman" panose="02020603050405020304" pitchFamily="18" charset="0"/>
              <a:cs typeface="Times New Roman" panose="02020603050405020304" pitchFamily="18" charset="0"/>
            </a:endParaRPr>
          </a:p>
          <a:p>
            <a:r>
              <a:rPr lang="en-IN" altLang="en-US" sz="2220" dirty="0">
                <a:latin typeface="Times New Roman" panose="02020603050405020304" pitchFamily="18" charset="0"/>
                <a:cs typeface="Times New Roman" panose="02020603050405020304" pitchFamily="18" charset="0"/>
              </a:rPr>
              <a:t>Heartbeat/Pulse Sensor</a:t>
            </a:r>
            <a:endParaRPr lang="en-IN" altLang="en-US" sz="2220" dirty="0">
              <a:latin typeface="Times New Roman" panose="02020603050405020304" pitchFamily="18" charset="0"/>
              <a:cs typeface="Times New Roman" panose="02020603050405020304" pitchFamily="18" charset="0"/>
            </a:endParaRPr>
          </a:p>
          <a:p>
            <a:r>
              <a:rPr lang="en-IN" sz="2220" dirty="0">
                <a:latin typeface="Times New Roman" panose="02020603050405020304" pitchFamily="18" charset="0"/>
                <a:cs typeface="Times New Roman" panose="02020603050405020304" pitchFamily="18" charset="0"/>
                <a:sym typeface="+mn-ea"/>
              </a:rPr>
              <a:t>Liquid Crystal Display (16*2) *I2C-Inter-Integrated Circuit</a:t>
            </a:r>
            <a:endParaRPr lang="en-IN" sz="2220" dirty="0">
              <a:latin typeface="Times New Roman" panose="02020603050405020304" pitchFamily="18" charset="0"/>
              <a:cs typeface="Times New Roman" panose="02020603050405020304" pitchFamily="18" charset="0"/>
              <a:sym typeface="+mn-ea"/>
            </a:endParaRPr>
          </a:p>
          <a:p>
            <a:r>
              <a:rPr lang="en-IN" altLang="en-US" sz="2220" dirty="0">
                <a:latin typeface="Times New Roman" panose="02020603050405020304" pitchFamily="18" charset="0"/>
                <a:cs typeface="Times New Roman" panose="02020603050405020304" pitchFamily="18" charset="0"/>
                <a:sym typeface="+mn-ea"/>
              </a:rPr>
              <a:t>Arduino UNO</a:t>
            </a:r>
            <a:endParaRPr lang="en-US" sz="2220"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r>
              <a:rPr lang="en-IN" sz="2220" dirty="0">
                <a:latin typeface="Times New Roman" panose="02020603050405020304" pitchFamily="18" charset="0"/>
                <a:cs typeface="Times New Roman" panose="02020603050405020304" pitchFamily="18" charset="0"/>
                <a:sym typeface="+mn-ea"/>
              </a:rPr>
              <a:t>Keypad (4*4) </a:t>
            </a:r>
            <a:endParaRPr lang="en-IN" sz="2220" dirty="0">
              <a:latin typeface="Times New Roman" panose="02020603050405020304" pitchFamily="18" charset="0"/>
              <a:cs typeface="Times New Roman" panose="02020603050405020304" pitchFamily="18" charset="0"/>
              <a:sym typeface="+mn-ea"/>
            </a:endParaRPr>
          </a:p>
          <a:p>
            <a:r>
              <a:rPr lang="en-IN" altLang="en-US" sz="2220" dirty="0">
                <a:latin typeface="Times New Roman" panose="02020603050405020304" pitchFamily="18" charset="0"/>
                <a:cs typeface="Times New Roman" panose="02020603050405020304" pitchFamily="18" charset="0"/>
                <a:sym typeface="+mn-ea"/>
              </a:rPr>
              <a:t>Peristaltic</a:t>
            </a:r>
            <a:r>
              <a:rPr lang="en-US" sz="2220" dirty="0">
                <a:latin typeface="Times New Roman" panose="02020603050405020304" pitchFamily="18" charset="0"/>
                <a:cs typeface="Times New Roman" panose="02020603050405020304" pitchFamily="18" charset="0"/>
                <a:sym typeface="+mn-ea"/>
              </a:rPr>
              <a:t> Motor, and Motor drive(l298)</a:t>
            </a:r>
            <a:endParaRPr lang="en-US" sz="222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US" dirty="0">
              <a:effectLst/>
              <a:latin typeface="Times New Roman" panose="02020603050405020304" pitchFamily="18" charset="0"/>
              <a:ea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IN" altLang="en-US" dirty="0"/>
          </a:p>
          <a:p>
            <a:endParaRPr lang="en-I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1" y="186612"/>
            <a:ext cx="4301411" cy="880188"/>
          </a:xfrm>
        </p:spPr>
        <p:txBody>
          <a:bodyPr/>
          <a:lstStyle/>
          <a:p>
            <a:r>
              <a:rPr lang="en-IN" dirty="0">
                <a:solidFill>
                  <a:srgbClr val="33CC33"/>
                </a:solidFill>
              </a:rPr>
              <a:t>DATA SETS</a:t>
            </a:r>
            <a:endParaRPr lang="en-IN" dirty="0">
              <a:solidFill>
                <a:srgbClr val="33CC33"/>
              </a:solidFill>
            </a:endParaRPr>
          </a:p>
        </p:txBody>
      </p:sp>
      <p:graphicFrame>
        <p:nvGraphicFramePr>
          <p:cNvPr id="4" name="Table 4"/>
          <p:cNvGraphicFramePr>
            <a:graphicFrameLocks noGrp="1"/>
          </p:cNvGraphicFramePr>
          <p:nvPr>
            <p:ph idx="1"/>
          </p:nvPr>
        </p:nvGraphicFramePr>
        <p:xfrm>
          <a:off x="419877" y="970384"/>
          <a:ext cx="11622828" cy="5415020"/>
        </p:xfrm>
        <a:graphic>
          <a:graphicData uri="http://schemas.openxmlformats.org/drawingml/2006/table">
            <a:tbl>
              <a:tblPr firstRow="1" bandRow="1">
                <a:tableStyleId>{073A0DAA-6AF3-43AB-8588-CEC1D06C72B9}</a:tableStyleId>
              </a:tblPr>
              <a:tblGrid>
                <a:gridCol w="1328273"/>
                <a:gridCol w="1328273"/>
                <a:gridCol w="1328273"/>
                <a:gridCol w="1328273"/>
                <a:gridCol w="1328273"/>
                <a:gridCol w="2324917"/>
                <a:gridCol w="1328273"/>
                <a:gridCol w="1328273"/>
              </a:tblGrid>
              <a:tr h="1186352">
                <a:tc>
                  <a:txBody>
                    <a:bodyPr/>
                    <a:lstStyle/>
                    <a:p>
                      <a:r>
                        <a:rPr lang="en-IN" dirty="0"/>
                        <a:t>Name</a:t>
                      </a:r>
                      <a:endParaRPr lang="en-IN" dirty="0"/>
                    </a:p>
                  </a:txBody>
                  <a:tcPr/>
                </a:tc>
                <a:tc>
                  <a:txBody>
                    <a:bodyPr/>
                    <a:lstStyle/>
                    <a:p>
                      <a:r>
                        <a:rPr lang="en-IN" dirty="0"/>
                        <a:t>Age</a:t>
                      </a:r>
                      <a:endParaRPr lang="en-IN" dirty="0"/>
                    </a:p>
                  </a:txBody>
                  <a:tcPr/>
                </a:tc>
                <a:tc>
                  <a:txBody>
                    <a:bodyPr/>
                    <a:lstStyle/>
                    <a:p>
                      <a:r>
                        <a:rPr lang="en-IN" dirty="0"/>
                        <a:t>Gender</a:t>
                      </a:r>
                      <a:endParaRPr lang="en-IN" dirty="0"/>
                    </a:p>
                  </a:txBody>
                  <a:tcPr/>
                </a:tc>
                <a:tc>
                  <a:txBody>
                    <a:bodyPr/>
                    <a:lstStyle/>
                    <a:p>
                      <a:r>
                        <a:rPr lang="en-IN" dirty="0"/>
                        <a:t>Temperature</a:t>
                      </a:r>
                      <a:endParaRPr lang="en-IN" dirty="0"/>
                    </a:p>
                  </a:txBody>
                  <a:tcPr/>
                </a:tc>
                <a:tc>
                  <a:txBody>
                    <a:bodyPr/>
                    <a:lstStyle/>
                    <a:p>
                      <a:r>
                        <a:rPr lang="en-IN" dirty="0"/>
                        <a:t>Pulse Rate</a:t>
                      </a:r>
                      <a:endParaRPr lang="en-IN" dirty="0"/>
                    </a:p>
                  </a:txBody>
                  <a:tcPr/>
                </a:tc>
                <a:tc>
                  <a:txBody>
                    <a:bodyPr/>
                    <a:lstStyle/>
                    <a:p>
                      <a:r>
                        <a:rPr lang="en-IN" dirty="0"/>
                        <a:t>Type of Surgery</a:t>
                      </a:r>
                      <a:endParaRPr lang="en-IN" dirty="0"/>
                    </a:p>
                  </a:txBody>
                  <a:tcPr/>
                </a:tc>
                <a:tc>
                  <a:txBody>
                    <a:bodyPr/>
                    <a:lstStyle/>
                    <a:p>
                      <a:r>
                        <a:rPr lang="en-IN" dirty="0" err="1"/>
                        <a:t>Accu</a:t>
                      </a:r>
                      <a:r>
                        <a:rPr lang="en-IN" dirty="0"/>
                        <a:t> Amt Of </a:t>
                      </a:r>
                      <a:r>
                        <a:rPr lang="en-IN" dirty="0" err="1"/>
                        <a:t>Anesthesia</a:t>
                      </a:r>
                      <a:endParaRPr lang="en-IN" dirty="0"/>
                    </a:p>
                  </a:txBody>
                  <a:tcPr/>
                </a:tc>
                <a:tc>
                  <a:txBody>
                    <a:bodyPr/>
                    <a:lstStyle/>
                    <a:p>
                      <a:r>
                        <a:rPr lang="en-IN" dirty="0" err="1"/>
                        <a:t>Approx</a:t>
                      </a:r>
                      <a:r>
                        <a:rPr lang="en-IN" dirty="0"/>
                        <a:t> Amt. Of </a:t>
                      </a:r>
                      <a:r>
                        <a:rPr lang="en-IN" dirty="0" err="1"/>
                        <a:t>Anesthesia</a:t>
                      </a:r>
                      <a:endParaRPr lang="en-IN" dirty="0"/>
                    </a:p>
                  </a:txBody>
                  <a:tcPr/>
                </a:tc>
              </a:tr>
              <a:tr h="472129">
                <a:tc>
                  <a:txBody>
                    <a:bodyPr/>
                    <a:lstStyle/>
                    <a:p>
                      <a:r>
                        <a:rPr lang="en-IN" dirty="0"/>
                        <a:t>Arun</a:t>
                      </a:r>
                      <a:endParaRPr lang="en-IN" dirty="0"/>
                    </a:p>
                  </a:txBody>
                  <a:tcPr/>
                </a:tc>
                <a:tc>
                  <a:txBody>
                    <a:bodyPr/>
                    <a:lstStyle/>
                    <a:p>
                      <a:r>
                        <a:rPr lang="en-IN" dirty="0"/>
                        <a:t>19</a:t>
                      </a:r>
                      <a:endParaRPr lang="en-IN" dirty="0"/>
                    </a:p>
                  </a:txBody>
                  <a:tcPr/>
                </a:tc>
                <a:tc>
                  <a:txBody>
                    <a:bodyPr/>
                    <a:lstStyle/>
                    <a:p>
                      <a:r>
                        <a:rPr lang="en-IN" dirty="0"/>
                        <a:t>Male</a:t>
                      </a:r>
                      <a:endParaRPr lang="en-IN" dirty="0"/>
                    </a:p>
                  </a:txBody>
                  <a:tcPr/>
                </a:tc>
                <a:tc>
                  <a:txBody>
                    <a:bodyPr/>
                    <a:lstStyle/>
                    <a:p>
                      <a:r>
                        <a:rPr lang="en-IN" dirty="0"/>
                        <a:t>49.80</a:t>
                      </a:r>
                      <a:endParaRPr lang="en-IN" dirty="0"/>
                    </a:p>
                  </a:txBody>
                  <a:tcPr/>
                </a:tc>
                <a:tc>
                  <a:txBody>
                    <a:bodyPr/>
                    <a:lstStyle/>
                    <a:p>
                      <a:r>
                        <a:rPr lang="en-IN" dirty="0"/>
                        <a:t>71</a:t>
                      </a:r>
                      <a:endParaRPr lang="en-IN" dirty="0"/>
                    </a:p>
                  </a:txBody>
                  <a:tcPr/>
                </a:tc>
                <a:tc>
                  <a:txBody>
                    <a:bodyPr/>
                    <a:lstStyle/>
                    <a:p>
                      <a:r>
                        <a:rPr lang="en-IN" dirty="0"/>
                        <a:t>Wisdom Tooth</a:t>
                      </a:r>
                      <a:endParaRPr lang="en-IN" dirty="0"/>
                    </a:p>
                  </a:txBody>
                  <a:tcPr/>
                </a:tc>
                <a:tc>
                  <a:txBody>
                    <a:bodyPr/>
                    <a:lstStyle/>
                    <a:p>
                      <a:r>
                        <a:rPr lang="en-IN" dirty="0"/>
                        <a:t>2ml</a:t>
                      </a:r>
                      <a:endParaRPr lang="en-IN" dirty="0"/>
                    </a:p>
                  </a:txBody>
                  <a:tcPr/>
                </a:tc>
                <a:tc>
                  <a:txBody>
                    <a:bodyPr/>
                    <a:lstStyle/>
                    <a:p>
                      <a:r>
                        <a:rPr lang="en-IN" dirty="0"/>
                        <a:t>1.8ml</a:t>
                      </a:r>
                      <a:endParaRPr lang="en-IN" dirty="0"/>
                    </a:p>
                  </a:txBody>
                  <a:tcPr/>
                </a:tc>
              </a:tr>
              <a:tr h="694843">
                <a:tc>
                  <a:txBody>
                    <a:bodyPr/>
                    <a:lstStyle/>
                    <a:p>
                      <a:r>
                        <a:rPr lang="en-IN" dirty="0" err="1"/>
                        <a:t>Ankith</a:t>
                      </a:r>
                      <a:endParaRPr lang="en-IN" dirty="0"/>
                    </a:p>
                  </a:txBody>
                  <a:tcPr/>
                </a:tc>
                <a:tc>
                  <a:txBody>
                    <a:bodyPr/>
                    <a:lstStyle/>
                    <a:p>
                      <a:r>
                        <a:rPr lang="en-IN" dirty="0"/>
                        <a:t>30</a:t>
                      </a:r>
                      <a:endParaRPr lang="en-IN" dirty="0"/>
                    </a:p>
                  </a:txBody>
                  <a:tcPr/>
                </a:tc>
                <a:tc>
                  <a:txBody>
                    <a:bodyPr/>
                    <a:lstStyle/>
                    <a:p>
                      <a:r>
                        <a:rPr lang="en-IN" dirty="0"/>
                        <a:t>Male</a:t>
                      </a:r>
                      <a:endParaRPr lang="en-IN" dirty="0"/>
                    </a:p>
                  </a:txBody>
                  <a:tcPr/>
                </a:tc>
                <a:tc>
                  <a:txBody>
                    <a:bodyPr/>
                    <a:lstStyle/>
                    <a:p>
                      <a:r>
                        <a:rPr lang="en-IN" dirty="0"/>
                        <a:t>50.78</a:t>
                      </a:r>
                      <a:endParaRPr lang="en-IN" dirty="0"/>
                    </a:p>
                  </a:txBody>
                  <a:tcPr/>
                </a:tc>
                <a:tc>
                  <a:txBody>
                    <a:bodyPr/>
                    <a:lstStyle/>
                    <a:p>
                      <a:r>
                        <a:rPr lang="en-IN" dirty="0"/>
                        <a:t>73</a:t>
                      </a:r>
                      <a:endParaRPr lang="en-IN" dirty="0"/>
                    </a:p>
                  </a:txBody>
                  <a:tcPr/>
                </a:tc>
                <a:tc>
                  <a:txBody>
                    <a:bodyPr/>
                    <a:lstStyle/>
                    <a:p>
                      <a:r>
                        <a:rPr lang="en-IN" dirty="0"/>
                        <a:t>Kidney Stone Surgery</a:t>
                      </a:r>
                      <a:endParaRPr lang="en-IN" dirty="0"/>
                    </a:p>
                  </a:txBody>
                  <a:tcPr/>
                </a:tc>
                <a:tc>
                  <a:txBody>
                    <a:bodyPr/>
                    <a:lstStyle/>
                    <a:p>
                      <a:r>
                        <a:rPr lang="en-IN" dirty="0"/>
                        <a:t>4ml</a:t>
                      </a:r>
                      <a:endParaRPr lang="en-IN" dirty="0"/>
                    </a:p>
                    <a:p>
                      <a:r>
                        <a:rPr lang="en-IN" dirty="0"/>
                        <a:t>(2+2)</a:t>
                      </a:r>
                      <a:endParaRPr lang="en-IN" dirty="0"/>
                    </a:p>
                  </a:txBody>
                  <a:tcPr/>
                </a:tc>
                <a:tc>
                  <a:txBody>
                    <a:bodyPr/>
                    <a:lstStyle/>
                    <a:p>
                      <a:r>
                        <a:rPr lang="en-IN" dirty="0"/>
                        <a:t>3ml</a:t>
                      </a:r>
                      <a:endParaRPr lang="en-IN" dirty="0"/>
                    </a:p>
                  </a:txBody>
                  <a:tcPr/>
                </a:tc>
              </a:tr>
              <a:tr h="432384">
                <a:tc>
                  <a:txBody>
                    <a:bodyPr/>
                    <a:lstStyle/>
                    <a:p>
                      <a:r>
                        <a:rPr lang="en-IN" dirty="0"/>
                        <a:t>Anuradha</a:t>
                      </a:r>
                      <a:endParaRPr lang="en-IN" dirty="0"/>
                    </a:p>
                  </a:txBody>
                  <a:tcPr/>
                </a:tc>
                <a:tc>
                  <a:txBody>
                    <a:bodyPr/>
                    <a:lstStyle/>
                    <a:p>
                      <a:r>
                        <a:rPr lang="en-IN" dirty="0"/>
                        <a:t>22</a:t>
                      </a:r>
                      <a:endParaRPr lang="en-IN" dirty="0"/>
                    </a:p>
                  </a:txBody>
                  <a:tcPr/>
                </a:tc>
                <a:tc>
                  <a:txBody>
                    <a:bodyPr/>
                    <a:lstStyle/>
                    <a:p>
                      <a:r>
                        <a:rPr lang="en-IN" dirty="0"/>
                        <a:t>Female</a:t>
                      </a:r>
                      <a:endParaRPr lang="en-IN" dirty="0"/>
                    </a:p>
                  </a:txBody>
                  <a:tcPr/>
                </a:tc>
                <a:tc>
                  <a:txBody>
                    <a:bodyPr/>
                    <a:lstStyle/>
                    <a:p>
                      <a:r>
                        <a:rPr lang="en-IN" dirty="0"/>
                        <a:t>36</a:t>
                      </a:r>
                      <a:endParaRPr lang="en-IN" dirty="0"/>
                    </a:p>
                  </a:txBody>
                  <a:tcPr/>
                </a:tc>
                <a:tc>
                  <a:txBody>
                    <a:bodyPr/>
                    <a:lstStyle/>
                    <a:p>
                      <a:r>
                        <a:rPr lang="en-IN" dirty="0"/>
                        <a:t>72</a:t>
                      </a:r>
                      <a:endParaRPr lang="en-IN" dirty="0"/>
                    </a:p>
                  </a:txBody>
                  <a:tcPr/>
                </a:tc>
                <a:tc>
                  <a:txBody>
                    <a:bodyPr/>
                    <a:lstStyle/>
                    <a:p>
                      <a:r>
                        <a:rPr lang="en-IN" dirty="0"/>
                        <a:t>Gall  Stone</a:t>
                      </a:r>
                      <a:endParaRPr lang="en-IN" dirty="0"/>
                    </a:p>
                  </a:txBody>
                  <a:tcPr/>
                </a:tc>
                <a:tc>
                  <a:txBody>
                    <a:bodyPr/>
                    <a:lstStyle/>
                    <a:p>
                      <a:r>
                        <a:rPr lang="en-IN" dirty="0"/>
                        <a:t>1.5ml</a:t>
                      </a:r>
                      <a:endParaRPr lang="en-IN" dirty="0"/>
                    </a:p>
                  </a:txBody>
                  <a:tcPr/>
                </a:tc>
                <a:tc>
                  <a:txBody>
                    <a:bodyPr/>
                    <a:lstStyle/>
                    <a:p>
                      <a:r>
                        <a:rPr lang="en-IN" dirty="0"/>
                        <a:t>1ml</a:t>
                      </a:r>
                      <a:endParaRPr lang="en-IN" dirty="0"/>
                    </a:p>
                  </a:txBody>
                  <a:tcPr/>
                </a:tc>
              </a:tr>
              <a:tr h="432384">
                <a:tc>
                  <a:txBody>
                    <a:bodyPr/>
                    <a:lstStyle/>
                    <a:p>
                      <a:r>
                        <a:rPr lang="en-IN" dirty="0"/>
                        <a:t>Bharath</a:t>
                      </a:r>
                      <a:endParaRPr lang="en-IN" dirty="0"/>
                    </a:p>
                  </a:txBody>
                  <a:tcPr/>
                </a:tc>
                <a:tc>
                  <a:txBody>
                    <a:bodyPr/>
                    <a:lstStyle/>
                    <a:p>
                      <a:r>
                        <a:rPr lang="en-IN" dirty="0"/>
                        <a:t>45</a:t>
                      </a:r>
                      <a:endParaRPr lang="en-IN" dirty="0"/>
                    </a:p>
                  </a:txBody>
                  <a:tcPr/>
                </a:tc>
                <a:tc>
                  <a:txBody>
                    <a:bodyPr/>
                    <a:lstStyle/>
                    <a:p>
                      <a:r>
                        <a:rPr lang="en-IN" dirty="0"/>
                        <a:t>Male</a:t>
                      </a:r>
                      <a:endParaRPr lang="en-IN" dirty="0"/>
                    </a:p>
                  </a:txBody>
                  <a:tcPr/>
                </a:tc>
                <a:tc>
                  <a:txBody>
                    <a:bodyPr/>
                    <a:lstStyle/>
                    <a:p>
                      <a:r>
                        <a:rPr lang="en-IN" dirty="0"/>
                        <a:t>34</a:t>
                      </a:r>
                      <a:endParaRPr lang="en-IN" dirty="0"/>
                    </a:p>
                  </a:txBody>
                  <a:tcPr/>
                </a:tc>
                <a:tc>
                  <a:txBody>
                    <a:bodyPr/>
                    <a:lstStyle/>
                    <a:p>
                      <a:r>
                        <a:rPr lang="en-IN" dirty="0"/>
                        <a:t>50</a:t>
                      </a:r>
                      <a:endParaRPr lang="en-IN" dirty="0"/>
                    </a:p>
                  </a:txBody>
                  <a:tcPr/>
                </a:tc>
                <a:tc>
                  <a:txBody>
                    <a:bodyPr/>
                    <a:lstStyle/>
                    <a:p>
                      <a:r>
                        <a:rPr lang="en-IN" dirty="0"/>
                        <a:t>Heart Hole Surgery</a:t>
                      </a:r>
                      <a:endParaRPr lang="en-IN" dirty="0"/>
                    </a:p>
                  </a:txBody>
                  <a:tcPr/>
                </a:tc>
                <a:tc>
                  <a:txBody>
                    <a:bodyPr/>
                    <a:lstStyle/>
                    <a:p>
                      <a:r>
                        <a:rPr lang="en-IN" dirty="0"/>
                        <a:t>3ml</a:t>
                      </a:r>
                      <a:endParaRPr lang="en-IN" dirty="0"/>
                    </a:p>
                  </a:txBody>
                  <a:tcPr/>
                </a:tc>
                <a:tc>
                  <a:txBody>
                    <a:bodyPr/>
                    <a:lstStyle/>
                    <a:p>
                      <a:r>
                        <a:rPr lang="en-IN" dirty="0"/>
                        <a:t>1.8ml</a:t>
                      </a:r>
                      <a:endParaRPr lang="en-IN" dirty="0"/>
                    </a:p>
                  </a:txBody>
                  <a:tcPr/>
                </a:tc>
              </a:tr>
              <a:tr h="612102">
                <a:tc>
                  <a:txBody>
                    <a:bodyPr/>
                    <a:lstStyle/>
                    <a:p>
                      <a:r>
                        <a:rPr lang="en-IN" dirty="0"/>
                        <a:t>Chinmay</a:t>
                      </a:r>
                      <a:endParaRPr lang="en-IN" dirty="0"/>
                    </a:p>
                  </a:txBody>
                  <a:tcPr/>
                </a:tc>
                <a:tc>
                  <a:txBody>
                    <a:bodyPr/>
                    <a:lstStyle/>
                    <a:p>
                      <a:r>
                        <a:rPr lang="en-IN" dirty="0"/>
                        <a:t>32</a:t>
                      </a:r>
                      <a:endParaRPr lang="en-IN" dirty="0"/>
                    </a:p>
                  </a:txBody>
                  <a:tcPr/>
                </a:tc>
                <a:tc>
                  <a:txBody>
                    <a:bodyPr/>
                    <a:lstStyle/>
                    <a:p>
                      <a:r>
                        <a:rPr lang="en-IN" dirty="0"/>
                        <a:t>Female</a:t>
                      </a:r>
                      <a:endParaRPr lang="en-IN" dirty="0"/>
                    </a:p>
                  </a:txBody>
                  <a:tcPr/>
                </a:tc>
                <a:tc>
                  <a:txBody>
                    <a:bodyPr/>
                    <a:lstStyle/>
                    <a:p>
                      <a:r>
                        <a:rPr lang="en-IN" dirty="0"/>
                        <a:t>43</a:t>
                      </a:r>
                      <a:endParaRPr lang="en-IN" dirty="0"/>
                    </a:p>
                  </a:txBody>
                  <a:tcPr/>
                </a:tc>
                <a:tc>
                  <a:txBody>
                    <a:bodyPr/>
                    <a:lstStyle/>
                    <a:p>
                      <a:r>
                        <a:rPr lang="en-IN" dirty="0"/>
                        <a:t>70</a:t>
                      </a:r>
                      <a:endParaRPr lang="en-IN" dirty="0"/>
                    </a:p>
                  </a:txBody>
                  <a:tcPr/>
                </a:tc>
                <a:tc>
                  <a:txBody>
                    <a:bodyPr/>
                    <a:lstStyle/>
                    <a:p>
                      <a:r>
                        <a:rPr lang="en-IN" dirty="0"/>
                        <a:t>Appendix</a:t>
                      </a:r>
                      <a:endParaRPr lang="en-IN" dirty="0"/>
                    </a:p>
                  </a:txBody>
                  <a:tcPr/>
                </a:tc>
                <a:tc>
                  <a:txBody>
                    <a:bodyPr/>
                    <a:lstStyle/>
                    <a:p>
                      <a:r>
                        <a:rPr lang="en-IN" dirty="0"/>
                        <a:t>6ml (2+2+2)</a:t>
                      </a:r>
                      <a:endParaRPr lang="en-IN" dirty="0"/>
                    </a:p>
                  </a:txBody>
                  <a:tcPr/>
                </a:tc>
                <a:tc>
                  <a:txBody>
                    <a:bodyPr/>
                    <a:lstStyle/>
                    <a:p>
                      <a:r>
                        <a:rPr lang="en-IN" dirty="0"/>
                        <a:t>4.2ml</a:t>
                      </a:r>
                      <a:endParaRPr lang="en-IN" dirty="0"/>
                    </a:p>
                  </a:txBody>
                  <a:tcPr/>
                </a:tc>
              </a:tr>
              <a:tr h="612102">
                <a:tc>
                  <a:txBody>
                    <a:bodyPr/>
                    <a:lstStyle/>
                    <a:p>
                      <a:r>
                        <a:rPr lang="en-IN" dirty="0" err="1"/>
                        <a:t>Dhanya</a:t>
                      </a:r>
                      <a:endParaRPr lang="en-IN" dirty="0"/>
                    </a:p>
                  </a:txBody>
                  <a:tcPr/>
                </a:tc>
                <a:tc>
                  <a:txBody>
                    <a:bodyPr/>
                    <a:lstStyle/>
                    <a:p>
                      <a:r>
                        <a:rPr lang="en-IN" dirty="0"/>
                        <a:t>45</a:t>
                      </a:r>
                      <a:endParaRPr lang="en-IN" dirty="0"/>
                    </a:p>
                  </a:txBody>
                  <a:tcPr/>
                </a:tc>
                <a:tc>
                  <a:txBody>
                    <a:bodyPr/>
                    <a:lstStyle/>
                    <a:p>
                      <a:r>
                        <a:rPr lang="en-IN" dirty="0"/>
                        <a:t>Female</a:t>
                      </a:r>
                      <a:endParaRPr lang="en-IN" dirty="0"/>
                    </a:p>
                  </a:txBody>
                  <a:tcPr/>
                </a:tc>
                <a:tc>
                  <a:txBody>
                    <a:bodyPr/>
                    <a:lstStyle/>
                    <a:p>
                      <a:r>
                        <a:rPr lang="en-IN" dirty="0"/>
                        <a:t>51</a:t>
                      </a:r>
                      <a:endParaRPr lang="en-IN" dirty="0"/>
                    </a:p>
                  </a:txBody>
                  <a:tcPr/>
                </a:tc>
                <a:tc>
                  <a:txBody>
                    <a:bodyPr/>
                    <a:lstStyle/>
                    <a:p>
                      <a:r>
                        <a:rPr lang="en-IN" dirty="0"/>
                        <a:t>62</a:t>
                      </a:r>
                      <a:endParaRPr lang="en-IN" dirty="0"/>
                    </a:p>
                  </a:txBody>
                  <a:tcPr/>
                </a:tc>
                <a:tc>
                  <a:txBody>
                    <a:bodyPr/>
                    <a:lstStyle/>
                    <a:p>
                      <a:r>
                        <a:rPr lang="en-IN" dirty="0"/>
                        <a:t>Spinal Cord</a:t>
                      </a:r>
                      <a:endParaRPr lang="en-IN" dirty="0"/>
                    </a:p>
                  </a:txBody>
                  <a:tcPr/>
                </a:tc>
                <a:tc>
                  <a:txBody>
                    <a:bodyPr/>
                    <a:lstStyle/>
                    <a:p>
                      <a:r>
                        <a:rPr lang="en-IN" dirty="0"/>
                        <a:t>5.4ml</a:t>
                      </a:r>
                      <a:endParaRPr lang="en-IN" dirty="0"/>
                    </a:p>
                    <a:p>
                      <a:r>
                        <a:rPr lang="en-IN" dirty="0"/>
                        <a:t>(1.8*3)</a:t>
                      </a:r>
                      <a:endParaRPr lang="en-IN" dirty="0"/>
                    </a:p>
                  </a:txBody>
                  <a:tcPr/>
                </a:tc>
                <a:tc>
                  <a:txBody>
                    <a:bodyPr/>
                    <a:lstStyle/>
                    <a:p>
                      <a:r>
                        <a:rPr lang="en-IN" dirty="0"/>
                        <a:t>3.1ml</a:t>
                      </a:r>
                      <a:endParaRPr lang="en-IN" dirty="0"/>
                    </a:p>
                  </a:txBody>
                  <a:tcPr/>
                </a:tc>
              </a:tr>
              <a:tr h="874431">
                <a:tc>
                  <a:txBody>
                    <a:bodyPr/>
                    <a:lstStyle/>
                    <a:p>
                      <a:r>
                        <a:rPr lang="en-IN" dirty="0" err="1"/>
                        <a:t>Dhanish</a:t>
                      </a:r>
                      <a:endParaRPr lang="en-IN" dirty="0"/>
                    </a:p>
                  </a:txBody>
                  <a:tcPr/>
                </a:tc>
                <a:tc>
                  <a:txBody>
                    <a:bodyPr/>
                    <a:lstStyle/>
                    <a:p>
                      <a:r>
                        <a:rPr lang="en-IN" dirty="0"/>
                        <a:t>31</a:t>
                      </a:r>
                      <a:endParaRPr lang="en-IN" dirty="0"/>
                    </a:p>
                  </a:txBody>
                  <a:tcPr/>
                </a:tc>
                <a:tc>
                  <a:txBody>
                    <a:bodyPr/>
                    <a:lstStyle/>
                    <a:p>
                      <a:r>
                        <a:rPr lang="en-IN" dirty="0"/>
                        <a:t>Male</a:t>
                      </a:r>
                      <a:endParaRPr lang="en-IN" dirty="0"/>
                    </a:p>
                  </a:txBody>
                  <a:tcPr/>
                </a:tc>
                <a:tc>
                  <a:txBody>
                    <a:bodyPr/>
                    <a:lstStyle/>
                    <a:p>
                      <a:r>
                        <a:rPr lang="en-IN" dirty="0"/>
                        <a:t>36</a:t>
                      </a:r>
                      <a:endParaRPr lang="en-IN" dirty="0"/>
                    </a:p>
                  </a:txBody>
                  <a:tcPr/>
                </a:tc>
                <a:tc>
                  <a:txBody>
                    <a:bodyPr/>
                    <a:lstStyle/>
                    <a:p>
                      <a:r>
                        <a:rPr lang="en-IN" dirty="0"/>
                        <a:t>72</a:t>
                      </a:r>
                      <a:endParaRPr lang="en-IN" dirty="0"/>
                    </a:p>
                  </a:txBody>
                  <a:tcPr/>
                </a:tc>
                <a:tc>
                  <a:txBody>
                    <a:bodyPr/>
                    <a:lstStyle/>
                    <a:p>
                      <a:r>
                        <a:rPr lang="en-IN" dirty="0"/>
                        <a:t>Joint Replacement</a:t>
                      </a:r>
                      <a:endParaRPr lang="en-IN" dirty="0"/>
                    </a:p>
                  </a:txBody>
                  <a:tcPr/>
                </a:tc>
                <a:tc>
                  <a:txBody>
                    <a:bodyPr/>
                    <a:lstStyle/>
                    <a:p>
                      <a:r>
                        <a:rPr lang="en-IN" dirty="0"/>
                        <a:t>7 stages(66.5)</a:t>
                      </a:r>
                      <a:endParaRPr lang="en-IN" dirty="0"/>
                    </a:p>
                  </a:txBody>
                  <a:tcPr/>
                </a:tc>
                <a:tc>
                  <a:txBody>
                    <a:bodyPr/>
                    <a:lstStyle/>
                    <a:p>
                      <a:r>
                        <a:rPr lang="en-IN" dirty="0"/>
                        <a:t>50.2</a:t>
                      </a:r>
                      <a:endParaRPr lang="en-IN"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11" y="227046"/>
            <a:ext cx="10353761" cy="976604"/>
          </a:xfrm>
        </p:spPr>
        <p:txBody>
          <a:bodyPr/>
          <a:lstStyle/>
          <a:p>
            <a:r>
              <a:rPr lang="en-US" dirty="0">
                <a:solidFill>
                  <a:srgbClr val="33CC33"/>
                </a:solidFill>
                <a:latin typeface="Times New Roman" panose="02020603050405020304" pitchFamily="18" charset="0"/>
                <a:cs typeface="Times New Roman" panose="02020603050405020304" pitchFamily="18" charset="0"/>
              </a:rPr>
              <a:t>DATASETS</a:t>
            </a:r>
            <a:endParaRPr lang="en-IN" dirty="0">
              <a:solidFill>
                <a:srgbClr val="33CC33"/>
              </a:solidFill>
              <a:latin typeface="Times New Roman" panose="02020603050405020304" pitchFamily="18" charset="0"/>
              <a:cs typeface="Times New Roman" panose="02020603050405020304" pitchFamily="18" charset="0"/>
            </a:endParaRPr>
          </a:p>
        </p:txBody>
      </p:sp>
      <p:graphicFrame>
        <p:nvGraphicFramePr>
          <p:cNvPr id="3" name="Table 3"/>
          <p:cNvGraphicFramePr>
            <a:graphicFrameLocks noGrp="1"/>
          </p:cNvGraphicFramePr>
          <p:nvPr/>
        </p:nvGraphicFramePr>
        <p:xfrm>
          <a:off x="400611" y="1408922"/>
          <a:ext cx="11122694" cy="5047862"/>
        </p:xfrm>
        <a:graphic>
          <a:graphicData uri="http://schemas.openxmlformats.org/drawingml/2006/table">
            <a:tbl>
              <a:tblPr firstRow="1" bandRow="1">
                <a:tableStyleId>{073A0DAA-6AF3-43AB-8588-CEC1D06C72B9}</a:tableStyleId>
              </a:tblPr>
              <a:tblGrid>
                <a:gridCol w="1390337"/>
                <a:gridCol w="1390337"/>
                <a:gridCol w="1151296"/>
                <a:gridCol w="1168134"/>
                <a:gridCol w="1579853"/>
                <a:gridCol w="1662063"/>
                <a:gridCol w="1390337"/>
                <a:gridCol w="1390337"/>
              </a:tblGrid>
              <a:tr h="998478">
                <a:tc>
                  <a:txBody>
                    <a:bodyPr/>
                    <a:lstStyle/>
                    <a:p>
                      <a:r>
                        <a:rPr lang="en-IN" dirty="0"/>
                        <a:t>Name</a:t>
                      </a:r>
                      <a:endParaRPr lang="en-IN" dirty="0"/>
                    </a:p>
                  </a:txBody>
                  <a:tcPr/>
                </a:tc>
                <a:tc>
                  <a:txBody>
                    <a:bodyPr/>
                    <a:lstStyle/>
                    <a:p>
                      <a:r>
                        <a:rPr lang="en-IN" dirty="0"/>
                        <a:t>Age</a:t>
                      </a:r>
                      <a:endParaRPr lang="en-IN" dirty="0"/>
                    </a:p>
                  </a:txBody>
                  <a:tcPr/>
                </a:tc>
                <a:tc>
                  <a:txBody>
                    <a:bodyPr/>
                    <a:lstStyle/>
                    <a:p>
                      <a:r>
                        <a:rPr lang="en-IN" dirty="0"/>
                        <a:t>Gender</a:t>
                      </a:r>
                      <a:endParaRPr lang="en-IN" dirty="0"/>
                    </a:p>
                  </a:txBody>
                  <a:tcPr/>
                </a:tc>
                <a:tc>
                  <a:txBody>
                    <a:bodyPr/>
                    <a:lstStyle/>
                    <a:p>
                      <a:r>
                        <a:rPr lang="en-IN" dirty="0"/>
                        <a:t>Temp</a:t>
                      </a:r>
                      <a:endParaRPr lang="en-IN" dirty="0"/>
                    </a:p>
                  </a:txBody>
                  <a:tcPr/>
                </a:tc>
                <a:tc>
                  <a:txBody>
                    <a:bodyPr/>
                    <a:lstStyle/>
                    <a:p>
                      <a:r>
                        <a:rPr lang="en-IN" dirty="0"/>
                        <a:t>Pulse Rate</a:t>
                      </a:r>
                      <a:endParaRPr lang="en-IN" dirty="0"/>
                    </a:p>
                  </a:txBody>
                  <a:tcPr/>
                </a:tc>
                <a:tc>
                  <a:txBody>
                    <a:bodyPr/>
                    <a:lstStyle/>
                    <a:p>
                      <a:r>
                        <a:rPr lang="en-IN" dirty="0"/>
                        <a:t>Type Of Surgery</a:t>
                      </a:r>
                      <a:endParaRPr lang="en-IN" dirty="0"/>
                    </a:p>
                  </a:txBody>
                  <a:tcPr/>
                </a:tc>
                <a:tc>
                  <a:txBody>
                    <a:bodyPr/>
                    <a:lstStyle/>
                    <a:p>
                      <a:r>
                        <a:rPr lang="en-IN" dirty="0"/>
                        <a:t>Accurate</a:t>
                      </a:r>
                      <a:endParaRPr lang="en-IN" dirty="0"/>
                    </a:p>
                  </a:txBody>
                  <a:tcPr/>
                </a:tc>
                <a:tc>
                  <a:txBody>
                    <a:bodyPr/>
                    <a:lstStyle/>
                    <a:p>
                      <a:r>
                        <a:rPr lang="en-IN" dirty="0"/>
                        <a:t>Approximate</a:t>
                      </a:r>
                      <a:endParaRPr lang="en-IN" dirty="0"/>
                    </a:p>
                  </a:txBody>
                  <a:tcPr/>
                </a:tc>
              </a:tr>
              <a:tr h="1012346">
                <a:tc>
                  <a:txBody>
                    <a:bodyPr/>
                    <a:lstStyle/>
                    <a:p>
                      <a:r>
                        <a:rPr lang="en-IN" dirty="0" err="1"/>
                        <a:t>Gagana</a:t>
                      </a:r>
                      <a:endParaRPr lang="en-IN" dirty="0"/>
                    </a:p>
                  </a:txBody>
                  <a:tcPr/>
                </a:tc>
                <a:tc>
                  <a:txBody>
                    <a:bodyPr/>
                    <a:lstStyle/>
                    <a:p>
                      <a:r>
                        <a:rPr lang="en-IN" dirty="0"/>
                        <a:t>34</a:t>
                      </a:r>
                      <a:endParaRPr lang="en-IN" dirty="0"/>
                    </a:p>
                  </a:txBody>
                  <a:tcPr/>
                </a:tc>
                <a:tc>
                  <a:txBody>
                    <a:bodyPr/>
                    <a:lstStyle/>
                    <a:p>
                      <a:r>
                        <a:rPr lang="en-IN" dirty="0"/>
                        <a:t>Female</a:t>
                      </a:r>
                      <a:endParaRPr lang="en-IN" dirty="0"/>
                    </a:p>
                  </a:txBody>
                  <a:tcPr/>
                </a:tc>
                <a:tc>
                  <a:txBody>
                    <a:bodyPr/>
                    <a:lstStyle/>
                    <a:p>
                      <a:r>
                        <a:rPr lang="en-IN" dirty="0"/>
                        <a:t>51</a:t>
                      </a:r>
                      <a:endParaRPr lang="en-IN" dirty="0"/>
                    </a:p>
                  </a:txBody>
                  <a:tcPr/>
                </a:tc>
                <a:tc>
                  <a:txBody>
                    <a:bodyPr/>
                    <a:lstStyle/>
                    <a:p>
                      <a:r>
                        <a:rPr lang="en-IN" dirty="0"/>
                        <a:t>77</a:t>
                      </a:r>
                      <a:endParaRPr lang="en-IN" dirty="0"/>
                    </a:p>
                  </a:txBody>
                  <a:tcPr/>
                </a:tc>
                <a:tc>
                  <a:txBody>
                    <a:bodyPr/>
                    <a:lstStyle/>
                    <a:p>
                      <a:r>
                        <a:rPr lang="en-IN" dirty="0"/>
                        <a:t>Heart Bypass</a:t>
                      </a:r>
                      <a:endParaRPr lang="en-IN" dirty="0"/>
                    </a:p>
                  </a:txBody>
                  <a:tcPr/>
                </a:tc>
                <a:tc>
                  <a:txBody>
                    <a:bodyPr/>
                    <a:lstStyle/>
                    <a:p>
                      <a:r>
                        <a:rPr lang="en-IN" dirty="0"/>
                        <a:t>5ml</a:t>
                      </a:r>
                      <a:endParaRPr lang="en-IN" dirty="0"/>
                    </a:p>
                  </a:txBody>
                  <a:tcPr/>
                </a:tc>
                <a:tc>
                  <a:txBody>
                    <a:bodyPr/>
                    <a:lstStyle/>
                    <a:p>
                      <a:r>
                        <a:rPr lang="en-IN" dirty="0"/>
                        <a:t>4ml</a:t>
                      </a:r>
                      <a:endParaRPr lang="en-IN" dirty="0"/>
                    </a:p>
                  </a:txBody>
                  <a:tcPr/>
                </a:tc>
              </a:tr>
              <a:tr h="1012346">
                <a:tc>
                  <a:txBody>
                    <a:bodyPr/>
                    <a:lstStyle/>
                    <a:p>
                      <a:r>
                        <a:rPr lang="en-IN" dirty="0"/>
                        <a:t>Harini</a:t>
                      </a:r>
                      <a:endParaRPr lang="en-IN" dirty="0"/>
                    </a:p>
                  </a:txBody>
                  <a:tcPr/>
                </a:tc>
                <a:tc>
                  <a:txBody>
                    <a:bodyPr/>
                    <a:lstStyle/>
                    <a:p>
                      <a:r>
                        <a:rPr lang="en-IN" dirty="0"/>
                        <a:t>45</a:t>
                      </a:r>
                      <a:endParaRPr lang="en-IN" dirty="0"/>
                    </a:p>
                  </a:txBody>
                  <a:tcPr/>
                </a:tc>
                <a:tc>
                  <a:txBody>
                    <a:bodyPr/>
                    <a:lstStyle/>
                    <a:p>
                      <a:r>
                        <a:rPr lang="en-IN" dirty="0"/>
                        <a:t>Female</a:t>
                      </a:r>
                      <a:endParaRPr lang="en-IN" dirty="0"/>
                    </a:p>
                  </a:txBody>
                  <a:tcPr/>
                </a:tc>
                <a:tc>
                  <a:txBody>
                    <a:bodyPr/>
                    <a:lstStyle/>
                    <a:p>
                      <a:r>
                        <a:rPr lang="en-IN" dirty="0"/>
                        <a:t>56</a:t>
                      </a:r>
                      <a:endParaRPr lang="en-IN" dirty="0"/>
                    </a:p>
                  </a:txBody>
                  <a:tcPr/>
                </a:tc>
                <a:tc>
                  <a:txBody>
                    <a:bodyPr/>
                    <a:lstStyle/>
                    <a:p>
                      <a:r>
                        <a:rPr lang="en-IN" dirty="0"/>
                        <a:t>73</a:t>
                      </a:r>
                      <a:endParaRPr lang="en-IN" dirty="0"/>
                    </a:p>
                  </a:txBody>
                  <a:tcPr/>
                </a:tc>
                <a:tc>
                  <a:txBody>
                    <a:bodyPr/>
                    <a:lstStyle/>
                    <a:p>
                      <a:r>
                        <a:rPr lang="en-IN" dirty="0"/>
                        <a:t>C-section</a:t>
                      </a:r>
                      <a:endParaRPr lang="en-IN" dirty="0"/>
                    </a:p>
                  </a:txBody>
                  <a:tcPr/>
                </a:tc>
                <a:tc>
                  <a:txBody>
                    <a:bodyPr/>
                    <a:lstStyle/>
                    <a:p>
                      <a:r>
                        <a:rPr lang="en-IN" dirty="0"/>
                        <a:t>10ml</a:t>
                      </a:r>
                      <a:endParaRPr lang="en-IN" dirty="0"/>
                    </a:p>
                    <a:p>
                      <a:r>
                        <a:rPr lang="en-IN" dirty="0"/>
                        <a:t>(2+2+2+2+2)</a:t>
                      </a:r>
                      <a:endParaRPr lang="en-IN" dirty="0"/>
                    </a:p>
                  </a:txBody>
                  <a:tcPr/>
                </a:tc>
                <a:tc>
                  <a:txBody>
                    <a:bodyPr/>
                    <a:lstStyle/>
                    <a:p>
                      <a:r>
                        <a:rPr lang="en-IN" dirty="0"/>
                        <a:t>8ml</a:t>
                      </a:r>
                      <a:endParaRPr lang="en-IN" dirty="0"/>
                    </a:p>
                  </a:txBody>
                  <a:tcPr/>
                </a:tc>
              </a:tr>
              <a:tr h="1012346">
                <a:tc>
                  <a:txBody>
                    <a:bodyPr/>
                    <a:lstStyle/>
                    <a:p>
                      <a:r>
                        <a:rPr lang="en-IN" dirty="0"/>
                        <a:t>Kumar</a:t>
                      </a:r>
                      <a:endParaRPr lang="en-IN" dirty="0"/>
                    </a:p>
                  </a:txBody>
                  <a:tcPr/>
                </a:tc>
                <a:tc>
                  <a:txBody>
                    <a:bodyPr/>
                    <a:lstStyle/>
                    <a:p>
                      <a:r>
                        <a:rPr lang="en-IN" dirty="0"/>
                        <a:t>33</a:t>
                      </a:r>
                      <a:endParaRPr lang="en-IN" dirty="0"/>
                    </a:p>
                  </a:txBody>
                  <a:tcPr/>
                </a:tc>
                <a:tc>
                  <a:txBody>
                    <a:bodyPr/>
                    <a:lstStyle/>
                    <a:p>
                      <a:r>
                        <a:rPr lang="en-IN" dirty="0"/>
                        <a:t>Male</a:t>
                      </a:r>
                      <a:endParaRPr lang="en-IN" dirty="0"/>
                    </a:p>
                  </a:txBody>
                  <a:tcPr/>
                </a:tc>
                <a:tc>
                  <a:txBody>
                    <a:bodyPr/>
                    <a:lstStyle/>
                    <a:p>
                      <a:r>
                        <a:rPr lang="en-IN" dirty="0"/>
                        <a:t>52</a:t>
                      </a:r>
                      <a:endParaRPr lang="en-IN" dirty="0"/>
                    </a:p>
                  </a:txBody>
                  <a:tcPr/>
                </a:tc>
                <a:tc>
                  <a:txBody>
                    <a:bodyPr/>
                    <a:lstStyle/>
                    <a:p>
                      <a:r>
                        <a:rPr lang="en-IN" dirty="0"/>
                        <a:t>72</a:t>
                      </a:r>
                      <a:endParaRPr lang="en-IN" dirty="0"/>
                    </a:p>
                  </a:txBody>
                  <a:tcPr/>
                </a:tc>
                <a:tc>
                  <a:txBody>
                    <a:bodyPr/>
                    <a:lstStyle/>
                    <a:p>
                      <a:r>
                        <a:rPr lang="en-IN" dirty="0"/>
                        <a:t>Laser </a:t>
                      </a:r>
                      <a:r>
                        <a:rPr lang="en-IN" dirty="0" err="1"/>
                        <a:t>Treatement</a:t>
                      </a:r>
                      <a:r>
                        <a:rPr lang="en-IN" dirty="0"/>
                        <a:t>(Eye Surgery)</a:t>
                      </a:r>
                      <a:endParaRPr lang="en-IN" dirty="0"/>
                    </a:p>
                  </a:txBody>
                  <a:tcPr/>
                </a:tc>
                <a:tc>
                  <a:txBody>
                    <a:bodyPr/>
                    <a:lstStyle/>
                    <a:p>
                      <a:r>
                        <a:rPr lang="en-IN" dirty="0"/>
                        <a:t>2ml</a:t>
                      </a:r>
                      <a:endParaRPr lang="en-IN" dirty="0"/>
                    </a:p>
                  </a:txBody>
                  <a:tcPr/>
                </a:tc>
                <a:tc>
                  <a:txBody>
                    <a:bodyPr/>
                    <a:lstStyle/>
                    <a:p>
                      <a:r>
                        <a:rPr lang="en-IN" dirty="0"/>
                        <a:t>1.5ml</a:t>
                      </a:r>
                      <a:endParaRPr lang="en-IN" dirty="0"/>
                    </a:p>
                  </a:txBody>
                  <a:tcPr/>
                </a:tc>
              </a:tr>
              <a:tr h="1012346">
                <a:tc>
                  <a:txBody>
                    <a:bodyPr/>
                    <a:lstStyle/>
                    <a:p>
                      <a:r>
                        <a:rPr lang="en-IN" dirty="0" err="1"/>
                        <a:t>Ashrith</a:t>
                      </a:r>
                      <a:endParaRPr lang="en-IN" dirty="0"/>
                    </a:p>
                  </a:txBody>
                  <a:tcPr/>
                </a:tc>
                <a:tc>
                  <a:txBody>
                    <a:bodyPr/>
                    <a:lstStyle/>
                    <a:p>
                      <a:r>
                        <a:rPr lang="en-IN" dirty="0"/>
                        <a:t>45</a:t>
                      </a:r>
                      <a:endParaRPr lang="en-IN" dirty="0"/>
                    </a:p>
                  </a:txBody>
                  <a:tcPr/>
                </a:tc>
                <a:tc>
                  <a:txBody>
                    <a:bodyPr/>
                    <a:lstStyle/>
                    <a:p>
                      <a:r>
                        <a:rPr lang="en-IN" dirty="0"/>
                        <a:t>Male</a:t>
                      </a:r>
                      <a:endParaRPr lang="en-IN" dirty="0"/>
                    </a:p>
                  </a:txBody>
                  <a:tcPr/>
                </a:tc>
                <a:tc>
                  <a:txBody>
                    <a:bodyPr/>
                    <a:lstStyle/>
                    <a:p>
                      <a:r>
                        <a:rPr lang="en-IN" dirty="0"/>
                        <a:t>53</a:t>
                      </a:r>
                      <a:endParaRPr lang="en-IN" dirty="0"/>
                    </a:p>
                  </a:txBody>
                  <a:tcPr/>
                </a:tc>
                <a:tc>
                  <a:txBody>
                    <a:bodyPr/>
                    <a:lstStyle/>
                    <a:p>
                      <a:r>
                        <a:rPr lang="en-IN" dirty="0"/>
                        <a:t>74</a:t>
                      </a:r>
                      <a:endParaRPr lang="en-IN" dirty="0"/>
                    </a:p>
                  </a:txBody>
                  <a:tcPr/>
                </a:tc>
                <a:tc>
                  <a:txBody>
                    <a:bodyPr/>
                    <a:lstStyle/>
                    <a:p>
                      <a:r>
                        <a:rPr lang="en-IN" dirty="0"/>
                        <a:t>Nose Surgery</a:t>
                      </a:r>
                      <a:endParaRPr lang="en-IN" dirty="0"/>
                    </a:p>
                  </a:txBody>
                  <a:tcPr/>
                </a:tc>
                <a:tc>
                  <a:txBody>
                    <a:bodyPr/>
                    <a:lstStyle/>
                    <a:p>
                      <a:r>
                        <a:rPr lang="en-IN" dirty="0"/>
                        <a:t>3ml</a:t>
                      </a:r>
                      <a:endParaRPr lang="en-IN" dirty="0"/>
                    </a:p>
                  </a:txBody>
                  <a:tcPr/>
                </a:tc>
                <a:tc>
                  <a:txBody>
                    <a:bodyPr/>
                    <a:lstStyle/>
                    <a:p>
                      <a:r>
                        <a:rPr lang="en-IN" dirty="0"/>
                        <a:t>1.8ml</a:t>
                      </a:r>
                      <a:endParaRPr lang="en-IN"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273" y="-18661"/>
            <a:ext cx="10353761" cy="1326321"/>
          </a:xfrm>
        </p:spPr>
        <p:txBody>
          <a:bodyPr/>
          <a:lstStyle/>
          <a:p>
            <a:r>
              <a:rPr lang="en-IN" altLang="en-US" dirty="0">
                <a:solidFill>
                  <a:srgbClr val="33CC33"/>
                </a:solidFill>
                <a:latin typeface="Times New Roman" panose="02020603050405020304" pitchFamily="18" charset="0"/>
                <a:cs typeface="Times New Roman" panose="02020603050405020304" pitchFamily="18" charset="0"/>
              </a:rPr>
              <a:t>OUTPUT(Till Date)</a:t>
            </a:r>
            <a:endParaRPr lang="en-IN" altLang="en-US" dirty="0">
              <a:solidFill>
                <a:srgbClr val="33CC3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923731"/>
            <a:ext cx="10353762" cy="4867469"/>
          </a:xfrm>
        </p:spPr>
        <p:txBody>
          <a:bodyPr>
            <a:normAutofit/>
          </a:bodyPr>
          <a:lstStyle/>
          <a:p>
            <a:r>
              <a:rPr lang="en-US" dirty="0">
                <a:latin typeface="Times New Roman" panose="02020603050405020304" pitchFamily="18" charset="0"/>
                <a:cs typeface="Times New Roman" panose="02020603050405020304" pitchFamily="18" charset="0"/>
              </a:rPr>
              <a:t>Hardware components such as pulse sensor, temperature sensor, motor drive and </a:t>
            </a:r>
            <a:r>
              <a:rPr lang="en-US" dirty="0" err="1">
                <a:latin typeface="Times New Roman" panose="02020603050405020304" pitchFamily="18" charset="0"/>
                <a:cs typeface="Times New Roman" panose="02020603050405020304" pitchFamily="18" charset="0"/>
              </a:rPr>
              <a:t>persitalitc</a:t>
            </a:r>
            <a:r>
              <a:rPr lang="en-US" dirty="0">
                <a:latin typeface="Times New Roman" panose="02020603050405020304" pitchFamily="18" charset="0"/>
                <a:cs typeface="Times New Roman" panose="02020603050405020304" pitchFamily="18" charset="0"/>
              </a:rPr>
              <a:t> pump, I2C with lcd and keypad are connected to the Arduino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Keypad (Pin number from 1-8) is connected to Arduino(Pin number from 2-9)</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the connections are made according to the requirements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Arduino Code has been written and dumped into the Arduino and thus,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get the output in LCD,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Partial Output: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output is displayed in the LCD according to the patient’s condition, right now we will be showing how does the hardware work, and later we will upload the machine learning code along with the data sets and thus based on the given conditions, the output is displayed in the LCD.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07" y="130630"/>
            <a:ext cx="7203232" cy="830424"/>
          </a:xfrm>
        </p:spPr>
        <p:txBody>
          <a:bodyPr>
            <a:normAutofit/>
          </a:bodyPr>
          <a:lstStyle/>
          <a:p>
            <a:r>
              <a:rPr lang="en-IN" sz="3200" dirty="0">
                <a:solidFill>
                  <a:srgbClr val="33CC33"/>
                </a:solidFill>
                <a:effectLst/>
                <a:latin typeface="Times New Roman" panose="02020603050405020304" pitchFamily="18" charset="0"/>
                <a:cs typeface="Times New Roman" panose="02020603050405020304" pitchFamily="18" charset="0"/>
              </a:rPr>
              <a:t>CONCLUSION AND FUTURE SCOPE</a:t>
            </a:r>
            <a:endParaRPr lang="en-IN" sz="3200" dirty="0">
              <a:solidFill>
                <a:srgbClr val="33CC33"/>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3264" y="877077"/>
            <a:ext cx="11709919" cy="5654351"/>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Microcontroller is made use of to perform anesthesia injecting operation, where the quantity to be injected and the time at which the drug should be injected is provided.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Microcontroller displays the quantity to be injected and the time in the display device. Syringe infusion pump is mechanically connected to the motor.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stepper motor is used to control the forward and backward movement of the piston of the syringe.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Syringe Infusion pump will injects uniform flow of anesthesia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Advantages of using the proposed system are physical presence of anesthetist is not always required, the required level of anesthesia is exactly calculated and administered so that future side effects due to variations in anesthesia levels are eliminated.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IR detector is included in the present system for monitoring the total anesthesia level throughout surgery period.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5" y="83977"/>
            <a:ext cx="3526971" cy="774440"/>
          </a:xfrm>
        </p:spPr>
        <p:txBody>
          <a:bodyPr>
            <a:normAutofit/>
          </a:bodyPr>
          <a:lstStyle/>
          <a:p>
            <a:r>
              <a:rPr lang="en-IN" sz="3200" dirty="0">
                <a:solidFill>
                  <a:srgbClr val="33CC33"/>
                </a:solidFill>
                <a:effectLst/>
                <a:latin typeface="Times New Roman" panose="02020603050405020304" pitchFamily="18" charset="0"/>
                <a:cs typeface="Times New Roman" panose="02020603050405020304" pitchFamily="18" charset="0"/>
              </a:rPr>
              <a:t>REFERENCES</a:t>
            </a:r>
            <a:endParaRPr lang="en-IN" sz="3200" dirty="0">
              <a:solidFill>
                <a:srgbClr val="33CC33"/>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273" y="718457"/>
            <a:ext cx="11793894" cy="5980923"/>
          </a:xfrm>
        </p:spPr>
        <p:txBody>
          <a:bodyPr>
            <a:normAutofit fontScale="92500" lnSpcReduction="20000"/>
          </a:bodyPr>
          <a:lstStyle/>
          <a:p>
            <a:r>
              <a:rPr lang="en-IN" sz="1600" dirty="0">
                <a:solidFill>
                  <a:srgbClr val="99FF33"/>
                </a:solidFill>
                <a:latin typeface="Times New Roman" panose="02020603050405020304" pitchFamily="18" charset="0"/>
                <a:cs typeface="Times New Roman" panose="02020603050405020304" pitchFamily="18" charset="0"/>
              </a:rPr>
              <a:t>“Automatic </a:t>
            </a:r>
            <a:r>
              <a:rPr lang="en-IN" sz="1600" dirty="0" err="1">
                <a:solidFill>
                  <a:srgbClr val="99FF33"/>
                </a:solidFill>
                <a:latin typeface="Times New Roman" panose="02020603050405020304" pitchFamily="18" charset="0"/>
                <a:cs typeface="Times New Roman" panose="02020603050405020304" pitchFamily="18" charset="0"/>
              </a:rPr>
              <a:t>Anesthesia</a:t>
            </a:r>
            <a:r>
              <a:rPr lang="en-IN" sz="1600" dirty="0">
                <a:solidFill>
                  <a:srgbClr val="99FF33"/>
                </a:solidFill>
                <a:latin typeface="Times New Roman" panose="02020603050405020304" pitchFamily="18" charset="0"/>
                <a:cs typeface="Times New Roman" panose="02020603050405020304" pitchFamily="18" charset="0"/>
              </a:rPr>
              <a:t> Control System” </a:t>
            </a:r>
            <a:r>
              <a:rPr lang="en-IN" sz="1600" dirty="0">
                <a:latin typeface="Times New Roman" panose="02020603050405020304" pitchFamily="18" charset="0"/>
                <a:cs typeface="Times New Roman" panose="02020603050405020304" pitchFamily="18" charset="0"/>
              </a:rPr>
              <a:t>by </a:t>
            </a:r>
            <a:r>
              <a:rPr lang="en-IN" sz="1600" dirty="0" err="1">
                <a:latin typeface="Times New Roman" panose="02020603050405020304" pitchFamily="18" charset="0"/>
                <a:cs typeface="Times New Roman" panose="02020603050405020304" pitchFamily="18" charset="0"/>
              </a:rPr>
              <a:t>Shelishiyah</a:t>
            </a:r>
            <a:r>
              <a:rPr lang="en-IN" sz="1600" dirty="0">
                <a:latin typeface="Times New Roman" panose="02020603050405020304" pitchFamily="18" charset="0"/>
                <a:cs typeface="Times New Roman" panose="02020603050405020304" pitchFamily="18" charset="0"/>
              </a:rPr>
              <a:t> Raymond, </a:t>
            </a:r>
            <a:r>
              <a:rPr lang="en-IN" sz="1600" dirty="0" err="1">
                <a:latin typeface="Times New Roman" panose="02020603050405020304" pitchFamily="18" charset="0"/>
                <a:cs typeface="Times New Roman" panose="02020603050405020304" pitchFamily="18" charset="0"/>
              </a:rPr>
              <a:t>Susmitha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Edagottu</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Lasngewhun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Mawblei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Minhajul</a:t>
            </a:r>
            <a:r>
              <a:rPr lang="en-IN" sz="1600" dirty="0">
                <a:latin typeface="Times New Roman" panose="02020603050405020304" pitchFamily="18" charset="0"/>
                <a:cs typeface="Times New Roman" panose="02020603050405020304" pitchFamily="18" charset="0"/>
              </a:rPr>
              <a:t> Ahmed (IEEE-2021) (S</a:t>
            </a:r>
            <a:r>
              <a:rPr lang="en-US" sz="1600" dirty="0" err="1">
                <a:latin typeface="Times New Roman" panose="02020603050405020304" pitchFamily="18" charset="0"/>
                <a:cs typeface="Times New Roman" panose="02020603050405020304" pitchFamily="18" charset="0"/>
              </a:rPr>
              <a:t>eventh</a:t>
            </a:r>
            <a:r>
              <a:rPr lang="en-US" sz="1600" dirty="0">
                <a:latin typeface="Times New Roman" panose="02020603050405020304" pitchFamily="18" charset="0"/>
                <a:cs typeface="Times New Roman" panose="02020603050405020304" pitchFamily="18" charset="0"/>
              </a:rPr>
              <a:t> International conference on Bio Signals, Images, and Instrumentation)</a:t>
            </a:r>
            <a:endParaRPr lang="en-US" sz="1600" dirty="0">
              <a:latin typeface="Times New Roman" panose="02020603050405020304" pitchFamily="18" charset="0"/>
              <a:cs typeface="Times New Roman" panose="02020603050405020304" pitchFamily="18" charset="0"/>
            </a:endParaRPr>
          </a:p>
          <a:p>
            <a:r>
              <a:rPr lang="en-IN" sz="1600" dirty="0">
                <a:solidFill>
                  <a:srgbClr val="99FF33"/>
                </a:solidFill>
                <a:latin typeface="Times New Roman" panose="02020603050405020304" pitchFamily="18" charset="0"/>
                <a:cs typeface="Times New Roman" panose="02020603050405020304" pitchFamily="18" charset="0"/>
              </a:rPr>
              <a:t>“</a:t>
            </a:r>
            <a:r>
              <a:rPr lang="en-US" sz="1600" dirty="0">
                <a:solidFill>
                  <a:srgbClr val="99FF33"/>
                </a:solidFill>
                <a:latin typeface="Times New Roman" panose="02020603050405020304" pitchFamily="18" charset="0"/>
                <a:cs typeface="Times New Roman" panose="02020603050405020304" pitchFamily="18" charset="0"/>
              </a:rPr>
              <a:t>Arduino based Automated Dosage </a:t>
            </a:r>
            <a:r>
              <a:rPr lang="en-US" sz="1600" dirty="0" err="1">
                <a:solidFill>
                  <a:srgbClr val="99FF33"/>
                </a:solidFill>
                <a:latin typeface="Times New Roman" panose="02020603050405020304" pitchFamily="18" charset="0"/>
                <a:cs typeface="Times New Roman" panose="02020603050405020304" pitchFamily="18" charset="0"/>
              </a:rPr>
              <a:t>Prescriptor</a:t>
            </a:r>
            <a:r>
              <a:rPr lang="en-US" sz="1600" dirty="0">
                <a:solidFill>
                  <a:srgbClr val="99FF33"/>
                </a:solidFill>
                <a:latin typeface="Times New Roman" panose="02020603050405020304" pitchFamily="18" charset="0"/>
                <a:cs typeface="Times New Roman" panose="02020603050405020304" pitchFamily="18" charset="0"/>
              </a:rPr>
              <a:t> using Load Cell” </a:t>
            </a:r>
            <a:r>
              <a:rPr lang="en-US" sz="1600" dirty="0">
                <a:latin typeface="Times New Roman" panose="02020603050405020304" pitchFamily="18" charset="0"/>
                <a:cs typeface="Times New Roman" panose="02020603050405020304" pitchFamily="18" charset="0"/>
              </a:rPr>
              <a:t>by </a:t>
            </a:r>
            <a:r>
              <a:rPr lang="en-IN" sz="1600" dirty="0" err="1">
                <a:latin typeface="Times New Roman" panose="02020603050405020304" pitchFamily="18" charset="0"/>
                <a:cs typeface="Times New Roman" panose="02020603050405020304" pitchFamily="18" charset="0"/>
              </a:rPr>
              <a:t>A.Rasheedha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K.Srinathi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T.Sivalavanya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R.R.Monesha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S.Nithin</a:t>
            </a:r>
            <a:r>
              <a:rPr lang="en-IN" sz="1600" dirty="0">
                <a:latin typeface="Times New Roman" panose="02020603050405020304" pitchFamily="18" charset="0"/>
                <a:cs typeface="Times New Roman" panose="02020603050405020304" pitchFamily="18" charset="0"/>
              </a:rPr>
              <a:t> (IEEE-2020) (</a:t>
            </a:r>
            <a:r>
              <a:rPr lang="en-US" sz="1600" dirty="0">
                <a:latin typeface="Times New Roman" panose="02020603050405020304" pitchFamily="18" charset="0"/>
                <a:cs typeface="Times New Roman" panose="02020603050405020304" pitchFamily="18" charset="0"/>
              </a:rPr>
              <a:t>Fourth International Conference on Electronics, Communication and Aerospace Technology)</a:t>
            </a:r>
            <a:endParaRPr lang="en-US" sz="1600" dirty="0">
              <a:latin typeface="Times New Roman" panose="02020603050405020304" pitchFamily="18" charset="0"/>
              <a:cs typeface="Times New Roman" panose="02020603050405020304" pitchFamily="18" charset="0"/>
            </a:endParaRPr>
          </a:p>
          <a:p>
            <a:r>
              <a:rPr lang="en-IN" sz="1600" dirty="0">
                <a:solidFill>
                  <a:srgbClr val="99FF33"/>
                </a:solidFill>
                <a:latin typeface="Times New Roman" panose="02020603050405020304" pitchFamily="18" charset="0"/>
                <a:cs typeface="Times New Roman" panose="02020603050405020304" pitchFamily="18" charset="0"/>
              </a:rPr>
              <a:t>“Measurement of temperature and relative humidity in exhaled breath, Sensors and Actuators” </a:t>
            </a:r>
            <a:r>
              <a:rPr lang="en-IN" sz="1600" dirty="0">
                <a:latin typeface="Times New Roman" panose="02020603050405020304" pitchFamily="18" charset="0"/>
                <a:cs typeface="Times New Roman" panose="02020603050405020304" pitchFamily="18" charset="0"/>
              </a:rPr>
              <a:t>by Elias Mansour, </a:t>
            </a:r>
            <a:r>
              <a:rPr lang="en-IN" sz="1600" dirty="0" err="1">
                <a:latin typeface="Times New Roman" panose="02020603050405020304" pitchFamily="18" charset="0"/>
                <a:cs typeface="Times New Roman" panose="02020603050405020304" pitchFamily="18" charset="0"/>
              </a:rPr>
              <a:t>Rotem</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Vishinkin</a:t>
            </a:r>
            <a:r>
              <a:rPr lang="en-IN" sz="1600" dirty="0">
                <a:latin typeface="Times New Roman" panose="02020603050405020304" pitchFamily="18" charset="0"/>
                <a:cs typeface="Times New Roman" panose="02020603050405020304" pitchFamily="18" charset="0"/>
              </a:rPr>
              <a:t>, Stephane </a:t>
            </a:r>
            <a:r>
              <a:rPr lang="en-IN" sz="1600" dirty="0" err="1">
                <a:latin typeface="Times New Roman" panose="02020603050405020304" pitchFamily="18" charset="0"/>
                <a:cs typeface="Times New Roman" panose="02020603050405020304" pitchFamily="18" charset="0"/>
              </a:rPr>
              <a:t>Rehet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Walaa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Saliba</a:t>
            </a:r>
            <a:r>
              <a:rPr lang="en-IN" sz="1600" dirty="0">
                <a:latin typeface="Times New Roman" panose="02020603050405020304" pitchFamily="18" charset="0"/>
                <a:cs typeface="Times New Roman" panose="02020603050405020304" pitchFamily="18" charset="0"/>
              </a:rPr>
              <a:t>, Falk Fish, Patrice </a:t>
            </a:r>
            <a:r>
              <a:rPr lang="en-IN" sz="1600" dirty="0" err="1">
                <a:latin typeface="Times New Roman" panose="02020603050405020304" pitchFamily="18" charset="0"/>
                <a:cs typeface="Times New Roman" panose="02020603050405020304" pitchFamily="18" charset="0"/>
              </a:rPr>
              <a:t>Sarfati</a:t>
            </a:r>
            <a:r>
              <a:rPr lang="en-IN" sz="1600" dirty="0">
                <a:latin typeface="Times New Roman" panose="02020603050405020304" pitchFamily="18" charset="0"/>
                <a:cs typeface="Times New Roman" panose="02020603050405020304" pitchFamily="18" charset="0"/>
              </a:rPr>
              <a:t>, Hossam </a:t>
            </a:r>
            <a:r>
              <a:rPr lang="en-IN" sz="1600" dirty="0" err="1">
                <a:latin typeface="Times New Roman" panose="02020603050405020304" pitchFamily="18" charset="0"/>
                <a:cs typeface="Times New Roman" panose="02020603050405020304" pitchFamily="18" charset="0"/>
              </a:rPr>
              <a:t>Haick</a:t>
            </a:r>
            <a:r>
              <a:rPr lang="en-IN" sz="1600" dirty="0">
                <a:latin typeface="Times New Roman" panose="02020603050405020304" pitchFamily="18" charset="0"/>
                <a:cs typeface="Times New Roman" panose="02020603050405020304" pitchFamily="18" charset="0"/>
              </a:rPr>
              <a:t> (IEEE-2020) (</a:t>
            </a:r>
            <a:r>
              <a:rPr lang="en-US" sz="1600" dirty="0">
                <a:latin typeface="Times New Roman" panose="02020603050405020304" pitchFamily="18" charset="0"/>
                <a:cs typeface="Times New Roman" panose="02020603050405020304" pitchFamily="18" charset="0"/>
              </a:rPr>
              <a:t>Seventh International Conference on Electronics, Communication and Aerospace Technology)</a:t>
            </a:r>
            <a:endParaRPr lang="en-US" sz="1600" dirty="0">
              <a:latin typeface="Times New Roman" panose="02020603050405020304" pitchFamily="18" charset="0"/>
              <a:cs typeface="Times New Roman" panose="02020603050405020304" pitchFamily="18" charset="0"/>
            </a:endParaRPr>
          </a:p>
          <a:p>
            <a:r>
              <a:rPr lang="en-US" sz="1600" dirty="0">
                <a:solidFill>
                  <a:srgbClr val="33CC33"/>
                </a:solidFill>
                <a:latin typeface="Times New Roman" panose="02020603050405020304" pitchFamily="18" charset="0"/>
                <a:cs typeface="Times New Roman" panose="02020603050405020304" pitchFamily="18" charset="0"/>
              </a:rPr>
              <a:t>“Robust Predictive Control Strategy Applied for Propofol Dosing Using BIS as a Controlled Variable During Anesthesia” </a:t>
            </a:r>
            <a:r>
              <a:rPr lang="en-US" sz="1600" dirty="0">
                <a:latin typeface="Times New Roman" panose="02020603050405020304" pitchFamily="18" charset="0"/>
                <a:cs typeface="Times New Roman" panose="02020603050405020304" pitchFamily="18" charset="0"/>
              </a:rPr>
              <a:t> by </a:t>
            </a:r>
            <a:r>
              <a:rPr lang="en-IN" sz="1600" dirty="0">
                <a:latin typeface="Times New Roman" panose="02020603050405020304" pitchFamily="18" charset="0"/>
                <a:cs typeface="Times New Roman" panose="02020603050405020304" pitchFamily="18" charset="0"/>
              </a:rPr>
              <a:t>Clara M. Ionescu, Robin De Keyser, </a:t>
            </a:r>
            <a:r>
              <a:rPr lang="en-IN" sz="1600" dirty="0" err="1">
                <a:latin typeface="Times New Roman" panose="02020603050405020304" pitchFamily="18" charset="0"/>
                <a:cs typeface="Times New Roman" panose="02020603050405020304" pitchFamily="18" charset="0"/>
              </a:rPr>
              <a:t>Bismark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Claure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Torrico</a:t>
            </a:r>
            <a:r>
              <a:rPr lang="en-IN" sz="1600" dirty="0">
                <a:latin typeface="Times New Roman" panose="02020603050405020304" pitchFamily="18" charset="0"/>
                <a:cs typeface="Times New Roman" panose="02020603050405020304" pitchFamily="18" charset="0"/>
              </a:rPr>
              <a:t>, Tom De Smet, Michel MRF </a:t>
            </a:r>
            <a:r>
              <a:rPr lang="en-IN" sz="1600" dirty="0" err="1">
                <a:latin typeface="Times New Roman" panose="02020603050405020304" pitchFamily="18" charset="0"/>
                <a:cs typeface="Times New Roman" panose="02020603050405020304" pitchFamily="18" charset="0"/>
              </a:rPr>
              <a:t>Struys</a:t>
            </a:r>
            <a:r>
              <a:rPr lang="en-IN" sz="1600" dirty="0">
                <a:latin typeface="Times New Roman" panose="02020603050405020304" pitchFamily="18" charset="0"/>
                <a:cs typeface="Times New Roman" panose="02020603050405020304" pitchFamily="18" charset="0"/>
              </a:rPr>
              <a:t>, and Julio E. </a:t>
            </a:r>
            <a:r>
              <a:rPr lang="en-IN" sz="1600" dirty="0" err="1">
                <a:latin typeface="Times New Roman" panose="02020603050405020304" pitchFamily="18" charset="0"/>
                <a:cs typeface="Times New Roman" panose="02020603050405020304" pitchFamily="18" charset="0"/>
              </a:rPr>
              <a:t>Normey</a:t>
            </a:r>
            <a:r>
              <a:rPr lang="en-IN" sz="1600" dirty="0">
                <a:latin typeface="Times New Roman" panose="02020603050405020304" pitchFamily="18" charset="0"/>
                <a:cs typeface="Times New Roman" panose="02020603050405020304" pitchFamily="18" charset="0"/>
              </a:rPr>
              <a:t>-Rico (</a:t>
            </a:r>
            <a:r>
              <a:rPr lang="en-US" sz="1600" dirty="0">
                <a:latin typeface="Times New Roman" panose="02020603050405020304" pitchFamily="18" charset="0"/>
                <a:cs typeface="Times New Roman" panose="02020603050405020304" pitchFamily="18" charset="0"/>
              </a:rPr>
              <a:t>IEEE Transactions on biomedical engineering,-2019)</a:t>
            </a:r>
            <a:endParaRPr lang="en-US" sz="1600" dirty="0">
              <a:latin typeface="Times New Roman" panose="02020603050405020304" pitchFamily="18" charset="0"/>
              <a:cs typeface="Times New Roman" panose="02020603050405020304" pitchFamily="18" charset="0"/>
            </a:endParaRPr>
          </a:p>
          <a:p>
            <a:r>
              <a:rPr lang="en-US" sz="1600" dirty="0">
                <a:solidFill>
                  <a:srgbClr val="33CC33"/>
                </a:solidFill>
                <a:latin typeface="Times New Roman" panose="02020603050405020304" pitchFamily="18" charset="0"/>
                <a:cs typeface="Times New Roman" panose="02020603050405020304" pitchFamily="18" charset="0"/>
              </a:rPr>
              <a:t>“R&amp;D and Application of the Information Management &amp;Quality Control System </a:t>
            </a:r>
            <a:r>
              <a:rPr lang="en-US" sz="1600" dirty="0" err="1">
                <a:solidFill>
                  <a:srgbClr val="33CC33"/>
                </a:solidFill>
                <a:latin typeface="Times New Roman" panose="02020603050405020304" pitchFamily="18" charset="0"/>
                <a:cs typeface="Times New Roman" panose="02020603050405020304" pitchFamily="18" charset="0"/>
              </a:rPr>
              <a:t>Softare</a:t>
            </a:r>
            <a:r>
              <a:rPr lang="en-US" sz="1600" dirty="0">
                <a:solidFill>
                  <a:srgbClr val="33CC33"/>
                </a:solidFill>
                <a:latin typeface="Times New Roman" panose="02020603050405020304" pitchFamily="18" charset="0"/>
                <a:cs typeface="Times New Roman" panose="02020603050405020304" pitchFamily="18" charset="0"/>
              </a:rPr>
              <a:t> for </a:t>
            </a:r>
            <a:r>
              <a:rPr lang="en-US" sz="1600" dirty="0" err="1">
                <a:solidFill>
                  <a:srgbClr val="33CC33"/>
                </a:solidFill>
                <a:latin typeface="Times New Roman" panose="02020603050405020304" pitchFamily="18" charset="0"/>
                <a:cs typeface="Times New Roman" panose="02020603050405020304" pitchFamily="18" charset="0"/>
              </a:rPr>
              <a:t>Anaesthesia</a:t>
            </a:r>
            <a:r>
              <a:rPr lang="en-US" sz="1600" dirty="0">
                <a:solidFill>
                  <a:srgbClr val="33CC33"/>
                </a:solidFill>
                <a:latin typeface="Times New Roman" panose="02020603050405020304" pitchFamily="18" charset="0"/>
                <a:cs typeface="Times New Roman" panose="02020603050405020304" pitchFamily="18" charset="0"/>
              </a:rPr>
              <a:t> Department</a:t>
            </a:r>
            <a:r>
              <a:rPr lang="en-US" sz="1600" dirty="0">
                <a:solidFill>
                  <a:srgbClr val="33CC33"/>
                </a:solidFill>
              </a:rPr>
              <a:t>” </a:t>
            </a:r>
            <a:r>
              <a:rPr lang="en-US" sz="1600" dirty="0">
                <a:latin typeface="Times New Roman" panose="02020603050405020304" pitchFamily="18" charset="0"/>
                <a:cs typeface="Times New Roman" panose="02020603050405020304" pitchFamily="18" charset="0"/>
              </a:rPr>
              <a:t>, by </a:t>
            </a:r>
            <a:r>
              <a:rPr lang="en-IN" sz="1600" dirty="0" err="1">
                <a:effectLst/>
                <a:latin typeface="Times New Roman" panose="02020603050405020304" pitchFamily="18" charset="0"/>
                <a:cs typeface="Times New Roman" panose="02020603050405020304" pitchFamily="18" charset="0"/>
              </a:rPr>
              <a:t>Zhongliang</a:t>
            </a:r>
            <a:r>
              <a:rPr lang="en-IN" sz="1600" dirty="0">
                <a:effectLst/>
                <a:latin typeface="Times New Roman" panose="02020603050405020304" pitchFamily="18" charset="0"/>
                <a:cs typeface="Times New Roman" panose="02020603050405020304" pitchFamily="18" charset="0"/>
              </a:rPr>
              <a:t> Zhu, </a:t>
            </a:r>
            <a:r>
              <a:rPr lang="en-IN" sz="1600" dirty="0" err="1">
                <a:effectLst/>
                <a:latin typeface="Times New Roman" panose="02020603050405020304" pitchFamily="18" charset="0"/>
                <a:cs typeface="Times New Roman" panose="02020603050405020304" pitchFamily="18" charset="0"/>
              </a:rPr>
              <a:t>Hongguang</a:t>
            </a:r>
            <a:r>
              <a:rPr lang="en-IN" sz="1600" dirty="0">
                <a:effectLst/>
                <a:latin typeface="Times New Roman" panose="02020603050405020304" pitchFamily="18" charset="0"/>
                <a:cs typeface="Times New Roman" panose="02020603050405020304" pitchFamily="18" charset="0"/>
              </a:rPr>
              <a:t> Bao, Hongwei Shi, Lei Xu </a:t>
            </a:r>
            <a:r>
              <a:rPr lang="en-US" sz="1600" dirty="0">
                <a:effectLst/>
                <a:latin typeface="Times New Roman" panose="02020603050405020304" pitchFamily="18" charset="0"/>
                <a:cs typeface="Times New Roman" panose="02020603050405020304" pitchFamily="18" charset="0"/>
              </a:rPr>
              <a:t>(</a:t>
            </a:r>
            <a:r>
              <a:rPr lang="en-IN" sz="1600" dirty="0">
                <a:effectLst/>
                <a:latin typeface="Times New Roman" panose="02020603050405020304" pitchFamily="18" charset="0"/>
                <a:cs typeface="Times New Roman" panose="02020603050405020304" pitchFamily="18" charset="0"/>
              </a:rPr>
              <a:t>Second International Conference on Information and Computing Science-2018)</a:t>
            </a:r>
            <a:endParaRPr lang="en-IN" sz="1600" dirty="0">
              <a:effectLst/>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Prashanth C, Mohammed Salman, Rohan KR, </a:t>
            </a:r>
            <a:r>
              <a:rPr lang="en-IN" sz="1600" dirty="0" err="1">
                <a:latin typeface="Times New Roman" panose="02020603050405020304" pitchFamily="18" charset="0"/>
                <a:cs typeface="Times New Roman" panose="02020603050405020304" pitchFamily="18" charset="0"/>
              </a:rPr>
              <a:t>Govinda</a:t>
            </a:r>
            <a:r>
              <a:rPr lang="en-IN" sz="1600" dirty="0">
                <a:latin typeface="Times New Roman" panose="02020603050405020304" pitchFamily="18" charset="0"/>
                <a:cs typeface="Times New Roman" panose="02020603050405020304" pitchFamily="18" charset="0"/>
              </a:rPr>
              <a:t> Raju M &amp; Roopa J,</a:t>
            </a:r>
            <a:r>
              <a:rPr lang="en-IN" sz="1600" dirty="0">
                <a:solidFill>
                  <a:srgbClr val="33CC33"/>
                </a:solidFill>
                <a:latin typeface="Times New Roman" panose="02020603050405020304" pitchFamily="18" charset="0"/>
                <a:cs typeface="Times New Roman" panose="02020603050405020304" pitchFamily="18" charset="0"/>
              </a:rPr>
              <a:t> “Computerized </a:t>
            </a:r>
            <a:r>
              <a:rPr lang="en-IN" sz="1600" dirty="0" err="1">
                <a:solidFill>
                  <a:srgbClr val="33CC33"/>
                </a:solidFill>
                <a:latin typeface="Times New Roman" panose="02020603050405020304" pitchFamily="18" charset="0"/>
                <a:cs typeface="Times New Roman" panose="02020603050405020304" pitchFamily="18" charset="0"/>
              </a:rPr>
              <a:t>Anesthesia</a:t>
            </a:r>
            <a:r>
              <a:rPr lang="en-IN" sz="1600" dirty="0">
                <a:solidFill>
                  <a:srgbClr val="33CC33"/>
                </a:solidFill>
                <a:latin typeface="Times New Roman" panose="02020603050405020304" pitchFamily="18" charset="0"/>
                <a:cs typeface="Times New Roman" panose="02020603050405020304" pitchFamily="18" charset="0"/>
              </a:rPr>
              <a:t> Infusion System International Journal of Electrical, Electronics and Computer Systems” </a:t>
            </a:r>
            <a:r>
              <a:rPr lang="en-IN" sz="1600" dirty="0">
                <a:latin typeface="Times New Roman" panose="02020603050405020304" pitchFamily="18" charset="0"/>
                <a:cs typeface="Times New Roman" panose="02020603050405020304" pitchFamily="18" charset="0"/>
              </a:rPr>
              <a:t>(IJEECS) 2018 </a:t>
            </a:r>
            <a:endParaRPr lang="en-IN"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Durgadevi</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Anbananthi</a:t>
            </a:r>
            <a:r>
              <a:rPr lang="en-US" sz="1600" dirty="0">
                <a:latin typeface="Times New Roman" panose="02020603050405020304" pitchFamily="18" charset="0"/>
                <a:cs typeface="Times New Roman" panose="02020603050405020304" pitchFamily="18" charset="0"/>
              </a:rPr>
              <a:t> Embedded System: </a:t>
            </a:r>
            <a:r>
              <a:rPr lang="en-US" sz="1600" dirty="0">
                <a:solidFill>
                  <a:srgbClr val="33CC33"/>
                </a:solidFill>
                <a:latin typeface="Times New Roman" panose="02020603050405020304" pitchFamily="18" charset="0"/>
                <a:cs typeface="Times New Roman" panose="02020603050405020304" pitchFamily="18" charset="0"/>
              </a:rPr>
              <a:t>“Patient Life Secure System Based On Microcontroller” </a:t>
            </a:r>
            <a:r>
              <a:rPr lang="en-US" sz="1600" dirty="0">
                <a:latin typeface="Times New Roman" panose="02020603050405020304" pitchFamily="18" charset="0"/>
                <a:cs typeface="Times New Roman" panose="02020603050405020304" pitchFamily="18" charset="0"/>
              </a:rPr>
              <a:t>International Journal for Advance Research in Engineering and Technology, 2018</a:t>
            </a:r>
            <a:endParaRPr lang="en-US"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Hanumant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R.Vani</a:t>
            </a:r>
            <a:r>
              <a:rPr lang="en-IN" sz="1600" dirty="0">
                <a:latin typeface="Times New Roman" panose="02020603050405020304" pitchFamily="18" charset="0"/>
                <a:cs typeface="Times New Roman" panose="02020603050405020304" pitchFamily="18" charset="0"/>
              </a:rPr>
              <a:t> , Pratik V, </a:t>
            </a:r>
            <a:r>
              <a:rPr lang="en-IN" sz="1600" dirty="0" err="1">
                <a:latin typeface="Times New Roman" panose="02020603050405020304" pitchFamily="18" charset="0"/>
                <a:cs typeface="Times New Roman" panose="02020603050405020304" pitchFamily="18" charset="0"/>
              </a:rPr>
              <a:t>Makh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Mohanish</a:t>
            </a:r>
            <a:r>
              <a:rPr lang="en-IN" sz="1600" dirty="0">
                <a:latin typeface="Times New Roman" panose="02020603050405020304" pitchFamily="18" charset="0"/>
                <a:cs typeface="Times New Roman" panose="02020603050405020304" pitchFamily="18" charset="0"/>
              </a:rPr>
              <a:t> &amp; </a:t>
            </a:r>
            <a:r>
              <a:rPr lang="en-IN" sz="1600" dirty="0" err="1">
                <a:latin typeface="Times New Roman" panose="02020603050405020304" pitchFamily="18" charset="0"/>
                <a:cs typeface="Times New Roman" panose="02020603050405020304" pitchFamily="18" charset="0"/>
              </a:rPr>
              <a:t>Chandurkar</a:t>
            </a:r>
            <a:r>
              <a:rPr lang="en-IN" sz="1600" dirty="0">
                <a:latin typeface="Times New Roman" panose="02020603050405020304" pitchFamily="18" charset="0"/>
                <a:cs typeface="Times New Roman" panose="02020603050405020304" pitchFamily="18" charset="0"/>
              </a:rPr>
              <a:t> </a:t>
            </a:r>
            <a:r>
              <a:rPr lang="en-IN" sz="1600" dirty="0">
                <a:solidFill>
                  <a:srgbClr val="33CC33"/>
                </a:solidFill>
                <a:latin typeface="Times New Roman" panose="02020603050405020304" pitchFamily="18" charset="0"/>
                <a:cs typeface="Times New Roman" panose="02020603050405020304" pitchFamily="18" charset="0"/>
              </a:rPr>
              <a:t>“</a:t>
            </a:r>
            <a:r>
              <a:rPr lang="en-IN" sz="1600" dirty="0" err="1">
                <a:solidFill>
                  <a:srgbClr val="33CC33"/>
                </a:solidFill>
                <a:latin typeface="Times New Roman" panose="02020603050405020304" pitchFamily="18" charset="0"/>
                <a:cs typeface="Times New Roman" panose="02020603050405020304" pitchFamily="18" charset="0"/>
              </a:rPr>
              <a:t>Anesthesia</a:t>
            </a:r>
            <a:r>
              <a:rPr lang="en-IN" sz="1600" dirty="0">
                <a:solidFill>
                  <a:srgbClr val="33CC33"/>
                </a:solidFill>
                <a:latin typeface="Times New Roman" panose="02020603050405020304" pitchFamily="18" charset="0"/>
                <a:cs typeface="Times New Roman" panose="02020603050405020304" pitchFamily="18" charset="0"/>
              </a:rPr>
              <a:t> Regularization using Heart Beat Sensor”</a:t>
            </a:r>
            <a:r>
              <a:rPr lang="en-IN" sz="1600" dirty="0">
                <a:latin typeface="Times New Roman" panose="02020603050405020304" pitchFamily="18" charset="0"/>
                <a:cs typeface="Times New Roman" panose="02020603050405020304" pitchFamily="18" charset="0"/>
              </a:rPr>
              <a:t> International Journal Of Engineering, Education And Technology (ARDIJEET) 2017</a:t>
            </a:r>
            <a:endParaRPr lang="en-IN" sz="1600" dirty="0">
              <a:latin typeface="Times New Roman" panose="02020603050405020304" pitchFamily="18" charset="0"/>
              <a:cs typeface="Times New Roman" panose="02020603050405020304" pitchFamily="18" charset="0"/>
            </a:endParaRPr>
          </a:p>
          <a:p>
            <a:r>
              <a:rPr lang="en-US" sz="1600" dirty="0">
                <a:solidFill>
                  <a:srgbClr val="33CC33"/>
                </a:solidFill>
                <a:latin typeface="Times New Roman" panose="02020603050405020304" pitchFamily="18" charset="0"/>
                <a:cs typeface="Times New Roman" panose="02020603050405020304" pitchFamily="18" charset="0"/>
              </a:rPr>
              <a:t>“Automatic anesthesia regularization system (AARS) with patient monitoring modules”</a:t>
            </a:r>
            <a:r>
              <a:rPr lang="en-US" sz="1600" dirty="0">
                <a:latin typeface="Times New Roman" panose="02020603050405020304" pitchFamily="18" charset="0"/>
                <a:cs typeface="Times New Roman" panose="02020603050405020304" pitchFamily="18" charset="0"/>
              </a:rPr>
              <a:t> May 2018 International Journal of Engineering &amp; Technology </a:t>
            </a: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effectLst/>
              <a:latin typeface="Times New Roman" panose="02020603050405020304" pitchFamily="18" charset="0"/>
              <a:cs typeface="Times New Roman" panose="02020603050405020304" pitchFamily="18" charset="0"/>
            </a:endParaRPr>
          </a:p>
          <a:p>
            <a:endParaRPr lang="en-US" sz="1600" dirty="0">
              <a:solidFill>
                <a:srgbClr val="33CC33"/>
              </a:solidFill>
              <a:effectLst/>
              <a:latin typeface="Times New Roman" panose="02020603050405020304" pitchFamily="18" charset="0"/>
              <a:cs typeface="Times New Roman" panose="02020603050405020304" pitchFamily="18" charset="0"/>
            </a:endParaRPr>
          </a:p>
          <a:p>
            <a:endParaRPr lang="en-IN" dirty="0">
              <a:solidFill>
                <a:srgbClr val="33CC33"/>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2397966" cy="942392"/>
          </a:xfrm>
        </p:spPr>
        <p:txBody>
          <a:bodyPr>
            <a:normAutofit/>
          </a:bodyPr>
          <a:lstStyle/>
          <a:p>
            <a:r>
              <a:rPr lang="en-IN" sz="3200" dirty="0">
                <a:solidFill>
                  <a:srgbClr val="33CC33"/>
                </a:solidFill>
                <a:effectLst/>
                <a:latin typeface="Times New Roman" panose="02020603050405020304" pitchFamily="18" charset="0"/>
                <a:cs typeface="Times New Roman" panose="02020603050405020304" pitchFamily="18" charset="0"/>
              </a:rPr>
              <a:t>OUTLINE:</a:t>
            </a:r>
            <a:endParaRPr lang="en-IN" sz="3200" dirty="0">
              <a:solidFill>
                <a:srgbClr val="33CC33"/>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989045"/>
            <a:ext cx="12191999" cy="5915608"/>
          </a:xfrm>
        </p:spPr>
        <p:txBody>
          <a:bodyPr>
            <a:noAutofit/>
          </a:bodyPr>
          <a:lstStyle/>
          <a:p>
            <a:r>
              <a:rPr lang="en-IN" sz="1800" dirty="0">
                <a:latin typeface="Times New Roman" panose="02020603050405020304" pitchFamily="18" charset="0"/>
                <a:cs typeface="Times New Roman" panose="02020603050405020304" pitchFamily="18" charset="0"/>
              </a:rPr>
              <a:t>INTRODUCTION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LITERATURE SURVEY</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PROBLEM STATEMENT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OBJECTIVES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BLOCK DIAGRAM</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SOFTWARE AND HARDWARE USED</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PROJECT IMPLEMENTATIONS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EXPERIMENTAL RESULTS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PERFORMANCE MEASURES/QUALITY METRICS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CONCLUSION AND FUTURE SCOPE</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3881534" cy="1066800"/>
          </a:xfrm>
        </p:spPr>
        <p:txBody>
          <a:bodyPr>
            <a:normAutofit/>
          </a:bodyPr>
          <a:lstStyle/>
          <a:p>
            <a:r>
              <a:rPr lang="en-IN" sz="3200" dirty="0">
                <a:solidFill>
                  <a:srgbClr val="33CC33"/>
                </a:solidFill>
                <a:effectLst/>
                <a:latin typeface="Times New Roman" panose="02020603050405020304" pitchFamily="18" charset="0"/>
                <a:cs typeface="Times New Roman" panose="02020603050405020304" pitchFamily="18" charset="0"/>
              </a:rPr>
              <a:t>INTRODUCTION:</a:t>
            </a:r>
            <a:endParaRPr lang="en-IN" sz="3200" dirty="0">
              <a:solidFill>
                <a:srgbClr val="33CC33"/>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588" y="877078"/>
            <a:ext cx="11476653" cy="5701004"/>
          </a:xfrm>
        </p:spPr>
        <p:txBody>
          <a:bodyPr>
            <a:normAutofit/>
          </a:bodyPr>
          <a:lstStyle/>
          <a:p>
            <a:r>
              <a:rPr lang="en-US" sz="2400" dirty="0">
                <a:effectLst/>
                <a:latin typeface="Times New Roman" panose="02020603050405020304" pitchFamily="18" charset="0"/>
                <a:cs typeface="Times New Roman" panose="02020603050405020304" pitchFamily="18" charset="0"/>
              </a:rPr>
              <a:t>Major operations are performed to remove or reconstruct the infected parts </a:t>
            </a:r>
            <a:endParaRPr lang="en-US" sz="2400" dirty="0">
              <a:effectLst/>
              <a:latin typeface="Times New Roman" panose="02020603050405020304" pitchFamily="18" charset="0"/>
              <a:cs typeface="Times New Roman" panose="02020603050405020304" pitchFamily="18" charset="0"/>
            </a:endParaRPr>
          </a:p>
          <a:p>
            <a:pPr marL="0" indent="0">
              <a:buNone/>
            </a:pPr>
            <a:r>
              <a:rPr lang="en-US" sz="2400" dirty="0">
                <a:effectLst/>
                <a:latin typeface="Times New Roman" panose="02020603050405020304" pitchFamily="18" charset="0"/>
                <a:cs typeface="Times New Roman" panose="02020603050405020304" pitchFamily="18" charset="0"/>
              </a:rPr>
              <a:t>in the human body. These operations will lead to blood loss and pain. </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Therefore, it is necessary to arrest the pain and the blood loss. </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Anesthesia plays an important role in the part of painkilling.</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Anesthesia is a state of control, temporary hearing loss or awareness implanted for</a:t>
            </a:r>
            <a:endParaRPr lang="en-US" sz="2400" dirty="0">
              <a:effectLst/>
              <a:latin typeface="Times New Roman" panose="02020603050405020304" pitchFamily="18" charset="0"/>
              <a:cs typeface="Times New Roman" panose="02020603050405020304" pitchFamily="18" charset="0"/>
            </a:endParaRPr>
          </a:p>
          <a:p>
            <a:pPr marL="0" indent="0">
              <a:buNone/>
            </a:pPr>
            <a:r>
              <a:rPr lang="en-IN" altLang="en-US" sz="24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medical purposes</a:t>
            </a:r>
            <a:endParaRPr lang="en-US" sz="2400" dirty="0">
              <a:effectLst/>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cs typeface="Times New Roman" panose="02020603050405020304" pitchFamily="18" charset="0"/>
              </a:rPr>
              <a:t> In the event of major surgery which may take 4 or 5 hours, anesthesia is given in mutltiple dose to a patient in some preffered amount as well as interval.</a:t>
            </a:r>
            <a:endParaRPr lang="en-IN" sz="2400" dirty="0">
              <a:effectLst/>
              <a:latin typeface="Times New Roman" panose="02020603050405020304" pitchFamily="18" charset="0"/>
              <a:cs typeface="Times New Roman" panose="02020603050405020304" pitchFamily="18" charset="0"/>
            </a:endParaRPr>
          </a:p>
        </p:txBody>
      </p:sp>
      <p:pic>
        <p:nvPicPr>
          <p:cNvPr id="4" name="Picture 2" descr="Anesthesia Information and Emergency Medicine | darhached dot c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22253" y="4915730"/>
            <a:ext cx="2695575" cy="1858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ypes of Dental Anesthesia - Expert Oral Surgery - Novato, 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25" y="1352939"/>
            <a:ext cx="2695575" cy="1858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5" y="1"/>
            <a:ext cx="4861248" cy="858416"/>
          </a:xfrm>
        </p:spPr>
        <p:txBody>
          <a:bodyPr>
            <a:normAutofit/>
          </a:bodyPr>
          <a:lstStyle/>
          <a:p>
            <a:r>
              <a:rPr lang="en-IN" sz="3200" dirty="0">
                <a:solidFill>
                  <a:srgbClr val="33CC33"/>
                </a:solidFill>
                <a:effectLst/>
                <a:latin typeface="Times New Roman" panose="02020603050405020304" pitchFamily="18" charset="0"/>
                <a:cs typeface="Times New Roman" panose="02020603050405020304" pitchFamily="18" charset="0"/>
              </a:rPr>
              <a:t>LITERATURE SURVEY:</a:t>
            </a:r>
            <a:endParaRPr lang="en-IN" sz="3200" dirty="0">
              <a:solidFill>
                <a:srgbClr val="33CC33"/>
              </a:solidFill>
              <a:effectLst/>
              <a:latin typeface="Times New Roman" panose="02020603050405020304" pitchFamily="18" charset="0"/>
              <a:cs typeface="Times New Roman" panose="02020603050405020304" pitchFamily="18" charset="0"/>
            </a:endParaRPr>
          </a:p>
        </p:txBody>
      </p:sp>
      <p:graphicFrame>
        <p:nvGraphicFramePr>
          <p:cNvPr id="11" name="Table 11"/>
          <p:cNvGraphicFramePr>
            <a:graphicFrameLocks noGrp="1"/>
          </p:cNvGraphicFramePr>
          <p:nvPr>
            <p:ph idx="1"/>
          </p:nvPr>
        </p:nvGraphicFramePr>
        <p:xfrm>
          <a:off x="65405" y="588010"/>
          <a:ext cx="12061190" cy="7746365"/>
        </p:xfrm>
        <a:graphic>
          <a:graphicData uri="http://schemas.openxmlformats.org/drawingml/2006/table">
            <a:tbl>
              <a:tblPr firstRow="1" bandRow="1">
                <a:tableStyleId>{073A0DAA-6AF3-43AB-8588-CEC1D06C72B9}</a:tableStyleId>
              </a:tblPr>
              <a:tblGrid>
                <a:gridCol w="1107440"/>
                <a:gridCol w="2999740"/>
                <a:gridCol w="2461895"/>
                <a:gridCol w="3079750"/>
                <a:gridCol w="2412365"/>
              </a:tblGrid>
              <a:tr h="827405">
                <a:tc>
                  <a:txBody>
                    <a:bodyPr/>
                    <a:lstStyle/>
                    <a:p>
                      <a:r>
                        <a:rPr lang="en-IN" sz="2400" dirty="0">
                          <a:latin typeface="Times New Roman" panose="02020603050405020304" pitchFamily="18" charset="0"/>
                          <a:cs typeface="Times New Roman" panose="02020603050405020304" pitchFamily="18" charset="0"/>
                        </a:rPr>
                        <a:t>Sl. No.</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Title and Author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Journal and Year</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Observations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Take Away Points</a:t>
                      </a:r>
                      <a:endParaRPr lang="en-IN" sz="2400" dirty="0">
                        <a:latin typeface="Times New Roman" panose="02020603050405020304" pitchFamily="18" charset="0"/>
                        <a:cs typeface="Times New Roman" panose="02020603050405020304" pitchFamily="18" charset="0"/>
                      </a:endParaRPr>
                    </a:p>
                  </a:txBody>
                  <a:tcPr/>
                </a:tc>
              </a:tr>
              <a:tr h="5377815">
                <a:tc>
                  <a:txBody>
                    <a:bodyPr/>
                    <a:lstStyle/>
                    <a:p>
                      <a:r>
                        <a:rPr lang="en-IN"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Microcontroller Based Anaesthesia Injector by:</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Srinivasa Naidu N, Kavya Sai M, Meghana PVS, Sai </a:t>
                      </a:r>
                      <a:r>
                        <a:rPr lang="en-IN" sz="1600" dirty="0" err="1">
                          <a:latin typeface="Times New Roman" panose="02020603050405020304" pitchFamily="18" charset="0"/>
                          <a:cs typeface="Times New Roman" panose="02020603050405020304" pitchFamily="18" charset="0"/>
                        </a:rPr>
                        <a:t>Praneeth</a:t>
                      </a:r>
                      <a:r>
                        <a:rPr lang="en-IN" sz="1600" dirty="0">
                          <a:latin typeface="Times New Roman" panose="02020603050405020304" pitchFamily="18" charset="0"/>
                          <a:cs typeface="Times New Roman" panose="02020603050405020304" pitchFamily="18" charset="0"/>
                        </a:rPr>
                        <a:t> M Manoj Kalyan</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Design of Arduino based Automatic Anesthetic Drug Injector by:</a:t>
                      </a:r>
                      <a:endParaRPr lang="en-US" sz="1600" b="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sym typeface="+mn-ea"/>
                        </a:rPr>
                        <a:t>Pooja G H, </a:t>
                      </a:r>
                      <a:r>
                        <a:rPr lang="en-IN" sz="1600" dirty="0" err="1">
                          <a:latin typeface="Times New Roman" panose="02020603050405020304" pitchFamily="18" charset="0"/>
                          <a:cs typeface="Times New Roman" panose="02020603050405020304" pitchFamily="18" charset="0"/>
                          <a:sym typeface="+mn-ea"/>
                        </a:rPr>
                        <a:t>Dr.</a:t>
                      </a:r>
                      <a:r>
                        <a:rPr lang="en-IN" sz="1600" dirty="0">
                          <a:latin typeface="Times New Roman" panose="02020603050405020304" pitchFamily="18" charset="0"/>
                          <a:cs typeface="Times New Roman" panose="02020603050405020304" pitchFamily="18" charset="0"/>
                          <a:sym typeface="+mn-ea"/>
                        </a:rPr>
                        <a:t> </a:t>
                      </a:r>
                      <a:r>
                        <a:rPr lang="en-IN" sz="1600" dirty="0" err="1">
                          <a:latin typeface="Times New Roman" panose="02020603050405020304" pitchFamily="18" charset="0"/>
                          <a:cs typeface="Times New Roman" panose="02020603050405020304" pitchFamily="18" charset="0"/>
                          <a:sym typeface="+mn-ea"/>
                        </a:rPr>
                        <a:t>Shubhangi</a:t>
                      </a:r>
                      <a:r>
                        <a:rPr lang="en-IN" sz="1600" dirty="0">
                          <a:latin typeface="Times New Roman" panose="02020603050405020304" pitchFamily="18" charset="0"/>
                          <a:cs typeface="Times New Roman" panose="02020603050405020304" pitchFamily="18" charset="0"/>
                          <a:sym typeface="+mn-ea"/>
                        </a:rPr>
                        <a:t> D C, Prof. </a:t>
                      </a:r>
                      <a:r>
                        <a:rPr lang="en-IN" sz="1600" dirty="0" err="1">
                          <a:latin typeface="Times New Roman" panose="02020603050405020304" pitchFamily="18" charset="0"/>
                          <a:cs typeface="Times New Roman" panose="02020603050405020304" pitchFamily="18" charset="0"/>
                          <a:sym typeface="+mn-ea"/>
                        </a:rPr>
                        <a:t>Baswaraj</a:t>
                      </a:r>
                      <a:r>
                        <a:rPr lang="en-IN" sz="1600" dirty="0">
                          <a:latin typeface="Times New Roman" panose="02020603050405020304" pitchFamily="18" charset="0"/>
                          <a:cs typeface="Times New Roman" panose="02020603050405020304" pitchFamily="18" charset="0"/>
                          <a:sym typeface="+mn-ea"/>
                        </a:rPr>
                        <a:t> </a:t>
                      </a:r>
                      <a:r>
                        <a:rPr lang="en-IN" sz="1600" dirty="0" err="1">
                          <a:latin typeface="Times New Roman" panose="02020603050405020304" pitchFamily="18" charset="0"/>
                          <a:cs typeface="Times New Roman" panose="02020603050405020304" pitchFamily="18" charset="0"/>
                          <a:sym typeface="+mn-ea"/>
                        </a:rPr>
                        <a:t>Gadgay</a:t>
                      </a:r>
                      <a:endParaRPr lang="en-IN" sz="1600" dirty="0" err="1">
                        <a:latin typeface="Times New Roman" panose="02020603050405020304" pitchFamily="18" charset="0"/>
                        <a:cs typeface="Times New Roman" panose="02020603050405020304" pitchFamily="18" charset="0"/>
                        <a:sym typeface="+mn-ea"/>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Machine-Learning Rule-based Fuzzy Logic Control for Depth of Anesthesia by: D.A </a:t>
                      </a:r>
                      <a:r>
                        <a:rPr lang="en-US" sz="1600" dirty="0" err="1">
                          <a:latin typeface="Times New Roman" panose="02020603050405020304" pitchFamily="18" charset="0"/>
                          <a:cs typeface="Times New Roman" panose="02020603050405020304" pitchFamily="18" charset="0"/>
                          <a:sym typeface="+mn-ea"/>
                        </a:rPr>
                        <a:t>Linkens</a:t>
                      </a:r>
                      <a:r>
                        <a:rPr lang="en-US" sz="1600" dirty="0">
                          <a:latin typeface="Times New Roman" panose="02020603050405020304" pitchFamily="18" charset="0"/>
                          <a:cs typeface="Times New Roman" panose="02020603050405020304" pitchFamily="18" charset="0"/>
                          <a:sym typeface="+mn-ea"/>
                        </a:rPr>
                        <a:t>, J.S. Shieh and J.E. Peacock </a:t>
                      </a:r>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Journal of Applied Science and Computations-April 2019</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International Research Journal of Engineering and Technology (IRJET)-</a:t>
                      </a:r>
                      <a:endParaRPr lang="en-US" sz="1600" b="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August 2021</a:t>
                      </a:r>
                      <a:endParaRPr lang="en-US" sz="1600" b="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IEEE Journal of The University of Sheffield, U.K. 2019</a:t>
                      </a:r>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Keypad provides the doctor to enter the amount of anesthesia and delay time for the next dose.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Real time clock keeps track of current time.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Stepper motor injects uniform flow of anesthesia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1600" dirty="0">
                          <a:latin typeface="Times New Roman" panose="02020603050405020304" pitchFamily="18" charset="0"/>
                          <a:cs typeface="Times New Roman" panose="02020603050405020304" pitchFamily="18" charset="0"/>
                          <a:sym typeface="+mn-ea"/>
                        </a:rPr>
                        <a:t>* Here DC gear  motor is used for the long time operations because of its more rotations.</a:t>
                      </a:r>
                      <a:endParaRPr lang="en-IN" sz="1600" b="0" dirty="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r>
                        <a:rPr lang="en-IN" sz="1600" dirty="0">
                          <a:latin typeface="Times New Roman" panose="02020603050405020304" pitchFamily="18" charset="0"/>
                          <a:cs typeface="Times New Roman" panose="02020603050405020304" pitchFamily="18" charset="0"/>
                          <a:sym typeface="+mn-ea"/>
                        </a:rPr>
                        <a:t>* Since they have used many sensors (bleeding detection sensor, heartbeat and breathing sensor), here ATMEGA-328 is used which has EEPROM.</a:t>
                      </a:r>
                      <a:endParaRPr lang="en-IN" sz="1600" b="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600" dirty="0">
                          <a:latin typeface="Times New Roman" panose="02020603050405020304" pitchFamily="18" charset="0"/>
                          <a:cs typeface="Times New Roman" panose="02020603050405020304" pitchFamily="18" charset="0"/>
                          <a:sym typeface="+mn-ea"/>
                        </a:rPr>
                        <a:t>*The machine-learning rule-base for PDOA has been shown to be very similar to the </a:t>
                      </a:r>
                      <a:r>
                        <a:rPr lang="en-US" sz="1600" dirty="0" err="1">
                          <a:latin typeface="Times New Roman" panose="02020603050405020304" pitchFamily="18" charset="0"/>
                          <a:cs typeface="Times New Roman" panose="02020603050405020304" pitchFamily="18" charset="0"/>
                          <a:sym typeface="+mn-ea"/>
                        </a:rPr>
                        <a:t>anesthetists's</a:t>
                      </a:r>
                      <a:r>
                        <a:rPr lang="en-US" sz="1600" dirty="0">
                          <a:latin typeface="Times New Roman" panose="02020603050405020304" pitchFamily="18" charset="0"/>
                          <a:cs typeface="Times New Roman" panose="02020603050405020304" pitchFamily="18" charset="0"/>
                          <a:sym typeface="+mn-ea"/>
                        </a:rPr>
                        <a:t> rule-base in the clinical trials. </a:t>
                      </a:r>
                      <a:endParaRPr lang="en-US" sz="16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600" dirty="0">
                          <a:latin typeface="Times New Roman" panose="02020603050405020304" pitchFamily="18" charset="0"/>
                          <a:cs typeface="Times New Roman" panose="02020603050405020304" pitchFamily="18" charset="0"/>
                          <a:sym typeface="+mn-ea"/>
                        </a:rPr>
                        <a:t>*A hierarchical rule-based fuzzy logic control for depth of anesthesia which is similar to the way an anesthetist works has also been developed in this paper.</a:t>
                      </a:r>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125 steps of stepper motor rotation is required to inject 1ml of drug when the delay provided to stepper motor between each pulse is 6000 microseconds and the step angle is 1.8 degrees (i.e. full step).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 The user interface is very easy, so it makes the interfacing with user lot easier and it can be used in much number of surgeries this makes very less use of Technology.</a:t>
                      </a:r>
                      <a:endParaRPr lang="en-US" sz="1600" b="0" dirty="0">
                        <a:latin typeface="Times New Roman" panose="02020603050405020304" pitchFamily="18" charset="0"/>
                        <a:cs typeface="Times New Roman" panose="02020603050405020304" pitchFamily="18" charset="0"/>
                      </a:endParaRPr>
                    </a:p>
                    <a:p>
                      <a:pPr algn="l"/>
                      <a:endParaRPr lang="en-US" sz="1600" b="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sym typeface="+mn-ea"/>
                        </a:rPr>
                        <a:t>*</a:t>
                      </a:r>
                      <a:r>
                        <a:rPr lang="en-US" sz="1600" dirty="0">
                          <a:latin typeface="Times New Roman" panose="02020603050405020304" pitchFamily="18" charset="0"/>
                          <a:cs typeface="Times New Roman" panose="02020603050405020304" pitchFamily="18" charset="0"/>
                          <a:sym typeface="+mn-ea"/>
                        </a:rPr>
                        <a:t>The rule base validation for the drug controller is acceptable when compared with clinical trials.</a:t>
                      </a:r>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6764694"/>
          </a:xfrm>
        </p:spPr>
        <p:txBody>
          <a:bodyPr/>
          <a:lstStyle/>
          <a:p>
            <a:endParaRPr lang="en-IN" dirty="0"/>
          </a:p>
        </p:txBody>
      </p:sp>
      <p:graphicFrame>
        <p:nvGraphicFramePr>
          <p:cNvPr id="3" name="Table 3"/>
          <p:cNvGraphicFramePr>
            <a:graphicFrameLocks noGrp="1"/>
          </p:cNvGraphicFramePr>
          <p:nvPr/>
        </p:nvGraphicFramePr>
        <p:xfrm>
          <a:off x="177282" y="289249"/>
          <a:ext cx="11737911" cy="6431280"/>
        </p:xfrm>
        <a:graphic>
          <a:graphicData uri="http://schemas.openxmlformats.org/drawingml/2006/table">
            <a:tbl>
              <a:tblPr firstRow="1" bandRow="1">
                <a:tableStyleId>{D7AC3CCA-C797-4891-BE02-D94E43425B78}</a:tableStyleId>
              </a:tblPr>
              <a:tblGrid>
                <a:gridCol w="485191"/>
                <a:gridCol w="4181981"/>
                <a:gridCol w="2356913"/>
                <a:gridCol w="2356913"/>
                <a:gridCol w="2356913"/>
              </a:tblGrid>
              <a:tr h="6148873">
                <a:tc>
                  <a:txBody>
                    <a:bodyPr/>
                    <a:lstStyle/>
                    <a:p>
                      <a:r>
                        <a:rPr lang="en-IN" b="0" dirty="0">
                          <a:latin typeface="Times New Roman" panose="02020603050405020304" pitchFamily="18" charset="0"/>
                          <a:cs typeface="Times New Roman" panose="02020603050405020304" pitchFamily="18" charset="0"/>
                        </a:rPr>
                        <a:t>4)</a:t>
                      </a:r>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r>
                        <a:rPr lang="en-IN" b="0" dirty="0">
                          <a:latin typeface="Times New Roman" panose="02020603050405020304" pitchFamily="18" charset="0"/>
                          <a:cs typeface="Times New Roman" panose="02020603050405020304" pitchFamily="18" charset="0"/>
                        </a:rPr>
                        <a:t>5)</a:t>
                      </a:r>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p>
                      <a:r>
                        <a:rPr lang="en-IN" b="0" dirty="0">
                          <a:latin typeface="Times New Roman" panose="02020603050405020304" pitchFamily="18" charset="0"/>
                          <a:cs typeface="Times New Roman" panose="02020603050405020304" pitchFamily="18" charset="0"/>
                        </a:rPr>
                        <a:t> </a:t>
                      </a:r>
                      <a:endParaRPr lang="en-IN" b="0" dirty="0">
                        <a:latin typeface="Times New Roman" panose="02020603050405020304" pitchFamily="18" charset="0"/>
                        <a:cs typeface="Times New Roman" panose="02020603050405020304" pitchFamily="18" charset="0"/>
                      </a:endParaRPr>
                    </a:p>
                  </a:txBody>
                  <a:tcPr/>
                </a:tc>
                <a:tc>
                  <a:txBody>
                    <a:bodyPr/>
                    <a:lstStyle/>
                    <a:p>
                      <a:r>
                        <a:rPr lang="en-IN" sz="1600" b="0" dirty="0">
                          <a:latin typeface="Times New Roman" panose="02020603050405020304" pitchFamily="18" charset="0"/>
                          <a:cs typeface="Times New Roman" panose="02020603050405020304" pitchFamily="18" charset="0"/>
                        </a:rPr>
                        <a:t>Application of the Information Management &amp;Quality Control System Software for Anaesthesia Department by: </a:t>
                      </a:r>
                      <a:r>
                        <a:rPr lang="en-IN" sz="1600" b="0" dirty="0" err="1">
                          <a:latin typeface="Times New Roman" panose="02020603050405020304" pitchFamily="18" charset="0"/>
                          <a:cs typeface="Times New Roman" panose="02020603050405020304" pitchFamily="18" charset="0"/>
                        </a:rPr>
                        <a:t>Hongliang</a:t>
                      </a:r>
                      <a:r>
                        <a:rPr lang="en-IN" sz="1600" b="0" dirty="0">
                          <a:latin typeface="Times New Roman" panose="02020603050405020304" pitchFamily="18" charset="0"/>
                          <a:cs typeface="Times New Roman" panose="02020603050405020304" pitchFamily="18" charset="0"/>
                        </a:rPr>
                        <a:t> Zhu, </a:t>
                      </a:r>
                      <a:r>
                        <a:rPr lang="en-IN" sz="1600" b="0" dirty="0" err="1">
                          <a:latin typeface="Times New Roman" panose="02020603050405020304" pitchFamily="18" charset="0"/>
                          <a:cs typeface="Times New Roman" panose="02020603050405020304" pitchFamily="18" charset="0"/>
                        </a:rPr>
                        <a:t>Hongguang</a:t>
                      </a:r>
                      <a:r>
                        <a:rPr lang="en-IN" sz="1600" b="0" dirty="0">
                          <a:latin typeface="Times New Roman" panose="02020603050405020304" pitchFamily="18" charset="0"/>
                          <a:cs typeface="Times New Roman" panose="02020603050405020304" pitchFamily="18" charset="0"/>
                        </a:rPr>
                        <a:t> Bao, Hongwei Shi, Lei Xu</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sym typeface="+mn-ea"/>
                      </a:endParaRPr>
                    </a:p>
                    <a:p>
                      <a:endParaRPr lang="en-US" sz="1600" b="0" dirty="0">
                        <a:latin typeface="Times New Roman" panose="02020603050405020304" pitchFamily="18" charset="0"/>
                        <a:cs typeface="Times New Roman" panose="02020603050405020304" pitchFamily="18" charset="0"/>
                        <a:sym typeface="+mn-ea"/>
                      </a:endParaRPr>
                    </a:p>
                    <a:p>
                      <a:r>
                        <a:rPr lang="en-US" sz="1600" b="0" dirty="0">
                          <a:latin typeface="Times New Roman" panose="02020603050405020304" pitchFamily="18" charset="0"/>
                          <a:cs typeface="Times New Roman" panose="02020603050405020304" pitchFamily="18" charset="0"/>
                          <a:sym typeface="+mn-ea"/>
                        </a:rPr>
                        <a:t>Robust Predictive Control Strategy Applied for Propofol Dosing Using BIS as a Controlled Variable During Anesthesia by: Clara M. Ionescu</a:t>
                      </a:r>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IEEE 2020 second international conference on information and computing science</a:t>
                      </a:r>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sym typeface="+mn-ea"/>
                      </a:endParaRPr>
                    </a:p>
                    <a:p>
                      <a:endParaRPr lang="en-US" sz="1600" b="0" dirty="0">
                        <a:latin typeface="Times New Roman" panose="02020603050405020304" pitchFamily="18" charset="0"/>
                        <a:cs typeface="Times New Roman" panose="02020603050405020304" pitchFamily="18" charset="0"/>
                        <a:sym typeface="+mn-ea"/>
                      </a:endParaRPr>
                    </a:p>
                    <a:p>
                      <a:r>
                        <a:rPr lang="en-US" sz="1600" b="0" dirty="0">
                          <a:latin typeface="Times New Roman" panose="02020603050405020304" pitchFamily="18" charset="0"/>
                          <a:cs typeface="Times New Roman" panose="02020603050405020304" pitchFamily="18" charset="0"/>
                          <a:sym typeface="+mn-ea"/>
                        </a:rPr>
                        <a:t>IEEE transactions on biomedical engineering, sepetember-2018 </a:t>
                      </a:r>
                      <a:r>
                        <a:rPr lang="en-IN" sz="1600" dirty="0">
                          <a:sym typeface="+mn-ea"/>
                        </a:rPr>
                        <a:t> </a:t>
                      </a:r>
                      <a:endParaRPr lang="en-IN"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dirty="0"/>
                        <a:t>*</a:t>
                      </a:r>
                      <a:r>
                        <a:rPr lang="en-US" sz="1600" b="0" dirty="0">
                          <a:latin typeface="Times New Roman" panose="02020603050405020304" pitchFamily="18" charset="0"/>
                          <a:cs typeface="Times New Roman" panose="02020603050405020304" pitchFamily="18" charset="0"/>
                        </a:rPr>
                        <a:t>To enhance the anesthesia management, utilize information resources efficiently and control anesthesia quality, we have independently developed the *Information Management System for Anesthesia Department, which could process record, search and statistics on information and data.</a:t>
                      </a:r>
                      <a:endParaRPr lang="en-US" sz="1600" b="0" dirty="0">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IN" sz="1600" b="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1600" b="0" dirty="0">
                          <a:latin typeface="Times New Roman" panose="02020603050405020304" pitchFamily="18" charset="0"/>
                          <a:cs typeface="Times New Roman" panose="02020603050405020304" pitchFamily="18" charset="0"/>
                        </a:rPr>
                        <a:t> </a:t>
                      </a:r>
                      <a:endParaRPr lang="en-IN" sz="1600" b="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1600" b="0" dirty="0">
                          <a:latin typeface="Times New Roman" panose="02020603050405020304" pitchFamily="18" charset="0"/>
                          <a:cs typeface="Times New Roman" panose="02020603050405020304" pitchFamily="18" charset="0"/>
                          <a:sym typeface="+mn-ea"/>
                        </a:rPr>
                        <a:t>This paper presents the application of predictive control to drug dosing during </a:t>
                      </a:r>
                      <a:r>
                        <a:rPr lang="en-IN" sz="1600" b="0" dirty="0" err="1">
                          <a:latin typeface="Times New Roman" panose="02020603050405020304" pitchFamily="18" charset="0"/>
                          <a:cs typeface="Times New Roman" panose="02020603050405020304" pitchFamily="18" charset="0"/>
                          <a:sym typeface="+mn-ea"/>
                        </a:rPr>
                        <a:t>anesthesia</a:t>
                      </a:r>
                      <a:r>
                        <a:rPr lang="en-IN" sz="1600" b="0" dirty="0">
                          <a:latin typeface="Times New Roman" panose="02020603050405020304" pitchFamily="18" charset="0"/>
                          <a:cs typeface="Times New Roman" panose="02020603050405020304" pitchFamily="18" charset="0"/>
                          <a:sym typeface="+mn-ea"/>
                        </a:rPr>
                        <a:t> in patients undergoing surgery.</a:t>
                      </a:r>
                      <a:endParaRPr lang="en-IN" sz="1600" b="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*“Information Edition” provides editing function for various information forms and databases. *Many pull-down menus exist in the anesthetist input module, with their contents in responding information forms, to be modified by departments based on their own conditions.</a:t>
                      </a:r>
                      <a:endParaRPr lang="en-US" sz="1600" b="0" dirty="0">
                        <a:latin typeface="Times New Roman" panose="02020603050405020304" pitchFamily="18" charset="0"/>
                        <a:cs typeface="Times New Roman" panose="02020603050405020304" pitchFamily="18" charset="0"/>
                      </a:endParaRPr>
                    </a:p>
                    <a:p>
                      <a:pPr algn="l"/>
                      <a:endParaRPr lang="en-US" sz="1600" b="0" dirty="0">
                        <a:latin typeface="Times New Roman" panose="02020603050405020304" pitchFamily="18" charset="0"/>
                        <a:cs typeface="Times New Roman" panose="02020603050405020304" pitchFamily="18" charset="0"/>
                      </a:endParaRPr>
                    </a:p>
                    <a:p>
                      <a:pPr algn="l"/>
                      <a:endParaRPr lang="en-US" sz="1600" b="0" dirty="0">
                        <a:latin typeface="Times New Roman" panose="02020603050405020304" pitchFamily="18" charset="0"/>
                        <a:cs typeface="Times New Roman" panose="02020603050405020304" pitchFamily="18" charset="0"/>
                      </a:endParaRPr>
                    </a:p>
                    <a:p>
                      <a:pPr algn="l"/>
                      <a:endParaRPr lang="en-US" sz="1600" b="0" dirty="0">
                        <a:latin typeface="Times New Roman" panose="02020603050405020304" pitchFamily="18" charset="0"/>
                        <a:cs typeface="Times New Roman" panose="02020603050405020304" pitchFamily="18" charset="0"/>
                      </a:endParaRPr>
                    </a:p>
                    <a:p>
                      <a:pPr algn="l"/>
                      <a:endParaRPr lang="en-US" sz="1600" b="0" dirty="0">
                        <a:latin typeface="Times New Roman" panose="02020603050405020304" pitchFamily="18" charset="0"/>
                        <a:cs typeface="Times New Roman" panose="02020603050405020304" pitchFamily="18" charset="0"/>
                      </a:endParaRPr>
                    </a:p>
                    <a:p>
                      <a:pPr algn="l"/>
                      <a:r>
                        <a:rPr lang="en-IN" sz="1600" b="0" dirty="0">
                          <a:latin typeface="Times New Roman" panose="02020603050405020304" pitchFamily="18" charset="0"/>
                          <a:cs typeface="Times New Roman" panose="02020603050405020304" pitchFamily="18" charset="0"/>
                          <a:sym typeface="+mn-ea"/>
                        </a:rPr>
                        <a:t>The EPSAC_MPC performance can be improved by adding an adaptive gain scheduling in the first 200’s of the </a:t>
                      </a:r>
                      <a:r>
                        <a:rPr lang="en-IN" sz="1600" b="0" dirty="0" err="1">
                          <a:latin typeface="Times New Roman" panose="02020603050405020304" pitchFamily="18" charset="0"/>
                          <a:cs typeface="Times New Roman" panose="02020603050405020304" pitchFamily="18" charset="0"/>
                          <a:sym typeface="+mn-ea"/>
                        </a:rPr>
                        <a:t>anesthesia</a:t>
                      </a:r>
                      <a:r>
                        <a:rPr lang="en-IN" sz="1600" b="0" dirty="0">
                          <a:latin typeface="Times New Roman" panose="02020603050405020304" pitchFamily="18" charset="0"/>
                          <a:cs typeface="Times New Roman" panose="02020603050405020304" pitchFamily="18" charset="0"/>
                          <a:sym typeface="+mn-ea"/>
                        </a:rPr>
                        <a:t> by varying the sigmoid curve based on the real feedback data (BIS monitor).</a:t>
                      </a:r>
                      <a:endParaRPr lang="en-IN" sz="1600" b="0" dirty="0">
                        <a:latin typeface="Times New Roman" panose="02020603050405020304" pitchFamily="18" charset="0"/>
                        <a:cs typeface="Times New Roman" panose="02020603050405020304" pitchFamily="18" charset="0"/>
                      </a:endParaRPr>
                    </a:p>
                    <a:p>
                      <a:pPr algn="l"/>
                      <a:endParaRPr lang="en-IN" sz="16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7" y="0"/>
            <a:ext cx="5169158" cy="1066800"/>
          </a:xfrm>
        </p:spPr>
        <p:txBody>
          <a:bodyPr>
            <a:normAutofit/>
          </a:bodyPr>
          <a:lstStyle/>
          <a:p>
            <a:r>
              <a:rPr lang="en-IN" sz="3200" dirty="0">
                <a:solidFill>
                  <a:srgbClr val="33CC33"/>
                </a:solidFill>
                <a:effectLst/>
                <a:latin typeface="Times New Roman" panose="02020603050405020304" pitchFamily="18" charset="0"/>
                <a:cs typeface="Times New Roman" panose="02020603050405020304" pitchFamily="18" charset="0"/>
              </a:rPr>
              <a:t>PROBLEM</a:t>
            </a:r>
            <a:r>
              <a:rPr lang="en-IN" sz="3200" dirty="0">
                <a:solidFill>
                  <a:srgbClr val="33CC33"/>
                </a:solidFill>
                <a:latin typeface="Times New Roman" panose="02020603050405020304" pitchFamily="18" charset="0"/>
                <a:cs typeface="Times New Roman" panose="02020603050405020304" pitchFamily="18" charset="0"/>
              </a:rPr>
              <a:t> STATEMENT</a:t>
            </a:r>
            <a:endParaRPr lang="en-IN" sz="3200" dirty="0">
              <a:solidFill>
                <a:srgbClr val="33CC3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880" y="746449"/>
            <a:ext cx="11491402" cy="6111551"/>
          </a:xfrm>
        </p:spPr>
        <p:txBody>
          <a:bodyPr>
            <a:normAutofit/>
          </a:bodyPr>
          <a:lstStyle/>
          <a:p>
            <a:r>
              <a:rPr lang="en-US" sz="2800" dirty="0">
                <a:effectLst/>
                <a:latin typeface="Times New Roman" panose="02020603050405020304" pitchFamily="18" charset="0"/>
                <a:cs typeface="Times New Roman" panose="02020603050405020304" pitchFamily="18" charset="0"/>
              </a:rPr>
              <a:t>The quality of life of patients is totally dependent on the</a:t>
            </a:r>
            <a:endParaRPr lang="en-US" sz="2800" dirty="0">
              <a:effectLst/>
              <a:latin typeface="Times New Roman" panose="02020603050405020304" pitchFamily="18" charset="0"/>
              <a:cs typeface="Times New Roman" panose="02020603050405020304" pitchFamily="18" charset="0"/>
            </a:endParaRPr>
          </a:p>
          <a:p>
            <a:pPr marL="0" indent="0">
              <a:buNone/>
            </a:pPr>
            <a:r>
              <a:rPr lang="en-US" sz="2800" dirty="0">
                <a:effectLst/>
                <a:latin typeface="Times New Roman" panose="02020603050405020304" pitchFamily="18" charset="0"/>
                <a:cs typeface="Times New Roman" panose="02020603050405020304" pitchFamily="18" charset="0"/>
              </a:rPr>
              <a:t> doctors who are prone to make mistakes, mistakes or </a:t>
            </a:r>
            <a:endParaRPr lang="en-US" sz="2800" dirty="0">
              <a:effectLst/>
              <a:latin typeface="Times New Roman" panose="02020603050405020304" pitchFamily="18" charset="0"/>
              <a:cs typeface="Times New Roman" panose="02020603050405020304" pitchFamily="18" charset="0"/>
            </a:endParaRPr>
          </a:p>
          <a:p>
            <a:pPr marL="0" indent="0">
              <a:buNone/>
            </a:pPr>
            <a:r>
              <a:rPr lang="en-US" sz="2800" dirty="0">
                <a:effectLst/>
                <a:latin typeface="Times New Roman" panose="02020603050405020304" pitchFamily="18" charset="0"/>
                <a:cs typeface="Times New Roman" panose="02020603050405020304" pitchFamily="18" charset="0"/>
              </a:rPr>
              <a:t>errors are ok if there is no life or death situation. </a:t>
            </a:r>
            <a:endParaRPr lang="en-US" sz="2800" dirty="0">
              <a:effectLst/>
              <a:latin typeface="Times New Roman" panose="02020603050405020304" pitchFamily="18" charset="0"/>
              <a:cs typeface="Times New Roman" panose="02020603050405020304" pitchFamily="18" charset="0"/>
            </a:endParaRPr>
          </a:p>
          <a:p>
            <a:r>
              <a:rPr lang="en-US" sz="2800" dirty="0">
                <a:effectLst/>
                <a:latin typeface="Times New Roman" panose="02020603050405020304" pitchFamily="18" charset="0"/>
                <a:cs typeface="Times New Roman" panose="02020603050405020304" pitchFamily="18" charset="0"/>
              </a:rPr>
              <a:t>The anesthetists handle not one surgery every day but they</a:t>
            </a:r>
            <a:endParaRPr lang="en-US" sz="2800" dirty="0">
              <a:effectLst/>
              <a:latin typeface="Times New Roman" panose="02020603050405020304" pitchFamily="18" charset="0"/>
              <a:cs typeface="Times New Roman" panose="02020603050405020304" pitchFamily="18" charset="0"/>
            </a:endParaRPr>
          </a:p>
          <a:p>
            <a:pPr marL="0" indent="0">
              <a:buNone/>
            </a:pPr>
            <a:r>
              <a:rPr lang="en-US" sz="2800" dirty="0">
                <a:effectLst/>
                <a:latin typeface="Times New Roman" panose="02020603050405020304" pitchFamily="18" charset="0"/>
                <a:cs typeface="Times New Roman" panose="02020603050405020304" pitchFamily="18" charset="0"/>
              </a:rPr>
              <a:t>handle multiple surgeries back to back as it’s their job so the chances</a:t>
            </a:r>
            <a:endParaRPr lang="en-US" sz="2800" dirty="0">
              <a:effectLst/>
              <a:latin typeface="Times New Roman" panose="02020603050405020304" pitchFamily="18" charset="0"/>
              <a:cs typeface="Times New Roman" panose="02020603050405020304" pitchFamily="18" charset="0"/>
            </a:endParaRPr>
          </a:p>
          <a:p>
            <a:pPr marL="0" indent="0">
              <a:buNone/>
            </a:pPr>
            <a:r>
              <a:rPr lang="en-US" sz="2800" dirty="0">
                <a:effectLst/>
                <a:latin typeface="Times New Roman" panose="02020603050405020304" pitchFamily="18" charset="0"/>
                <a:cs typeface="Times New Roman" panose="02020603050405020304" pitchFamily="18" charset="0"/>
              </a:rPr>
              <a:t> are more to commit errors.</a:t>
            </a:r>
            <a:endParaRPr lang="en-US" sz="2800" dirty="0">
              <a:effectLst/>
              <a:latin typeface="Times New Roman" panose="02020603050405020304" pitchFamily="18" charset="0"/>
              <a:cs typeface="Times New Roman" panose="02020603050405020304" pitchFamily="18" charset="0"/>
            </a:endParaRPr>
          </a:p>
          <a:p>
            <a:r>
              <a:rPr lang="en-US" sz="2800" dirty="0">
                <a:effectLst/>
                <a:latin typeface="Times New Roman" panose="02020603050405020304" pitchFamily="18" charset="0"/>
                <a:cs typeface="Times New Roman" panose="02020603050405020304" pitchFamily="18" charset="0"/>
              </a:rPr>
              <a:t>So Embedded patient monitoring system has been designed </a:t>
            </a:r>
            <a:endParaRPr lang="en-US" sz="2800" dirty="0">
              <a:effectLst/>
              <a:latin typeface="Times New Roman" panose="02020603050405020304" pitchFamily="18" charset="0"/>
              <a:cs typeface="Times New Roman" panose="02020603050405020304" pitchFamily="18" charset="0"/>
            </a:endParaRPr>
          </a:p>
          <a:p>
            <a:pPr marL="0" indent="0">
              <a:buNone/>
            </a:pPr>
            <a:r>
              <a:rPr lang="en-US" sz="2800" dirty="0">
                <a:effectLst/>
                <a:latin typeface="Times New Roman" panose="02020603050405020304" pitchFamily="18" charset="0"/>
                <a:cs typeface="Times New Roman" panose="02020603050405020304" pitchFamily="18" charset="0"/>
              </a:rPr>
              <a:t>with different sensors to give alert to anesthesiologist if any </a:t>
            </a:r>
            <a:endParaRPr lang="en-US" sz="2800" dirty="0">
              <a:effectLst/>
              <a:latin typeface="Times New Roman" panose="02020603050405020304" pitchFamily="18" charset="0"/>
              <a:cs typeface="Times New Roman" panose="02020603050405020304" pitchFamily="18" charset="0"/>
            </a:endParaRPr>
          </a:p>
          <a:p>
            <a:pPr marL="0" indent="0">
              <a:buNone/>
            </a:pPr>
            <a:r>
              <a:rPr lang="en-US" sz="2800" dirty="0">
                <a:effectLst/>
                <a:latin typeface="Times New Roman" panose="02020603050405020304" pitchFamily="18" charset="0"/>
                <a:cs typeface="Times New Roman" panose="02020603050405020304" pitchFamily="18" charset="0"/>
              </a:rPr>
              <a:t>abnormality occurs while delivering anesthesia to the patient</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a:picLocks noChangeAspect="1"/>
          </p:cNvPicPr>
          <p:nvPr/>
        </p:nvPicPr>
        <p:blipFill>
          <a:blip r:embed="rId1"/>
          <a:stretch>
            <a:fillRect/>
          </a:stretch>
        </p:blipFill>
        <p:spPr>
          <a:xfrm>
            <a:off x="8556172" y="4191556"/>
            <a:ext cx="3519948" cy="2519265"/>
          </a:xfrm>
          <a:prstGeom prst="rect">
            <a:avLst/>
          </a:prstGeom>
        </p:spPr>
      </p:pic>
      <p:pic>
        <p:nvPicPr>
          <p:cNvPr id="1026" name="Picture 2" descr="Anesthesia Malpractice Cases &amp;amp; Examples - McIntyre Law P.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8106" y="0"/>
            <a:ext cx="4173894" cy="3750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3247052" cy="1066800"/>
          </a:xfrm>
        </p:spPr>
        <p:txBody>
          <a:bodyPr>
            <a:normAutofit/>
          </a:bodyPr>
          <a:lstStyle/>
          <a:p>
            <a:r>
              <a:rPr lang="en-IN" sz="3200" dirty="0">
                <a:solidFill>
                  <a:srgbClr val="33CC33"/>
                </a:solidFill>
                <a:effectLst/>
                <a:latin typeface="Times New Roman" panose="02020603050405020304" pitchFamily="18" charset="0"/>
                <a:cs typeface="Times New Roman" panose="02020603050405020304" pitchFamily="18" charset="0"/>
              </a:rPr>
              <a:t>objectives</a:t>
            </a:r>
            <a:endParaRPr lang="en-IN" sz="3200" dirty="0">
              <a:solidFill>
                <a:srgbClr val="33CC33"/>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5902" y="839755"/>
            <a:ext cx="11485984" cy="5887616"/>
          </a:xfrm>
        </p:spPr>
        <p:txBody>
          <a:bodyPr>
            <a:normAutofit/>
          </a:bodyPr>
          <a:lstStyle/>
          <a:p>
            <a:r>
              <a:rPr lang="en-US" sz="2400" dirty="0">
                <a:effectLst/>
                <a:latin typeface="Times New Roman" panose="02020603050405020304" pitchFamily="18" charset="0"/>
                <a:cs typeface="Times New Roman" panose="02020603050405020304" pitchFamily="18" charset="0"/>
              </a:rPr>
              <a:t>The main aim of the project is to aid an anesthetist during a surgery to eliminate human errors in injecting precise amount of anesthesia drug to the patient. </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Keypad is interfaced to set the level of anesthesia to be administered to the patient in terms of milliliters (1ml to 1000ml) and the time at which the drug should be injected. </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LCD is interfaced to display the quantity to be injected and the time at which the drug is to be injected. Real time clock keeps a track of current time. </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Stepper motor is mechanically connected to the syringe infusion pump injects uniform flow of anesthesia at desired time. </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The training dataset allows the machine to analyze and learn the associations between an input and desired output.</a:t>
            </a:r>
            <a:endParaRPr lang="en-IN" sz="24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5" y="74645"/>
            <a:ext cx="4432041" cy="839755"/>
          </a:xfrm>
        </p:spPr>
        <p:txBody>
          <a:bodyPr/>
          <a:lstStyle/>
          <a:p>
            <a:r>
              <a:rPr lang="en-IN" dirty="0">
                <a:solidFill>
                  <a:srgbClr val="33CC33"/>
                </a:solidFill>
                <a:effectLst/>
                <a:latin typeface="Times New Roman" panose="02020603050405020304" pitchFamily="18" charset="0"/>
                <a:cs typeface="Times New Roman" panose="02020603050405020304" pitchFamily="18" charset="0"/>
              </a:rPr>
              <a:t>BLOCK DIAGRAM</a:t>
            </a:r>
            <a:endParaRPr lang="en-IN" dirty="0">
              <a:solidFill>
                <a:srgbClr val="33CC33"/>
              </a:solidFill>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51926" y="783771"/>
            <a:ext cx="11597951" cy="5803641"/>
          </a:xfrm>
        </p:spPr>
        <p:txBody>
          <a:bodyPr/>
          <a:lstStyle/>
          <a:p>
            <a:r>
              <a:rPr lang="en-IN" dirty="0"/>
              <a:t>x</a:t>
            </a:r>
            <a:endParaRPr lang="en-IN" dirty="0"/>
          </a:p>
        </p:txBody>
      </p:sp>
      <p:sp>
        <p:nvSpPr>
          <p:cNvPr id="3" name="Rectangle: Rounded Corners 2"/>
          <p:cNvSpPr/>
          <p:nvPr/>
        </p:nvSpPr>
        <p:spPr>
          <a:xfrm>
            <a:off x="485191" y="783771"/>
            <a:ext cx="2537927" cy="11663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KEYPAD</a:t>
            </a:r>
            <a:endParaRPr lang="en-IN" dirty="0"/>
          </a:p>
        </p:txBody>
      </p:sp>
      <p:sp>
        <p:nvSpPr>
          <p:cNvPr id="7" name="Rectangle: Rounded Corners 6"/>
          <p:cNvSpPr/>
          <p:nvPr/>
        </p:nvSpPr>
        <p:spPr>
          <a:xfrm>
            <a:off x="4043265" y="783771"/>
            <a:ext cx="2052735" cy="9610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LCD</a:t>
            </a:r>
            <a:endParaRPr lang="en-IN" dirty="0"/>
          </a:p>
        </p:txBody>
      </p:sp>
      <p:sp>
        <p:nvSpPr>
          <p:cNvPr id="8" name="Rectangle: Rounded Corners 7"/>
          <p:cNvSpPr/>
          <p:nvPr/>
        </p:nvSpPr>
        <p:spPr>
          <a:xfrm>
            <a:off x="4222103" y="2724539"/>
            <a:ext cx="2188028" cy="165151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Arduino UNO</a:t>
            </a:r>
            <a:endParaRPr lang="en-IN" dirty="0"/>
          </a:p>
        </p:txBody>
      </p:sp>
      <p:sp>
        <p:nvSpPr>
          <p:cNvPr id="9" name="Rectangle: Rounded Corners 8"/>
          <p:cNvSpPr/>
          <p:nvPr/>
        </p:nvSpPr>
        <p:spPr>
          <a:xfrm>
            <a:off x="7417836" y="2976465"/>
            <a:ext cx="1399593" cy="12782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Motor Driver</a:t>
            </a:r>
            <a:endParaRPr lang="en-IN" dirty="0"/>
          </a:p>
        </p:txBody>
      </p:sp>
      <p:sp>
        <p:nvSpPr>
          <p:cNvPr id="11" name="Rectangle: Rounded Corners 10"/>
          <p:cNvSpPr/>
          <p:nvPr/>
        </p:nvSpPr>
        <p:spPr>
          <a:xfrm>
            <a:off x="4222103" y="5253135"/>
            <a:ext cx="1385595" cy="89573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Power Supply</a:t>
            </a:r>
            <a:endParaRPr lang="en-IN" dirty="0"/>
          </a:p>
        </p:txBody>
      </p:sp>
      <p:sp>
        <p:nvSpPr>
          <p:cNvPr id="12" name="Rectangle: Rounded Corners 11"/>
          <p:cNvSpPr/>
          <p:nvPr/>
        </p:nvSpPr>
        <p:spPr>
          <a:xfrm>
            <a:off x="7548465" y="4898571"/>
            <a:ext cx="1268964" cy="10730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Power Supply</a:t>
            </a:r>
            <a:endParaRPr lang="en-IN" dirty="0"/>
          </a:p>
        </p:txBody>
      </p:sp>
      <p:sp>
        <p:nvSpPr>
          <p:cNvPr id="13" name="Rectangle: Rounded Corners 12"/>
          <p:cNvSpPr/>
          <p:nvPr/>
        </p:nvSpPr>
        <p:spPr>
          <a:xfrm>
            <a:off x="10030408" y="2724539"/>
            <a:ext cx="1511559" cy="14275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Peristaltic Motor</a:t>
            </a:r>
            <a:endParaRPr lang="en-IN" dirty="0"/>
          </a:p>
        </p:txBody>
      </p:sp>
      <p:sp>
        <p:nvSpPr>
          <p:cNvPr id="14" name="Arrow: Down 13"/>
          <p:cNvSpPr/>
          <p:nvPr/>
        </p:nvSpPr>
        <p:spPr>
          <a:xfrm>
            <a:off x="11178074" y="4203440"/>
            <a:ext cx="149289" cy="606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Up 15"/>
          <p:cNvSpPr/>
          <p:nvPr/>
        </p:nvSpPr>
        <p:spPr>
          <a:xfrm>
            <a:off x="10380308" y="4152122"/>
            <a:ext cx="144623" cy="7091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p:cNvSpPr/>
          <p:nvPr/>
        </p:nvSpPr>
        <p:spPr>
          <a:xfrm>
            <a:off x="5150498" y="1744823"/>
            <a:ext cx="177282" cy="961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Connector: Elbow 20"/>
          <p:cNvCxnSpPr>
            <a:endCxn id="8" idx="1"/>
          </p:cNvCxnSpPr>
          <p:nvPr/>
        </p:nvCxnSpPr>
        <p:spPr>
          <a:xfrm>
            <a:off x="2015412" y="1950097"/>
            <a:ext cx="2206691" cy="1600201"/>
          </a:xfrm>
          <a:prstGeom prst="bentConnector3">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2" name="Arrow: Up 21"/>
          <p:cNvSpPr/>
          <p:nvPr/>
        </p:nvSpPr>
        <p:spPr>
          <a:xfrm>
            <a:off x="8126963" y="4254759"/>
            <a:ext cx="144623" cy="6438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Up 22"/>
          <p:cNvSpPr/>
          <p:nvPr/>
        </p:nvSpPr>
        <p:spPr>
          <a:xfrm>
            <a:off x="4917233" y="4376057"/>
            <a:ext cx="144623" cy="8770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Left 23"/>
          <p:cNvSpPr/>
          <p:nvPr/>
        </p:nvSpPr>
        <p:spPr>
          <a:xfrm>
            <a:off x="8817429" y="3429000"/>
            <a:ext cx="1212979" cy="1212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Left 24"/>
          <p:cNvSpPr/>
          <p:nvPr/>
        </p:nvSpPr>
        <p:spPr>
          <a:xfrm>
            <a:off x="6428794" y="3429000"/>
            <a:ext cx="989042" cy="1212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6774024" y="1604865"/>
            <a:ext cx="1978090" cy="9610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ML Data Sets</a:t>
            </a:r>
            <a:endParaRPr lang="en-IN" dirty="0"/>
          </a:p>
        </p:txBody>
      </p:sp>
      <p:cxnSp>
        <p:nvCxnSpPr>
          <p:cNvPr id="28" name="Straight Connector 27"/>
          <p:cNvCxnSpPr/>
          <p:nvPr/>
        </p:nvCxnSpPr>
        <p:spPr>
          <a:xfrm flipH="1">
            <a:off x="6349482" y="2425957"/>
            <a:ext cx="849084" cy="410548"/>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9" name="Rectangle: Rounded Corners 28"/>
          <p:cNvSpPr/>
          <p:nvPr/>
        </p:nvSpPr>
        <p:spPr>
          <a:xfrm>
            <a:off x="9913777" y="4798263"/>
            <a:ext cx="933061" cy="95172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Input</a:t>
            </a:r>
            <a:endParaRPr lang="en-IN" dirty="0"/>
          </a:p>
        </p:txBody>
      </p:sp>
      <p:sp>
        <p:nvSpPr>
          <p:cNvPr id="30" name="Rectangle: Rounded Corners 29"/>
          <p:cNvSpPr/>
          <p:nvPr/>
        </p:nvSpPr>
        <p:spPr>
          <a:xfrm>
            <a:off x="10874831" y="4809929"/>
            <a:ext cx="1027923" cy="7837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Output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4096138" cy="905069"/>
          </a:xfrm>
        </p:spPr>
        <p:txBody>
          <a:bodyPr/>
          <a:lstStyle/>
          <a:p>
            <a:r>
              <a:rPr lang="en-IN" dirty="0">
                <a:solidFill>
                  <a:srgbClr val="33CC33"/>
                </a:solidFill>
                <a:effectLst/>
                <a:latin typeface="Times New Roman" panose="02020603050405020304" pitchFamily="18" charset="0"/>
                <a:cs typeface="Times New Roman" panose="02020603050405020304" pitchFamily="18" charset="0"/>
              </a:rPr>
              <a:t>methodology</a:t>
            </a:r>
            <a:endParaRPr lang="en-IN" dirty="0">
              <a:solidFill>
                <a:srgbClr val="33CC33"/>
              </a:solidFill>
              <a:effectLst/>
              <a:latin typeface="Times New Roman" panose="02020603050405020304" pitchFamily="18" charset="0"/>
              <a:cs typeface="Times New Roman" panose="02020603050405020304" pitchFamily="18" charset="0"/>
            </a:endParaRPr>
          </a:p>
        </p:txBody>
      </p:sp>
      <p:sp>
        <p:nvSpPr>
          <p:cNvPr id="7" name="Text Box 6"/>
          <p:cNvSpPr txBox="1"/>
          <p:nvPr/>
        </p:nvSpPr>
        <p:spPr>
          <a:xfrm>
            <a:off x="81280" y="791845"/>
            <a:ext cx="8878570" cy="6000750"/>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sym typeface="+mn-ea"/>
              </a:rPr>
              <a:t>By using the keypad provided along with the Microcontroller, the anesthetist can set the level of anesthesia to be administered to the patient in terms of milliliters (1ml to 1000ml).</a:t>
            </a:r>
            <a:endParaRPr lang="en-US" sz="2400" dirty="0">
              <a:effectLst/>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4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sym typeface="+mn-ea"/>
              </a:rPr>
              <a:t>After receiving the anesthesia level from the keypad, the Microcontroller sets the system to administer anesthesia to the prescribed level. </a:t>
            </a:r>
            <a:endParaRPr lang="en-US" sz="24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sym typeface="+mn-ea"/>
              </a:rPr>
              <a:t>The rotation of the stepper  motor causes the Infusion Pump to move in forward or in a backward direction and the anesthesia provided in the syringe </a:t>
            </a:r>
            <a:r>
              <a:rPr lang="en-US" sz="2400">
                <a:effectLst/>
                <a:latin typeface="Times New Roman" panose="02020603050405020304" pitchFamily="18" charset="0"/>
                <a:cs typeface="Times New Roman" panose="02020603050405020304" pitchFamily="18" charset="0"/>
                <a:sym typeface="+mn-ea"/>
              </a:rPr>
              <a:t>will be injected </a:t>
            </a:r>
            <a:r>
              <a:rPr lang="en-US" sz="2400" dirty="0">
                <a:effectLst/>
                <a:latin typeface="Times New Roman" panose="02020603050405020304" pitchFamily="18" charset="0"/>
                <a:cs typeface="Times New Roman" panose="02020603050405020304" pitchFamily="18" charset="0"/>
                <a:sym typeface="+mn-ea"/>
              </a:rPr>
              <a:t>into the body of the patient.</a:t>
            </a:r>
            <a:endParaRPr lang="en-US" sz="24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IR detector is included in the present system for monitoring the total anesthesia level throughout surgery period. </a:t>
            </a:r>
            <a:endParaRPr lang="en-US" sz="24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sym typeface="+mn-ea"/>
              </a:rPr>
              <a:t>The training dataset allows the machine to analyze and learn the associations between an input and desired output and if there is any problem occurs in patient’s body then it is displayed in the LCD.</a:t>
            </a:r>
            <a:endParaRPr lang="en-US" sz="2400" dirty="0">
              <a:effectLst/>
              <a:latin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cs typeface="Times New Roman" panose="02020603050405020304" pitchFamily="18" charset="0"/>
            </a:endParaRPr>
          </a:p>
        </p:txBody>
      </p:sp>
      <p:sp>
        <p:nvSpPr>
          <p:cNvPr id="4" name="Rectangle: Rounded Corners 3"/>
          <p:cNvSpPr/>
          <p:nvPr/>
        </p:nvSpPr>
        <p:spPr>
          <a:xfrm>
            <a:off x="9909110" y="149290"/>
            <a:ext cx="1679510" cy="64255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Power Supply</a:t>
            </a:r>
            <a:endParaRPr lang="en-IN" dirty="0"/>
          </a:p>
        </p:txBody>
      </p:sp>
      <p:sp>
        <p:nvSpPr>
          <p:cNvPr id="5" name="Rectangle: Rounded Corners 4"/>
          <p:cNvSpPr/>
          <p:nvPr/>
        </p:nvSpPr>
        <p:spPr>
          <a:xfrm>
            <a:off x="9909110" y="1268963"/>
            <a:ext cx="1679510" cy="7837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LCD Display</a:t>
            </a:r>
            <a:endParaRPr lang="en-IN" dirty="0"/>
          </a:p>
        </p:txBody>
      </p:sp>
      <p:sp>
        <p:nvSpPr>
          <p:cNvPr id="6" name="Rectangle: Rounded Corners 5"/>
          <p:cNvSpPr/>
          <p:nvPr/>
        </p:nvSpPr>
        <p:spPr>
          <a:xfrm>
            <a:off x="9909110" y="2463282"/>
            <a:ext cx="1604865" cy="7837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Patient Number</a:t>
            </a:r>
            <a:endParaRPr lang="en-IN" dirty="0"/>
          </a:p>
        </p:txBody>
      </p:sp>
      <p:sp>
        <p:nvSpPr>
          <p:cNvPr id="8" name="Rectangle: Rounded Corners 7"/>
          <p:cNvSpPr/>
          <p:nvPr/>
        </p:nvSpPr>
        <p:spPr>
          <a:xfrm>
            <a:off x="9909110" y="3591030"/>
            <a:ext cx="1679510" cy="905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Activate Peristaltic Motor</a:t>
            </a:r>
            <a:endParaRPr lang="en-IN" dirty="0"/>
          </a:p>
        </p:txBody>
      </p:sp>
      <p:sp>
        <p:nvSpPr>
          <p:cNvPr id="9" name="Rectangle: Rounded Corners 8"/>
          <p:cNvSpPr/>
          <p:nvPr/>
        </p:nvSpPr>
        <p:spPr>
          <a:xfrm>
            <a:off x="9909110" y="4851920"/>
            <a:ext cx="1679510" cy="9703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Inject </a:t>
            </a:r>
            <a:r>
              <a:rPr lang="en-IN" dirty="0" err="1"/>
              <a:t>Anesthesia</a:t>
            </a:r>
            <a:endParaRPr lang="en-IN" dirty="0"/>
          </a:p>
        </p:txBody>
      </p:sp>
      <p:sp>
        <p:nvSpPr>
          <p:cNvPr id="10" name="Arrow: Down 9"/>
          <p:cNvSpPr/>
          <p:nvPr/>
        </p:nvSpPr>
        <p:spPr>
          <a:xfrm>
            <a:off x="10627567" y="791845"/>
            <a:ext cx="167951" cy="477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p:cNvSpPr/>
          <p:nvPr/>
        </p:nvSpPr>
        <p:spPr>
          <a:xfrm>
            <a:off x="10627567" y="2052735"/>
            <a:ext cx="167951" cy="4105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p:cNvSpPr/>
          <p:nvPr/>
        </p:nvSpPr>
        <p:spPr>
          <a:xfrm>
            <a:off x="10627567" y="3247054"/>
            <a:ext cx="93306" cy="343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p:cNvSpPr/>
          <p:nvPr/>
        </p:nvSpPr>
        <p:spPr>
          <a:xfrm>
            <a:off x="10627567" y="4496099"/>
            <a:ext cx="167951" cy="3558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p:cNvSpPr/>
          <p:nvPr/>
        </p:nvSpPr>
        <p:spPr>
          <a:xfrm>
            <a:off x="10627567" y="5822304"/>
            <a:ext cx="167951" cy="485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p:cNvSpPr/>
          <p:nvPr/>
        </p:nvSpPr>
        <p:spPr>
          <a:xfrm>
            <a:off x="10356979" y="6307494"/>
            <a:ext cx="1007706" cy="41978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Output</a:t>
            </a:r>
            <a:endParaRPr lang="en-IN" dirty="0"/>
          </a:p>
        </p:txBody>
      </p:sp>
      <p:sp>
        <p:nvSpPr>
          <p:cNvPr id="17" name="Arrow: Bent-Up 16"/>
          <p:cNvSpPr/>
          <p:nvPr/>
        </p:nvSpPr>
        <p:spPr>
          <a:xfrm>
            <a:off x="11416003" y="3009123"/>
            <a:ext cx="569167" cy="35922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 17"/>
          <p:cNvSpPr/>
          <p:nvPr/>
        </p:nvSpPr>
        <p:spPr>
          <a:xfrm>
            <a:off x="11513975" y="2833478"/>
            <a:ext cx="429209"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0</TotalTime>
  <Words>11595</Words>
  <Application>WPS Presentation</Application>
  <PresentationFormat>Widescreen</PresentationFormat>
  <Paragraphs>543</Paragraphs>
  <Slides>17</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8" baseType="lpstr">
      <vt:lpstr>Arial</vt:lpstr>
      <vt:lpstr>SimSun</vt:lpstr>
      <vt:lpstr>Wingdings</vt:lpstr>
      <vt:lpstr>Times New Roman</vt:lpstr>
      <vt:lpstr>Calibri</vt:lpstr>
      <vt:lpstr>Rockwell</vt:lpstr>
      <vt:lpstr>Microsoft YaHei</vt:lpstr>
      <vt:lpstr>Arial Unicode MS</vt:lpstr>
      <vt:lpstr>Bookman Old Style</vt:lpstr>
      <vt:lpstr>Damask</vt:lpstr>
      <vt:lpstr>Word.Picture.8</vt:lpstr>
      <vt:lpstr>PowerPoint 演示文稿</vt:lpstr>
      <vt:lpstr>OUTLINE:</vt:lpstr>
      <vt:lpstr>INTRODUCTION:</vt:lpstr>
      <vt:lpstr>LITERATURE SURVEY:</vt:lpstr>
      <vt:lpstr>PowerPoint 演示文稿</vt:lpstr>
      <vt:lpstr>PROBLEM STATEMENT</vt:lpstr>
      <vt:lpstr>objectives</vt:lpstr>
      <vt:lpstr>BLOCK DIAGRAM</vt:lpstr>
      <vt:lpstr>methodology</vt:lpstr>
      <vt:lpstr>SOFTWARE AND HARDWARE USED</vt:lpstr>
      <vt:lpstr>Project Implementation</vt:lpstr>
      <vt:lpstr>Components Lists </vt:lpstr>
      <vt:lpstr>DATA SETS</vt:lpstr>
      <vt:lpstr>DATASETS</vt:lpstr>
      <vt:lpstr>OUTPUT(Till Date)</vt:lpstr>
      <vt:lpstr>CONCLUSION AND 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ANESTHESIA CONTROLLING SYSTEM FOR MEDICAL APPLICATIONS</dc:title>
  <dc:creator>chaitra bp</dc:creator>
  <cp:lastModifiedBy>KAPIL DIXIT</cp:lastModifiedBy>
  <cp:revision>48</cp:revision>
  <dcterms:created xsi:type="dcterms:W3CDTF">2021-12-15T01:47:00Z</dcterms:created>
  <dcterms:modified xsi:type="dcterms:W3CDTF">2022-07-24T04:59:53Z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2A5ABE43D2CF46A3AB194C529750605B</vt:lpwstr>
  </property>
  <property fmtid="{D5CDD505-2E9C-101B-9397-08002B2CF9AE}" pid="3" name="KSOProductBuildVer">
    <vt:lpwstr>1033-11.2.0.11191</vt:lpwstr>
  </property>
</Properties>
</file>