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96" r:id="rId2"/>
    <p:sldId id="268" r:id="rId3"/>
    <p:sldId id="265" r:id="rId4"/>
    <p:sldId id="269" r:id="rId5"/>
    <p:sldId id="297" r:id="rId6"/>
    <p:sldId id="290" r:id="rId7"/>
    <p:sldId id="273" r:id="rId8"/>
    <p:sldId id="293" r:id="rId9"/>
    <p:sldId id="294" r:id="rId10"/>
    <p:sldId id="276" r:id="rId11"/>
    <p:sldId id="277" r:id="rId12"/>
    <p:sldId id="278" r:id="rId13"/>
    <p:sldId id="279" r:id="rId14"/>
    <p:sldId id="292" r:id="rId15"/>
    <p:sldId id="288" r:id="rId16"/>
    <p:sldId id="289" r:id="rId17"/>
    <p:sldId id="295" r:id="rId18"/>
    <p:sldId id="284" r:id="rId19"/>
    <p:sldId id="285" r:id="rId20"/>
    <p:sldId id="28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itra bp" initials="cb" lastIdx="2" clrIdx="0">
    <p:extLst>
      <p:ext uri="{19B8F6BF-5375-455C-9EA6-DF929625EA0E}">
        <p15:presenceInfo xmlns:p15="http://schemas.microsoft.com/office/powerpoint/2012/main" userId="191bb20db464fa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C2F0"/>
    <a:srgbClr val="E6E6E6"/>
    <a:srgbClr val="F1B7F7"/>
    <a:srgbClr val="3B7600"/>
    <a:srgbClr val="99FF33"/>
    <a:srgbClr val="2C846D"/>
    <a:srgbClr val="E90959"/>
    <a:srgbClr val="B9FBD4"/>
    <a:srgbClr val="92D050"/>
    <a:srgbClr val="F105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802453-D291-4735-BB5D-77C33A68A660}" v="982" dt="2021-07-15T04:15:32.8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56" autoAdjust="0"/>
  </p:normalViewPr>
  <p:slideViewPr>
    <p:cSldViewPr snapToGrid="0">
      <p:cViewPr varScale="1">
        <p:scale>
          <a:sx n="79" d="100"/>
          <a:sy n="79" d="100"/>
        </p:scale>
        <p:origin x="77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B5E69-7966-4E2F-B85A-4E406BA8C11E}" type="datetimeFigureOut">
              <a:rPr lang="en-IN" smtClean="0"/>
              <a:t>15-07-2021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6C102F-7007-4E1F-BB2B-3A3722FBD139}" type="slidenum">
              <a:rPr lang="en-IN" smtClean="0"/>
              <a:t>‹#›</a:t>
            </a:fld>
            <a:endParaRPr lang="en-IN"/>
          </a:p>
        </p:txBody>
      </p:sp>
    </p:spTree>
    <p:extLst>
      <p:ext uri="{BB962C8B-B14F-4D97-AF65-F5344CB8AC3E}">
        <p14:creationId xmlns:p14="http://schemas.microsoft.com/office/powerpoint/2010/main" val="3364468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5F5883-33A2-4922-8B4F-7768EA42FFEF}"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ABD61-1203-44CC-B7C7-4705E985F1FE}" type="slidenum">
              <a:rPr lang="en-IN" smtClean="0"/>
              <a:t>‹#›</a:t>
            </a:fld>
            <a:endParaRPr lang="en-IN"/>
          </a:p>
        </p:txBody>
      </p:sp>
    </p:spTree>
    <p:extLst>
      <p:ext uri="{BB962C8B-B14F-4D97-AF65-F5344CB8AC3E}">
        <p14:creationId xmlns:p14="http://schemas.microsoft.com/office/powerpoint/2010/main" val="543615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5F5883-33A2-4922-8B4F-7768EA42FFEF}"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ABD61-1203-44CC-B7C7-4705E985F1FE}" type="slidenum">
              <a:rPr lang="en-IN" smtClean="0"/>
              <a:t>‹#›</a:t>
            </a:fld>
            <a:endParaRPr lang="en-IN"/>
          </a:p>
        </p:txBody>
      </p:sp>
    </p:spTree>
    <p:extLst>
      <p:ext uri="{BB962C8B-B14F-4D97-AF65-F5344CB8AC3E}">
        <p14:creationId xmlns:p14="http://schemas.microsoft.com/office/powerpoint/2010/main" val="481071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5F5883-33A2-4922-8B4F-7768EA42FFEF}"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ABD61-1203-44CC-B7C7-4705E985F1FE}" type="slidenum">
              <a:rPr lang="en-IN" smtClean="0"/>
              <a:t>‹#›</a:t>
            </a:fld>
            <a:endParaRPr lang="en-IN"/>
          </a:p>
        </p:txBody>
      </p:sp>
    </p:spTree>
    <p:extLst>
      <p:ext uri="{BB962C8B-B14F-4D97-AF65-F5344CB8AC3E}">
        <p14:creationId xmlns:p14="http://schemas.microsoft.com/office/powerpoint/2010/main" val="3490110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5F5883-33A2-4922-8B4F-7768EA42FFEF}"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ABD61-1203-44CC-B7C7-4705E985F1FE}"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7077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5F5883-33A2-4922-8B4F-7768EA42FFEF}"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ABD61-1203-44CC-B7C7-4705E985F1FE}" type="slidenum">
              <a:rPr lang="en-IN" smtClean="0"/>
              <a:t>‹#›</a:t>
            </a:fld>
            <a:endParaRPr lang="en-IN"/>
          </a:p>
        </p:txBody>
      </p:sp>
    </p:spTree>
    <p:extLst>
      <p:ext uri="{BB962C8B-B14F-4D97-AF65-F5344CB8AC3E}">
        <p14:creationId xmlns:p14="http://schemas.microsoft.com/office/powerpoint/2010/main" val="3167712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5F5883-33A2-4922-8B4F-7768EA42FFEF}" type="datetimeFigureOut">
              <a:rPr lang="en-IN" smtClean="0"/>
              <a:t>15-07-2021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CABD61-1203-44CC-B7C7-4705E985F1FE}" type="slidenum">
              <a:rPr lang="en-IN" smtClean="0"/>
              <a:t>‹#›</a:t>
            </a:fld>
            <a:endParaRPr lang="en-IN"/>
          </a:p>
        </p:txBody>
      </p:sp>
    </p:spTree>
    <p:extLst>
      <p:ext uri="{BB962C8B-B14F-4D97-AF65-F5344CB8AC3E}">
        <p14:creationId xmlns:p14="http://schemas.microsoft.com/office/powerpoint/2010/main" val="3877526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5F5883-33A2-4922-8B4F-7768EA42FFEF}" type="datetimeFigureOut">
              <a:rPr lang="en-IN" smtClean="0"/>
              <a:t>15-07-2021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CABD61-1203-44CC-B7C7-4705E985F1FE}" type="slidenum">
              <a:rPr lang="en-IN" smtClean="0"/>
              <a:t>‹#›</a:t>
            </a:fld>
            <a:endParaRPr lang="en-IN"/>
          </a:p>
        </p:txBody>
      </p:sp>
    </p:spTree>
    <p:extLst>
      <p:ext uri="{BB962C8B-B14F-4D97-AF65-F5344CB8AC3E}">
        <p14:creationId xmlns:p14="http://schemas.microsoft.com/office/powerpoint/2010/main" val="287221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5F5883-33A2-4922-8B4F-7768EA42FFEF}"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ABD61-1203-44CC-B7C7-4705E985F1FE}" type="slidenum">
              <a:rPr lang="en-IN" smtClean="0"/>
              <a:t>‹#›</a:t>
            </a:fld>
            <a:endParaRPr lang="en-IN"/>
          </a:p>
        </p:txBody>
      </p:sp>
    </p:spTree>
    <p:extLst>
      <p:ext uri="{BB962C8B-B14F-4D97-AF65-F5344CB8AC3E}">
        <p14:creationId xmlns:p14="http://schemas.microsoft.com/office/powerpoint/2010/main" val="1651998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5F5883-33A2-4922-8B4F-7768EA42FFEF}"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ABD61-1203-44CC-B7C7-4705E985F1FE}" type="slidenum">
              <a:rPr lang="en-IN" smtClean="0"/>
              <a:t>‹#›</a:t>
            </a:fld>
            <a:endParaRPr lang="en-IN"/>
          </a:p>
        </p:txBody>
      </p:sp>
    </p:spTree>
    <p:extLst>
      <p:ext uri="{BB962C8B-B14F-4D97-AF65-F5344CB8AC3E}">
        <p14:creationId xmlns:p14="http://schemas.microsoft.com/office/powerpoint/2010/main" val="2979153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5F5883-33A2-4922-8B4F-7768EA42FFEF}"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ABD61-1203-44CC-B7C7-4705E985F1FE}" type="slidenum">
              <a:rPr lang="en-IN" smtClean="0"/>
              <a:t>‹#›</a:t>
            </a:fld>
            <a:endParaRPr lang="en-IN"/>
          </a:p>
        </p:txBody>
      </p:sp>
    </p:spTree>
    <p:extLst>
      <p:ext uri="{BB962C8B-B14F-4D97-AF65-F5344CB8AC3E}">
        <p14:creationId xmlns:p14="http://schemas.microsoft.com/office/powerpoint/2010/main" val="63029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5F5883-33A2-4922-8B4F-7768EA42FFEF}"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ABD61-1203-44CC-B7C7-4705E985F1FE}" type="slidenum">
              <a:rPr lang="en-IN" smtClean="0"/>
              <a:t>‹#›</a:t>
            </a:fld>
            <a:endParaRPr lang="en-IN"/>
          </a:p>
        </p:txBody>
      </p:sp>
    </p:spTree>
    <p:extLst>
      <p:ext uri="{BB962C8B-B14F-4D97-AF65-F5344CB8AC3E}">
        <p14:creationId xmlns:p14="http://schemas.microsoft.com/office/powerpoint/2010/main" val="2378863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5F5883-33A2-4922-8B4F-7768EA42FFEF}"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ABD61-1203-44CC-B7C7-4705E985F1FE}" type="slidenum">
              <a:rPr lang="en-IN" smtClean="0"/>
              <a:t>‹#›</a:t>
            </a:fld>
            <a:endParaRPr lang="en-IN"/>
          </a:p>
        </p:txBody>
      </p:sp>
    </p:spTree>
    <p:extLst>
      <p:ext uri="{BB962C8B-B14F-4D97-AF65-F5344CB8AC3E}">
        <p14:creationId xmlns:p14="http://schemas.microsoft.com/office/powerpoint/2010/main" val="2842559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F5883-33A2-4922-8B4F-7768EA42FFEF}" type="datetimeFigureOut">
              <a:rPr lang="en-IN" smtClean="0"/>
              <a:t>15-07-2021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CABD61-1203-44CC-B7C7-4705E985F1FE}" type="slidenum">
              <a:rPr lang="en-IN" smtClean="0"/>
              <a:t>‹#›</a:t>
            </a:fld>
            <a:endParaRPr lang="en-IN"/>
          </a:p>
        </p:txBody>
      </p:sp>
    </p:spTree>
    <p:extLst>
      <p:ext uri="{BB962C8B-B14F-4D97-AF65-F5344CB8AC3E}">
        <p14:creationId xmlns:p14="http://schemas.microsoft.com/office/powerpoint/2010/main" val="856858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5F5883-33A2-4922-8B4F-7768EA42FFEF}" type="datetimeFigureOut">
              <a:rPr lang="en-IN" smtClean="0"/>
              <a:t>15-07-2021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CABD61-1203-44CC-B7C7-4705E985F1FE}" type="slidenum">
              <a:rPr lang="en-IN" smtClean="0"/>
              <a:t>‹#›</a:t>
            </a:fld>
            <a:endParaRPr lang="en-IN"/>
          </a:p>
        </p:txBody>
      </p:sp>
    </p:spTree>
    <p:extLst>
      <p:ext uri="{BB962C8B-B14F-4D97-AF65-F5344CB8AC3E}">
        <p14:creationId xmlns:p14="http://schemas.microsoft.com/office/powerpoint/2010/main" val="253826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F5883-33A2-4922-8B4F-7768EA42FFEF}" type="datetimeFigureOut">
              <a:rPr lang="en-IN" smtClean="0"/>
              <a:t>15-07-2021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CABD61-1203-44CC-B7C7-4705E985F1FE}" type="slidenum">
              <a:rPr lang="en-IN" smtClean="0"/>
              <a:t>‹#›</a:t>
            </a:fld>
            <a:endParaRPr lang="en-IN"/>
          </a:p>
        </p:txBody>
      </p:sp>
    </p:spTree>
    <p:extLst>
      <p:ext uri="{BB962C8B-B14F-4D97-AF65-F5344CB8AC3E}">
        <p14:creationId xmlns:p14="http://schemas.microsoft.com/office/powerpoint/2010/main" val="2561394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F5883-33A2-4922-8B4F-7768EA42FFEF}"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ABD61-1203-44CC-B7C7-4705E985F1FE}" type="slidenum">
              <a:rPr lang="en-IN" smtClean="0"/>
              <a:t>‹#›</a:t>
            </a:fld>
            <a:endParaRPr lang="en-IN"/>
          </a:p>
        </p:txBody>
      </p:sp>
    </p:spTree>
    <p:extLst>
      <p:ext uri="{BB962C8B-B14F-4D97-AF65-F5344CB8AC3E}">
        <p14:creationId xmlns:p14="http://schemas.microsoft.com/office/powerpoint/2010/main" val="4246283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F5883-33A2-4922-8B4F-7768EA42FFEF}"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ABD61-1203-44CC-B7C7-4705E985F1FE}" type="slidenum">
              <a:rPr lang="en-IN" smtClean="0"/>
              <a:t>‹#›</a:t>
            </a:fld>
            <a:endParaRPr lang="en-IN"/>
          </a:p>
        </p:txBody>
      </p:sp>
    </p:spTree>
    <p:extLst>
      <p:ext uri="{BB962C8B-B14F-4D97-AF65-F5344CB8AC3E}">
        <p14:creationId xmlns:p14="http://schemas.microsoft.com/office/powerpoint/2010/main" val="376941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25F5883-33A2-4922-8B4F-7768EA42FFEF}" type="datetimeFigureOut">
              <a:rPr lang="en-IN" smtClean="0"/>
              <a:t>15-07-2021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8CABD61-1203-44CC-B7C7-4705E985F1FE}" type="slidenum">
              <a:rPr lang="en-IN" smtClean="0"/>
              <a:t>‹#›</a:t>
            </a:fld>
            <a:endParaRPr lang="en-IN"/>
          </a:p>
        </p:txBody>
      </p:sp>
    </p:spTree>
    <p:extLst>
      <p:ext uri="{BB962C8B-B14F-4D97-AF65-F5344CB8AC3E}">
        <p14:creationId xmlns:p14="http://schemas.microsoft.com/office/powerpoint/2010/main" val="40710757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image" Target="../media/image8.jpeg"/><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A7D373-168C-489A-A278-C30EB43DFD08}"/>
              </a:ext>
            </a:extLst>
          </p:cNvPr>
          <p:cNvSpPr txBox="1"/>
          <p:nvPr/>
        </p:nvSpPr>
        <p:spPr>
          <a:xfrm>
            <a:off x="2488942" y="82717"/>
            <a:ext cx="6097554" cy="584775"/>
          </a:xfrm>
          <a:prstGeom prst="rect">
            <a:avLst/>
          </a:prstGeom>
          <a:noFill/>
        </p:spPr>
        <p:txBody>
          <a:bodyPr wrap="square">
            <a:spAutoFit/>
          </a:bodyPr>
          <a:lstStyle/>
          <a:p>
            <a:pPr algn="ctr"/>
            <a:r>
              <a:rPr lang="en-IN" sz="1600" b="1" cap="all" dirty="0">
                <a:solidFill>
                  <a:srgbClr val="800000"/>
                </a:solidFill>
                <a:effectLst/>
                <a:latin typeface="Times New Roman" panose="02020603050405020304" pitchFamily="18" charset="0"/>
                <a:ea typeface="Times New Roman" panose="02020603050405020304" pitchFamily="18" charset="0"/>
              </a:rPr>
              <a:t>Visvesvaraya Technological University</a:t>
            </a:r>
            <a:r>
              <a:rPr lang="en-IN" sz="1600" dirty="0">
                <a:latin typeface="Calibri" panose="020F0502020204030204" pitchFamily="34" charset="0"/>
                <a:ea typeface="Times New Roman" panose="02020603050405020304" pitchFamily="18" charset="0"/>
              </a:rPr>
              <a:t> </a:t>
            </a:r>
            <a:r>
              <a:rPr lang="en-US" sz="1600" b="1" cap="all" dirty="0">
                <a:solidFill>
                  <a:srgbClr val="800000"/>
                </a:solidFill>
                <a:effectLst/>
                <a:latin typeface="Times New Roman" panose="02020603050405020304" pitchFamily="18" charset="0"/>
              </a:rPr>
              <a:t>BelAgaVI-590014</a:t>
            </a:r>
            <a:endParaRPr lang="en-IN" sz="1600" b="1" dirty="0">
              <a:solidFill>
                <a:srgbClr val="000000"/>
              </a:solidFill>
              <a:effectLst/>
              <a:latin typeface="Times New Roman" panose="02020603050405020304" pitchFamily="18" charset="0"/>
            </a:endParaRPr>
          </a:p>
        </p:txBody>
      </p:sp>
      <p:sp>
        <p:nvSpPr>
          <p:cNvPr id="6" name="Rectangle 2">
            <a:extLst>
              <a:ext uri="{FF2B5EF4-FFF2-40B4-BE49-F238E27FC236}">
                <a16:creationId xmlns:a16="http://schemas.microsoft.com/office/drawing/2014/main" id="{4ECA5121-FC14-4D90-B282-9BB5E0A76343}"/>
              </a:ext>
            </a:extLst>
          </p:cNvPr>
          <p:cNvSpPr>
            <a:spLocks noChangeArrowheads="1"/>
          </p:cNvSpPr>
          <p:nvPr/>
        </p:nvSpPr>
        <p:spPr bwMode="auto">
          <a:xfrm>
            <a:off x="5178490" y="10170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a:extLst>
              <a:ext uri="{FF2B5EF4-FFF2-40B4-BE49-F238E27FC236}">
                <a16:creationId xmlns:a16="http://schemas.microsoft.com/office/drawing/2014/main" id="{599034B4-41DF-42C8-99DB-1C655934C0DC}"/>
              </a:ext>
            </a:extLst>
          </p:cNvPr>
          <p:cNvGraphicFramePr>
            <a:graphicFrameLocks noChangeAspect="1"/>
          </p:cNvGraphicFramePr>
          <p:nvPr>
            <p:extLst>
              <p:ext uri="{D42A27DB-BD31-4B8C-83A1-F6EECF244321}">
                <p14:modId xmlns:p14="http://schemas.microsoft.com/office/powerpoint/2010/main" val="1369109325"/>
              </p:ext>
            </p:extLst>
          </p:nvPr>
        </p:nvGraphicFramePr>
        <p:xfrm>
          <a:off x="5237582" y="667492"/>
          <a:ext cx="825731" cy="1064654"/>
        </p:xfrm>
        <a:graphic>
          <a:graphicData uri="http://schemas.openxmlformats.org/presentationml/2006/ole">
            <mc:AlternateContent xmlns:mc="http://schemas.openxmlformats.org/markup-compatibility/2006">
              <mc:Choice xmlns:v="urn:schemas-microsoft-com:vml" Requires="v">
                <p:oleObj name="Picture" r:id="rId2" imgW="1404079" imgH="2015057" progId="Word.Picture.8">
                  <p:embed/>
                </p:oleObj>
              </mc:Choice>
              <mc:Fallback>
                <p:oleObj name="Picture" r:id="rId2" imgW="1404079" imgH="2015057" progId="Word.Picture.8">
                  <p:embed/>
                  <p:pic>
                    <p:nvPicPr>
                      <p:cNvPr id="7" name="Object 6">
                        <a:extLst>
                          <a:ext uri="{FF2B5EF4-FFF2-40B4-BE49-F238E27FC236}">
                            <a16:creationId xmlns:a16="http://schemas.microsoft.com/office/drawing/2014/main" id="{599034B4-41DF-42C8-99DB-1C655934C0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582" y="667492"/>
                        <a:ext cx="825731" cy="1064654"/>
                      </a:xfrm>
                      <a:prstGeom prst="rect">
                        <a:avLst/>
                      </a:prstGeom>
                      <a:solidFill>
                        <a:srgbClr val="FFFFFF"/>
                      </a:solidFill>
                    </p:spPr>
                  </p:pic>
                </p:oleObj>
              </mc:Fallback>
            </mc:AlternateContent>
          </a:graphicData>
        </a:graphic>
      </p:graphicFrame>
      <p:sp>
        <p:nvSpPr>
          <p:cNvPr id="9" name="TextBox 8">
            <a:extLst>
              <a:ext uri="{FF2B5EF4-FFF2-40B4-BE49-F238E27FC236}">
                <a16:creationId xmlns:a16="http://schemas.microsoft.com/office/drawing/2014/main" id="{33B3E8B7-DA0F-4440-9C83-72505A576164}"/>
              </a:ext>
            </a:extLst>
          </p:cNvPr>
          <p:cNvSpPr txBox="1"/>
          <p:nvPr/>
        </p:nvSpPr>
        <p:spPr>
          <a:xfrm>
            <a:off x="2789853" y="1590989"/>
            <a:ext cx="6354924" cy="463397"/>
          </a:xfrm>
          <a:prstGeom prst="rect">
            <a:avLst/>
          </a:prstGeom>
          <a:noFill/>
        </p:spPr>
        <p:txBody>
          <a:bodyPr wrap="square">
            <a:spAutoFit/>
          </a:bodyPr>
          <a:lstStyle/>
          <a:p>
            <a:pPr algn="ctr">
              <a:lnSpc>
                <a:spcPct val="150000"/>
              </a:lnSpc>
            </a:pPr>
            <a:r>
              <a:rPr lang="en-IN" sz="1600" b="1" dirty="0">
                <a:solidFill>
                  <a:schemeClr val="bg1"/>
                </a:solidFill>
                <a:latin typeface="Times New Roman" panose="02020603050405020304" pitchFamily="18" charset="0"/>
                <a:ea typeface="Times New Roman" panose="02020603050405020304" pitchFamily="18" charset="0"/>
              </a:rPr>
              <a:t>PARKING SLOT DETECTION USING MATLAB</a:t>
            </a:r>
            <a:r>
              <a:rPr lang="en-IN" sz="1600" b="1"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Report</a:t>
            </a:r>
            <a:endParaRPr lang="en-IN" sz="1050" dirty="0">
              <a:effectLst/>
              <a:latin typeface="Calibri" panose="020F0502020204030204" pitchFamily="34" charset="0"/>
              <a:ea typeface="Times New Roman" panose="02020603050405020304" pitchFamily="18" charset="0"/>
            </a:endParaRPr>
          </a:p>
        </p:txBody>
      </p:sp>
      <p:sp>
        <p:nvSpPr>
          <p:cNvPr id="11" name="TextBox 10">
            <a:extLst>
              <a:ext uri="{FF2B5EF4-FFF2-40B4-BE49-F238E27FC236}">
                <a16:creationId xmlns:a16="http://schemas.microsoft.com/office/drawing/2014/main" id="{A021FCB3-A8EB-4196-A312-42A4F890B8BA}"/>
              </a:ext>
            </a:extLst>
          </p:cNvPr>
          <p:cNvSpPr txBox="1"/>
          <p:nvPr/>
        </p:nvSpPr>
        <p:spPr>
          <a:xfrm>
            <a:off x="2488942" y="2030730"/>
            <a:ext cx="6097554" cy="1277273"/>
          </a:xfrm>
          <a:prstGeom prst="rect">
            <a:avLst/>
          </a:prstGeom>
          <a:noFill/>
        </p:spPr>
        <p:txBody>
          <a:bodyPr wrap="square">
            <a:spAutoFit/>
          </a:bodyPr>
          <a:lstStyle/>
          <a:p>
            <a:pPr algn="ctr"/>
            <a:r>
              <a:rPr lang="en-IN" sz="1400" dirty="0">
                <a:solidFill>
                  <a:schemeClr val="bg1"/>
                </a:solidFill>
                <a:effectLst/>
                <a:latin typeface="Times New Roman" panose="02020603050405020304" pitchFamily="18" charset="0"/>
                <a:ea typeface="Times New Roman" panose="02020603050405020304" pitchFamily="18" charset="0"/>
              </a:rPr>
              <a:t>Submitted</a:t>
            </a:r>
            <a:r>
              <a:rPr lang="en-IN" sz="1400" dirty="0">
                <a:effectLst/>
                <a:latin typeface="Times New Roman" panose="02020603050405020304" pitchFamily="18" charset="0"/>
                <a:ea typeface="Times New Roman" panose="02020603050405020304" pitchFamily="18" charset="0"/>
              </a:rPr>
              <a:t> </a:t>
            </a:r>
            <a:r>
              <a:rPr lang="en-IN" sz="1400" dirty="0">
                <a:solidFill>
                  <a:schemeClr val="bg1"/>
                </a:solidFill>
                <a:latin typeface="Times New Roman" panose="02020603050405020304" pitchFamily="18" charset="0"/>
                <a:ea typeface="Times New Roman" panose="02020603050405020304" pitchFamily="18" charset="0"/>
              </a:rPr>
              <a:t>By</a:t>
            </a:r>
          </a:p>
          <a:p>
            <a:pPr algn="ctr">
              <a:lnSpc>
                <a:spcPct val="150000"/>
              </a:lnSpc>
            </a:pPr>
            <a:r>
              <a:rPr lang="en-IN" sz="1400" dirty="0">
                <a:solidFill>
                  <a:schemeClr val="bg1"/>
                </a:solidFill>
                <a:effectLst/>
                <a:latin typeface="Times New Roman" panose="02020603050405020304" pitchFamily="18" charset="0"/>
                <a:ea typeface="Times New Roman" panose="02020603050405020304" pitchFamily="18" charset="0"/>
              </a:rPr>
              <a:t>A</a:t>
            </a:r>
            <a:r>
              <a:rPr lang="en-IN" sz="1400" dirty="0">
                <a:solidFill>
                  <a:schemeClr val="bg1"/>
                </a:solidFill>
                <a:latin typeface="Times New Roman" panose="02020603050405020304" pitchFamily="18" charset="0"/>
                <a:ea typeface="Times New Roman" panose="02020603050405020304" pitchFamily="18" charset="0"/>
              </a:rPr>
              <a:t>nuradha Dixit (1DT18EC015)</a:t>
            </a:r>
          </a:p>
          <a:p>
            <a:pPr algn="ctr"/>
            <a:r>
              <a:rPr lang="en-IN" sz="1400" dirty="0">
                <a:solidFill>
                  <a:schemeClr val="bg1"/>
                </a:solidFill>
                <a:effectLst/>
                <a:latin typeface="Times New Roman" panose="02020603050405020304" pitchFamily="18" charset="0"/>
                <a:ea typeface="Times New Roman" panose="02020603050405020304" pitchFamily="18" charset="0"/>
              </a:rPr>
              <a:t>Chaitra B P (1DT18EC027)</a:t>
            </a:r>
          </a:p>
          <a:p>
            <a:pPr algn="ctr"/>
            <a:r>
              <a:rPr lang="en-IN" sz="1400" dirty="0" err="1">
                <a:solidFill>
                  <a:schemeClr val="bg1"/>
                </a:solidFill>
                <a:latin typeface="Times New Roman" panose="02020603050405020304" pitchFamily="18" charset="0"/>
                <a:ea typeface="Times New Roman" panose="02020603050405020304" pitchFamily="18" charset="0"/>
              </a:rPr>
              <a:t>Jalla</a:t>
            </a:r>
            <a:r>
              <a:rPr lang="en-IN" sz="1400" dirty="0">
                <a:solidFill>
                  <a:schemeClr val="bg1"/>
                </a:solidFill>
                <a:latin typeface="Times New Roman" panose="02020603050405020304" pitchFamily="18" charset="0"/>
                <a:ea typeface="Times New Roman" panose="02020603050405020304" pitchFamily="18" charset="0"/>
              </a:rPr>
              <a:t> </a:t>
            </a:r>
            <a:r>
              <a:rPr lang="en-IN" sz="1400" dirty="0" err="1">
                <a:solidFill>
                  <a:schemeClr val="bg1"/>
                </a:solidFill>
                <a:latin typeface="Times New Roman" panose="02020603050405020304" pitchFamily="18" charset="0"/>
                <a:ea typeface="Times New Roman" panose="02020603050405020304" pitchFamily="18" charset="0"/>
              </a:rPr>
              <a:t>Swathika</a:t>
            </a:r>
            <a:r>
              <a:rPr lang="en-IN" sz="1400" dirty="0">
                <a:solidFill>
                  <a:schemeClr val="bg1"/>
                </a:solidFill>
                <a:latin typeface="Times New Roman" panose="02020603050405020304" pitchFamily="18" charset="0"/>
                <a:ea typeface="Times New Roman" panose="02020603050405020304" pitchFamily="18" charset="0"/>
              </a:rPr>
              <a:t> (1DT18EC036)</a:t>
            </a:r>
          </a:p>
          <a:p>
            <a:pPr algn="ctr"/>
            <a:r>
              <a:rPr lang="en-IN" sz="1400" dirty="0">
                <a:solidFill>
                  <a:schemeClr val="bg1"/>
                </a:solidFill>
                <a:effectLst/>
                <a:latin typeface="Times New Roman" panose="02020603050405020304" pitchFamily="18" charset="0"/>
                <a:ea typeface="Times New Roman" panose="02020603050405020304" pitchFamily="18" charset="0"/>
              </a:rPr>
              <a:t>Kavya A J (1DT19EC406)</a:t>
            </a:r>
            <a:r>
              <a:rPr lang="en-IN" sz="1400" dirty="0">
                <a:effectLst/>
                <a:latin typeface="Times New Roman" panose="02020603050405020304" pitchFamily="18" charset="0"/>
                <a:ea typeface="Times New Roman" panose="02020603050405020304" pitchFamily="18" charset="0"/>
              </a:rPr>
              <a:t>by</a:t>
            </a:r>
            <a:endParaRPr lang="en-IN" sz="1400" dirty="0">
              <a:effectLst/>
              <a:latin typeface="Calibri" panose="020F0502020204030204" pitchFamily="34" charset="0"/>
              <a:ea typeface="Times New Roman" panose="02020603050405020304" pitchFamily="18" charset="0"/>
            </a:endParaRPr>
          </a:p>
        </p:txBody>
      </p:sp>
      <p:sp>
        <p:nvSpPr>
          <p:cNvPr id="16" name="Rectangle 4">
            <a:extLst>
              <a:ext uri="{FF2B5EF4-FFF2-40B4-BE49-F238E27FC236}">
                <a16:creationId xmlns:a16="http://schemas.microsoft.com/office/drawing/2014/main" id="{7E9CEBDA-13AF-4237-9208-865570C11491}"/>
              </a:ext>
            </a:extLst>
          </p:cNvPr>
          <p:cNvSpPr>
            <a:spLocks noChangeArrowheads="1"/>
          </p:cNvSpPr>
          <p:nvPr/>
        </p:nvSpPr>
        <p:spPr bwMode="auto">
          <a:xfrm>
            <a:off x="4189446" y="3359989"/>
            <a:ext cx="2916212" cy="112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Under the Guidance of</a:t>
            </a:r>
            <a:endParaRPr kumimoji="0" lang="en-US" altLang="zh-CN"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b="1" dirty="0">
                <a:solidFill>
                  <a:schemeClr val="bg1"/>
                </a:solidFill>
                <a:latin typeface="Times New Roman" panose="02020603050405020304" pitchFamily="18" charset="0"/>
                <a:cs typeface="Times New Roman" panose="02020603050405020304" pitchFamily="18" charset="0"/>
              </a:rPr>
              <a:t>  Mr. SYED ATEEQUR REHMAN</a:t>
            </a:r>
            <a:endParaRPr kumimoji="0" lang="en-US" altLang="zh-CN"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(Asst. Professor, Dept. of ECE)</a:t>
            </a:r>
            <a:endParaRPr kumimoji="0" lang="en-US" altLang="zh-CN"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bg1"/>
              </a:solidFill>
              <a:effectLst/>
              <a:latin typeface="Arial" panose="020B0604020202020204" pitchFamily="34" charset="0"/>
            </a:endParaRPr>
          </a:p>
        </p:txBody>
      </p:sp>
      <p:pic>
        <p:nvPicPr>
          <p:cNvPr id="1027" name="Picture 3">
            <a:extLst>
              <a:ext uri="{FF2B5EF4-FFF2-40B4-BE49-F238E27FC236}">
                <a16:creationId xmlns:a16="http://schemas.microsoft.com/office/drawing/2014/main" id="{33E246FB-16E9-4F19-80DE-A810462882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7061" y="4257556"/>
            <a:ext cx="1066775" cy="1066775"/>
          </a:xfrm>
          <a:prstGeom prst="rect">
            <a:avLst/>
          </a:prstGeom>
          <a:solidFill>
            <a:srgbClr val="FFFFFF"/>
          </a:solidFill>
        </p:spPr>
      </p:pic>
      <p:sp>
        <p:nvSpPr>
          <p:cNvPr id="17" name="Rectangle 5">
            <a:extLst>
              <a:ext uri="{FF2B5EF4-FFF2-40B4-BE49-F238E27FC236}">
                <a16:creationId xmlns:a16="http://schemas.microsoft.com/office/drawing/2014/main" id="{F89037C6-A26A-4294-B7DB-7A364CF8337B}"/>
              </a:ext>
            </a:extLst>
          </p:cNvPr>
          <p:cNvSpPr>
            <a:spLocks noChangeArrowheads="1"/>
          </p:cNvSpPr>
          <p:nvPr/>
        </p:nvSpPr>
        <p:spPr bwMode="auto">
          <a:xfrm>
            <a:off x="0" y="17425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solidFill>
                <a:schemeClr val="bg1"/>
              </a:solidFill>
            </a:endParaRPr>
          </a:p>
        </p:txBody>
      </p:sp>
      <p:sp>
        <p:nvSpPr>
          <p:cNvPr id="20" name="TextBox 19">
            <a:extLst>
              <a:ext uri="{FF2B5EF4-FFF2-40B4-BE49-F238E27FC236}">
                <a16:creationId xmlns:a16="http://schemas.microsoft.com/office/drawing/2014/main" id="{09D3BFC8-5C8A-405C-8673-629800938896}"/>
              </a:ext>
            </a:extLst>
          </p:cNvPr>
          <p:cNvSpPr txBox="1"/>
          <p:nvPr/>
        </p:nvSpPr>
        <p:spPr>
          <a:xfrm>
            <a:off x="942391" y="5140489"/>
            <a:ext cx="10506269" cy="1661993"/>
          </a:xfrm>
          <a:prstGeom prst="rect">
            <a:avLst/>
          </a:prstGeom>
          <a:noFill/>
        </p:spPr>
        <p:txBody>
          <a:bodyPr wrap="square">
            <a:spAutoFit/>
          </a:bodyPr>
          <a:lstStyle/>
          <a:p>
            <a:pPr algn="ctr"/>
            <a:r>
              <a:rPr lang="en-IN" sz="1800" b="1" dirty="0">
                <a:solidFill>
                  <a:srgbClr val="800000"/>
                </a:solidFill>
                <a:effectLst/>
                <a:latin typeface="Times New Roman" panose="02020603050405020304" pitchFamily="18" charset="0"/>
                <a:ea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endParaRPr>
          </a:p>
          <a:p>
            <a:pPr algn="ctr"/>
            <a:r>
              <a:rPr lang="en-IN" sz="1800" b="1" dirty="0">
                <a:solidFill>
                  <a:srgbClr val="800000"/>
                </a:solidFill>
                <a:effectLst/>
                <a:latin typeface="Times New Roman" panose="02020603050405020304" pitchFamily="18" charset="0"/>
                <a:ea typeface="Times New Roman" panose="02020603050405020304" pitchFamily="18" charset="0"/>
              </a:rPr>
              <a:t>Department of Electronics and Communication Engineering</a:t>
            </a:r>
            <a:endParaRPr lang="en-IN" sz="1400" dirty="0">
              <a:effectLst/>
              <a:latin typeface="Calibri" panose="020F0502020204030204" pitchFamily="34" charset="0"/>
              <a:ea typeface="Times New Roman" panose="02020603050405020304" pitchFamily="18" charset="0"/>
            </a:endParaRPr>
          </a:p>
          <a:p>
            <a:pPr algn="ctr">
              <a:lnSpc>
                <a:spcPct val="150000"/>
              </a:lnSpc>
            </a:pPr>
            <a:r>
              <a:rPr lang="en-IN" sz="2000" b="1" dirty="0">
                <a:solidFill>
                  <a:srgbClr val="800000"/>
                </a:solidFill>
                <a:effectLst/>
                <a:latin typeface="Times New Roman" panose="02020603050405020304" pitchFamily="18" charset="0"/>
                <a:ea typeface="Times New Roman" panose="02020603050405020304" pitchFamily="18" charset="0"/>
              </a:rPr>
              <a:t>  DAYANANDA SAGAR ACADEMY OF TECHNOLOGY AND MANAGEMENT</a:t>
            </a:r>
            <a:endParaRPr lang="en-IN" sz="1400" dirty="0">
              <a:effectLst/>
              <a:latin typeface="Calibri" panose="020F0502020204030204" pitchFamily="34" charset="0"/>
              <a:ea typeface="Times New Roman" panose="02020603050405020304" pitchFamily="18" charset="0"/>
            </a:endParaRPr>
          </a:p>
          <a:p>
            <a:pPr algn="ctr"/>
            <a:r>
              <a:rPr lang="fi-FI" sz="1800" dirty="0">
                <a:solidFill>
                  <a:srgbClr val="993300"/>
                </a:solidFill>
                <a:effectLst/>
                <a:latin typeface="Times New Roman" panose="02020603050405020304" pitchFamily="18" charset="0"/>
                <a:ea typeface="Times New Roman" panose="02020603050405020304" pitchFamily="18" charset="0"/>
              </a:rPr>
              <a:t>   Udayapura, Kanakapura Road, Bangalore-560082</a:t>
            </a:r>
            <a:endParaRPr lang="en-IN" sz="1400" dirty="0">
              <a:effectLst/>
              <a:latin typeface="Calibri" panose="020F0502020204030204" pitchFamily="34" charset="0"/>
              <a:ea typeface="Times New Roman" panose="02020603050405020304" pitchFamily="18" charset="0"/>
            </a:endParaRPr>
          </a:p>
          <a:p>
            <a:r>
              <a:rPr lang="fi-FI" sz="1800" dirty="0">
                <a:solidFill>
                  <a:srgbClr val="993300"/>
                </a:solidFill>
                <a:effectLst/>
                <a:latin typeface="Times New Roman" panose="02020603050405020304" pitchFamily="18" charset="0"/>
                <a:ea typeface="Times New Roman" panose="02020603050405020304" pitchFamily="18" charset="0"/>
              </a:rPr>
              <a:t>                                                                             2020-2021</a:t>
            </a:r>
            <a:endParaRPr lang="en-IN" dirty="0"/>
          </a:p>
        </p:txBody>
      </p:sp>
      <p:sp>
        <p:nvSpPr>
          <p:cNvPr id="4" name="Rectangle 3">
            <a:extLst>
              <a:ext uri="{FF2B5EF4-FFF2-40B4-BE49-F238E27FC236}">
                <a16:creationId xmlns:a16="http://schemas.microsoft.com/office/drawing/2014/main" id="{721FD0D1-690E-4BD3-AD60-3F554145ED92}"/>
              </a:ext>
            </a:extLst>
          </p:cNvPr>
          <p:cNvSpPr/>
          <p:nvPr/>
        </p:nvSpPr>
        <p:spPr>
          <a:xfrm>
            <a:off x="765110" y="55519"/>
            <a:ext cx="10506269" cy="680248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ln>
                <a:solidFill>
                  <a:schemeClr val="bg1"/>
                </a:solidFill>
              </a:ln>
            </a:endParaRPr>
          </a:p>
        </p:txBody>
      </p:sp>
    </p:spTree>
    <p:extLst>
      <p:ext uri="{BB962C8B-B14F-4D97-AF65-F5344CB8AC3E}">
        <p14:creationId xmlns:p14="http://schemas.microsoft.com/office/powerpoint/2010/main" val="1803330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4131-E258-4263-840C-7434FEE6D351}"/>
              </a:ext>
            </a:extLst>
          </p:cNvPr>
          <p:cNvSpPr>
            <a:spLocks noGrp="1"/>
          </p:cNvSpPr>
          <p:nvPr>
            <p:ph type="title"/>
          </p:nvPr>
        </p:nvSpPr>
        <p:spPr>
          <a:xfrm>
            <a:off x="0" y="0"/>
            <a:ext cx="12126897" cy="870012"/>
          </a:xfrm>
        </p:spPr>
        <p:txBody>
          <a:bodyPr/>
          <a:lstStyle/>
          <a:p>
            <a:r>
              <a:rPr lang="en-IN" dirty="0">
                <a:solidFill>
                  <a:srgbClr val="FFC000"/>
                </a:solidFill>
              </a:rPr>
              <a:t>BLOCK DIAGRAM</a:t>
            </a:r>
          </a:p>
        </p:txBody>
      </p:sp>
      <p:sp>
        <p:nvSpPr>
          <p:cNvPr id="5" name="Rectangle 4">
            <a:extLst>
              <a:ext uri="{FF2B5EF4-FFF2-40B4-BE49-F238E27FC236}">
                <a16:creationId xmlns:a16="http://schemas.microsoft.com/office/drawing/2014/main" id="{155692E6-3231-4AEC-B72A-35E0ED0DB64A}"/>
              </a:ext>
            </a:extLst>
          </p:cNvPr>
          <p:cNvSpPr/>
          <p:nvPr/>
        </p:nvSpPr>
        <p:spPr>
          <a:xfrm>
            <a:off x="399490" y="945472"/>
            <a:ext cx="1482570" cy="7368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AVM Images</a:t>
            </a:r>
          </a:p>
        </p:txBody>
      </p:sp>
      <p:sp>
        <p:nvSpPr>
          <p:cNvPr id="6" name="Arrow: Right 5">
            <a:extLst>
              <a:ext uri="{FF2B5EF4-FFF2-40B4-BE49-F238E27FC236}">
                <a16:creationId xmlns:a16="http://schemas.microsoft.com/office/drawing/2014/main" id="{E38E7C77-EF3C-41BD-A887-D82085B4A67B}"/>
              </a:ext>
            </a:extLst>
          </p:cNvPr>
          <p:cNvSpPr/>
          <p:nvPr/>
        </p:nvSpPr>
        <p:spPr>
          <a:xfrm>
            <a:off x="1886502" y="1145219"/>
            <a:ext cx="1038688" cy="159798"/>
          </a:xfrm>
          <a:prstGeom prst="rightArrow">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rgbClr val="FFFF00"/>
              </a:solidFill>
            </a:endParaRPr>
          </a:p>
        </p:txBody>
      </p:sp>
      <p:sp>
        <p:nvSpPr>
          <p:cNvPr id="8" name="Rectangle 7">
            <a:extLst>
              <a:ext uri="{FF2B5EF4-FFF2-40B4-BE49-F238E27FC236}">
                <a16:creationId xmlns:a16="http://schemas.microsoft.com/office/drawing/2014/main" id="{EADA3FDE-A473-4714-8AC7-09CBED722113}"/>
              </a:ext>
            </a:extLst>
          </p:cNvPr>
          <p:cNvSpPr/>
          <p:nvPr/>
        </p:nvSpPr>
        <p:spPr>
          <a:xfrm>
            <a:off x="2902997" y="876670"/>
            <a:ext cx="1509205" cy="639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Feature Extraction</a:t>
            </a:r>
          </a:p>
        </p:txBody>
      </p:sp>
      <p:sp>
        <p:nvSpPr>
          <p:cNvPr id="9" name="Arrow: Down 8">
            <a:extLst>
              <a:ext uri="{FF2B5EF4-FFF2-40B4-BE49-F238E27FC236}">
                <a16:creationId xmlns:a16="http://schemas.microsoft.com/office/drawing/2014/main" id="{5D39A53D-DBBA-4858-AEE9-405275592D73}"/>
              </a:ext>
            </a:extLst>
          </p:cNvPr>
          <p:cNvSpPr/>
          <p:nvPr/>
        </p:nvSpPr>
        <p:spPr>
          <a:xfrm>
            <a:off x="3582136" y="1530289"/>
            <a:ext cx="142044" cy="736846"/>
          </a:xfrm>
          <a:prstGeom prst="down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239C1371-24C9-45E5-8AC7-891CB4155328}"/>
              </a:ext>
            </a:extLst>
          </p:cNvPr>
          <p:cNvSpPr/>
          <p:nvPr/>
        </p:nvSpPr>
        <p:spPr>
          <a:xfrm>
            <a:off x="2898555" y="2281562"/>
            <a:ext cx="1509205" cy="639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 Classification</a:t>
            </a:r>
          </a:p>
        </p:txBody>
      </p:sp>
      <p:sp>
        <p:nvSpPr>
          <p:cNvPr id="13" name="Arrow: Down 12">
            <a:extLst>
              <a:ext uri="{FF2B5EF4-FFF2-40B4-BE49-F238E27FC236}">
                <a16:creationId xmlns:a16="http://schemas.microsoft.com/office/drawing/2014/main" id="{6C4C72BD-F480-4AFE-A111-D815B1A13CCD}"/>
              </a:ext>
            </a:extLst>
          </p:cNvPr>
          <p:cNvSpPr/>
          <p:nvPr/>
        </p:nvSpPr>
        <p:spPr>
          <a:xfrm>
            <a:off x="3582135" y="2920754"/>
            <a:ext cx="142044" cy="736846"/>
          </a:xfrm>
          <a:prstGeom prst="down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11FEB88-D5D6-47B1-AFBB-DCC66E262486}"/>
              </a:ext>
            </a:extLst>
          </p:cNvPr>
          <p:cNvSpPr/>
          <p:nvPr/>
        </p:nvSpPr>
        <p:spPr>
          <a:xfrm>
            <a:off x="2898554" y="3686454"/>
            <a:ext cx="1509205" cy="639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Guide Line Recognition</a:t>
            </a:r>
          </a:p>
        </p:txBody>
      </p:sp>
      <p:sp>
        <p:nvSpPr>
          <p:cNvPr id="15" name="Arrow: Down 14">
            <a:extLst>
              <a:ext uri="{FF2B5EF4-FFF2-40B4-BE49-F238E27FC236}">
                <a16:creationId xmlns:a16="http://schemas.microsoft.com/office/drawing/2014/main" id="{A2F0149F-A94A-4A1A-A7C3-D2996DBD8EAE}"/>
              </a:ext>
            </a:extLst>
          </p:cNvPr>
          <p:cNvSpPr/>
          <p:nvPr/>
        </p:nvSpPr>
        <p:spPr>
          <a:xfrm>
            <a:off x="3582134" y="4325646"/>
            <a:ext cx="142044" cy="736846"/>
          </a:xfrm>
          <a:prstGeom prst="down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21BC542C-3DBC-49C1-960A-41DB03CA4F5E}"/>
              </a:ext>
            </a:extLst>
          </p:cNvPr>
          <p:cNvSpPr/>
          <p:nvPr/>
        </p:nvSpPr>
        <p:spPr>
          <a:xfrm>
            <a:off x="2898554" y="5062492"/>
            <a:ext cx="1509205" cy="7368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Separating line recognition</a:t>
            </a:r>
          </a:p>
        </p:txBody>
      </p:sp>
      <p:sp>
        <p:nvSpPr>
          <p:cNvPr id="11" name="Arrow: Right 10">
            <a:extLst>
              <a:ext uri="{FF2B5EF4-FFF2-40B4-BE49-F238E27FC236}">
                <a16:creationId xmlns:a16="http://schemas.microsoft.com/office/drawing/2014/main" id="{9FCB86E7-F99C-4D70-8F13-B7FDE36B7679}"/>
              </a:ext>
            </a:extLst>
          </p:cNvPr>
          <p:cNvSpPr/>
          <p:nvPr/>
        </p:nvSpPr>
        <p:spPr>
          <a:xfrm>
            <a:off x="4407758" y="5386524"/>
            <a:ext cx="909965" cy="162019"/>
          </a:xfrm>
          <a:prstGeom prs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E997F9C-84CF-4C21-943E-C69A0D8B7C32}"/>
              </a:ext>
            </a:extLst>
          </p:cNvPr>
          <p:cNvSpPr/>
          <p:nvPr/>
        </p:nvSpPr>
        <p:spPr>
          <a:xfrm>
            <a:off x="5317723" y="5062492"/>
            <a:ext cx="1331652" cy="7368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Parking slot recognition</a:t>
            </a:r>
          </a:p>
        </p:txBody>
      </p:sp>
      <p:sp>
        <p:nvSpPr>
          <p:cNvPr id="19" name="Rectangle 18">
            <a:extLst>
              <a:ext uri="{FF2B5EF4-FFF2-40B4-BE49-F238E27FC236}">
                <a16:creationId xmlns:a16="http://schemas.microsoft.com/office/drawing/2014/main" id="{7C07B99B-6FF0-4EA6-A94B-F4938AABF28B}"/>
              </a:ext>
            </a:extLst>
          </p:cNvPr>
          <p:cNvSpPr/>
          <p:nvPr/>
        </p:nvSpPr>
        <p:spPr>
          <a:xfrm>
            <a:off x="2583402" y="710214"/>
            <a:ext cx="4314548" cy="6081203"/>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0" name="TextBox 19">
            <a:extLst>
              <a:ext uri="{FF2B5EF4-FFF2-40B4-BE49-F238E27FC236}">
                <a16:creationId xmlns:a16="http://schemas.microsoft.com/office/drawing/2014/main" id="{A22E6B49-E483-4DAC-8DAD-E488EDD3291F}"/>
              </a:ext>
            </a:extLst>
          </p:cNvPr>
          <p:cNvSpPr txBox="1"/>
          <p:nvPr/>
        </p:nvSpPr>
        <p:spPr>
          <a:xfrm>
            <a:off x="2769832" y="6409678"/>
            <a:ext cx="4128117" cy="400110"/>
          </a:xfrm>
          <a:prstGeom prst="rect">
            <a:avLst/>
          </a:prstGeom>
          <a:noFill/>
        </p:spPr>
        <p:txBody>
          <a:bodyPr wrap="square" rtlCol="0">
            <a:spAutoFit/>
          </a:bodyPr>
          <a:lstStyle/>
          <a:p>
            <a:r>
              <a:rPr lang="en-IN" sz="2000" dirty="0">
                <a:solidFill>
                  <a:srgbClr val="FFC000"/>
                </a:solidFill>
              </a:rPr>
              <a:t>Parking slot recognition stage</a:t>
            </a:r>
          </a:p>
        </p:txBody>
      </p:sp>
      <p:sp>
        <p:nvSpPr>
          <p:cNvPr id="21" name="Rectangle 20">
            <a:extLst>
              <a:ext uri="{FF2B5EF4-FFF2-40B4-BE49-F238E27FC236}">
                <a16:creationId xmlns:a16="http://schemas.microsoft.com/office/drawing/2014/main" id="{7EBBDABF-138B-4901-B36E-14C10CD3200D}"/>
              </a:ext>
            </a:extLst>
          </p:cNvPr>
          <p:cNvSpPr/>
          <p:nvPr/>
        </p:nvSpPr>
        <p:spPr>
          <a:xfrm>
            <a:off x="7979546" y="785675"/>
            <a:ext cx="1413029" cy="5681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Slot Selection</a:t>
            </a:r>
          </a:p>
        </p:txBody>
      </p:sp>
      <p:sp>
        <p:nvSpPr>
          <p:cNvPr id="25" name="Arrow: Down 24">
            <a:extLst>
              <a:ext uri="{FF2B5EF4-FFF2-40B4-BE49-F238E27FC236}">
                <a16:creationId xmlns:a16="http://schemas.microsoft.com/office/drawing/2014/main" id="{757EB74A-0A38-4926-BD95-C93D0FF3CE82}"/>
              </a:ext>
            </a:extLst>
          </p:cNvPr>
          <p:cNvSpPr/>
          <p:nvPr/>
        </p:nvSpPr>
        <p:spPr>
          <a:xfrm>
            <a:off x="8556593" y="1348296"/>
            <a:ext cx="142044" cy="736846"/>
          </a:xfrm>
          <a:prstGeom prst="down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A6D9CAC8-89C9-46B0-BAE7-FD072F3D778E}"/>
              </a:ext>
            </a:extLst>
          </p:cNvPr>
          <p:cNvSpPr/>
          <p:nvPr/>
        </p:nvSpPr>
        <p:spPr>
          <a:xfrm>
            <a:off x="7979546" y="2109553"/>
            <a:ext cx="1599460" cy="2150617"/>
          </a:xfrm>
          <a:prstGeom prst="round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Slot Feature Extraction    </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
        <p:nvSpPr>
          <p:cNvPr id="24" name="Rectangle 23">
            <a:extLst>
              <a:ext uri="{FF2B5EF4-FFF2-40B4-BE49-F238E27FC236}">
                <a16:creationId xmlns:a16="http://schemas.microsoft.com/office/drawing/2014/main" id="{08E9EE43-06AC-4269-8C5C-B9AB1BFD2B94}"/>
              </a:ext>
            </a:extLst>
          </p:cNvPr>
          <p:cNvSpPr/>
          <p:nvPr/>
        </p:nvSpPr>
        <p:spPr>
          <a:xfrm>
            <a:off x="8052047" y="2701029"/>
            <a:ext cx="1429305" cy="6125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Pavement</a:t>
            </a:r>
          </a:p>
        </p:txBody>
      </p:sp>
      <p:sp>
        <p:nvSpPr>
          <p:cNvPr id="28" name="Rectangle 27">
            <a:extLst>
              <a:ext uri="{FF2B5EF4-FFF2-40B4-BE49-F238E27FC236}">
                <a16:creationId xmlns:a16="http://schemas.microsoft.com/office/drawing/2014/main" id="{35ACADBF-0B81-4E39-AEBB-843C941D3D39}"/>
              </a:ext>
            </a:extLst>
          </p:cNvPr>
          <p:cNvSpPr/>
          <p:nvPr/>
        </p:nvSpPr>
        <p:spPr>
          <a:xfrm>
            <a:off x="8064623" y="3379062"/>
            <a:ext cx="1429305" cy="7435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Non Pavement</a:t>
            </a:r>
          </a:p>
        </p:txBody>
      </p:sp>
      <p:sp>
        <p:nvSpPr>
          <p:cNvPr id="29" name="Arrow: Down 28">
            <a:extLst>
              <a:ext uri="{FF2B5EF4-FFF2-40B4-BE49-F238E27FC236}">
                <a16:creationId xmlns:a16="http://schemas.microsoft.com/office/drawing/2014/main" id="{3FE0859F-EFF6-46AE-983C-8B0C6A915457}"/>
              </a:ext>
            </a:extLst>
          </p:cNvPr>
          <p:cNvSpPr/>
          <p:nvPr/>
        </p:nvSpPr>
        <p:spPr>
          <a:xfrm>
            <a:off x="8640192" y="4262391"/>
            <a:ext cx="142044" cy="736846"/>
          </a:xfrm>
          <a:prstGeom prst="down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03523A05-4C2E-4CA5-B2AE-E2B710DB5213}"/>
              </a:ext>
            </a:extLst>
          </p:cNvPr>
          <p:cNvSpPr/>
          <p:nvPr/>
        </p:nvSpPr>
        <p:spPr>
          <a:xfrm>
            <a:off x="8009138" y="4999237"/>
            <a:ext cx="1599460" cy="925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Naive Bayes Classifier</a:t>
            </a:r>
          </a:p>
        </p:txBody>
      </p:sp>
      <p:sp>
        <p:nvSpPr>
          <p:cNvPr id="33" name="Arrow: Right 32">
            <a:extLst>
              <a:ext uri="{FF2B5EF4-FFF2-40B4-BE49-F238E27FC236}">
                <a16:creationId xmlns:a16="http://schemas.microsoft.com/office/drawing/2014/main" id="{D0CBDA33-BD73-4BC2-95EC-1A9F4C4BE02D}"/>
              </a:ext>
            </a:extLst>
          </p:cNvPr>
          <p:cNvSpPr/>
          <p:nvPr/>
        </p:nvSpPr>
        <p:spPr>
          <a:xfrm>
            <a:off x="9608598" y="5380975"/>
            <a:ext cx="690979" cy="162019"/>
          </a:xfrm>
          <a:prstGeom prs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E3676F64-36D4-4C5F-9856-31A366939941}"/>
              </a:ext>
            </a:extLst>
          </p:cNvPr>
          <p:cNvSpPr/>
          <p:nvPr/>
        </p:nvSpPr>
        <p:spPr>
          <a:xfrm>
            <a:off x="10299577" y="4999237"/>
            <a:ext cx="1436703" cy="1009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Slot occupancy classification</a:t>
            </a:r>
          </a:p>
        </p:txBody>
      </p:sp>
      <p:sp>
        <p:nvSpPr>
          <p:cNvPr id="30" name="Rectangle 29">
            <a:extLst>
              <a:ext uri="{FF2B5EF4-FFF2-40B4-BE49-F238E27FC236}">
                <a16:creationId xmlns:a16="http://schemas.microsoft.com/office/drawing/2014/main" id="{6A5F2742-41AD-42B4-AC9F-C3E3CB789D11}"/>
              </a:ext>
            </a:extLst>
          </p:cNvPr>
          <p:cNvSpPr/>
          <p:nvPr/>
        </p:nvSpPr>
        <p:spPr>
          <a:xfrm>
            <a:off x="7084380" y="710214"/>
            <a:ext cx="4802820" cy="6099574"/>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32" name="TextBox 31">
            <a:extLst>
              <a:ext uri="{FF2B5EF4-FFF2-40B4-BE49-F238E27FC236}">
                <a16:creationId xmlns:a16="http://schemas.microsoft.com/office/drawing/2014/main" id="{8744F621-9839-4703-91F9-3A93F53FF929}"/>
              </a:ext>
            </a:extLst>
          </p:cNvPr>
          <p:cNvSpPr txBox="1"/>
          <p:nvPr/>
        </p:nvSpPr>
        <p:spPr>
          <a:xfrm>
            <a:off x="7501631" y="6329779"/>
            <a:ext cx="3815403" cy="400110"/>
          </a:xfrm>
          <a:prstGeom prst="rect">
            <a:avLst/>
          </a:prstGeom>
          <a:noFill/>
        </p:spPr>
        <p:txBody>
          <a:bodyPr wrap="none" rtlCol="0">
            <a:spAutoFit/>
          </a:bodyPr>
          <a:lstStyle/>
          <a:p>
            <a:r>
              <a:rPr lang="en-IN" dirty="0">
                <a:solidFill>
                  <a:srgbClr val="FFC000"/>
                </a:solidFill>
              </a:rPr>
              <a:t>Slot </a:t>
            </a:r>
            <a:r>
              <a:rPr lang="en-IN" sz="2000" dirty="0">
                <a:solidFill>
                  <a:srgbClr val="FFC000"/>
                </a:solidFill>
              </a:rPr>
              <a:t>Occupancy</a:t>
            </a:r>
            <a:r>
              <a:rPr lang="en-IN" dirty="0">
                <a:solidFill>
                  <a:srgbClr val="FFC000"/>
                </a:solidFill>
              </a:rPr>
              <a:t> Classification Stage</a:t>
            </a:r>
          </a:p>
        </p:txBody>
      </p:sp>
      <p:pic>
        <p:nvPicPr>
          <p:cNvPr id="27" name="Picture 4" descr="DSATM Bangalore: Fees, Placements, Courses, Faculty, Admission, Scholarship">
            <a:extLst>
              <a:ext uri="{FF2B5EF4-FFF2-40B4-BE49-F238E27FC236}">
                <a16:creationId xmlns:a16="http://schemas.microsoft.com/office/drawing/2014/main" id="{2B076FC3-3324-4219-A9B1-0E86BBBCA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1477" y="-1"/>
            <a:ext cx="1050524" cy="1044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699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05B51-ADD9-454E-BCBB-639825C16244}"/>
              </a:ext>
            </a:extLst>
          </p:cNvPr>
          <p:cNvSpPr>
            <a:spLocks noGrp="1"/>
          </p:cNvSpPr>
          <p:nvPr>
            <p:ph type="title"/>
          </p:nvPr>
        </p:nvSpPr>
        <p:spPr>
          <a:xfrm>
            <a:off x="913795" y="0"/>
            <a:ext cx="10353762" cy="781235"/>
          </a:xfrm>
        </p:spPr>
        <p:txBody>
          <a:bodyPr/>
          <a:lstStyle/>
          <a:p>
            <a:r>
              <a:rPr lang="en-IN" dirty="0">
                <a:solidFill>
                  <a:srgbClr val="FFC000"/>
                </a:solidFill>
              </a:rPr>
              <a:t>BLOCK DAIGRAM EXPLANATION</a:t>
            </a:r>
          </a:p>
        </p:txBody>
      </p:sp>
      <p:sp>
        <p:nvSpPr>
          <p:cNvPr id="3" name="Content Placeholder 2">
            <a:extLst>
              <a:ext uri="{FF2B5EF4-FFF2-40B4-BE49-F238E27FC236}">
                <a16:creationId xmlns:a16="http://schemas.microsoft.com/office/drawing/2014/main" id="{9AF8402C-D68A-475F-B16B-0B49227764C2}"/>
              </a:ext>
            </a:extLst>
          </p:cNvPr>
          <p:cNvSpPr>
            <a:spLocks noGrp="1"/>
          </p:cNvSpPr>
          <p:nvPr>
            <p:ph idx="1"/>
          </p:nvPr>
        </p:nvSpPr>
        <p:spPr>
          <a:xfrm>
            <a:off x="275208" y="781235"/>
            <a:ext cx="11683013" cy="5930283"/>
          </a:xfrm>
        </p:spPr>
        <p:txBody>
          <a:bodyPr/>
          <a:lstStyle/>
          <a:p>
            <a:pPr>
              <a:buFont typeface="Wingdings" panose="05000000000000000000" pitchFamily="2" charset="2"/>
              <a:buChar char="v"/>
            </a:pPr>
            <a:r>
              <a:rPr lang="en-US" sz="2800" dirty="0">
                <a:solidFill>
                  <a:srgbClr val="30C2F0"/>
                </a:solidFill>
              </a:rPr>
              <a:t>Feature Extraction</a:t>
            </a:r>
          </a:p>
          <a:p>
            <a:pPr marL="36900" indent="0">
              <a:buNone/>
            </a:pPr>
            <a:r>
              <a:rPr lang="en-US" dirty="0"/>
              <a:t>Rectangular parking slot markings consist of a single guideline and multiple separating lines that are perpendicular to the guide line. This paper uses a FAST corner detector  and not a Harris corner detector, because computation time is reduced. </a:t>
            </a:r>
          </a:p>
          <a:p>
            <a:pPr marL="36900" indent="0">
              <a:buNone/>
            </a:pPr>
            <a:endParaRPr lang="en-US" dirty="0"/>
          </a:p>
          <a:p>
            <a:pPr>
              <a:buFont typeface="Wingdings" panose="05000000000000000000" pitchFamily="2" charset="2"/>
              <a:buChar char="v"/>
            </a:pPr>
            <a:r>
              <a:rPr lang="en-US" sz="2800" dirty="0">
                <a:solidFill>
                  <a:srgbClr val="30C2F0"/>
                </a:solidFill>
              </a:rPr>
              <a:t>Feature Classification    </a:t>
            </a:r>
          </a:p>
          <a:p>
            <a:pPr marL="36900" indent="0">
              <a:buNone/>
            </a:pPr>
            <a:r>
              <a:rPr lang="en-US" dirty="0"/>
              <a:t>The image is firstly converted to a binary image, to allow the markings to be more easily distinguished. The proportions of the parking slot markings and the pavement ate then calculated. Finally, the proportions of each corner are determined to be acceptable or not. </a:t>
            </a:r>
          </a:p>
          <a:p>
            <a:pPr>
              <a:buFont typeface="Wingdings" panose="05000000000000000000" pitchFamily="2" charset="2"/>
              <a:buChar char="v"/>
            </a:pPr>
            <a:r>
              <a:rPr lang="en-US" sz="2800" dirty="0">
                <a:solidFill>
                  <a:srgbClr val="30C2F0"/>
                </a:solidFill>
              </a:rPr>
              <a:t> Guide Line Detection </a:t>
            </a:r>
          </a:p>
          <a:p>
            <a:pPr marL="36900" indent="0">
              <a:buNone/>
            </a:pPr>
            <a:r>
              <a:rPr lang="en-US" dirty="0"/>
              <a:t>To detect the guide line, the proposed method uses the corner features at the junction points of parking slots. Since the corners inevitably include outliers, the proposed method uses RANSAC  to give a more robust estimation. </a:t>
            </a:r>
            <a:endParaRPr lang="en-IN" dirty="0"/>
          </a:p>
        </p:txBody>
      </p:sp>
      <p:pic>
        <p:nvPicPr>
          <p:cNvPr id="4" name="Picture 4" descr="DSATM Bangalore: Fees, Placements, Courses, Faculty, Admission, Scholarship">
            <a:extLst>
              <a:ext uri="{FF2B5EF4-FFF2-40B4-BE49-F238E27FC236}">
                <a16:creationId xmlns:a16="http://schemas.microsoft.com/office/drawing/2014/main" id="{417D2207-648B-42EF-B58A-4B2183077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8383" y="0"/>
            <a:ext cx="1313617" cy="1306516"/>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3.png">
            <a:extLst>
              <a:ext uri="{FF2B5EF4-FFF2-40B4-BE49-F238E27FC236}">
                <a16:creationId xmlns:a16="http://schemas.microsoft.com/office/drawing/2014/main" id="{9FE9CBF6-36F6-4C7F-A8F4-0426DE904DDE}"/>
              </a:ext>
            </a:extLst>
          </p:cNvPr>
          <p:cNvPicPr/>
          <p:nvPr/>
        </p:nvPicPr>
        <p:blipFill>
          <a:blip r:embed="rId3" cstate="print"/>
          <a:stretch>
            <a:fillRect/>
          </a:stretch>
        </p:blipFill>
        <p:spPr>
          <a:xfrm>
            <a:off x="4522470" y="2117239"/>
            <a:ext cx="607695" cy="1222499"/>
          </a:xfrm>
          <a:prstGeom prst="rect">
            <a:avLst/>
          </a:prstGeom>
        </p:spPr>
      </p:pic>
      <p:pic>
        <p:nvPicPr>
          <p:cNvPr id="7" name="image4.png">
            <a:extLst>
              <a:ext uri="{FF2B5EF4-FFF2-40B4-BE49-F238E27FC236}">
                <a16:creationId xmlns:a16="http://schemas.microsoft.com/office/drawing/2014/main" id="{F4819FF5-3923-4355-8A73-FAFE3838949F}"/>
              </a:ext>
            </a:extLst>
          </p:cNvPr>
          <p:cNvPicPr/>
          <p:nvPr/>
        </p:nvPicPr>
        <p:blipFill>
          <a:blip r:embed="rId4" cstate="print"/>
          <a:stretch>
            <a:fillRect/>
          </a:stretch>
        </p:blipFill>
        <p:spPr>
          <a:xfrm>
            <a:off x="5285104" y="2121726"/>
            <a:ext cx="607695" cy="1222499"/>
          </a:xfrm>
          <a:prstGeom prst="rect">
            <a:avLst/>
          </a:prstGeom>
        </p:spPr>
      </p:pic>
      <p:pic>
        <p:nvPicPr>
          <p:cNvPr id="8" name="image5.png">
            <a:extLst>
              <a:ext uri="{FF2B5EF4-FFF2-40B4-BE49-F238E27FC236}">
                <a16:creationId xmlns:a16="http://schemas.microsoft.com/office/drawing/2014/main" id="{1CEE7705-FCB7-40A9-AB0F-63C175D6E011}"/>
              </a:ext>
            </a:extLst>
          </p:cNvPr>
          <p:cNvPicPr/>
          <p:nvPr/>
        </p:nvPicPr>
        <p:blipFill>
          <a:blip r:embed="rId5" cstate="print"/>
          <a:stretch>
            <a:fillRect/>
          </a:stretch>
        </p:blipFill>
        <p:spPr>
          <a:xfrm>
            <a:off x="6039166" y="2117239"/>
            <a:ext cx="607695" cy="1230754"/>
          </a:xfrm>
          <a:prstGeom prst="rect">
            <a:avLst/>
          </a:prstGeom>
        </p:spPr>
      </p:pic>
      <p:pic>
        <p:nvPicPr>
          <p:cNvPr id="9" name="image6.png">
            <a:extLst>
              <a:ext uri="{FF2B5EF4-FFF2-40B4-BE49-F238E27FC236}">
                <a16:creationId xmlns:a16="http://schemas.microsoft.com/office/drawing/2014/main" id="{D17E2BC6-2F0B-4C56-A207-C80A192F0F1B}"/>
              </a:ext>
            </a:extLst>
          </p:cNvPr>
          <p:cNvPicPr/>
          <p:nvPr/>
        </p:nvPicPr>
        <p:blipFill>
          <a:blip r:embed="rId6" cstate="print"/>
          <a:stretch>
            <a:fillRect/>
          </a:stretch>
        </p:blipFill>
        <p:spPr>
          <a:xfrm>
            <a:off x="6810372" y="2117239"/>
            <a:ext cx="607695" cy="1219960"/>
          </a:xfrm>
          <a:prstGeom prst="rect">
            <a:avLst/>
          </a:prstGeom>
        </p:spPr>
      </p:pic>
      <p:pic>
        <p:nvPicPr>
          <p:cNvPr id="10" name="image7.png">
            <a:extLst>
              <a:ext uri="{FF2B5EF4-FFF2-40B4-BE49-F238E27FC236}">
                <a16:creationId xmlns:a16="http://schemas.microsoft.com/office/drawing/2014/main" id="{6EA426BB-2A67-41F6-9BD3-B4EAD448DB3E}"/>
              </a:ext>
            </a:extLst>
          </p:cNvPr>
          <p:cNvPicPr/>
          <p:nvPr/>
        </p:nvPicPr>
        <p:blipFill>
          <a:blip r:embed="rId7" cstate="print"/>
          <a:stretch>
            <a:fillRect/>
          </a:stretch>
        </p:blipFill>
        <p:spPr>
          <a:xfrm>
            <a:off x="7565270" y="2124860"/>
            <a:ext cx="607695" cy="1212339"/>
          </a:xfrm>
          <a:prstGeom prst="rect">
            <a:avLst/>
          </a:prstGeom>
        </p:spPr>
      </p:pic>
      <p:sp>
        <p:nvSpPr>
          <p:cNvPr id="11" name="Rectangle 10">
            <a:extLst>
              <a:ext uri="{FF2B5EF4-FFF2-40B4-BE49-F238E27FC236}">
                <a16:creationId xmlns:a16="http://schemas.microsoft.com/office/drawing/2014/main" id="{09845F72-9773-4CBF-B158-403F1A905B7F}"/>
              </a:ext>
            </a:extLst>
          </p:cNvPr>
          <p:cNvSpPr/>
          <p:nvPr/>
        </p:nvSpPr>
        <p:spPr>
          <a:xfrm>
            <a:off x="4564915" y="3376023"/>
            <a:ext cx="486410"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12" name="Rectangle 11">
            <a:extLst>
              <a:ext uri="{FF2B5EF4-FFF2-40B4-BE49-F238E27FC236}">
                <a16:creationId xmlns:a16="http://schemas.microsoft.com/office/drawing/2014/main" id="{C789AA98-2419-46A6-A596-A862EAC2048B}"/>
              </a:ext>
            </a:extLst>
          </p:cNvPr>
          <p:cNvSpPr/>
          <p:nvPr/>
        </p:nvSpPr>
        <p:spPr>
          <a:xfrm>
            <a:off x="5299022" y="3356118"/>
            <a:ext cx="607695"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13" name="Rectangle 12">
            <a:extLst>
              <a:ext uri="{FF2B5EF4-FFF2-40B4-BE49-F238E27FC236}">
                <a16:creationId xmlns:a16="http://schemas.microsoft.com/office/drawing/2014/main" id="{9C371393-5AB0-4BAB-A2F2-A14682536729}"/>
              </a:ext>
            </a:extLst>
          </p:cNvPr>
          <p:cNvSpPr/>
          <p:nvPr/>
        </p:nvSpPr>
        <p:spPr>
          <a:xfrm>
            <a:off x="6096000" y="3388671"/>
            <a:ext cx="559433"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4" name="Rectangle 13">
            <a:extLst>
              <a:ext uri="{FF2B5EF4-FFF2-40B4-BE49-F238E27FC236}">
                <a16:creationId xmlns:a16="http://schemas.microsoft.com/office/drawing/2014/main" id="{46BA30C6-3574-4D29-9EF1-14D1C2306AC1}"/>
              </a:ext>
            </a:extLst>
          </p:cNvPr>
          <p:cNvSpPr/>
          <p:nvPr/>
        </p:nvSpPr>
        <p:spPr>
          <a:xfrm>
            <a:off x="6872552" y="3388671"/>
            <a:ext cx="559433"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15" name="Rectangle 14">
            <a:extLst>
              <a:ext uri="{FF2B5EF4-FFF2-40B4-BE49-F238E27FC236}">
                <a16:creationId xmlns:a16="http://schemas.microsoft.com/office/drawing/2014/main" id="{5A33955D-57B8-4CE5-ADBE-BED0781911B3}"/>
              </a:ext>
            </a:extLst>
          </p:cNvPr>
          <p:cNvSpPr/>
          <p:nvPr/>
        </p:nvSpPr>
        <p:spPr>
          <a:xfrm>
            <a:off x="7651311" y="3413656"/>
            <a:ext cx="435612"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6" name="Rectangle 15">
            <a:extLst>
              <a:ext uri="{FF2B5EF4-FFF2-40B4-BE49-F238E27FC236}">
                <a16:creationId xmlns:a16="http://schemas.microsoft.com/office/drawing/2014/main" id="{BCC91E2E-EB51-4ADF-985F-FF8205C48E31}"/>
              </a:ext>
            </a:extLst>
          </p:cNvPr>
          <p:cNvSpPr/>
          <p:nvPr/>
        </p:nvSpPr>
        <p:spPr>
          <a:xfrm>
            <a:off x="8392291" y="1995357"/>
            <a:ext cx="3025778" cy="14847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(a)feature extraction, </a:t>
            </a:r>
          </a:p>
          <a:p>
            <a:pPr algn="ctr"/>
            <a:r>
              <a:rPr lang="en-US" dirty="0"/>
              <a:t>    (b)feature classification,      (c)guide line detection, (d)separating line detection (e)parking slot recognition.</a:t>
            </a:r>
            <a:endParaRPr lang="en-IN" dirty="0"/>
          </a:p>
        </p:txBody>
      </p:sp>
    </p:spTree>
    <p:extLst>
      <p:ext uri="{BB962C8B-B14F-4D97-AF65-F5344CB8AC3E}">
        <p14:creationId xmlns:p14="http://schemas.microsoft.com/office/powerpoint/2010/main" val="1627834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D6C3-2C04-4738-9BBA-E598C4AF9F8D}"/>
              </a:ext>
            </a:extLst>
          </p:cNvPr>
          <p:cNvSpPr>
            <a:spLocks noGrp="1"/>
          </p:cNvSpPr>
          <p:nvPr>
            <p:ph type="title"/>
          </p:nvPr>
        </p:nvSpPr>
        <p:spPr>
          <a:xfrm>
            <a:off x="186431" y="0"/>
            <a:ext cx="2849732" cy="577049"/>
          </a:xfrm>
        </p:spPr>
        <p:txBody>
          <a:bodyPr>
            <a:normAutofit fontScale="90000"/>
          </a:bodyPr>
          <a:lstStyle/>
          <a:p>
            <a:r>
              <a:rPr lang="en-IN" dirty="0">
                <a:solidFill>
                  <a:srgbClr val="FFC000"/>
                </a:solidFill>
              </a:rPr>
              <a:t>Continues..</a:t>
            </a:r>
          </a:p>
        </p:txBody>
      </p:sp>
      <p:sp>
        <p:nvSpPr>
          <p:cNvPr id="3" name="Content Placeholder 2">
            <a:extLst>
              <a:ext uri="{FF2B5EF4-FFF2-40B4-BE49-F238E27FC236}">
                <a16:creationId xmlns:a16="http://schemas.microsoft.com/office/drawing/2014/main" id="{B40EECA3-1AEF-4F85-A617-10684DED8BDE}"/>
              </a:ext>
            </a:extLst>
          </p:cNvPr>
          <p:cNvSpPr>
            <a:spLocks noGrp="1"/>
          </p:cNvSpPr>
          <p:nvPr>
            <p:ph idx="1"/>
          </p:nvPr>
        </p:nvSpPr>
        <p:spPr>
          <a:xfrm>
            <a:off x="79899" y="577049"/>
            <a:ext cx="11851689" cy="6147786"/>
          </a:xfrm>
        </p:spPr>
        <p:txBody>
          <a:bodyPr>
            <a:normAutofit fontScale="92500" lnSpcReduction="20000"/>
          </a:bodyPr>
          <a:lstStyle/>
          <a:p>
            <a:pPr>
              <a:buFont typeface="Wingdings" panose="05000000000000000000" pitchFamily="2" charset="2"/>
              <a:buChar char="v"/>
            </a:pPr>
            <a:r>
              <a:rPr lang="en-US" sz="2800" dirty="0">
                <a:solidFill>
                  <a:srgbClr val="30C2F0"/>
                </a:solidFill>
              </a:rPr>
              <a:t>Detection of the Separating Line </a:t>
            </a:r>
          </a:p>
          <a:p>
            <a:pPr marL="36900" indent="0">
              <a:buNone/>
            </a:pPr>
            <a:r>
              <a:rPr lang="en-US" dirty="0"/>
              <a:t>To accurately estimate the separating line, the proposed method takes account</a:t>
            </a:r>
          </a:p>
          <a:p>
            <a:pPr marL="36900" indent="0">
              <a:buNone/>
            </a:pPr>
            <a:r>
              <a:rPr lang="en-US" dirty="0"/>
              <a:t> of the fact that there are two parallel lines at a fixed distance whose gradient</a:t>
            </a:r>
          </a:p>
          <a:p>
            <a:pPr marL="36900" indent="0">
              <a:buNone/>
            </a:pPr>
            <a:r>
              <a:rPr lang="en-US" dirty="0"/>
              <a:t> directions are opposite to each other.</a:t>
            </a:r>
          </a:p>
          <a:p>
            <a:pPr marL="36900" indent="0">
              <a:buNone/>
            </a:pPr>
            <a:r>
              <a:rPr lang="en-US" dirty="0"/>
              <a:t> Each separating line also has a fixed </a:t>
            </a:r>
          </a:p>
          <a:p>
            <a:pPr marL="36900" indent="0">
              <a:buNone/>
            </a:pPr>
            <a:r>
              <a:rPr lang="en-US" dirty="0"/>
              <a:t>distance. </a:t>
            </a:r>
          </a:p>
          <a:p>
            <a:pPr>
              <a:buFont typeface="Wingdings" panose="05000000000000000000" pitchFamily="2" charset="2"/>
              <a:buChar char="v"/>
            </a:pPr>
            <a:r>
              <a:rPr lang="en-US" sz="2800" dirty="0">
                <a:solidFill>
                  <a:srgbClr val="30C2F0"/>
                </a:solidFill>
              </a:rPr>
              <a:t>Slot Selection </a:t>
            </a:r>
          </a:p>
          <a:p>
            <a:pPr marL="36900" indent="0">
              <a:buNone/>
            </a:pPr>
            <a:r>
              <a:rPr lang="en-US" dirty="0"/>
              <a:t>When the parking slot has been recognized, the availability of the detected </a:t>
            </a:r>
          </a:p>
          <a:p>
            <a:pPr marL="36900" indent="0">
              <a:buNone/>
            </a:pPr>
            <a:r>
              <a:rPr lang="en-US" dirty="0"/>
              <a:t>slots must be determined. The distortion in AVM images is worse at</a:t>
            </a:r>
          </a:p>
          <a:p>
            <a:pPr marL="36900" indent="0">
              <a:buNone/>
            </a:pPr>
            <a:r>
              <a:rPr lang="en-US" dirty="0"/>
              <a:t> locations that are far from camera so the tested slot might be the slot </a:t>
            </a:r>
          </a:p>
          <a:p>
            <a:pPr marL="36900" indent="0">
              <a:buNone/>
            </a:pPr>
            <a:r>
              <a:rPr lang="en-US" dirty="0"/>
              <a:t>that is nearest the camera.</a:t>
            </a:r>
          </a:p>
          <a:p>
            <a:pPr>
              <a:buFont typeface="Wingdings" panose="05000000000000000000" pitchFamily="2" charset="2"/>
              <a:buChar char="v"/>
            </a:pPr>
            <a:r>
              <a:rPr lang="en-US" sz="3000" dirty="0">
                <a:solidFill>
                  <a:srgbClr val="30C2F0"/>
                </a:solidFill>
              </a:rPr>
              <a:t>Slot Feature Extraction </a:t>
            </a:r>
          </a:p>
          <a:p>
            <a:pPr marL="36900" indent="0">
              <a:buNone/>
            </a:pPr>
            <a:r>
              <a:rPr lang="en-US" dirty="0"/>
              <a:t>Slot features are used to analyze the slot’s context and to determine slot occupancy. </a:t>
            </a:r>
          </a:p>
          <a:p>
            <a:pPr marL="36900" indent="0">
              <a:buNone/>
            </a:pPr>
            <a:r>
              <a:rPr lang="en-US" dirty="0"/>
              <a:t>The proposed method analyzes the slot from two aspects: pavement and non-pavement. </a:t>
            </a:r>
          </a:p>
          <a:p>
            <a:pPr marL="36900" indent="0">
              <a:buNone/>
            </a:pPr>
            <a:r>
              <a:rPr lang="en-US" dirty="0"/>
              <a:t>The area of pavement for the slot is used to determine the slot’s availability. </a:t>
            </a:r>
            <a:endParaRPr lang="en-IN" dirty="0"/>
          </a:p>
        </p:txBody>
      </p:sp>
      <p:pic>
        <p:nvPicPr>
          <p:cNvPr id="5" name="image9.png">
            <a:extLst>
              <a:ext uri="{FF2B5EF4-FFF2-40B4-BE49-F238E27FC236}">
                <a16:creationId xmlns:a16="http://schemas.microsoft.com/office/drawing/2014/main" id="{D13BD157-70CD-41D3-896E-92500B1FBEFA}"/>
              </a:ext>
            </a:extLst>
          </p:cNvPr>
          <p:cNvPicPr/>
          <p:nvPr/>
        </p:nvPicPr>
        <p:blipFill>
          <a:blip r:embed="rId2" cstate="print"/>
          <a:stretch>
            <a:fillRect/>
          </a:stretch>
        </p:blipFill>
        <p:spPr>
          <a:xfrm>
            <a:off x="8765222" y="588645"/>
            <a:ext cx="696595" cy="3591560"/>
          </a:xfrm>
          <a:prstGeom prst="rect">
            <a:avLst/>
          </a:prstGeom>
        </p:spPr>
      </p:pic>
      <p:pic>
        <p:nvPicPr>
          <p:cNvPr id="6" name="image8.png">
            <a:extLst>
              <a:ext uri="{FF2B5EF4-FFF2-40B4-BE49-F238E27FC236}">
                <a16:creationId xmlns:a16="http://schemas.microsoft.com/office/drawing/2014/main" id="{19C5A572-0755-495F-8130-CC3EDA5EA3A7}"/>
              </a:ext>
            </a:extLst>
          </p:cNvPr>
          <p:cNvPicPr/>
          <p:nvPr/>
        </p:nvPicPr>
        <p:blipFill>
          <a:blip r:embed="rId3" cstate="print"/>
          <a:stretch>
            <a:fillRect/>
          </a:stretch>
        </p:blipFill>
        <p:spPr>
          <a:xfrm>
            <a:off x="9539104" y="588645"/>
            <a:ext cx="695960" cy="3591560"/>
          </a:xfrm>
          <a:prstGeom prst="rect">
            <a:avLst/>
          </a:prstGeom>
        </p:spPr>
      </p:pic>
      <p:pic>
        <p:nvPicPr>
          <p:cNvPr id="7" name="image10.png">
            <a:extLst>
              <a:ext uri="{FF2B5EF4-FFF2-40B4-BE49-F238E27FC236}">
                <a16:creationId xmlns:a16="http://schemas.microsoft.com/office/drawing/2014/main" id="{C94DF341-0CF3-4DDD-A433-73A8354CEEE9}"/>
              </a:ext>
            </a:extLst>
          </p:cNvPr>
          <p:cNvPicPr/>
          <p:nvPr/>
        </p:nvPicPr>
        <p:blipFill>
          <a:blip r:embed="rId4" cstate="print"/>
          <a:stretch>
            <a:fillRect/>
          </a:stretch>
        </p:blipFill>
        <p:spPr>
          <a:xfrm>
            <a:off x="10312351" y="588645"/>
            <a:ext cx="695960" cy="3591560"/>
          </a:xfrm>
          <a:prstGeom prst="rect">
            <a:avLst/>
          </a:prstGeom>
        </p:spPr>
      </p:pic>
      <p:pic>
        <p:nvPicPr>
          <p:cNvPr id="8" name="image11.png">
            <a:extLst>
              <a:ext uri="{FF2B5EF4-FFF2-40B4-BE49-F238E27FC236}">
                <a16:creationId xmlns:a16="http://schemas.microsoft.com/office/drawing/2014/main" id="{5843CDA7-2E20-471C-8D32-1DE2D1CD5D30}"/>
              </a:ext>
            </a:extLst>
          </p:cNvPr>
          <p:cNvPicPr/>
          <p:nvPr/>
        </p:nvPicPr>
        <p:blipFill>
          <a:blip r:embed="rId5" cstate="print"/>
          <a:stretch>
            <a:fillRect/>
          </a:stretch>
        </p:blipFill>
        <p:spPr>
          <a:xfrm>
            <a:off x="11124827" y="588645"/>
            <a:ext cx="690245" cy="3591560"/>
          </a:xfrm>
          <a:prstGeom prst="rect">
            <a:avLst/>
          </a:prstGeom>
        </p:spPr>
      </p:pic>
      <p:sp>
        <p:nvSpPr>
          <p:cNvPr id="11" name="Rectangle 10">
            <a:extLst>
              <a:ext uri="{FF2B5EF4-FFF2-40B4-BE49-F238E27FC236}">
                <a16:creationId xmlns:a16="http://schemas.microsoft.com/office/drawing/2014/main" id="{E6B72F62-236C-4FEE-85C2-1A81766333B4}"/>
              </a:ext>
            </a:extLst>
          </p:cNvPr>
          <p:cNvSpPr/>
          <p:nvPr/>
        </p:nvSpPr>
        <p:spPr>
          <a:xfrm>
            <a:off x="8765222" y="4191801"/>
            <a:ext cx="3049850" cy="13961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effectLst/>
                <a:latin typeface="Times New Roman" panose="02020603050405020304" pitchFamily="18" charset="0"/>
                <a:ea typeface="Times New Roman" panose="02020603050405020304" pitchFamily="18" charset="0"/>
              </a:rPr>
              <a:t>Slot occupancy classification procedure for an occupied slot (first row) and a vacant slot (second row). (a)-(d) respectively show the results for slot selection, region growing, edge detection and classification using a naive Bayes classifier.</a:t>
            </a:r>
            <a:endParaRPr lang="en-IN" sz="1200" dirty="0">
              <a:effectLst/>
              <a:latin typeface="Times New Roman" panose="02020603050405020304" pitchFamily="18" charset="0"/>
              <a:ea typeface="Times New Roman" panose="02020603050405020304" pitchFamily="18" charset="0"/>
            </a:endParaRPr>
          </a:p>
          <a:p>
            <a:pPr algn="ctr"/>
            <a:endParaRPr lang="en-IN" dirty="0"/>
          </a:p>
        </p:txBody>
      </p:sp>
    </p:spTree>
    <p:extLst>
      <p:ext uri="{BB962C8B-B14F-4D97-AF65-F5344CB8AC3E}">
        <p14:creationId xmlns:p14="http://schemas.microsoft.com/office/powerpoint/2010/main" val="2133280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1496-7CEE-45CF-AA8A-2561AFC9F765}"/>
              </a:ext>
            </a:extLst>
          </p:cNvPr>
          <p:cNvSpPr>
            <a:spLocks noGrp="1"/>
          </p:cNvSpPr>
          <p:nvPr>
            <p:ph type="title"/>
          </p:nvPr>
        </p:nvSpPr>
        <p:spPr>
          <a:xfrm>
            <a:off x="142043" y="79900"/>
            <a:ext cx="2734322" cy="763480"/>
          </a:xfrm>
        </p:spPr>
        <p:txBody>
          <a:bodyPr/>
          <a:lstStyle/>
          <a:p>
            <a:r>
              <a:rPr lang="en-IN" dirty="0">
                <a:solidFill>
                  <a:srgbClr val="FFC000"/>
                </a:solidFill>
              </a:rPr>
              <a:t>Continues..</a:t>
            </a:r>
          </a:p>
        </p:txBody>
      </p:sp>
      <p:sp>
        <p:nvSpPr>
          <p:cNvPr id="3" name="Content Placeholder 2">
            <a:extLst>
              <a:ext uri="{FF2B5EF4-FFF2-40B4-BE49-F238E27FC236}">
                <a16:creationId xmlns:a16="http://schemas.microsoft.com/office/drawing/2014/main" id="{10EF4FE3-3607-4E06-9AE6-0BF6AE656D26}"/>
              </a:ext>
            </a:extLst>
          </p:cNvPr>
          <p:cNvSpPr>
            <a:spLocks noGrp="1"/>
          </p:cNvSpPr>
          <p:nvPr>
            <p:ph idx="1"/>
          </p:nvPr>
        </p:nvSpPr>
        <p:spPr>
          <a:xfrm>
            <a:off x="142042" y="923278"/>
            <a:ext cx="11851689" cy="5734973"/>
          </a:xfrm>
        </p:spPr>
        <p:txBody>
          <a:bodyPr>
            <a:normAutofit/>
          </a:bodyPr>
          <a:lstStyle/>
          <a:p>
            <a:pPr>
              <a:buFont typeface="Wingdings" panose="05000000000000000000" pitchFamily="2" charset="2"/>
              <a:buChar char="v"/>
            </a:pPr>
            <a:r>
              <a:rPr lang="en-US" sz="2800" dirty="0">
                <a:solidFill>
                  <a:srgbClr val="30C2F0"/>
                </a:solidFill>
              </a:rPr>
              <a:t> Occupancy Classification using a Naive Bayes Classifier</a:t>
            </a:r>
          </a:p>
          <a:p>
            <a:pPr marL="36900" indent="0">
              <a:buNone/>
            </a:pPr>
            <a:r>
              <a:rPr lang="en-US" dirty="0"/>
              <a:t> When the features of slot are extracted, the proposed method classifies the occupancy of the tested slot by using a naïve Bayes classifier. A naive Bayes classifier is a practical probabilistic classifier that has found many applications. It assumes that each feature of a particular class is independent of any other feature. The posterior probability of parking slot occupancy is calculated using Bayes’ theorem, as follows:</a:t>
            </a:r>
          </a:p>
          <a:p>
            <a:pPr marL="36900" indent="0">
              <a:buNone/>
            </a:pPr>
            <a:r>
              <a:rPr lang="en-US" dirty="0"/>
              <a:t> 𝑝(𝐶𝑖 |𝐹) = 𝑝(𝐶𝑖)𝑝(𝐹|𝐶𝑖) 𝑝(𝐹)                    (1) </a:t>
            </a:r>
          </a:p>
          <a:p>
            <a:pPr marL="36900" indent="0">
              <a:buNone/>
            </a:pPr>
            <a:r>
              <a:rPr lang="en-US" dirty="0"/>
              <a:t>Where 𝐶𝑖 indicates the class of slot availability: occupied or vacant. </a:t>
            </a:r>
          </a:p>
          <a:p>
            <a:pPr marL="36900" indent="0">
              <a:buNone/>
            </a:pPr>
            <a:r>
              <a:rPr lang="en-US" dirty="0"/>
              <a:t>𝐹 indicates the features of the slot, including the region growing ratio and the number of edges. </a:t>
            </a:r>
          </a:p>
          <a:p>
            <a:pPr marL="36900" indent="0">
              <a:buNone/>
            </a:pPr>
            <a:r>
              <a:rPr lang="en-US" dirty="0"/>
              <a:t>To reduce the computation time that is required to estimate 𝑝(𝐹|𝐶𝑖) , the classifier uses the attributes that are conditionally independent of each other. Therefore, </a:t>
            </a:r>
          </a:p>
          <a:p>
            <a:pPr marL="36900" indent="0">
              <a:buNone/>
            </a:pPr>
            <a:r>
              <a:rPr lang="en-US" dirty="0"/>
              <a:t>𝑝(𝐹|𝐶𝑖 )=∏𝑝(𝑓𝑘 |𝐶𝑖 ) 2 𝑘=1                       (2) To estimate the class label for F, 𝑝(𝐶𝑖)𝑝(𝐹|𝐶𝑖) is evaluated for each class, 𝐶𝑖 . </a:t>
            </a:r>
          </a:p>
          <a:p>
            <a:pPr marL="36900" indent="0">
              <a:buNone/>
            </a:pPr>
            <a:r>
              <a:rPr lang="en-US" dirty="0"/>
              <a:t>The classifier identifies the class label for feature F using the maximum a posteriori (MAP) rule:</a:t>
            </a:r>
          </a:p>
          <a:p>
            <a:pPr marL="36900" indent="0">
              <a:buNone/>
            </a:pPr>
            <a:r>
              <a:rPr lang="en-US" dirty="0"/>
              <a:t> CLASS = argmax 𝑖∈{1,2} 𝑝(𝐶𝑖)∏𝑝(𝑓𝑘|𝐶𝑖)                   (3)</a:t>
            </a:r>
            <a:endParaRPr lang="en-IN" dirty="0"/>
          </a:p>
        </p:txBody>
      </p:sp>
      <p:sp>
        <p:nvSpPr>
          <p:cNvPr id="5" name="Arrow: Right 4">
            <a:extLst>
              <a:ext uri="{FF2B5EF4-FFF2-40B4-BE49-F238E27FC236}">
                <a16:creationId xmlns:a16="http://schemas.microsoft.com/office/drawing/2014/main" id="{5209FB4D-B765-411D-ADB2-380374A0EDEF}"/>
              </a:ext>
            </a:extLst>
          </p:cNvPr>
          <p:cNvSpPr/>
          <p:nvPr/>
        </p:nvSpPr>
        <p:spPr>
          <a:xfrm>
            <a:off x="3533312" y="3062795"/>
            <a:ext cx="1100831" cy="126507"/>
          </a:xfrm>
          <a:prstGeom prs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FB96D13D-93DB-4E3B-850E-F4757715EE7E}"/>
              </a:ext>
            </a:extLst>
          </p:cNvPr>
          <p:cNvSpPr/>
          <p:nvPr/>
        </p:nvSpPr>
        <p:spPr>
          <a:xfrm>
            <a:off x="3533312" y="4991837"/>
            <a:ext cx="1100831" cy="126507"/>
          </a:xfrm>
          <a:prstGeom prs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39DDEACE-B8E1-4160-AE48-CD3266552D5F}"/>
              </a:ext>
            </a:extLst>
          </p:cNvPr>
          <p:cNvSpPr/>
          <p:nvPr/>
        </p:nvSpPr>
        <p:spPr>
          <a:xfrm>
            <a:off x="4996648" y="6120781"/>
            <a:ext cx="1100831" cy="126507"/>
          </a:xfrm>
          <a:prstGeom prs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7A05CBB-38E2-441A-8E0A-BC1B2A24CF33}"/>
              </a:ext>
            </a:extLst>
          </p:cNvPr>
          <p:cNvSpPr/>
          <p:nvPr/>
        </p:nvSpPr>
        <p:spPr>
          <a:xfrm>
            <a:off x="3533312" y="6467400"/>
            <a:ext cx="665826" cy="1265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K=1</a:t>
            </a:r>
          </a:p>
        </p:txBody>
      </p:sp>
      <p:sp>
        <p:nvSpPr>
          <p:cNvPr id="9" name="Rectangle 8">
            <a:extLst>
              <a:ext uri="{FF2B5EF4-FFF2-40B4-BE49-F238E27FC236}">
                <a16:creationId xmlns:a16="http://schemas.microsoft.com/office/drawing/2014/main" id="{4FFD76D1-8938-4BF7-A175-0DB9C601E9D3}"/>
              </a:ext>
            </a:extLst>
          </p:cNvPr>
          <p:cNvSpPr/>
          <p:nvPr/>
        </p:nvSpPr>
        <p:spPr>
          <a:xfrm>
            <a:off x="3699029" y="6043508"/>
            <a:ext cx="266330" cy="1265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2</a:t>
            </a:r>
          </a:p>
        </p:txBody>
      </p:sp>
      <p:sp>
        <p:nvSpPr>
          <p:cNvPr id="11" name="Rectangle 10">
            <a:extLst>
              <a:ext uri="{FF2B5EF4-FFF2-40B4-BE49-F238E27FC236}">
                <a16:creationId xmlns:a16="http://schemas.microsoft.com/office/drawing/2014/main" id="{371A0520-D8E4-402A-8797-6C604FEDEF83}"/>
              </a:ext>
            </a:extLst>
          </p:cNvPr>
          <p:cNvSpPr/>
          <p:nvPr/>
        </p:nvSpPr>
        <p:spPr>
          <a:xfrm>
            <a:off x="198269" y="6006741"/>
            <a:ext cx="7063664" cy="665824"/>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12" name="Rectangle 11">
            <a:extLst>
              <a:ext uri="{FF2B5EF4-FFF2-40B4-BE49-F238E27FC236}">
                <a16:creationId xmlns:a16="http://schemas.microsoft.com/office/drawing/2014/main" id="{7BB31D01-EE2D-4592-AF06-62240BF13B0A}"/>
              </a:ext>
            </a:extLst>
          </p:cNvPr>
          <p:cNvSpPr/>
          <p:nvPr/>
        </p:nvSpPr>
        <p:spPr>
          <a:xfrm>
            <a:off x="198269" y="2825318"/>
            <a:ext cx="5776403" cy="474954"/>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13" name="Rectangle 12">
            <a:extLst>
              <a:ext uri="{FF2B5EF4-FFF2-40B4-BE49-F238E27FC236}">
                <a16:creationId xmlns:a16="http://schemas.microsoft.com/office/drawing/2014/main" id="{7A5D9D73-EC58-4512-AFDE-CE1F1C6479BE}"/>
              </a:ext>
            </a:extLst>
          </p:cNvPr>
          <p:cNvSpPr/>
          <p:nvPr/>
        </p:nvSpPr>
        <p:spPr>
          <a:xfrm>
            <a:off x="198269" y="4917579"/>
            <a:ext cx="4950780" cy="401529"/>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pic>
        <p:nvPicPr>
          <p:cNvPr id="14" name="Picture 4" descr="DSATM Bangalore: Fees, Placements, Courses, Faculty, Admission, Scholarship">
            <a:extLst>
              <a:ext uri="{FF2B5EF4-FFF2-40B4-BE49-F238E27FC236}">
                <a16:creationId xmlns:a16="http://schemas.microsoft.com/office/drawing/2014/main" id="{E1AF18D7-FF2A-4CCD-B513-F39797653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8383" y="0"/>
            <a:ext cx="1313617" cy="1306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370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2502-5ECE-4DF0-87E3-49CBE65A05B1}"/>
              </a:ext>
            </a:extLst>
          </p:cNvPr>
          <p:cNvSpPr>
            <a:spLocks noGrp="1"/>
          </p:cNvSpPr>
          <p:nvPr>
            <p:ph type="title"/>
          </p:nvPr>
        </p:nvSpPr>
        <p:spPr>
          <a:xfrm>
            <a:off x="62145" y="0"/>
            <a:ext cx="11026066" cy="1225118"/>
          </a:xfrm>
        </p:spPr>
        <p:txBody>
          <a:bodyPr/>
          <a:lstStyle/>
          <a:p>
            <a:r>
              <a:rPr lang="en-IN" dirty="0">
                <a:solidFill>
                  <a:srgbClr val="FFC000"/>
                </a:solidFill>
              </a:rPr>
              <a:t>SOFTWARE/HARDWARE</a:t>
            </a:r>
          </a:p>
        </p:txBody>
      </p:sp>
      <p:sp>
        <p:nvSpPr>
          <p:cNvPr id="3" name="Content Placeholder 2">
            <a:extLst>
              <a:ext uri="{FF2B5EF4-FFF2-40B4-BE49-F238E27FC236}">
                <a16:creationId xmlns:a16="http://schemas.microsoft.com/office/drawing/2014/main" id="{2A8541F5-8CEA-40B4-8827-58DF0BBA1820}"/>
              </a:ext>
            </a:extLst>
          </p:cNvPr>
          <p:cNvSpPr>
            <a:spLocks noGrp="1"/>
          </p:cNvSpPr>
          <p:nvPr>
            <p:ph idx="1"/>
          </p:nvPr>
        </p:nvSpPr>
        <p:spPr>
          <a:xfrm>
            <a:off x="62145" y="1038687"/>
            <a:ext cx="11205412" cy="5504156"/>
          </a:xfrm>
        </p:spPr>
        <p:txBody>
          <a:bodyPr/>
          <a:lstStyle/>
          <a:p>
            <a:r>
              <a:rPr lang="en-US" dirty="0"/>
              <a:t>There are number of circuitry can be involved in this technique.</a:t>
            </a:r>
          </a:p>
          <a:p>
            <a:r>
              <a:rPr lang="en-US" dirty="0"/>
              <a:t> To overcome large number of circuitry, this method of detecting the empty slot in parking zone by using MATLAB (image processing) code has become easy with the reduction in circuitry. </a:t>
            </a:r>
          </a:p>
          <a:p>
            <a:r>
              <a:rPr lang="en-US" dirty="0"/>
              <a:t>The conceptualization of this </a:t>
            </a:r>
            <a:r>
              <a:rPr lang="en-US" dirty="0">
                <a:solidFill>
                  <a:srgbClr val="92D050"/>
                </a:solidFill>
              </a:rPr>
              <a:t>project is based on software instead of hardware </a:t>
            </a:r>
            <a:r>
              <a:rPr lang="en-US" dirty="0"/>
              <a:t>which makes the </a:t>
            </a:r>
            <a:r>
              <a:rPr lang="en-US" dirty="0">
                <a:solidFill>
                  <a:srgbClr val="00B0F0"/>
                </a:solidFill>
              </a:rPr>
              <a:t>system cheap to maintain and implement.</a:t>
            </a:r>
            <a:endParaRPr lang="en-IN" dirty="0">
              <a:solidFill>
                <a:srgbClr val="00B0F0"/>
              </a:solidFill>
            </a:endParaRPr>
          </a:p>
        </p:txBody>
      </p:sp>
      <p:pic>
        <p:nvPicPr>
          <p:cNvPr id="5" name="Picture 4">
            <a:extLst>
              <a:ext uri="{FF2B5EF4-FFF2-40B4-BE49-F238E27FC236}">
                <a16:creationId xmlns:a16="http://schemas.microsoft.com/office/drawing/2014/main" id="{810E7A30-6E5F-4ADF-A652-EADCFBA27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56" y="3045875"/>
            <a:ext cx="5952465" cy="3429570"/>
          </a:xfrm>
          <a:prstGeom prst="rect">
            <a:avLst/>
          </a:prstGeom>
        </p:spPr>
      </p:pic>
      <p:pic>
        <p:nvPicPr>
          <p:cNvPr id="7" name="Picture 6">
            <a:extLst>
              <a:ext uri="{FF2B5EF4-FFF2-40B4-BE49-F238E27FC236}">
                <a16:creationId xmlns:a16="http://schemas.microsoft.com/office/drawing/2014/main" id="{CEEAE8B1-F5DA-4476-98FC-1DEB7472C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385" y="3045875"/>
            <a:ext cx="5375412" cy="3429570"/>
          </a:xfrm>
          <a:prstGeom prst="rect">
            <a:avLst/>
          </a:prstGeom>
        </p:spPr>
      </p:pic>
      <p:pic>
        <p:nvPicPr>
          <p:cNvPr id="6" name="Picture 4" descr="DSATM Bangalore: Fees, Placements, Courses, Faculty, Admission, Scholarship">
            <a:extLst>
              <a:ext uri="{FF2B5EF4-FFF2-40B4-BE49-F238E27FC236}">
                <a16:creationId xmlns:a16="http://schemas.microsoft.com/office/drawing/2014/main" id="{3ADF1EB6-A323-48D4-885A-E926920D62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383" y="0"/>
            <a:ext cx="1313617" cy="1306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653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EDD0F-F213-456B-8BBE-5C7F14F32A78}"/>
              </a:ext>
            </a:extLst>
          </p:cNvPr>
          <p:cNvSpPr>
            <a:spLocks noGrp="1"/>
          </p:cNvSpPr>
          <p:nvPr>
            <p:ph type="title"/>
          </p:nvPr>
        </p:nvSpPr>
        <p:spPr>
          <a:xfrm>
            <a:off x="913795" y="79900"/>
            <a:ext cx="10353762" cy="692458"/>
          </a:xfrm>
        </p:spPr>
        <p:txBody>
          <a:bodyPr>
            <a:normAutofit fontScale="90000"/>
          </a:bodyPr>
          <a:lstStyle/>
          <a:p>
            <a:r>
              <a:rPr lang="en-IN" dirty="0">
                <a:solidFill>
                  <a:srgbClr val="FFC000"/>
                </a:solidFill>
              </a:rPr>
              <a:t>RESULTS AND DISCUSSION</a:t>
            </a:r>
          </a:p>
        </p:txBody>
      </p:sp>
      <p:sp>
        <p:nvSpPr>
          <p:cNvPr id="3" name="Content Placeholder 2">
            <a:extLst>
              <a:ext uri="{FF2B5EF4-FFF2-40B4-BE49-F238E27FC236}">
                <a16:creationId xmlns:a16="http://schemas.microsoft.com/office/drawing/2014/main" id="{8E1BCACB-FF2B-401B-902D-A8592D272591}"/>
              </a:ext>
            </a:extLst>
          </p:cNvPr>
          <p:cNvSpPr>
            <a:spLocks noGrp="1"/>
          </p:cNvSpPr>
          <p:nvPr>
            <p:ph idx="1"/>
          </p:nvPr>
        </p:nvSpPr>
        <p:spPr>
          <a:xfrm>
            <a:off x="363984" y="772359"/>
            <a:ext cx="11558727" cy="5823750"/>
          </a:xfrm>
        </p:spPr>
        <p:txBody>
          <a:bodyPr/>
          <a:lstStyle/>
          <a:p>
            <a:pPr>
              <a:buFont typeface="Wingdings" panose="05000000000000000000" pitchFamily="2" charset="2"/>
              <a:buChar char="v"/>
            </a:pPr>
            <a:r>
              <a:rPr lang="en-US" sz="2400" dirty="0">
                <a:solidFill>
                  <a:srgbClr val="00B0F0"/>
                </a:solidFill>
              </a:rPr>
              <a:t> Experimental Setup:</a:t>
            </a:r>
          </a:p>
          <a:p>
            <a:pPr marL="36900" indent="0">
              <a:buNone/>
            </a:pPr>
            <a:r>
              <a:rPr lang="en-US" dirty="0"/>
              <a:t>The dataset that was used in the experiments was acquired using an AVM system.</a:t>
            </a:r>
          </a:p>
          <a:p>
            <a:pPr marL="36900" indent="0">
              <a:buNone/>
            </a:pPr>
            <a:r>
              <a:rPr lang="en-US" dirty="0"/>
              <a:t> An AVM system consists of four cameras that are located at the centers of the front and rear bumpers and under the side-view mirrors.</a:t>
            </a:r>
          </a:p>
          <a:p>
            <a:pPr marL="36900" indent="0">
              <a:buNone/>
            </a:pPr>
            <a:r>
              <a:rPr lang="en-US" dirty="0"/>
              <a:t> The resolution of the AVM image is 700 × 520 pixels. All methods were run on MATLAB.</a:t>
            </a:r>
          </a:p>
          <a:p>
            <a:pPr marL="36900" indent="0">
              <a:buNone/>
            </a:pPr>
            <a:endParaRPr lang="en-US" dirty="0"/>
          </a:p>
          <a:p>
            <a:pPr>
              <a:buFont typeface="Wingdings" panose="05000000000000000000" pitchFamily="2" charset="2"/>
              <a:buChar char="v"/>
            </a:pPr>
            <a:r>
              <a:rPr lang="en-US" sz="2400" dirty="0">
                <a:solidFill>
                  <a:srgbClr val="00B0F0"/>
                </a:solidFill>
              </a:rPr>
              <a:t>Evaluation:</a:t>
            </a:r>
          </a:p>
          <a:p>
            <a:pPr marL="36900" indent="0">
              <a:buNone/>
            </a:pPr>
            <a:r>
              <a:rPr lang="en-US" dirty="0"/>
              <a:t>Parking slots with a green or a red box respectively represent vacant and occupied parking slots. Table I shows the parking slot recognition performance for the proposed method. Table II shows the slot occupancy classification performance for the proposed method. Recall and precision, as defined in (4) and (5), are the performance measures.</a:t>
            </a:r>
          </a:p>
          <a:p>
            <a:pPr marL="36900" indent="0">
              <a:buNone/>
            </a:pPr>
            <a:r>
              <a:rPr lang="en-US" dirty="0"/>
              <a:t>Recall =no. of correctly detected slots/no. of existing slots</a:t>
            </a:r>
          </a:p>
          <a:p>
            <a:pPr marL="36900" indent="0">
              <a:buNone/>
            </a:pPr>
            <a:r>
              <a:rPr lang="en-US" dirty="0"/>
              <a:t>Precision =no. of correctly detected slots/no. of detected slots</a:t>
            </a:r>
          </a:p>
        </p:txBody>
      </p:sp>
      <p:sp>
        <p:nvSpPr>
          <p:cNvPr id="4" name="Arrow: Right 3">
            <a:extLst>
              <a:ext uri="{FF2B5EF4-FFF2-40B4-BE49-F238E27FC236}">
                <a16:creationId xmlns:a16="http://schemas.microsoft.com/office/drawing/2014/main" id="{E73E607F-F03E-4DEB-98F7-FA392D452CCA}"/>
              </a:ext>
            </a:extLst>
          </p:cNvPr>
          <p:cNvSpPr/>
          <p:nvPr/>
        </p:nvSpPr>
        <p:spPr>
          <a:xfrm>
            <a:off x="6909092" y="5394224"/>
            <a:ext cx="1802167" cy="124287"/>
          </a:xfrm>
          <a:prstGeom prs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B369F71D-EC22-4D38-ACCF-E58C685458AA}"/>
              </a:ext>
            </a:extLst>
          </p:cNvPr>
          <p:cNvSpPr/>
          <p:nvPr/>
        </p:nvSpPr>
        <p:spPr>
          <a:xfrm>
            <a:off x="7279689" y="5801332"/>
            <a:ext cx="1802167" cy="124287"/>
          </a:xfrm>
          <a:prstGeom prs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8105F51D-9A81-415D-A6BF-01F4EF57AF14}"/>
              </a:ext>
            </a:extLst>
          </p:cNvPr>
          <p:cNvSpPr/>
          <p:nvPr/>
        </p:nvSpPr>
        <p:spPr>
          <a:xfrm>
            <a:off x="8711259" y="5207793"/>
            <a:ext cx="523782" cy="3728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Rectangle 7">
            <a:extLst>
              <a:ext uri="{FF2B5EF4-FFF2-40B4-BE49-F238E27FC236}">
                <a16:creationId xmlns:a16="http://schemas.microsoft.com/office/drawing/2014/main" id="{DF7F614A-C6AA-4CDD-8081-A4B396A0CD7F}"/>
              </a:ext>
            </a:extLst>
          </p:cNvPr>
          <p:cNvSpPr/>
          <p:nvPr/>
        </p:nvSpPr>
        <p:spPr>
          <a:xfrm>
            <a:off x="9081856" y="5739187"/>
            <a:ext cx="523782" cy="248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pic>
        <p:nvPicPr>
          <p:cNvPr id="9" name="Picture 4" descr="DSATM Bangalore: Fees, Placements, Courses, Faculty, Admission, Scholarship">
            <a:extLst>
              <a:ext uri="{FF2B5EF4-FFF2-40B4-BE49-F238E27FC236}">
                <a16:creationId xmlns:a16="http://schemas.microsoft.com/office/drawing/2014/main" id="{796CA643-A8E8-4262-BBA7-71E7191FC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8383" y="0"/>
            <a:ext cx="1313617" cy="1306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428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7D031-8B8C-4C5E-A81F-D17F835353EB}"/>
              </a:ext>
            </a:extLst>
          </p:cNvPr>
          <p:cNvSpPr>
            <a:spLocks noGrp="1"/>
          </p:cNvSpPr>
          <p:nvPr>
            <p:ph type="title"/>
          </p:nvPr>
        </p:nvSpPr>
        <p:spPr>
          <a:xfrm>
            <a:off x="71021" y="106532"/>
            <a:ext cx="3187084" cy="1074198"/>
          </a:xfrm>
        </p:spPr>
        <p:txBody>
          <a:bodyPr>
            <a:normAutofit/>
          </a:bodyPr>
          <a:lstStyle/>
          <a:p>
            <a:r>
              <a:rPr lang="en-IN" dirty="0">
                <a:solidFill>
                  <a:srgbClr val="FFC000"/>
                </a:solidFill>
              </a:rPr>
              <a:t>Continues…</a:t>
            </a:r>
          </a:p>
        </p:txBody>
      </p:sp>
      <p:sp>
        <p:nvSpPr>
          <p:cNvPr id="3" name="Content Placeholder 2">
            <a:extLst>
              <a:ext uri="{FF2B5EF4-FFF2-40B4-BE49-F238E27FC236}">
                <a16:creationId xmlns:a16="http://schemas.microsoft.com/office/drawing/2014/main" id="{03F6E65F-499A-4A10-969B-0B8D8D3782C4}"/>
              </a:ext>
            </a:extLst>
          </p:cNvPr>
          <p:cNvSpPr>
            <a:spLocks noGrp="1"/>
          </p:cNvSpPr>
          <p:nvPr>
            <p:ph idx="1"/>
          </p:nvPr>
        </p:nvSpPr>
        <p:spPr>
          <a:xfrm>
            <a:off x="71022" y="976545"/>
            <a:ext cx="11931588" cy="5774924"/>
          </a:xfrm>
        </p:spPr>
        <p:txBody>
          <a:bodyPr/>
          <a:lstStyle/>
          <a:p>
            <a:pPr marL="36900" indent="0">
              <a:buNone/>
            </a:pPr>
            <a:r>
              <a:rPr lang="en-US" dirty="0"/>
              <a:t>                                                                           TABLE 1  </a:t>
            </a:r>
          </a:p>
          <a:p>
            <a:pPr marL="36900" indent="0">
              <a:buNone/>
            </a:pPr>
            <a:r>
              <a:rPr lang="en-US" dirty="0"/>
              <a:t>           PERFORMANCE FOR THE PROPOSED PARKING SLOT RECOGNITION METHOD </a:t>
            </a:r>
          </a:p>
          <a:p>
            <a:pPr marL="36900" indent="0">
              <a:buNone/>
            </a:pPr>
            <a:r>
              <a:rPr lang="en-US" dirty="0"/>
              <a:t>Slot type          # of existing slots    # of detected slots   # of correctly slots    recall         precision </a:t>
            </a:r>
          </a:p>
          <a:p>
            <a:pPr marL="36900" indent="0">
              <a:buNone/>
            </a:pPr>
            <a:r>
              <a:rPr lang="en-US" dirty="0"/>
              <a:t>Rectangular       489                                489                          484                        98.9%       99.5%</a:t>
            </a:r>
            <a:endParaRPr lang="en-IN" dirty="0"/>
          </a:p>
          <a:p>
            <a:endParaRPr lang="en-IN" dirty="0"/>
          </a:p>
          <a:p>
            <a:endParaRPr lang="en-IN" dirty="0"/>
          </a:p>
          <a:p>
            <a:pPr marL="36900" indent="0">
              <a:buNone/>
            </a:pPr>
            <a:r>
              <a:rPr lang="en-IN" dirty="0"/>
              <a:t>                                                                          TABLE 2</a:t>
            </a:r>
          </a:p>
          <a:p>
            <a:pPr marL="36900" indent="0">
              <a:buNone/>
            </a:pPr>
            <a:r>
              <a:rPr lang="en-US" dirty="0"/>
              <a:t>      PERFORMANCE FOR THE PROPOSED SLOT OCCUPANCY CLASSIFICATION METHOD</a:t>
            </a:r>
          </a:p>
          <a:p>
            <a:pPr marL="36900" indent="0">
              <a:buNone/>
            </a:pPr>
            <a:r>
              <a:rPr lang="en-US" dirty="0"/>
              <a:t> Slot type       # of occupied slots (positive)  # of vacant slots (negative)  #of false negative   #of false positive</a:t>
            </a:r>
          </a:p>
          <a:p>
            <a:pPr marL="36900" indent="0">
              <a:buNone/>
            </a:pPr>
            <a:r>
              <a:rPr lang="en-US" dirty="0"/>
              <a:t>Rectangular              85                                                    85                                       0                           1</a:t>
            </a:r>
          </a:p>
          <a:p>
            <a:pPr marL="36900" indent="0">
              <a:buNone/>
            </a:pPr>
            <a:endParaRPr lang="en-US" dirty="0"/>
          </a:p>
          <a:p>
            <a:pPr marL="36900" indent="0">
              <a:buNone/>
            </a:pPr>
            <a:r>
              <a:rPr lang="en-IN" dirty="0"/>
              <a:t>Error rate=0.6%</a:t>
            </a:r>
          </a:p>
        </p:txBody>
      </p:sp>
      <p:sp>
        <p:nvSpPr>
          <p:cNvPr id="5" name="Minus Sign 4">
            <a:extLst>
              <a:ext uri="{FF2B5EF4-FFF2-40B4-BE49-F238E27FC236}">
                <a16:creationId xmlns:a16="http://schemas.microsoft.com/office/drawing/2014/main" id="{61183290-77F6-494E-9F63-BC8D83FEA81A}"/>
              </a:ext>
            </a:extLst>
          </p:cNvPr>
          <p:cNvSpPr/>
          <p:nvPr/>
        </p:nvSpPr>
        <p:spPr>
          <a:xfrm>
            <a:off x="1544715" y="363984"/>
            <a:ext cx="150920" cy="3959441"/>
          </a:xfrm>
          <a:prstGeom prst="mathMin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Minus Sign 5">
            <a:extLst>
              <a:ext uri="{FF2B5EF4-FFF2-40B4-BE49-F238E27FC236}">
                <a16:creationId xmlns:a16="http://schemas.microsoft.com/office/drawing/2014/main" id="{FC28DA00-5754-47F5-ADE0-614BE361AA33}"/>
              </a:ext>
            </a:extLst>
          </p:cNvPr>
          <p:cNvSpPr/>
          <p:nvPr/>
        </p:nvSpPr>
        <p:spPr>
          <a:xfrm>
            <a:off x="3812960" y="363984"/>
            <a:ext cx="150920" cy="3959441"/>
          </a:xfrm>
          <a:prstGeom prst="mathMin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Minus Sign 6">
            <a:extLst>
              <a:ext uri="{FF2B5EF4-FFF2-40B4-BE49-F238E27FC236}">
                <a16:creationId xmlns:a16="http://schemas.microsoft.com/office/drawing/2014/main" id="{9B5FA585-3044-403E-80A2-8913EA9D4079}"/>
              </a:ext>
            </a:extLst>
          </p:cNvPr>
          <p:cNvSpPr/>
          <p:nvPr/>
        </p:nvSpPr>
        <p:spPr>
          <a:xfrm>
            <a:off x="5961356" y="363984"/>
            <a:ext cx="150920" cy="3959441"/>
          </a:xfrm>
          <a:prstGeom prst="mathMin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Minus Sign 7">
            <a:extLst>
              <a:ext uri="{FF2B5EF4-FFF2-40B4-BE49-F238E27FC236}">
                <a16:creationId xmlns:a16="http://schemas.microsoft.com/office/drawing/2014/main" id="{1FE270F4-C6F4-422D-AD63-FBD6D7F8A358}"/>
              </a:ext>
            </a:extLst>
          </p:cNvPr>
          <p:cNvSpPr/>
          <p:nvPr/>
        </p:nvSpPr>
        <p:spPr>
          <a:xfrm>
            <a:off x="8228122" y="363984"/>
            <a:ext cx="150920" cy="3959441"/>
          </a:xfrm>
          <a:prstGeom prst="mathMin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Minus Sign 8">
            <a:extLst>
              <a:ext uri="{FF2B5EF4-FFF2-40B4-BE49-F238E27FC236}">
                <a16:creationId xmlns:a16="http://schemas.microsoft.com/office/drawing/2014/main" id="{D167E16E-630A-4568-9BCA-7742CD508A66}"/>
              </a:ext>
            </a:extLst>
          </p:cNvPr>
          <p:cNvSpPr/>
          <p:nvPr/>
        </p:nvSpPr>
        <p:spPr>
          <a:xfrm>
            <a:off x="9296400" y="363984"/>
            <a:ext cx="150920" cy="3959441"/>
          </a:xfrm>
          <a:prstGeom prst="mathMin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Minus Sign 9">
            <a:extLst>
              <a:ext uri="{FF2B5EF4-FFF2-40B4-BE49-F238E27FC236}">
                <a16:creationId xmlns:a16="http://schemas.microsoft.com/office/drawing/2014/main" id="{71352D77-BDA9-443E-ABAA-C5677555C81A}"/>
              </a:ext>
            </a:extLst>
          </p:cNvPr>
          <p:cNvSpPr/>
          <p:nvPr/>
        </p:nvSpPr>
        <p:spPr>
          <a:xfrm>
            <a:off x="-1447060" y="2228294"/>
            <a:ext cx="12215674" cy="887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Minus Sign 10">
            <a:extLst>
              <a:ext uri="{FF2B5EF4-FFF2-40B4-BE49-F238E27FC236}">
                <a16:creationId xmlns:a16="http://schemas.microsoft.com/office/drawing/2014/main" id="{EE99B641-B9AD-4F35-94CF-C7574FAA440F}"/>
              </a:ext>
            </a:extLst>
          </p:cNvPr>
          <p:cNvSpPr/>
          <p:nvPr/>
        </p:nvSpPr>
        <p:spPr>
          <a:xfrm>
            <a:off x="8879151" y="2184460"/>
            <a:ext cx="1889463" cy="17644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Minus Sign 11">
            <a:extLst>
              <a:ext uri="{FF2B5EF4-FFF2-40B4-BE49-F238E27FC236}">
                <a16:creationId xmlns:a16="http://schemas.microsoft.com/office/drawing/2014/main" id="{509710FC-FD21-4F77-8604-6988207B7601}"/>
              </a:ext>
            </a:extLst>
          </p:cNvPr>
          <p:cNvSpPr/>
          <p:nvPr/>
        </p:nvSpPr>
        <p:spPr>
          <a:xfrm>
            <a:off x="1491450" y="3029507"/>
            <a:ext cx="150920" cy="3959441"/>
          </a:xfrm>
          <a:prstGeom prst="mathMin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Minus Sign 12">
            <a:extLst>
              <a:ext uri="{FF2B5EF4-FFF2-40B4-BE49-F238E27FC236}">
                <a16:creationId xmlns:a16="http://schemas.microsoft.com/office/drawing/2014/main" id="{410D3E6F-53DC-41AB-96D9-BCD48D6AB243}"/>
              </a:ext>
            </a:extLst>
          </p:cNvPr>
          <p:cNvSpPr/>
          <p:nvPr/>
        </p:nvSpPr>
        <p:spPr>
          <a:xfrm>
            <a:off x="4761390" y="3029506"/>
            <a:ext cx="150920" cy="3959441"/>
          </a:xfrm>
          <a:prstGeom prst="mathMin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Minus Sign 13">
            <a:extLst>
              <a:ext uri="{FF2B5EF4-FFF2-40B4-BE49-F238E27FC236}">
                <a16:creationId xmlns:a16="http://schemas.microsoft.com/office/drawing/2014/main" id="{6F56E5A6-549F-407A-90BE-1DC11738DE5B}"/>
              </a:ext>
            </a:extLst>
          </p:cNvPr>
          <p:cNvSpPr/>
          <p:nvPr/>
        </p:nvSpPr>
        <p:spPr>
          <a:xfrm>
            <a:off x="7793118" y="3029505"/>
            <a:ext cx="150920" cy="3959441"/>
          </a:xfrm>
          <a:prstGeom prst="mathMin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Minus Sign 14">
            <a:extLst>
              <a:ext uri="{FF2B5EF4-FFF2-40B4-BE49-F238E27FC236}">
                <a16:creationId xmlns:a16="http://schemas.microsoft.com/office/drawing/2014/main" id="{9440FF3C-9DB8-48E4-8CB3-D3E747F447E6}"/>
              </a:ext>
            </a:extLst>
          </p:cNvPr>
          <p:cNvSpPr/>
          <p:nvPr/>
        </p:nvSpPr>
        <p:spPr>
          <a:xfrm>
            <a:off x="9874929" y="3007590"/>
            <a:ext cx="150920" cy="3959441"/>
          </a:xfrm>
          <a:prstGeom prst="mathMin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Minus Sign 15">
            <a:extLst>
              <a:ext uri="{FF2B5EF4-FFF2-40B4-BE49-F238E27FC236}">
                <a16:creationId xmlns:a16="http://schemas.microsoft.com/office/drawing/2014/main" id="{C62B6F44-9C83-44A4-8AD1-62189BB5BE86}"/>
              </a:ext>
            </a:extLst>
          </p:cNvPr>
          <p:cNvSpPr/>
          <p:nvPr/>
        </p:nvSpPr>
        <p:spPr>
          <a:xfrm>
            <a:off x="-1438182" y="4927106"/>
            <a:ext cx="12215674" cy="887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Minus Sign 16">
            <a:extLst>
              <a:ext uri="{FF2B5EF4-FFF2-40B4-BE49-F238E27FC236}">
                <a16:creationId xmlns:a16="http://schemas.microsoft.com/office/drawing/2014/main" id="{D7152302-657F-438F-A820-ACA43029A2E0}"/>
              </a:ext>
            </a:extLst>
          </p:cNvPr>
          <p:cNvSpPr/>
          <p:nvPr/>
        </p:nvSpPr>
        <p:spPr>
          <a:xfrm>
            <a:off x="8685344" y="4881890"/>
            <a:ext cx="3185595" cy="17644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4" descr="DSATM Bangalore: Fees, Placements, Courses, Faculty, Admission, Scholarship">
            <a:extLst>
              <a:ext uri="{FF2B5EF4-FFF2-40B4-BE49-F238E27FC236}">
                <a16:creationId xmlns:a16="http://schemas.microsoft.com/office/drawing/2014/main" id="{11F9CBA4-846E-4A78-BADE-835CEC751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8383" y="0"/>
            <a:ext cx="1313617" cy="1306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380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4584-802A-4905-BECE-AEB039DA3C0B}"/>
              </a:ext>
            </a:extLst>
          </p:cNvPr>
          <p:cNvSpPr>
            <a:spLocks noGrp="1"/>
          </p:cNvSpPr>
          <p:nvPr>
            <p:ph type="title"/>
          </p:nvPr>
        </p:nvSpPr>
        <p:spPr>
          <a:xfrm>
            <a:off x="913795" y="0"/>
            <a:ext cx="10353762" cy="914400"/>
          </a:xfrm>
        </p:spPr>
        <p:txBody>
          <a:bodyPr/>
          <a:lstStyle/>
          <a:p>
            <a:r>
              <a:rPr lang="en-IN" dirty="0">
                <a:solidFill>
                  <a:srgbClr val="FFC000"/>
                </a:solidFill>
              </a:rPr>
              <a:t>APPLICATIONS</a:t>
            </a:r>
          </a:p>
        </p:txBody>
      </p:sp>
      <p:sp>
        <p:nvSpPr>
          <p:cNvPr id="3" name="Content Placeholder 2">
            <a:extLst>
              <a:ext uri="{FF2B5EF4-FFF2-40B4-BE49-F238E27FC236}">
                <a16:creationId xmlns:a16="http://schemas.microsoft.com/office/drawing/2014/main" id="{E108FBED-CA6B-4737-A588-B3F57A95B197}"/>
              </a:ext>
            </a:extLst>
          </p:cNvPr>
          <p:cNvSpPr>
            <a:spLocks noGrp="1"/>
          </p:cNvSpPr>
          <p:nvPr>
            <p:ph idx="1"/>
          </p:nvPr>
        </p:nvSpPr>
        <p:spPr>
          <a:xfrm>
            <a:off x="373224" y="914400"/>
            <a:ext cx="11252719" cy="5943599"/>
          </a:xfrm>
        </p:spPr>
        <p:txBody>
          <a:bodyPr/>
          <a:lstStyle/>
          <a:p>
            <a:r>
              <a:rPr lang="en-IN" dirty="0"/>
              <a:t>In big applications like malls and offices, the slots in corner of the parking zone many times get wasted because it is very difficult to detect such corners. So its main applications is in large places where much of crowd is gathered on daily basis. </a:t>
            </a:r>
          </a:p>
          <a:p>
            <a:r>
              <a:rPr lang="en-IN" dirty="0"/>
              <a:t>For example, airports, malls, etc…</a:t>
            </a:r>
          </a:p>
          <a:p>
            <a:pPr marL="36900" indent="0">
              <a:buNone/>
            </a:pPr>
            <a:endParaRPr lang="en-IN" dirty="0"/>
          </a:p>
          <a:p>
            <a:pPr marL="36900" indent="0">
              <a:buNone/>
            </a:pPr>
            <a:endParaRPr lang="en-IN" dirty="0"/>
          </a:p>
        </p:txBody>
      </p:sp>
      <p:pic>
        <p:nvPicPr>
          <p:cNvPr id="5" name="Picture 4">
            <a:extLst>
              <a:ext uri="{FF2B5EF4-FFF2-40B4-BE49-F238E27FC236}">
                <a16:creationId xmlns:a16="http://schemas.microsoft.com/office/drawing/2014/main" id="{A3E49A4D-ADAB-4DCB-8656-86AF0C355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2221" y="2164702"/>
            <a:ext cx="3010063" cy="4413380"/>
          </a:xfrm>
          <a:prstGeom prst="rect">
            <a:avLst/>
          </a:prstGeom>
        </p:spPr>
      </p:pic>
      <p:pic>
        <p:nvPicPr>
          <p:cNvPr id="7" name="Picture 6">
            <a:extLst>
              <a:ext uri="{FF2B5EF4-FFF2-40B4-BE49-F238E27FC236}">
                <a16:creationId xmlns:a16="http://schemas.microsoft.com/office/drawing/2014/main" id="{346E908A-1AD6-41A9-AE70-A570F4513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035" y="2695601"/>
            <a:ext cx="6912429" cy="3882481"/>
          </a:xfrm>
          <a:prstGeom prst="rect">
            <a:avLst/>
          </a:prstGeom>
        </p:spPr>
      </p:pic>
      <p:pic>
        <p:nvPicPr>
          <p:cNvPr id="8" name="Picture 4" descr="DSATM Bangalore: Fees, Placements, Courses, Faculty, Admission, Scholarship">
            <a:extLst>
              <a:ext uri="{FF2B5EF4-FFF2-40B4-BE49-F238E27FC236}">
                <a16:creationId xmlns:a16="http://schemas.microsoft.com/office/drawing/2014/main" id="{5D61FC42-B3A1-411A-BFE8-5703076352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1420" y="0"/>
            <a:ext cx="1060580" cy="1054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034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3F0D-14C4-47E3-8335-B540F4B669E7}"/>
              </a:ext>
            </a:extLst>
          </p:cNvPr>
          <p:cNvSpPr>
            <a:spLocks noGrp="1"/>
          </p:cNvSpPr>
          <p:nvPr>
            <p:ph type="title"/>
          </p:nvPr>
        </p:nvSpPr>
        <p:spPr>
          <a:xfrm>
            <a:off x="913795" y="1"/>
            <a:ext cx="10353762" cy="630314"/>
          </a:xfrm>
        </p:spPr>
        <p:txBody>
          <a:bodyPr>
            <a:normAutofit fontScale="90000"/>
          </a:bodyPr>
          <a:lstStyle/>
          <a:p>
            <a:r>
              <a:rPr lang="en-IN" dirty="0">
                <a:solidFill>
                  <a:srgbClr val="FFC000"/>
                </a:solidFill>
              </a:rPr>
              <a:t>ADVANTAGES</a:t>
            </a:r>
          </a:p>
        </p:txBody>
      </p:sp>
      <p:sp>
        <p:nvSpPr>
          <p:cNvPr id="3" name="Content Placeholder 2">
            <a:extLst>
              <a:ext uri="{FF2B5EF4-FFF2-40B4-BE49-F238E27FC236}">
                <a16:creationId xmlns:a16="http://schemas.microsoft.com/office/drawing/2014/main" id="{2658A495-A722-4E87-B86E-4316B45EFD59}"/>
              </a:ext>
            </a:extLst>
          </p:cNvPr>
          <p:cNvSpPr>
            <a:spLocks noGrp="1"/>
          </p:cNvSpPr>
          <p:nvPr>
            <p:ph idx="1"/>
          </p:nvPr>
        </p:nvSpPr>
        <p:spPr>
          <a:xfrm>
            <a:off x="355107" y="630314"/>
            <a:ext cx="11836893" cy="6348755"/>
          </a:xfrm>
        </p:spPr>
        <p:txBody>
          <a:bodyPr>
            <a:normAutofit/>
          </a:bodyPr>
          <a:lstStyle/>
          <a:p>
            <a:pPr>
              <a:buFont typeface="Wingdings" panose="05000000000000000000" pitchFamily="2" charset="2"/>
              <a:buChar char="v"/>
            </a:pPr>
            <a:r>
              <a:rPr lang="en-IN" sz="2800" dirty="0">
                <a:solidFill>
                  <a:srgbClr val="30C2F0"/>
                </a:solidFill>
              </a:rPr>
              <a:t> Space saving</a:t>
            </a:r>
          </a:p>
          <a:p>
            <a:pPr marL="36900" indent="0">
              <a:buNone/>
            </a:pPr>
            <a:r>
              <a:rPr lang="en-IN" dirty="0"/>
              <a:t>Optimum utilization of space</a:t>
            </a:r>
          </a:p>
          <a:p>
            <a:pPr marL="36900" indent="0">
              <a:buNone/>
            </a:pPr>
            <a:r>
              <a:rPr lang="en-IN" dirty="0"/>
              <a:t>Can be built below or above ground or a combination there off</a:t>
            </a:r>
          </a:p>
          <a:p>
            <a:pPr>
              <a:buFont typeface="Wingdings" panose="05000000000000000000" pitchFamily="2" charset="2"/>
              <a:buChar char="v"/>
            </a:pPr>
            <a:r>
              <a:rPr lang="en-IN" sz="2800" dirty="0">
                <a:solidFill>
                  <a:srgbClr val="30C2F0"/>
                </a:solidFill>
              </a:rPr>
              <a:t>Cost Effective                                                    Safety vehicles     </a:t>
            </a:r>
          </a:p>
          <a:p>
            <a:pPr marL="36900" indent="0">
              <a:buNone/>
            </a:pPr>
            <a:r>
              <a:rPr lang="en-IN" dirty="0"/>
              <a:t>Lower construction cost                                                                       Avoids theft of the vehicles        </a:t>
            </a:r>
          </a:p>
          <a:p>
            <a:pPr marL="36900" indent="0">
              <a:buNone/>
            </a:pPr>
            <a:r>
              <a:rPr lang="en-IN" dirty="0"/>
              <a:t>Lower maintenance and operational cost                                             Less chances of damages or dents          </a:t>
            </a:r>
          </a:p>
          <a:p>
            <a:pPr>
              <a:buFont typeface="Wingdings" panose="05000000000000000000" pitchFamily="2" charset="2"/>
              <a:buChar char="v"/>
            </a:pPr>
            <a:r>
              <a:rPr lang="en-IN" sz="2800" dirty="0">
                <a:solidFill>
                  <a:srgbClr val="30C2F0"/>
                </a:solidFill>
              </a:rPr>
              <a:t>Time saving</a:t>
            </a:r>
          </a:p>
          <a:p>
            <a:pPr marL="36900" indent="0">
              <a:buNone/>
            </a:pPr>
            <a:r>
              <a:rPr lang="en-IN" dirty="0">
                <a:solidFill>
                  <a:schemeClr val="tx2">
                    <a:lumMod val="90000"/>
                  </a:schemeClr>
                </a:solidFill>
              </a:rPr>
              <a:t>Low parking/retrieval times </a:t>
            </a:r>
          </a:p>
          <a:p>
            <a:pPr marL="36900" indent="0">
              <a:buNone/>
            </a:pPr>
            <a:r>
              <a:rPr lang="en-IN" dirty="0">
                <a:solidFill>
                  <a:schemeClr val="tx2">
                    <a:lumMod val="90000"/>
                  </a:schemeClr>
                </a:solidFill>
              </a:rPr>
              <a:t>of 45-150 seconds per car</a:t>
            </a:r>
          </a:p>
          <a:p>
            <a:pPr>
              <a:buFont typeface="Wingdings" panose="05000000000000000000" pitchFamily="2" charset="2"/>
              <a:buChar char="v"/>
            </a:pPr>
            <a:r>
              <a:rPr lang="en-IN" sz="2800" dirty="0">
                <a:solidFill>
                  <a:srgbClr val="30C2F0"/>
                </a:solidFill>
              </a:rPr>
              <a:t>Green parking</a:t>
            </a:r>
          </a:p>
          <a:p>
            <a:pPr marL="36900" indent="0">
              <a:buNone/>
            </a:pPr>
            <a:r>
              <a:rPr lang="en-IN" dirty="0">
                <a:solidFill>
                  <a:schemeClr val="tx2">
                    <a:lumMod val="90000"/>
                  </a:schemeClr>
                </a:solidFill>
              </a:rPr>
              <a:t>Reduced noise and vehicular pollution</a:t>
            </a:r>
          </a:p>
          <a:p>
            <a:pPr marL="36900" indent="0">
              <a:buNone/>
            </a:pPr>
            <a:r>
              <a:rPr lang="en-IN" dirty="0">
                <a:solidFill>
                  <a:schemeClr val="tx2">
                    <a:lumMod val="90000"/>
                  </a:schemeClr>
                </a:solidFill>
              </a:rPr>
              <a:t>Reduced traffic congestion</a:t>
            </a:r>
          </a:p>
          <a:p>
            <a:pPr>
              <a:buFont typeface="Wingdings" panose="05000000000000000000" pitchFamily="2" charset="2"/>
              <a:buChar char="v"/>
            </a:pPr>
            <a:endParaRPr lang="en-IN" dirty="0"/>
          </a:p>
        </p:txBody>
      </p:sp>
      <p:pic>
        <p:nvPicPr>
          <p:cNvPr id="1030" name="Picture 6" descr="Cost-effective - Personal Loan Icon Png PNG Image | Transparent PNG Free  Download on SeekPNG">
            <a:extLst>
              <a:ext uri="{FF2B5EF4-FFF2-40B4-BE49-F238E27FC236}">
                <a16:creationId xmlns:a16="http://schemas.microsoft.com/office/drawing/2014/main" id="{6B0A80C5-AFCF-494A-BC81-5DB02B55D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301" y="2092946"/>
            <a:ext cx="1424375" cy="9421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rking icon green Royalty Free Vector Image - VectorStock">
            <a:extLst>
              <a:ext uri="{FF2B5EF4-FFF2-40B4-BE49-F238E27FC236}">
                <a16:creationId xmlns:a16="http://schemas.microsoft.com/office/drawing/2014/main" id="{B4840DB3-BE27-4A80-9E64-EC0EC53B7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1411" y="5329481"/>
            <a:ext cx="1334116" cy="14391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aving Space Stock Illustrations – 2,471 Saving Space Stock Illustrations,  Vectors &amp; Clipart - Dreamstime">
            <a:extLst>
              <a:ext uri="{FF2B5EF4-FFF2-40B4-BE49-F238E27FC236}">
                <a16:creationId xmlns:a16="http://schemas.microsoft.com/office/drawing/2014/main" id="{95D60F0C-6BAF-415F-8E77-D8CBAF6DA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6620" y="630313"/>
            <a:ext cx="1340918" cy="11274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reen Circle">
            <a:extLst>
              <a:ext uri="{FF2B5EF4-FFF2-40B4-BE49-F238E27FC236}">
                <a16:creationId xmlns:a16="http://schemas.microsoft.com/office/drawing/2014/main" id="{D994F8F5-BB4A-479F-8C70-0B9694F0B0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6949" y="3644257"/>
            <a:ext cx="1744717" cy="12712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afe Distance Between Cars Rgb Color Icon Stock Illustration - Download  Image Now - iStock">
            <a:extLst>
              <a:ext uri="{FF2B5EF4-FFF2-40B4-BE49-F238E27FC236}">
                <a16:creationId xmlns:a16="http://schemas.microsoft.com/office/drawing/2014/main" id="{71DBABCA-DB9D-4B0E-8150-9B12637251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8240" y="366245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SATM Bangalore: Fees, Placements, Courses, Faculty, Admission, Scholarship">
            <a:extLst>
              <a:ext uri="{FF2B5EF4-FFF2-40B4-BE49-F238E27FC236}">
                <a16:creationId xmlns:a16="http://schemas.microsoft.com/office/drawing/2014/main" id="{3F10D46F-9E23-4120-82F2-1E01FD3E82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78383" y="0"/>
            <a:ext cx="1313617" cy="1306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43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FA5F-D0ED-4DC7-BEA9-C92BFCD4C33E}"/>
              </a:ext>
            </a:extLst>
          </p:cNvPr>
          <p:cNvSpPr>
            <a:spLocks noGrp="1"/>
          </p:cNvSpPr>
          <p:nvPr>
            <p:ph type="title"/>
          </p:nvPr>
        </p:nvSpPr>
        <p:spPr>
          <a:xfrm>
            <a:off x="479394" y="0"/>
            <a:ext cx="10788163" cy="852256"/>
          </a:xfrm>
        </p:spPr>
        <p:txBody>
          <a:bodyPr/>
          <a:lstStyle/>
          <a:p>
            <a:r>
              <a:rPr lang="en-IN" dirty="0">
                <a:solidFill>
                  <a:srgbClr val="FFC000"/>
                </a:solidFill>
              </a:rPr>
              <a:t>CONCLUSION</a:t>
            </a:r>
          </a:p>
        </p:txBody>
      </p:sp>
      <p:sp>
        <p:nvSpPr>
          <p:cNvPr id="3" name="Content Placeholder 2">
            <a:extLst>
              <a:ext uri="{FF2B5EF4-FFF2-40B4-BE49-F238E27FC236}">
                <a16:creationId xmlns:a16="http://schemas.microsoft.com/office/drawing/2014/main" id="{C9B51D98-77DA-4D0D-8F45-5E4D34734067}"/>
              </a:ext>
            </a:extLst>
          </p:cNvPr>
          <p:cNvSpPr>
            <a:spLocks noGrp="1"/>
          </p:cNvSpPr>
          <p:nvPr>
            <p:ph idx="1"/>
          </p:nvPr>
        </p:nvSpPr>
        <p:spPr>
          <a:xfrm>
            <a:off x="479394" y="852257"/>
            <a:ext cx="11327907" cy="5681708"/>
          </a:xfrm>
        </p:spPr>
        <p:txBody>
          <a:bodyPr>
            <a:normAutofit lnSpcReduction="10000"/>
          </a:bodyPr>
          <a:lstStyle/>
          <a:p>
            <a:r>
              <a:rPr lang="en-US" dirty="0"/>
              <a:t>Uses the visual method (AVM-AROUND VIEW MONTIOR) which has four cameras that are located at the centers of the front and rear bumpers and under the side-view mirrors. </a:t>
            </a:r>
          </a:p>
          <a:p>
            <a:r>
              <a:rPr lang="en-US" dirty="0"/>
              <a:t>We are implementing this method since it effectively detects the available parking slots in AVM images. </a:t>
            </a:r>
          </a:p>
          <a:p>
            <a:r>
              <a:rPr lang="en-US" dirty="0"/>
              <a:t>This presentation presents a visual-based algorithm for the detection of available parking slots in images that are acquired by an AVM system. </a:t>
            </a:r>
          </a:p>
          <a:p>
            <a:r>
              <a:rPr lang="en-US" dirty="0"/>
              <a:t>It is shown that parking slots are recognized using RANSAC and the corner-based detection of slot markings and slot occupancy is effectively classified by analyzing the pavement and non-pavement features of slots.</a:t>
            </a:r>
          </a:p>
          <a:p>
            <a:r>
              <a:rPr lang="en-US" dirty="0"/>
              <a:t>The system benefits of smart parking go well beyond avoiding time wasting</a:t>
            </a:r>
          </a:p>
          <a:p>
            <a:r>
              <a:rPr lang="en-US" dirty="0"/>
              <a:t>Developing a smart parking solutions within the city solves the pollution problem.</a:t>
            </a:r>
          </a:p>
          <a:p>
            <a:r>
              <a:rPr lang="en-US" dirty="0"/>
              <a:t>The system benefits of smart parking go well beyond avoiding the needless circling of city blocks. </a:t>
            </a:r>
          </a:p>
          <a:p>
            <a:r>
              <a:rPr lang="en-US" dirty="0"/>
              <a:t>It also enables cities to develop fully integrated multimodal intelligent transportation systems that don’t rely on cars in the first place.</a:t>
            </a:r>
          </a:p>
          <a:p>
            <a:pPr marL="36900" indent="0">
              <a:buNone/>
            </a:pPr>
            <a:r>
              <a:rPr lang="en-IN" dirty="0"/>
              <a:t> </a:t>
            </a:r>
          </a:p>
        </p:txBody>
      </p:sp>
      <p:pic>
        <p:nvPicPr>
          <p:cNvPr id="5" name="Picture 4" descr="DSATM Bangalore: Fees, Placements, Courses, Faculty, Admission, Scholarship">
            <a:extLst>
              <a:ext uri="{FF2B5EF4-FFF2-40B4-BE49-F238E27FC236}">
                <a16:creationId xmlns:a16="http://schemas.microsoft.com/office/drawing/2014/main" id="{6FEB325C-9E34-4467-9E9D-03DE35141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0890" y="0"/>
            <a:ext cx="1071110" cy="106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5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00B5C-D501-459C-B484-F806B88FE464}"/>
              </a:ext>
            </a:extLst>
          </p:cNvPr>
          <p:cNvSpPr>
            <a:spLocks noGrp="1"/>
          </p:cNvSpPr>
          <p:nvPr>
            <p:ph type="title"/>
          </p:nvPr>
        </p:nvSpPr>
        <p:spPr>
          <a:xfrm>
            <a:off x="1268902" y="0"/>
            <a:ext cx="9188993" cy="630315"/>
          </a:xfrm>
        </p:spPr>
        <p:txBody>
          <a:bodyPr>
            <a:normAutofit fontScale="90000"/>
          </a:bodyPr>
          <a:lstStyle/>
          <a:p>
            <a:r>
              <a:rPr lang="en-IN" dirty="0">
                <a:solidFill>
                  <a:srgbClr val="FFC000"/>
                </a:solidFill>
              </a:rPr>
              <a:t>OUTLINE</a:t>
            </a:r>
          </a:p>
        </p:txBody>
      </p:sp>
      <p:sp>
        <p:nvSpPr>
          <p:cNvPr id="3" name="Content Placeholder 2">
            <a:extLst>
              <a:ext uri="{FF2B5EF4-FFF2-40B4-BE49-F238E27FC236}">
                <a16:creationId xmlns:a16="http://schemas.microsoft.com/office/drawing/2014/main" id="{D322CB9B-86F1-4B4D-916F-350673071ACD}"/>
              </a:ext>
            </a:extLst>
          </p:cNvPr>
          <p:cNvSpPr>
            <a:spLocks noGrp="1"/>
          </p:cNvSpPr>
          <p:nvPr>
            <p:ph idx="1"/>
          </p:nvPr>
        </p:nvSpPr>
        <p:spPr>
          <a:xfrm>
            <a:off x="346229" y="550416"/>
            <a:ext cx="11567604" cy="6036815"/>
          </a:xfrm>
        </p:spPr>
        <p:txBody>
          <a:bodyPr/>
          <a:lstStyle/>
          <a:p>
            <a:pPr algn="just">
              <a:buFont typeface="Wingdings" panose="05000000000000000000" pitchFamily="2" charset="2"/>
              <a:buChar char="v"/>
            </a:pPr>
            <a:r>
              <a:rPr lang="en-IN" dirty="0"/>
              <a:t>INTRODUCTION</a:t>
            </a:r>
          </a:p>
          <a:p>
            <a:pPr algn="just">
              <a:buFont typeface="Wingdings" panose="05000000000000000000" pitchFamily="2" charset="2"/>
              <a:buChar char="v"/>
            </a:pPr>
            <a:r>
              <a:rPr lang="en-IN" dirty="0"/>
              <a:t>LITERATURE SURVEY</a:t>
            </a:r>
          </a:p>
          <a:p>
            <a:pPr algn="just">
              <a:buFont typeface="Wingdings" panose="05000000000000000000" pitchFamily="2" charset="2"/>
              <a:buChar char="v"/>
            </a:pPr>
            <a:r>
              <a:rPr lang="en-IN" dirty="0"/>
              <a:t>PROBLEM STATEMENT</a:t>
            </a:r>
          </a:p>
          <a:p>
            <a:pPr algn="just">
              <a:buFont typeface="Wingdings" panose="05000000000000000000" pitchFamily="2" charset="2"/>
              <a:buChar char="v"/>
            </a:pPr>
            <a:r>
              <a:rPr lang="en-IN" dirty="0"/>
              <a:t>OBJECTIVES</a:t>
            </a:r>
          </a:p>
          <a:p>
            <a:pPr algn="just">
              <a:buFont typeface="Wingdings" panose="05000000000000000000" pitchFamily="2" charset="2"/>
              <a:buChar char="v"/>
            </a:pPr>
            <a:r>
              <a:rPr lang="en-IN" dirty="0"/>
              <a:t>BLOCK DIAGRAM</a:t>
            </a:r>
          </a:p>
          <a:p>
            <a:pPr algn="just">
              <a:buFont typeface="Wingdings" panose="05000000000000000000" pitchFamily="2" charset="2"/>
              <a:buChar char="v"/>
            </a:pPr>
            <a:r>
              <a:rPr lang="en-IN" dirty="0"/>
              <a:t>BLOCK DIAGRAM EXPLANATION</a:t>
            </a:r>
          </a:p>
          <a:p>
            <a:pPr algn="just">
              <a:buFont typeface="Wingdings" panose="05000000000000000000" pitchFamily="2" charset="2"/>
              <a:buChar char="v"/>
            </a:pPr>
            <a:r>
              <a:rPr lang="en-IN" dirty="0"/>
              <a:t>SOFTWARE/HARDWARE</a:t>
            </a:r>
          </a:p>
          <a:p>
            <a:pPr algn="just">
              <a:buFont typeface="Wingdings" panose="05000000000000000000" pitchFamily="2" charset="2"/>
              <a:buChar char="v"/>
            </a:pPr>
            <a:r>
              <a:rPr lang="en-IN" dirty="0"/>
              <a:t>RESULTS AND DISCUSSIONS</a:t>
            </a:r>
          </a:p>
          <a:p>
            <a:pPr algn="just">
              <a:buFont typeface="Wingdings" panose="05000000000000000000" pitchFamily="2" charset="2"/>
              <a:buChar char="v"/>
            </a:pPr>
            <a:r>
              <a:rPr lang="en-IN" dirty="0"/>
              <a:t>APPLICATIONS</a:t>
            </a:r>
          </a:p>
          <a:p>
            <a:pPr algn="just">
              <a:buFont typeface="Wingdings" panose="05000000000000000000" pitchFamily="2" charset="2"/>
              <a:buChar char="v"/>
            </a:pPr>
            <a:r>
              <a:rPr lang="en-IN" dirty="0"/>
              <a:t>ADVANTAGES</a:t>
            </a:r>
          </a:p>
          <a:p>
            <a:pPr algn="just">
              <a:buFont typeface="Wingdings" panose="05000000000000000000" pitchFamily="2" charset="2"/>
              <a:buChar char="v"/>
            </a:pPr>
            <a:r>
              <a:rPr lang="en-IN" dirty="0"/>
              <a:t>CONCLUSIONS</a:t>
            </a:r>
          </a:p>
          <a:p>
            <a:pPr algn="just">
              <a:buFont typeface="Wingdings" panose="05000000000000000000" pitchFamily="2" charset="2"/>
              <a:buChar char="v"/>
            </a:pPr>
            <a:r>
              <a:rPr lang="en-IN" dirty="0"/>
              <a:t>REFERENCES</a:t>
            </a:r>
          </a:p>
          <a:p>
            <a:pPr marL="36900" indent="0" algn="just">
              <a:buNone/>
            </a:pPr>
            <a:endParaRPr lang="en-IN" dirty="0"/>
          </a:p>
        </p:txBody>
      </p:sp>
      <p:pic>
        <p:nvPicPr>
          <p:cNvPr id="4" name="Picture 4" descr="DSATM Bangalore: Fees, Placements, Courses, Faculty, Admission, Scholarship">
            <a:extLst>
              <a:ext uri="{FF2B5EF4-FFF2-40B4-BE49-F238E27FC236}">
                <a16:creationId xmlns:a16="http://schemas.microsoft.com/office/drawing/2014/main" id="{A6D4143C-B18E-4A30-9F7D-6FF478DF6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6860" y="-37322"/>
            <a:ext cx="1135140" cy="1129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915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328D-98FB-490A-85EA-79A0BD2EB84B}"/>
              </a:ext>
            </a:extLst>
          </p:cNvPr>
          <p:cNvSpPr>
            <a:spLocks noGrp="1"/>
          </p:cNvSpPr>
          <p:nvPr>
            <p:ph type="title"/>
          </p:nvPr>
        </p:nvSpPr>
        <p:spPr>
          <a:xfrm>
            <a:off x="913795" y="0"/>
            <a:ext cx="10353762" cy="861134"/>
          </a:xfrm>
        </p:spPr>
        <p:txBody>
          <a:bodyPr/>
          <a:lstStyle/>
          <a:p>
            <a:r>
              <a:rPr lang="en-IN" dirty="0">
                <a:solidFill>
                  <a:srgbClr val="FFC000"/>
                </a:solidFill>
              </a:rPr>
              <a:t>REFERENCES</a:t>
            </a:r>
          </a:p>
        </p:txBody>
      </p:sp>
      <p:sp>
        <p:nvSpPr>
          <p:cNvPr id="3" name="Content Placeholder 2">
            <a:extLst>
              <a:ext uri="{FF2B5EF4-FFF2-40B4-BE49-F238E27FC236}">
                <a16:creationId xmlns:a16="http://schemas.microsoft.com/office/drawing/2014/main" id="{222B4595-557E-40C7-BBA1-973888F49448}"/>
              </a:ext>
            </a:extLst>
          </p:cNvPr>
          <p:cNvSpPr>
            <a:spLocks noGrp="1"/>
          </p:cNvSpPr>
          <p:nvPr>
            <p:ph idx="1"/>
          </p:nvPr>
        </p:nvSpPr>
        <p:spPr>
          <a:xfrm>
            <a:off x="275207" y="861133"/>
            <a:ext cx="11540971" cy="5734975"/>
          </a:xfrm>
        </p:spPr>
        <p:txBody>
          <a:bodyPr/>
          <a:lstStyle/>
          <a:p>
            <a:r>
              <a:rPr lang="en-IN" sz="2800" dirty="0">
                <a:solidFill>
                  <a:srgbClr val="30C2F0"/>
                </a:solidFill>
              </a:rPr>
              <a:t> REFERENCES: </a:t>
            </a:r>
          </a:p>
          <a:p>
            <a:pPr>
              <a:buFont typeface="Wingdings" panose="05000000000000000000" pitchFamily="2" charset="2"/>
              <a:buChar char="Ø"/>
            </a:pPr>
            <a:r>
              <a:rPr lang="en-IN" dirty="0"/>
              <a:t>Zain Rajani, Michelle Araujo-e-Vegas, </a:t>
            </a:r>
            <a:r>
              <a:rPr lang="en-IN" dirty="0">
                <a:solidFill>
                  <a:srgbClr val="92D050"/>
                </a:solidFill>
              </a:rPr>
              <a:t>“Smart Parking Space Detection Using MATLAB and Internet of Things”. </a:t>
            </a:r>
          </a:p>
          <a:p>
            <a:endParaRPr lang="en-IN" dirty="0">
              <a:solidFill>
                <a:srgbClr val="92D050"/>
              </a:solidFill>
            </a:endParaRPr>
          </a:p>
          <a:p>
            <a:pPr>
              <a:buFont typeface="Wingdings" panose="05000000000000000000" pitchFamily="2" charset="2"/>
              <a:buChar char="Ø"/>
            </a:pPr>
            <a:r>
              <a:rPr lang="en-IN" dirty="0" err="1"/>
              <a:t>Akshay</a:t>
            </a:r>
            <a:r>
              <a:rPr lang="en-IN" dirty="0"/>
              <a:t> </a:t>
            </a:r>
            <a:r>
              <a:rPr lang="en-IN" dirty="0" err="1"/>
              <a:t>Nikam</a:t>
            </a:r>
            <a:r>
              <a:rPr lang="en-IN" dirty="0"/>
              <a:t>, Priyanka Patil, Shruti Shinde, </a:t>
            </a:r>
            <a:r>
              <a:rPr lang="en-IN" dirty="0" err="1"/>
              <a:t>Sippora</a:t>
            </a:r>
            <a:r>
              <a:rPr lang="en-IN" dirty="0"/>
              <a:t> Toppo, </a:t>
            </a:r>
            <a:r>
              <a:rPr lang="en-IN" dirty="0">
                <a:solidFill>
                  <a:srgbClr val="92D050"/>
                </a:solidFill>
              </a:rPr>
              <a:t>“Smart Parking System for Locating Vacant Parking Slots”. </a:t>
            </a:r>
          </a:p>
          <a:p>
            <a:pPr marL="36900" indent="0">
              <a:buNone/>
            </a:pPr>
            <a:endParaRPr lang="en-IN" dirty="0">
              <a:solidFill>
                <a:srgbClr val="92D050"/>
              </a:solidFill>
            </a:endParaRPr>
          </a:p>
          <a:p>
            <a:pPr>
              <a:buFont typeface="Wingdings" panose="05000000000000000000" pitchFamily="2" charset="2"/>
              <a:buChar char="Ø"/>
            </a:pPr>
            <a:r>
              <a:rPr lang="en-IN" dirty="0"/>
              <a:t> Jian-Yu Chen and </a:t>
            </a:r>
            <a:r>
              <a:rPr lang="en-IN" dirty="0" err="1"/>
              <a:t>Chih</a:t>
            </a:r>
            <a:r>
              <a:rPr lang="en-IN" dirty="0"/>
              <a:t>-Ming Hsu*, </a:t>
            </a:r>
            <a:r>
              <a:rPr lang="en-IN" dirty="0">
                <a:solidFill>
                  <a:srgbClr val="92D050"/>
                </a:solidFill>
              </a:rPr>
              <a:t>“A visual method for the detection of Available Parking Slots”.</a:t>
            </a:r>
          </a:p>
        </p:txBody>
      </p:sp>
      <p:pic>
        <p:nvPicPr>
          <p:cNvPr id="4" name="Picture 4" descr="DSATM Bangalore: Fees, Placements, Courses, Faculty, Admission, Scholarship">
            <a:extLst>
              <a:ext uri="{FF2B5EF4-FFF2-40B4-BE49-F238E27FC236}">
                <a16:creationId xmlns:a16="http://schemas.microsoft.com/office/drawing/2014/main" id="{6369A7B6-FAB6-4BFF-8759-0F2CD4178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4225" y="-1"/>
            <a:ext cx="1467775" cy="145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213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24DC-03F1-458E-B0BC-75E52FD528A4}"/>
              </a:ext>
            </a:extLst>
          </p:cNvPr>
          <p:cNvSpPr>
            <a:spLocks noGrp="1"/>
          </p:cNvSpPr>
          <p:nvPr>
            <p:ph type="title"/>
          </p:nvPr>
        </p:nvSpPr>
        <p:spPr>
          <a:xfrm>
            <a:off x="648071" y="0"/>
            <a:ext cx="10582181" cy="843379"/>
          </a:xfrm>
        </p:spPr>
        <p:txBody>
          <a:bodyPr/>
          <a:lstStyle/>
          <a:p>
            <a:r>
              <a:rPr lang="en-IN" dirty="0">
                <a:solidFill>
                  <a:srgbClr val="FFC000"/>
                </a:solidFill>
              </a:rPr>
              <a:t>INTRODUCTION</a:t>
            </a:r>
          </a:p>
        </p:txBody>
      </p:sp>
      <p:sp>
        <p:nvSpPr>
          <p:cNvPr id="3" name="Content Placeholder 2">
            <a:extLst>
              <a:ext uri="{FF2B5EF4-FFF2-40B4-BE49-F238E27FC236}">
                <a16:creationId xmlns:a16="http://schemas.microsoft.com/office/drawing/2014/main" id="{3096ECDE-45E0-4243-912C-F77671CD4558}"/>
              </a:ext>
            </a:extLst>
          </p:cNvPr>
          <p:cNvSpPr>
            <a:spLocks noGrp="1"/>
          </p:cNvSpPr>
          <p:nvPr>
            <p:ph idx="1"/>
          </p:nvPr>
        </p:nvSpPr>
        <p:spPr>
          <a:xfrm>
            <a:off x="408372" y="710214"/>
            <a:ext cx="11783627" cy="6147786"/>
          </a:xfrm>
        </p:spPr>
        <p:txBody>
          <a:bodyPr anchor="t">
            <a:normAutofit fontScale="92500" lnSpcReduction="10000"/>
          </a:bodyPr>
          <a:lstStyle/>
          <a:p>
            <a:pPr marL="36900" indent="0">
              <a:buNone/>
            </a:pPr>
            <a:r>
              <a:rPr lang="en-US" sz="2400" dirty="0"/>
              <a:t>     Due to urbanization, the population in metropolitan areas is sharply increasing. </a:t>
            </a:r>
          </a:p>
          <a:p>
            <a:pPr>
              <a:buFont typeface="Wingdings" panose="05000000000000000000" pitchFamily="2" charset="2"/>
              <a:buChar char="v"/>
            </a:pPr>
            <a:r>
              <a:rPr lang="en-US" sz="2400" dirty="0"/>
              <a:t>One result of this is an increase in traffic in these centers. More parking spaces will be needed to deal with the increasing number of cars. </a:t>
            </a:r>
          </a:p>
          <a:p>
            <a:pPr>
              <a:buFont typeface="Wingdings" panose="05000000000000000000" pitchFamily="2" charset="2"/>
              <a:buChar char="v"/>
            </a:pPr>
            <a:r>
              <a:rPr lang="en-US" sz="2400" dirty="0"/>
              <a:t>This problem might be addressed by giving car parks new structures that allow autonomously driven cars to use them. </a:t>
            </a:r>
          </a:p>
          <a:p>
            <a:pPr>
              <a:buFont typeface="Wingdings" panose="05000000000000000000" pitchFamily="2" charset="2"/>
              <a:buChar char="v"/>
            </a:pPr>
            <a:r>
              <a:rPr lang="en-US" sz="2400" dirty="0"/>
              <a:t>Most of the automatic parking systems on the market designate target positions using a free space-based approach that involves the use of ultrasonic sensors. </a:t>
            </a:r>
          </a:p>
          <a:p>
            <a:pPr>
              <a:buFont typeface="Wingdings" panose="05000000000000000000" pitchFamily="2" charset="2"/>
              <a:buChar char="v"/>
            </a:pPr>
            <a:r>
              <a:rPr lang="en-US" sz="2400" dirty="0"/>
              <a:t>However, these depend on the presence and alignment of adjacent vehicles. </a:t>
            </a:r>
          </a:p>
          <a:p>
            <a:pPr>
              <a:buFont typeface="Wingdings" panose="05000000000000000000" pitchFamily="2" charset="2"/>
              <a:buChar char="v"/>
            </a:pPr>
            <a:r>
              <a:rPr lang="en-US" sz="2400" dirty="0"/>
              <a:t>Visual sensors are widely used in automatic parking systems, so this presentation proposes an algorithm for the visual detection of available parking slots. </a:t>
            </a:r>
          </a:p>
          <a:p>
            <a:pPr>
              <a:buFont typeface="Wingdings" panose="05000000000000000000" pitchFamily="2" charset="2"/>
              <a:buChar char="v"/>
            </a:pPr>
            <a:r>
              <a:rPr lang="en-US" sz="2400" dirty="0"/>
              <a:t>The </a:t>
            </a:r>
            <a:r>
              <a:rPr lang="en-US" sz="2400" dirty="0">
                <a:solidFill>
                  <a:srgbClr val="92D050"/>
                </a:solidFill>
              </a:rPr>
              <a:t>proposed system consists of two stages: </a:t>
            </a:r>
          </a:p>
          <a:p>
            <a:pPr marL="494100" indent="-457200">
              <a:buAutoNum type="arabicParenR"/>
            </a:pPr>
            <a:r>
              <a:rPr lang="en-US" sz="2400" dirty="0">
                <a:solidFill>
                  <a:srgbClr val="00B0F0"/>
                </a:solidFill>
              </a:rPr>
              <a:t>Parking slot recognition and </a:t>
            </a:r>
          </a:p>
          <a:p>
            <a:pPr marL="494100" indent="-457200">
              <a:buAutoNum type="arabicParenR"/>
            </a:pPr>
            <a:r>
              <a:rPr lang="en-US" sz="2400" dirty="0">
                <a:solidFill>
                  <a:srgbClr val="00B0F0"/>
                </a:solidFill>
              </a:rPr>
              <a:t>Slot occupancy classification. </a:t>
            </a:r>
          </a:p>
          <a:p>
            <a:pPr marL="36900" indent="0">
              <a:buNone/>
            </a:pPr>
            <a:r>
              <a:rPr lang="en-US" dirty="0">
                <a:solidFill>
                  <a:schemeClr val="bg2">
                    <a:lumMod val="25000"/>
                    <a:lumOff val="75000"/>
                  </a:schemeClr>
                </a:solidFill>
              </a:rPr>
              <a:t>                                                                                                                             </a:t>
            </a:r>
          </a:p>
          <a:p>
            <a:pPr marL="36900" indent="0">
              <a:buNone/>
            </a:pPr>
            <a:r>
              <a:rPr lang="en-US" dirty="0">
                <a:solidFill>
                  <a:schemeClr val="bg2">
                    <a:lumMod val="25000"/>
                    <a:lumOff val="75000"/>
                  </a:schemeClr>
                </a:solidFill>
              </a:rPr>
              <a:t>                                                                          </a:t>
            </a:r>
          </a:p>
        </p:txBody>
      </p:sp>
      <p:pic>
        <p:nvPicPr>
          <p:cNvPr id="7" name="Picture 4" descr="DSATM Bangalore: Fees, Placements, Courses, Faculty, Admission, Scholarship">
            <a:extLst>
              <a:ext uri="{FF2B5EF4-FFF2-40B4-BE49-F238E27FC236}">
                <a16:creationId xmlns:a16="http://schemas.microsoft.com/office/drawing/2014/main" id="{4A1A23DF-AECA-4E11-BE44-EE3B6271B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0253" y="0"/>
            <a:ext cx="961748" cy="9565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4D13F79-DBD1-46B2-8247-27D89DA37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6555" y="4219584"/>
            <a:ext cx="2638416" cy="2638416"/>
          </a:xfrm>
          <a:prstGeom prst="rect">
            <a:avLst/>
          </a:prstGeom>
        </p:spPr>
      </p:pic>
    </p:spTree>
    <p:extLst>
      <p:ext uri="{BB962C8B-B14F-4D97-AF65-F5344CB8AC3E}">
        <p14:creationId xmlns:p14="http://schemas.microsoft.com/office/powerpoint/2010/main" val="3880674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5041-A716-4923-B02D-ED7290956CBA}"/>
              </a:ext>
            </a:extLst>
          </p:cNvPr>
          <p:cNvSpPr>
            <a:spLocks noGrp="1"/>
          </p:cNvSpPr>
          <p:nvPr>
            <p:ph type="title"/>
          </p:nvPr>
        </p:nvSpPr>
        <p:spPr>
          <a:xfrm>
            <a:off x="275208" y="1"/>
            <a:ext cx="3346881" cy="621436"/>
          </a:xfrm>
        </p:spPr>
        <p:txBody>
          <a:bodyPr>
            <a:normAutofit fontScale="90000"/>
          </a:bodyPr>
          <a:lstStyle/>
          <a:p>
            <a:r>
              <a:rPr lang="en-IN" dirty="0">
                <a:solidFill>
                  <a:srgbClr val="FFC000"/>
                </a:solidFill>
              </a:rPr>
              <a:t>Continues….</a:t>
            </a:r>
          </a:p>
        </p:txBody>
      </p:sp>
      <p:sp>
        <p:nvSpPr>
          <p:cNvPr id="3" name="Content Placeholder 2">
            <a:extLst>
              <a:ext uri="{FF2B5EF4-FFF2-40B4-BE49-F238E27FC236}">
                <a16:creationId xmlns:a16="http://schemas.microsoft.com/office/drawing/2014/main" id="{32F1EEC9-F930-418B-86E6-D108F20F7880}"/>
              </a:ext>
            </a:extLst>
          </p:cNvPr>
          <p:cNvSpPr>
            <a:spLocks noGrp="1"/>
          </p:cNvSpPr>
          <p:nvPr>
            <p:ph idx="1"/>
          </p:nvPr>
        </p:nvSpPr>
        <p:spPr>
          <a:xfrm>
            <a:off x="0" y="550416"/>
            <a:ext cx="11916791" cy="6165541"/>
          </a:xfrm>
        </p:spPr>
        <p:txBody>
          <a:bodyPr>
            <a:normAutofit/>
          </a:bodyPr>
          <a:lstStyle/>
          <a:p>
            <a:pPr>
              <a:buFont typeface="Wingdings" panose="05000000000000000000" pitchFamily="2" charset="2"/>
              <a:buChar char="v"/>
            </a:pPr>
            <a:r>
              <a:rPr lang="en-US" sz="2400" dirty="0"/>
              <a:t> The parking slot recognition stage generates parking slots using the corner features </a:t>
            </a:r>
          </a:p>
          <a:p>
            <a:pPr marL="36900" indent="0">
              <a:buNone/>
            </a:pPr>
            <a:r>
              <a:rPr lang="en-US" sz="2400" dirty="0"/>
              <a:t>     of parking slot markings. </a:t>
            </a:r>
          </a:p>
          <a:p>
            <a:pPr>
              <a:buFont typeface="Wingdings" panose="05000000000000000000" pitchFamily="2" charset="2"/>
              <a:buChar char="v"/>
            </a:pPr>
            <a:r>
              <a:rPr lang="en-US" sz="2400" dirty="0"/>
              <a:t>The slot occupancy classification stage verifies the availability of the parking slot using the features of detected slots. The experimental results demonstrate that the proposed method effectively detects available parking slots in AVM images.</a:t>
            </a:r>
          </a:p>
          <a:p>
            <a:pPr>
              <a:buFont typeface="Wingdings" panose="05000000000000000000" pitchFamily="2" charset="2"/>
              <a:buChar char="v"/>
            </a:pPr>
            <a:endParaRPr lang="en-US" sz="2400" dirty="0"/>
          </a:p>
          <a:p>
            <a:pPr>
              <a:buFont typeface="Wingdings" panose="05000000000000000000" pitchFamily="2" charset="2"/>
              <a:buChar char="v"/>
            </a:pPr>
            <a:endParaRPr lang="en-US" sz="2400" dirty="0"/>
          </a:p>
          <a:p>
            <a:pPr>
              <a:buFont typeface="Wingdings" panose="05000000000000000000" pitchFamily="2" charset="2"/>
              <a:buChar char="v"/>
            </a:pPr>
            <a:endParaRPr lang="en-US" sz="2400" dirty="0"/>
          </a:p>
          <a:p>
            <a:pPr>
              <a:buFont typeface="Wingdings" panose="05000000000000000000" pitchFamily="2" charset="2"/>
              <a:buChar char="v"/>
            </a:pPr>
            <a:endParaRPr lang="en-US" sz="2400" dirty="0"/>
          </a:p>
          <a:p>
            <a:pPr marL="36900" indent="0">
              <a:buNone/>
            </a:pPr>
            <a:r>
              <a:rPr lang="en-US" sz="2400" dirty="0"/>
              <a:t>     Parking slot recognition stage                                        Slot occupancy classification       </a:t>
            </a:r>
          </a:p>
        </p:txBody>
      </p:sp>
      <p:pic>
        <p:nvPicPr>
          <p:cNvPr id="4" name="Picture 4" descr="DSATM Bangalore: Fees, Placements, Courses, Faculty, Admission, Scholarship">
            <a:extLst>
              <a:ext uri="{FF2B5EF4-FFF2-40B4-BE49-F238E27FC236}">
                <a16:creationId xmlns:a16="http://schemas.microsoft.com/office/drawing/2014/main" id="{65B8F4DF-E3C6-4F10-B499-A1734886B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986" y="-1"/>
            <a:ext cx="1015015" cy="10095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al Time Detection Algorithm of Parking Slot Based on Deep Learning and  Fisheye Image">
            <a:extLst>
              <a:ext uri="{FF2B5EF4-FFF2-40B4-BE49-F238E27FC236}">
                <a16:creationId xmlns:a16="http://schemas.microsoft.com/office/drawing/2014/main" id="{CD36F855-775F-4072-94C6-7B2E32E0C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898" y="3296945"/>
            <a:ext cx="2915127" cy="16379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Finding the vacant parking slot. Detecting parking lot occupancy from a… |  by Shuvashish Chatterjee | Towards Data Science">
            <a:extLst>
              <a:ext uri="{FF2B5EF4-FFF2-40B4-BE49-F238E27FC236}">
                <a16:creationId xmlns:a16="http://schemas.microsoft.com/office/drawing/2014/main" id="{56B062E5-1FC7-4053-A61F-A656D490C5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594" y="3296945"/>
            <a:ext cx="3785392" cy="16379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F2AE61A-63E4-4C45-B53F-F0355478A275}"/>
              </a:ext>
            </a:extLst>
          </p:cNvPr>
          <p:cNvSpPr txBox="1"/>
          <p:nvPr/>
        </p:nvSpPr>
        <p:spPr>
          <a:xfrm>
            <a:off x="498404" y="5573375"/>
            <a:ext cx="11327836" cy="707886"/>
          </a:xfrm>
          <a:prstGeom prst="rect">
            <a:avLst/>
          </a:prstGeom>
          <a:noFill/>
        </p:spPr>
        <p:txBody>
          <a:bodyPr wrap="square">
            <a:spAutoFit/>
          </a:bodyPr>
          <a:lstStyle/>
          <a:p>
            <a:r>
              <a:rPr lang="en-US" sz="2000" dirty="0">
                <a:solidFill>
                  <a:schemeClr val="tx2"/>
                </a:solidFill>
              </a:rPr>
              <a:t>“This system assumes that a driver selects the right side to park because most countries driver seat will be on the right. Therefore, the system only utilizes the right half of the AVM images”.</a:t>
            </a:r>
            <a:endParaRPr lang="en-IN" sz="2000" dirty="0">
              <a:solidFill>
                <a:schemeClr val="tx2"/>
              </a:solidFill>
            </a:endParaRPr>
          </a:p>
        </p:txBody>
      </p:sp>
    </p:spTree>
    <p:extLst>
      <p:ext uri="{BB962C8B-B14F-4D97-AF65-F5344CB8AC3E}">
        <p14:creationId xmlns:p14="http://schemas.microsoft.com/office/powerpoint/2010/main" val="194913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AEE3-6314-4E15-AB66-69EDB9959E32}"/>
              </a:ext>
            </a:extLst>
          </p:cNvPr>
          <p:cNvSpPr>
            <a:spLocks noGrp="1"/>
          </p:cNvSpPr>
          <p:nvPr>
            <p:ph type="title"/>
          </p:nvPr>
        </p:nvSpPr>
        <p:spPr>
          <a:xfrm>
            <a:off x="913795" y="0"/>
            <a:ext cx="10353762" cy="765110"/>
          </a:xfrm>
        </p:spPr>
        <p:txBody>
          <a:bodyPr/>
          <a:lstStyle/>
          <a:p>
            <a:r>
              <a:rPr lang="en-IN" dirty="0">
                <a:solidFill>
                  <a:srgbClr val="FFC000"/>
                </a:solidFill>
              </a:rPr>
              <a:t>LITERATURE SURVEY</a:t>
            </a:r>
          </a:p>
        </p:txBody>
      </p:sp>
      <p:graphicFrame>
        <p:nvGraphicFramePr>
          <p:cNvPr id="4" name="Table 4">
            <a:extLst>
              <a:ext uri="{FF2B5EF4-FFF2-40B4-BE49-F238E27FC236}">
                <a16:creationId xmlns:a16="http://schemas.microsoft.com/office/drawing/2014/main" id="{715463B2-13E8-421F-8ED2-E06417EBEFA9}"/>
              </a:ext>
            </a:extLst>
          </p:cNvPr>
          <p:cNvGraphicFramePr>
            <a:graphicFrameLocks noGrp="1"/>
          </p:cNvGraphicFramePr>
          <p:nvPr>
            <p:ph idx="1"/>
            <p:extLst>
              <p:ext uri="{D42A27DB-BD31-4B8C-83A1-F6EECF244321}">
                <p14:modId xmlns:p14="http://schemas.microsoft.com/office/powerpoint/2010/main" val="294223298"/>
              </p:ext>
            </p:extLst>
          </p:nvPr>
        </p:nvGraphicFramePr>
        <p:xfrm>
          <a:off x="0" y="765110"/>
          <a:ext cx="12192000" cy="6092890"/>
        </p:xfrm>
        <a:graphic>
          <a:graphicData uri="http://schemas.openxmlformats.org/drawingml/2006/table">
            <a:tbl>
              <a:tblPr firstRow="1" bandRow="1">
                <a:tableStyleId>{073A0DAA-6AF3-43AB-8588-CEC1D06C72B9}</a:tableStyleId>
              </a:tblPr>
              <a:tblGrid>
                <a:gridCol w="1007706">
                  <a:extLst>
                    <a:ext uri="{9D8B030D-6E8A-4147-A177-3AD203B41FA5}">
                      <a16:colId xmlns:a16="http://schemas.microsoft.com/office/drawing/2014/main" val="1210617479"/>
                    </a:ext>
                  </a:extLst>
                </a:gridCol>
                <a:gridCol w="2295331">
                  <a:extLst>
                    <a:ext uri="{9D8B030D-6E8A-4147-A177-3AD203B41FA5}">
                      <a16:colId xmlns:a16="http://schemas.microsoft.com/office/drawing/2014/main" val="3269511870"/>
                    </a:ext>
                  </a:extLst>
                </a:gridCol>
                <a:gridCol w="2575249">
                  <a:extLst>
                    <a:ext uri="{9D8B030D-6E8A-4147-A177-3AD203B41FA5}">
                      <a16:colId xmlns:a16="http://schemas.microsoft.com/office/drawing/2014/main" val="586333359"/>
                    </a:ext>
                  </a:extLst>
                </a:gridCol>
                <a:gridCol w="2001118">
                  <a:extLst>
                    <a:ext uri="{9D8B030D-6E8A-4147-A177-3AD203B41FA5}">
                      <a16:colId xmlns:a16="http://schemas.microsoft.com/office/drawing/2014/main" val="1949943235"/>
                    </a:ext>
                  </a:extLst>
                </a:gridCol>
                <a:gridCol w="2383277">
                  <a:extLst>
                    <a:ext uri="{9D8B030D-6E8A-4147-A177-3AD203B41FA5}">
                      <a16:colId xmlns:a16="http://schemas.microsoft.com/office/drawing/2014/main" val="3732766255"/>
                    </a:ext>
                  </a:extLst>
                </a:gridCol>
                <a:gridCol w="1929319">
                  <a:extLst>
                    <a:ext uri="{9D8B030D-6E8A-4147-A177-3AD203B41FA5}">
                      <a16:colId xmlns:a16="http://schemas.microsoft.com/office/drawing/2014/main" val="1395369406"/>
                    </a:ext>
                  </a:extLst>
                </a:gridCol>
              </a:tblGrid>
              <a:tr h="6092890">
                <a:tc>
                  <a:txBody>
                    <a:bodyPr/>
                    <a:lstStyle/>
                    <a:p>
                      <a:r>
                        <a:rPr lang="en-IN" dirty="0"/>
                        <a:t>SL.NO.</a:t>
                      </a:r>
                    </a:p>
                  </a:txBody>
                  <a:tcPr/>
                </a:tc>
                <a:tc>
                  <a:txBody>
                    <a:bodyPr/>
                    <a:lstStyle/>
                    <a:p>
                      <a:r>
                        <a:rPr lang="en-IN" dirty="0"/>
                        <a:t>   AUTHORS</a:t>
                      </a:r>
                    </a:p>
                  </a:txBody>
                  <a:tcPr/>
                </a:tc>
                <a:tc>
                  <a:txBody>
                    <a:bodyPr/>
                    <a:lstStyle/>
                    <a:p>
                      <a:r>
                        <a:rPr lang="en-IN" dirty="0"/>
                        <a:t>            TITLE</a:t>
                      </a:r>
                    </a:p>
                  </a:txBody>
                  <a:tcPr/>
                </a:tc>
                <a:tc>
                  <a:txBody>
                    <a:bodyPr/>
                    <a:lstStyle/>
                    <a:p>
                      <a:r>
                        <a:rPr lang="en-IN" dirty="0"/>
                        <a:t>   OUTCOME</a:t>
                      </a:r>
                    </a:p>
                  </a:txBody>
                  <a:tcPr/>
                </a:tc>
                <a:tc>
                  <a:txBody>
                    <a:bodyPr/>
                    <a:lstStyle/>
                    <a:p>
                      <a:r>
                        <a:rPr lang="en-IN" dirty="0"/>
                        <a:t>DISADVANTAGES</a:t>
                      </a:r>
                    </a:p>
                  </a:txBody>
                  <a:tcPr/>
                </a:tc>
                <a:tc>
                  <a:txBody>
                    <a:bodyPr/>
                    <a:lstStyle/>
                    <a:p>
                      <a:r>
                        <a:rPr lang="en-IN" dirty="0"/>
                        <a:t>YEAR OF PUBLICATION</a:t>
                      </a:r>
                    </a:p>
                  </a:txBody>
                  <a:tcPr/>
                </a:tc>
                <a:extLst>
                  <a:ext uri="{0D108BD9-81ED-4DB2-BD59-A6C34878D82A}">
                    <a16:rowId xmlns:a16="http://schemas.microsoft.com/office/drawing/2014/main" val="3657521700"/>
                  </a:ext>
                </a:extLst>
              </a:tr>
            </a:tbl>
          </a:graphicData>
        </a:graphic>
      </p:graphicFrame>
      <p:cxnSp>
        <p:nvCxnSpPr>
          <p:cNvPr id="9" name="Straight Connector 8">
            <a:extLst>
              <a:ext uri="{FF2B5EF4-FFF2-40B4-BE49-F238E27FC236}">
                <a16:creationId xmlns:a16="http://schemas.microsoft.com/office/drawing/2014/main" id="{C2AB5161-E40E-4313-B01C-6038ADA67959}"/>
              </a:ext>
            </a:extLst>
          </p:cNvPr>
          <p:cNvCxnSpPr/>
          <p:nvPr/>
        </p:nvCxnSpPr>
        <p:spPr>
          <a:xfrm flipH="1">
            <a:off x="0" y="140078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9474AD6-0EF7-40B4-9FA0-83A36EA0F207}"/>
              </a:ext>
            </a:extLst>
          </p:cNvPr>
          <p:cNvSpPr/>
          <p:nvPr/>
        </p:nvSpPr>
        <p:spPr>
          <a:xfrm>
            <a:off x="116732" y="1624519"/>
            <a:ext cx="583659" cy="1945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1</a:t>
            </a:r>
          </a:p>
        </p:txBody>
      </p:sp>
      <p:sp>
        <p:nvSpPr>
          <p:cNvPr id="11" name="Rectangle 10">
            <a:extLst>
              <a:ext uri="{FF2B5EF4-FFF2-40B4-BE49-F238E27FC236}">
                <a16:creationId xmlns:a16="http://schemas.microsoft.com/office/drawing/2014/main" id="{E8916C1C-69FB-4755-BA3B-B83959DDA725}"/>
              </a:ext>
            </a:extLst>
          </p:cNvPr>
          <p:cNvSpPr/>
          <p:nvPr/>
        </p:nvSpPr>
        <p:spPr>
          <a:xfrm>
            <a:off x="1089498" y="1530221"/>
            <a:ext cx="2120630" cy="3666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Kaempchen</a:t>
            </a:r>
            <a:endParaRPr lang="en-IN" dirty="0"/>
          </a:p>
        </p:txBody>
      </p:sp>
      <p:sp>
        <p:nvSpPr>
          <p:cNvPr id="12" name="Rectangle 11">
            <a:extLst>
              <a:ext uri="{FF2B5EF4-FFF2-40B4-BE49-F238E27FC236}">
                <a16:creationId xmlns:a16="http://schemas.microsoft.com/office/drawing/2014/main" id="{8495E622-C281-4DA4-8376-620AC4D67A4A}"/>
              </a:ext>
            </a:extLst>
          </p:cNvPr>
          <p:cNvSpPr/>
          <p:nvPr/>
        </p:nvSpPr>
        <p:spPr>
          <a:xfrm>
            <a:off x="3394953" y="1624519"/>
            <a:ext cx="2441643" cy="3666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Stereo vision based method</a:t>
            </a:r>
          </a:p>
        </p:txBody>
      </p:sp>
      <p:sp>
        <p:nvSpPr>
          <p:cNvPr id="13" name="Rectangle 12">
            <a:extLst>
              <a:ext uri="{FF2B5EF4-FFF2-40B4-BE49-F238E27FC236}">
                <a16:creationId xmlns:a16="http://schemas.microsoft.com/office/drawing/2014/main" id="{B397BEB9-E68C-4C69-B674-E2ABD174D53C}"/>
              </a:ext>
            </a:extLst>
          </p:cNvPr>
          <p:cNvSpPr/>
          <p:nvPr/>
        </p:nvSpPr>
        <p:spPr>
          <a:xfrm>
            <a:off x="5933872" y="1692613"/>
            <a:ext cx="1887166" cy="856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Three dimensional fitting of a vehicle plane method</a:t>
            </a:r>
          </a:p>
        </p:txBody>
      </p:sp>
      <p:sp>
        <p:nvSpPr>
          <p:cNvPr id="14" name="Rectangle 13">
            <a:extLst>
              <a:ext uri="{FF2B5EF4-FFF2-40B4-BE49-F238E27FC236}">
                <a16:creationId xmlns:a16="http://schemas.microsoft.com/office/drawing/2014/main" id="{BDF1CCF1-AA50-4CCC-A29A-DEFDD025D2A7}"/>
              </a:ext>
            </a:extLst>
          </p:cNvPr>
          <p:cNvSpPr/>
          <p:nvPr/>
        </p:nvSpPr>
        <p:spPr>
          <a:xfrm>
            <a:off x="7957226" y="1530220"/>
            <a:ext cx="2256817" cy="3666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Only relies on parking lot markings</a:t>
            </a:r>
          </a:p>
        </p:txBody>
      </p:sp>
      <p:sp>
        <p:nvSpPr>
          <p:cNvPr id="15" name="Rectangle 14">
            <a:extLst>
              <a:ext uri="{FF2B5EF4-FFF2-40B4-BE49-F238E27FC236}">
                <a16:creationId xmlns:a16="http://schemas.microsoft.com/office/drawing/2014/main" id="{FF97883C-A4F7-466C-B14F-F51984B8BDF5}"/>
              </a:ext>
            </a:extLst>
          </p:cNvPr>
          <p:cNvSpPr/>
          <p:nvPr/>
        </p:nvSpPr>
        <p:spPr>
          <a:xfrm>
            <a:off x="10353762" y="1530220"/>
            <a:ext cx="1721506" cy="746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IEEE 2018</a:t>
            </a:r>
          </a:p>
        </p:txBody>
      </p:sp>
      <p:cxnSp>
        <p:nvCxnSpPr>
          <p:cNvPr id="17" name="Straight Connector 16">
            <a:extLst>
              <a:ext uri="{FF2B5EF4-FFF2-40B4-BE49-F238E27FC236}">
                <a16:creationId xmlns:a16="http://schemas.microsoft.com/office/drawing/2014/main" id="{79F66BF6-5A7F-4917-B1A7-9B8816AAE77A}"/>
              </a:ext>
            </a:extLst>
          </p:cNvPr>
          <p:cNvCxnSpPr>
            <a:cxnSpLocks/>
          </p:cNvCxnSpPr>
          <p:nvPr/>
        </p:nvCxnSpPr>
        <p:spPr>
          <a:xfrm>
            <a:off x="0" y="2801563"/>
            <a:ext cx="12192000" cy="389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081DCB7-4C21-4A99-8729-1DD7F06EECA0}"/>
              </a:ext>
            </a:extLst>
          </p:cNvPr>
          <p:cNvSpPr/>
          <p:nvPr/>
        </p:nvSpPr>
        <p:spPr>
          <a:xfrm>
            <a:off x="116732" y="2903703"/>
            <a:ext cx="651753" cy="4620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2</a:t>
            </a:r>
          </a:p>
        </p:txBody>
      </p:sp>
      <p:sp>
        <p:nvSpPr>
          <p:cNvPr id="21" name="Rectangle 20">
            <a:extLst>
              <a:ext uri="{FF2B5EF4-FFF2-40B4-BE49-F238E27FC236}">
                <a16:creationId xmlns:a16="http://schemas.microsoft.com/office/drawing/2014/main" id="{FAB8CBE9-86C6-49AA-8B8C-1B417FDA9D73}"/>
              </a:ext>
            </a:extLst>
          </p:cNvPr>
          <p:cNvSpPr/>
          <p:nvPr/>
        </p:nvSpPr>
        <p:spPr>
          <a:xfrm>
            <a:off x="1089498" y="2903703"/>
            <a:ext cx="2033081" cy="2286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Xu et al</a:t>
            </a:r>
          </a:p>
        </p:txBody>
      </p:sp>
      <p:sp>
        <p:nvSpPr>
          <p:cNvPr id="22" name="Rectangle 21">
            <a:extLst>
              <a:ext uri="{FF2B5EF4-FFF2-40B4-BE49-F238E27FC236}">
                <a16:creationId xmlns:a16="http://schemas.microsoft.com/office/drawing/2014/main" id="{456E266E-A647-4AE9-A0AD-5B28A57D49C1}"/>
              </a:ext>
            </a:extLst>
          </p:cNvPr>
          <p:cNvSpPr/>
          <p:nvPr/>
        </p:nvSpPr>
        <p:spPr>
          <a:xfrm>
            <a:off x="3394953" y="2903703"/>
            <a:ext cx="2373549" cy="9192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Parking space marking based on RCE colour segmentation</a:t>
            </a:r>
          </a:p>
        </p:txBody>
      </p:sp>
      <p:sp>
        <p:nvSpPr>
          <p:cNvPr id="23" name="Rectangle 22">
            <a:extLst>
              <a:ext uri="{FF2B5EF4-FFF2-40B4-BE49-F238E27FC236}">
                <a16:creationId xmlns:a16="http://schemas.microsoft.com/office/drawing/2014/main" id="{1B269DB9-13DB-4CB6-BAC5-D06BE47F515D}"/>
              </a:ext>
            </a:extLst>
          </p:cNvPr>
          <p:cNvSpPr/>
          <p:nvPr/>
        </p:nvSpPr>
        <p:spPr>
          <a:xfrm>
            <a:off x="5933872" y="3784055"/>
            <a:ext cx="1887166" cy="2334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Contour extraction by the least square method, and inverse perspective transformation theory</a:t>
            </a:r>
          </a:p>
        </p:txBody>
      </p:sp>
      <p:sp>
        <p:nvSpPr>
          <p:cNvPr id="24" name="Rectangle 23">
            <a:extLst>
              <a:ext uri="{FF2B5EF4-FFF2-40B4-BE49-F238E27FC236}">
                <a16:creationId xmlns:a16="http://schemas.microsoft.com/office/drawing/2014/main" id="{82EE4C0D-D974-44FC-A31E-03FA9D66661C}"/>
              </a:ext>
            </a:extLst>
          </p:cNvPr>
          <p:cNvSpPr/>
          <p:nvPr/>
        </p:nvSpPr>
        <p:spPr>
          <a:xfrm>
            <a:off x="7957226" y="2903703"/>
            <a:ext cx="2256817" cy="18531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Degraded due to poor visual conditions such as strains, shadows from adjacent vehicles on the markings</a:t>
            </a:r>
          </a:p>
        </p:txBody>
      </p:sp>
      <p:sp>
        <p:nvSpPr>
          <p:cNvPr id="25" name="Rectangle 24">
            <a:extLst>
              <a:ext uri="{FF2B5EF4-FFF2-40B4-BE49-F238E27FC236}">
                <a16:creationId xmlns:a16="http://schemas.microsoft.com/office/drawing/2014/main" id="{A845887A-35CA-4D18-920C-5C4D150BE4B5}"/>
              </a:ext>
            </a:extLst>
          </p:cNvPr>
          <p:cNvSpPr/>
          <p:nvPr/>
        </p:nvSpPr>
        <p:spPr>
          <a:xfrm>
            <a:off x="10353762" y="2903703"/>
            <a:ext cx="1721506" cy="7733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IEEE 2018</a:t>
            </a:r>
          </a:p>
        </p:txBody>
      </p:sp>
      <p:cxnSp>
        <p:nvCxnSpPr>
          <p:cNvPr id="27" name="Straight Connector 26">
            <a:extLst>
              <a:ext uri="{FF2B5EF4-FFF2-40B4-BE49-F238E27FC236}">
                <a16:creationId xmlns:a16="http://schemas.microsoft.com/office/drawing/2014/main" id="{D64F124A-5005-4550-8BFF-F3330F8DD43B}"/>
              </a:ext>
            </a:extLst>
          </p:cNvPr>
          <p:cNvCxnSpPr>
            <a:cxnSpLocks/>
          </p:cNvCxnSpPr>
          <p:nvPr/>
        </p:nvCxnSpPr>
        <p:spPr>
          <a:xfrm flipH="1">
            <a:off x="0" y="503892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2E7283F-2B35-4568-87EE-06163B57B518}"/>
              </a:ext>
            </a:extLst>
          </p:cNvPr>
          <p:cNvSpPr/>
          <p:nvPr/>
        </p:nvSpPr>
        <p:spPr>
          <a:xfrm>
            <a:off x="116732" y="5243209"/>
            <a:ext cx="496111" cy="3209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3</a:t>
            </a:r>
          </a:p>
        </p:txBody>
      </p:sp>
      <p:sp>
        <p:nvSpPr>
          <p:cNvPr id="30" name="Rectangle 29">
            <a:extLst>
              <a:ext uri="{FF2B5EF4-FFF2-40B4-BE49-F238E27FC236}">
                <a16:creationId xmlns:a16="http://schemas.microsoft.com/office/drawing/2014/main" id="{CC4FC6F5-A790-45C9-9DCD-56080037EFE2}"/>
              </a:ext>
            </a:extLst>
          </p:cNvPr>
          <p:cNvSpPr/>
          <p:nvPr/>
        </p:nvSpPr>
        <p:spPr>
          <a:xfrm>
            <a:off x="1089498" y="5145932"/>
            <a:ext cx="2120630" cy="13229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Zain Rajani, Michelle Araujo-e-Vegas</a:t>
            </a:r>
          </a:p>
        </p:txBody>
      </p:sp>
      <p:sp>
        <p:nvSpPr>
          <p:cNvPr id="31" name="Rectangle 30">
            <a:extLst>
              <a:ext uri="{FF2B5EF4-FFF2-40B4-BE49-F238E27FC236}">
                <a16:creationId xmlns:a16="http://schemas.microsoft.com/office/drawing/2014/main" id="{925DFF01-3FDA-445A-B766-CC4DAB9C57D8}"/>
              </a:ext>
            </a:extLst>
          </p:cNvPr>
          <p:cNvSpPr/>
          <p:nvPr/>
        </p:nvSpPr>
        <p:spPr>
          <a:xfrm>
            <a:off x="3394953" y="5145932"/>
            <a:ext cx="2441643" cy="15661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MATLAB method called subtraction method between consecutive images</a:t>
            </a:r>
          </a:p>
        </p:txBody>
      </p:sp>
      <p:sp>
        <p:nvSpPr>
          <p:cNvPr id="32" name="Rectangle 31">
            <a:extLst>
              <a:ext uri="{FF2B5EF4-FFF2-40B4-BE49-F238E27FC236}">
                <a16:creationId xmlns:a16="http://schemas.microsoft.com/office/drawing/2014/main" id="{509F3F15-7B28-4CCC-8655-84FA6391F387}"/>
              </a:ext>
            </a:extLst>
          </p:cNvPr>
          <p:cNvSpPr/>
          <p:nvPr/>
        </p:nvSpPr>
        <p:spPr>
          <a:xfrm>
            <a:off x="5933872" y="5145932"/>
            <a:ext cx="1887166" cy="17120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Smart parking space detection using MATLAB and IOT</a:t>
            </a:r>
          </a:p>
        </p:txBody>
      </p:sp>
      <p:sp>
        <p:nvSpPr>
          <p:cNvPr id="33" name="Rectangle 32">
            <a:extLst>
              <a:ext uri="{FF2B5EF4-FFF2-40B4-BE49-F238E27FC236}">
                <a16:creationId xmlns:a16="http://schemas.microsoft.com/office/drawing/2014/main" id="{0B54547F-CAD0-4567-B54F-2007D9DE7073}"/>
              </a:ext>
            </a:extLst>
          </p:cNvPr>
          <p:cNvSpPr/>
          <p:nvPr/>
        </p:nvSpPr>
        <p:spPr>
          <a:xfrm>
            <a:off x="7957226" y="5145932"/>
            <a:ext cx="2256817" cy="15661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Number of empty spaces can be shown but not where exactly they are</a:t>
            </a:r>
          </a:p>
        </p:txBody>
      </p:sp>
      <p:sp>
        <p:nvSpPr>
          <p:cNvPr id="34" name="Rectangle 33">
            <a:extLst>
              <a:ext uri="{FF2B5EF4-FFF2-40B4-BE49-F238E27FC236}">
                <a16:creationId xmlns:a16="http://schemas.microsoft.com/office/drawing/2014/main" id="{B7AF08A0-CC48-485D-B10C-AC175C3A5E1F}"/>
              </a:ext>
            </a:extLst>
          </p:cNvPr>
          <p:cNvSpPr/>
          <p:nvPr/>
        </p:nvSpPr>
        <p:spPr>
          <a:xfrm>
            <a:off x="10350231" y="5145932"/>
            <a:ext cx="1536969" cy="11770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IEEE 2017</a:t>
            </a:r>
          </a:p>
        </p:txBody>
      </p:sp>
      <p:pic>
        <p:nvPicPr>
          <p:cNvPr id="35" name="Picture 4" descr="DSATM Bangalore: Fees, Placements, Courses, Faculty, Admission, Scholarship">
            <a:extLst>
              <a:ext uri="{FF2B5EF4-FFF2-40B4-BE49-F238E27FC236}">
                <a16:creationId xmlns:a16="http://schemas.microsoft.com/office/drawing/2014/main" id="{1609C660-E4D0-41B4-A62F-D6917FB3B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2297" y="-1"/>
            <a:ext cx="999703" cy="765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046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B102-BFD1-4DF9-A2E7-544B54D1C635}"/>
              </a:ext>
            </a:extLst>
          </p:cNvPr>
          <p:cNvSpPr>
            <a:spLocks noGrp="1"/>
          </p:cNvSpPr>
          <p:nvPr>
            <p:ph type="title"/>
          </p:nvPr>
        </p:nvSpPr>
        <p:spPr>
          <a:xfrm>
            <a:off x="0" y="0"/>
            <a:ext cx="3524435" cy="818225"/>
          </a:xfrm>
        </p:spPr>
        <p:txBody>
          <a:bodyPr>
            <a:normAutofit/>
          </a:bodyPr>
          <a:lstStyle/>
          <a:p>
            <a:r>
              <a:rPr lang="en-IN" dirty="0">
                <a:solidFill>
                  <a:srgbClr val="FFC000"/>
                </a:solidFill>
              </a:rPr>
              <a:t>Continues…</a:t>
            </a:r>
          </a:p>
        </p:txBody>
      </p:sp>
      <p:graphicFrame>
        <p:nvGraphicFramePr>
          <p:cNvPr id="6" name="Table 6">
            <a:extLst>
              <a:ext uri="{FF2B5EF4-FFF2-40B4-BE49-F238E27FC236}">
                <a16:creationId xmlns:a16="http://schemas.microsoft.com/office/drawing/2014/main" id="{7E2E88B2-D529-4C3F-A3FC-68E0D7D1DF4A}"/>
              </a:ext>
            </a:extLst>
          </p:cNvPr>
          <p:cNvGraphicFramePr>
            <a:graphicFrameLocks noGrp="1"/>
          </p:cNvGraphicFramePr>
          <p:nvPr>
            <p:ph idx="1"/>
            <p:extLst>
              <p:ext uri="{D42A27DB-BD31-4B8C-83A1-F6EECF244321}">
                <p14:modId xmlns:p14="http://schemas.microsoft.com/office/powerpoint/2010/main" val="1343780895"/>
              </p:ext>
            </p:extLst>
          </p:nvPr>
        </p:nvGraphicFramePr>
        <p:xfrm>
          <a:off x="0" y="994300"/>
          <a:ext cx="12191999" cy="4394824"/>
        </p:xfrm>
        <a:graphic>
          <a:graphicData uri="http://schemas.openxmlformats.org/drawingml/2006/table">
            <a:tbl>
              <a:tblPr firstRow="1" bandRow="1">
                <a:tableStyleId>{073A0DAA-6AF3-43AB-8588-CEC1D06C72B9}</a:tableStyleId>
              </a:tblPr>
              <a:tblGrid>
                <a:gridCol w="1254868">
                  <a:extLst>
                    <a:ext uri="{9D8B030D-6E8A-4147-A177-3AD203B41FA5}">
                      <a16:colId xmlns:a16="http://schemas.microsoft.com/office/drawing/2014/main" val="3568074205"/>
                    </a:ext>
                  </a:extLst>
                </a:gridCol>
                <a:gridCol w="2704289">
                  <a:extLst>
                    <a:ext uri="{9D8B030D-6E8A-4147-A177-3AD203B41FA5}">
                      <a16:colId xmlns:a16="http://schemas.microsoft.com/office/drawing/2014/main" val="1373312735"/>
                    </a:ext>
                  </a:extLst>
                </a:gridCol>
                <a:gridCol w="2136842">
                  <a:extLst>
                    <a:ext uri="{9D8B030D-6E8A-4147-A177-3AD203B41FA5}">
                      <a16:colId xmlns:a16="http://schemas.microsoft.com/office/drawing/2014/main" val="1465676232"/>
                    </a:ext>
                  </a:extLst>
                </a:gridCol>
                <a:gridCol w="2032000">
                  <a:extLst>
                    <a:ext uri="{9D8B030D-6E8A-4147-A177-3AD203B41FA5}">
                      <a16:colId xmlns:a16="http://schemas.microsoft.com/office/drawing/2014/main" val="3954935374"/>
                    </a:ext>
                  </a:extLst>
                </a:gridCol>
                <a:gridCol w="2032000">
                  <a:extLst>
                    <a:ext uri="{9D8B030D-6E8A-4147-A177-3AD203B41FA5}">
                      <a16:colId xmlns:a16="http://schemas.microsoft.com/office/drawing/2014/main" val="4202769429"/>
                    </a:ext>
                  </a:extLst>
                </a:gridCol>
                <a:gridCol w="2032000">
                  <a:extLst>
                    <a:ext uri="{9D8B030D-6E8A-4147-A177-3AD203B41FA5}">
                      <a16:colId xmlns:a16="http://schemas.microsoft.com/office/drawing/2014/main" val="1961239261"/>
                    </a:ext>
                  </a:extLst>
                </a:gridCol>
              </a:tblGrid>
              <a:tr h="439482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a:t>Smart PARKING System for Locating Vacant Parking slots</a:t>
                      </a:r>
                    </a:p>
                  </a:txBody>
                  <a:tcPr/>
                </a:tc>
                <a:tc>
                  <a:txBody>
                    <a:bodyPr/>
                    <a:lstStyle/>
                    <a:p>
                      <a:r>
                        <a:rPr lang="en-IN" dirty="0"/>
                        <a:t>Time consuming</a:t>
                      </a:r>
                    </a:p>
                  </a:txBody>
                  <a:tcPr/>
                </a:tc>
                <a:tc>
                  <a:txBody>
                    <a:bodyPr/>
                    <a:lstStyle/>
                    <a:p>
                      <a:r>
                        <a:rPr lang="en-IN" dirty="0"/>
                        <a:t>IEEE 2018</a:t>
                      </a:r>
                    </a:p>
                  </a:txBody>
                  <a:tcPr/>
                </a:tc>
                <a:extLst>
                  <a:ext uri="{0D108BD9-81ED-4DB2-BD59-A6C34878D82A}">
                    <a16:rowId xmlns:a16="http://schemas.microsoft.com/office/drawing/2014/main" val="4112227896"/>
                  </a:ext>
                </a:extLst>
              </a:tr>
            </a:tbl>
          </a:graphicData>
        </a:graphic>
      </p:graphicFrame>
      <p:pic>
        <p:nvPicPr>
          <p:cNvPr id="4" name="Picture 4" descr="DSATM Bangalore: Fees, Placements, Courses, Faculty, Admission, Scholarship">
            <a:extLst>
              <a:ext uri="{FF2B5EF4-FFF2-40B4-BE49-F238E27FC236}">
                <a16:creationId xmlns:a16="http://schemas.microsoft.com/office/drawing/2014/main" id="{3E77AFA2-CE77-4FE8-92BB-021B25E06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2297" y="-1"/>
            <a:ext cx="999704" cy="994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B3AA11-81BE-4CD8-B653-A1267F3CB841}"/>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7" name="Rectangle 6">
            <a:extLst>
              <a:ext uri="{FF2B5EF4-FFF2-40B4-BE49-F238E27FC236}">
                <a16:creationId xmlns:a16="http://schemas.microsoft.com/office/drawing/2014/main" id="{235B2DBB-65CE-4A5B-834B-F1082803A121}"/>
              </a:ext>
            </a:extLst>
          </p:cNvPr>
          <p:cNvSpPr/>
          <p:nvPr/>
        </p:nvSpPr>
        <p:spPr>
          <a:xfrm>
            <a:off x="126460" y="1108953"/>
            <a:ext cx="768485" cy="5155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4</a:t>
            </a:r>
          </a:p>
        </p:txBody>
      </p:sp>
      <p:sp>
        <p:nvSpPr>
          <p:cNvPr id="8" name="Rectangle 7">
            <a:extLst>
              <a:ext uri="{FF2B5EF4-FFF2-40B4-BE49-F238E27FC236}">
                <a16:creationId xmlns:a16="http://schemas.microsoft.com/office/drawing/2014/main" id="{16871502-A3B2-45B8-8F1E-CE6DFBCE3162}"/>
              </a:ext>
            </a:extLst>
          </p:cNvPr>
          <p:cNvSpPr/>
          <p:nvPr/>
        </p:nvSpPr>
        <p:spPr>
          <a:xfrm>
            <a:off x="1361872" y="1108953"/>
            <a:ext cx="2451371" cy="9435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Akshay</a:t>
            </a:r>
            <a:r>
              <a:rPr lang="en-IN" dirty="0"/>
              <a:t> </a:t>
            </a:r>
            <a:r>
              <a:rPr lang="en-IN" dirty="0" err="1"/>
              <a:t>Nilam</a:t>
            </a:r>
            <a:r>
              <a:rPr lang="en-IN" dirty="0"/>
              <a:t>, Priyanka Patil, Shruthi Shinde, </a:t>
            </a:r>
            <a:r>
              <a:rPr lang="en-IN" dirty="0" err="1"/>
              <a:t>Sippora</a:t>
            </a:r>
            <a:r>
              <a:rPr lang="en-IN" dirty="0"/>
              <a:t> Toppo</a:t>
            </a:r>
          </a:p>
        </p:txBody>
      </p:sp>
      <p:sp>
        <p:nvSpPr>
          <p:cNvPr id="10" name="Rectangle 9">
            <a:extLst>
              <a:ext uri="{FF2B5EF4-FFF2-40B4-BE49-F238E27FC236}">
                <a16:creationId xmlns:a16="http://schemas.microsoft.com/office/drawing/2014/main" id="{9E468467-66DD-4CFE-BF3B-6C0ABF37E11E}"/>
              </a:ext>
            </a:extLst>
          </p:cNvPr>
          <p:cNvSpPr/>
          <p:nvPr/>
        </p:nvSpPr>
        <p:spPr>
          <a:xfrm>
            <a:off x="3978613" y="1108953"/>
            <a:ext cx="1984442" cy="13229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Image processing by capturing the parking area photos from CCTV </a:t>
            </a:r>
          </a:p>
        </p:txBody>
      </p:sp>
      <p:cxnSp>
        <p:nvCxnSpPr>
          <p:cNvPr id="12" name="Straight Connector 11">
            <a:extLst>
              <a:ext uri="{FF2B5EF4-FFF2-40B4-BE49-F238E27FC236}">
                <a16:creationId xmlns:a16="http://schemas.microsoft.com/office/drawing/2014/main" id="{E2837D42-B00E-4CF0-89A0-8842C2664581}"/>
              </a:ext>
            </a:extLst>
          </p:cNvPr>
          <p:cNvCxnSpPr>
            <a:cxnSpLocks/>
          </p:cNvCxnSpPr>
          <p:nvPr/>
        </p:nvCxnSpPr>
        <p:spPr>
          <a:xfrm>
            <a:off x="-58366" y="250973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2DA4EC-C898-4950-B0B5-9B38989E9965}"/>
              </a:ext>
            </a:extLst>
          </p:cNvPr>
          <p:cNvSpPr/>
          <p:nvPr/>
        </p:nvSpPr>
        <p:spPr>
          <a:xfrm>
            <a:off x="126460" y="2655651"/>
            <a:ext cx="612842" cy="311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5</a:t>
            </a:r>
          </a:p>
        </p:txBody>
      </p:sp>
      <p:sp>
        <p:nvSpPr>
          <p:cNvPr id="15" name="Rectangle 14">
            <a:extLst>
              <a:ext uri="{FF2B5EF4-FFF2-40B4-BE49-F238E27FC236}">
                <a16:creationId xmlns:a16="http://schemas.microsoft.com/office/drawing/2014/main" id="{334852C3-4C6A-433A-B4E0-CDCE07E3987A}"/>
              </a:ext>
            </a:extLst>
          </p:cNvPr>
          <p:cNvSpPr/>
          <p:nvPr/>
        </p:nvSpPr>
        <p:spPr>
          <a:xfrm>
            <a:off x="1264596" y="2655651"/>
            <a:ext cx="2461098" cy="9824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EE4C6EDD-5642-40A1-84AC-4392D377E2CE}"/>
              </a:ext>
            </a:extLst>
          </p:cNvPr>
          <p:cNvSpPr/>
          <p:nvPr/>
        </p:nvSpPr>
        <p:spPr>
          <a:xfrm>
            <a:off x="1416996" y="2808051"/>
            <a:ext cx="2461098" cy="9824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18638768-7FBD-4C88-BBD4-C2916B6CC1D7}"/>
              </a:ext>
            </a:extLst>
          </p:cNvPr>
          <p:cNvSpPr/>
          <p:nvPr/>
        </p:nvSpPr>
        <p:spPr>
          <a:xfrm>
            <a:off x="1264596" y="2548647"/>
            <a:ext cx="2461098" cy="11196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t>Jian-Yu Chen and Chih-Ming Hsu*,</a:t>
            </a:r>
            <a:endParaRPr lang="en-IN" dirty="0"/>
          </a:p>
        </p:txBody>
      </p:sp>
      <p:sp>
        <p:nvSpPr>
          <p:cNvPr id="18" name="Rectangle 17">
            <a:extLst>
              <a:ext uri="{FF2B5EF4-FFF2-40B4-BE49-F238E27FC236}">
                <a16:creationId xmlns:a16="http://schemas.microsoft.com/office/drawing/2014/main" id="{51E59277-E98D-4494-98B9-AEE8A39CB7C7}"/>
              </a:ext>
            </a:extLst>
          </p:cNvPr>
          <p:cNvSpPr/>
          <p:nvPr/>
        </p:nvSpPr>
        <p:spPr>
          <a:xfrm>
            <a:off x="3978613" y="2548647"/>
            <a:ext cx="1984442" cy="13987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tx1"/>
                </a:solidFill>
              </a:rPr>
              <a:t>A visual method for the detection of Available Parking Slots</a:t>
            </a:r>
          </a:p>
        </p:txBody>
      </p:sp>
      <p:sp>
        <p:nvSpPr>
          <p:cNvPr id="19" name="Rectangle 18">
            <a:extLst>
              <a:ext uri="{FF2B5EF4-FFF2-40B4-BE49-F238E27FC236}">
                <a16:creationId xmlns:a16="http://schemas.microsoft.com/office/drawing/2014/main" id="{CE8EAB2E-3C0F-4BE9-AA9D-CA67E7EB6AFD}"/>
              </a:ext>
            </a:extLst>
          </p:cNvPr>
          <p:cNvSpPr/>
          <p:nvPr/>
        </p:nvSpPr>
        <p:spPr>
          <a:xfrm>
            <a:off x="6157609" y="2655651"/>
            <a:ext cx="1828800" cy="11348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Effectively detects the available parking slots in AVM images.</a:t>
            </a:r>
            <a:endParaRPr lang="en-IN" dirty="0"/>
          </a:p>
        </p:txBody>
      </p:sp>
      <p:sp>
        <p:nvSpPr>
          <p:cNvPr id="20" name="Rectangle 19">
            <a:extLst>
              <a:ext uri="{FF2B5EF4-FFF2-40B4-BE49-F238E27FC236}">
                <a16:creationId xmlns:a16="http://schemas.microsoft.com/office/drawing/2014/main" id="{3B36758B-E913-46AC-9AAF-74C8292C4B34}"/>
              </a:ext>
            </a:extLst>
          </p:cNvPr>
          <p:cNvSpPr/>
          <p:nvPr/>
        </p:nvSpPr>
        <p:spPr>
          <a:xfrm>
            <a:off x="8171234" y="3394953"/>
            <a:ext cx="1828800" cy="6593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Does not work well when the parking slot markings are severely damaged because it uses the outputs from optical sensors.</a:t>
            </a:r>
            <a:endParaRPr lang="en-IN"/>
          </a:p>
        </p:txBody>
      </p:sp>
      <p:sp>
        <p:nvSpPr>
          <p:cNvPr id="21" name="Rectangle 20">
            <a:extLst>
              <a:ext uri="{FF2B5EF4-FFF2-40B4-BE49-F238E27FC236}">
                <a16:creationId xmlns:a16="http://schemas.microsoft.com/office/drawing/2014/main" id="{749E9695-1FD0-4264-BD7A-89C793AF1B5A}"/>
              </a:ext>
            </a:extLst>
          </p:cNvPr>
          <p:cNvSpPr/>
          <p:nvPr/>
        </p:nvSpPr>
        <p:spPr>
          <a:xfrm>
            <a:off x="10397246" y="2631978"/>
            <a:ext cx="1489954" cy="6593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IEEE 2018</a:t>
            </a:r>
          </a:p>
        </p:txBody>
      </p:sp>
    </p:spTree>
    <p:extLst>
      <p:ext uri="{BB962C8B-B14F-4D97-AF65-F5344CB8AC3E}">
        <p14:creationId xmlns:p14="http://schemas.microsoft.com/office/powerpoint/2010/main" val="1354150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219C-119A-4F36-AE34-0757FE462E4C}"/>
              </a:ext>
            </a:extLst>
          </p:cNvPr>
          <p:cNvSpPr>
            <a:spLocks noGrp="1"/>
          </p:cNvSpPr>
          <p:nvPr>
            <p:ph type="title"/>
          </p:nvPr>
        </p:nvSpPr>
        <p:spPr>
          <a:xfrm>
            <a:off x="106532" y="142043"/>
            <a:ext cx="11532093" cy="1145219"/>
          </a:xfrm>
        </p:spPr>
        <p:txBody>
          <a:bodyPr/>
          <a:lstStyle/>
          <a:p>
            <a:r>
              <a:rPr lang="en-IN" dirty="0">
                <a:solidFill>
                  <a:srgbClr val="FFC000"/>
                </a:solidFill>
              </a:rPr>
              <a:t>PROBLEM STATEMENT</a:t>
            </a:r>
          </a:p>
        </p:txBody>
      </p:sp>
      <p:sp>
        <p:nvSpPr>
          <p:cNvPr id="3" name="Content Placeholder 2">
            <a:extLst>
              <a:ext uri="{FF2B5EF4-FFF2-40B4-BE49-F238E27FC236}">
                <a16:creationId xmlns:a16="http://schemas.microsoft.com/office/drawing/2014/main" id="{B3CB8AF5-DBEB-483E-89A2-5C60506C1DF7}"/>
              </a:ext>
            </a:extLst>
          </p:cNvPr>
          <p:cNvSpPr>
            <a:spLocks noGrp="1"/>
          </p:cNvSpPr>
          <p:nvPr>
            <p:ph idx="1"/>
          </p:nvPr>
        </p:nvSpPr>
        <p:spPr>
          <a:xfrm>
            <a:off x="292962" y="1136343"/>
            <a:ext cx="11792505" cy="5495276"/>
          </a:xfrm>
        </p:spPr>
        <p:txBody>
          <a:bodyPr>
            <a:normAutofit/>
          </a:bodyPr>
          <a:lstStyle/>
          <a:p>
            <a:pPr>
              <a:buFont typeface="Wingdings" panose="05000000000000000000" pitchFamily="2" charset="2"/>
              <a:buChar char="v"/>
            </a:pPr>
            <a:r>
              <a:rPr lang="en-IN" dirty="0"/>
              <a:t>We know that Parking is one of the most important problem in the metropolitan cities. In such big cities, It is common for most of the people’s to have four wheeler’s. They always face the problem of parking.</a:t>
            </a:r>
          </a:p>
          <a:p>
            <a:pPr>
              <a:buFont typeface="Wingdings" panose="05000000000000000000" pitchFamily="2" charset="2"/>
              <a:buChar char="v"/>
            </a:pPr>
            <a:r>
              <a:rPr lang="en-IN" dirty="0"/>
              <a:t>In big applications like mall, offices, companies etc., the slots in the corner of the parking zone many times get wasted, since it is difficult to detect such corners,</a:t>
            </a:r>
          </a:p>
          <a:p>
            <a:pPr>
              <a:buFont typeface="Wingdings" panose="05000000000000000000" pitchFamily="2" charset="2"/>
              <a:buChar char="v"/>
            </a:pPr>
            <a:r>
              <a:rPr lang="en-IN" dirty="0">
                <a:solidFill>
                  <a:srgbClr val="00B0F0"/>
                </a:solidFill>
              </a:rPr>
              <a:t>It becomes very tedious work to keep a note of how many parking places are free or how many parking spaces are available. They must exactly know how many free slots they have to allot to car’s who have to park.</a:t>
            </a:r>
          </a:p>
        </p:txBody>
      </p:sp>
      <p:pic>
        <p:nvPicPr>
          <p:cNvPr id="4" name="Picture 2" descr="Parking lot - Wikiwand">
            <a:extLst>
              <a:ext uri="{FF2B5EF4-FFF2-40B4-BE49-F238E27FC236}">
                <a16:creationId xmlns:a16="http://schemas.microsoft.com/office/drawing/2014/main" id="{9D41E3EB-094A-4F11-AD91-84DBC013E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8035" y="3618285"/>
            <a:ext cx="4097995" cy="22948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What is Road Rage? Definition &amp; Causes | GEICO Living">
            <a:extLst>
              <a:ext uri="{FF2B5EF4-FFF2-40B4-BE49-F238E27FC236}">
                <a16:creationId xmlns:a16="http://schemas.microsoft.com/office/drawing/2014/main" id="{56A03C5B-DC22-4B22-A555-673F78223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458" y="3740257"/>
            <a:ext cx="3405673" cy="22663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DSATM Bangalore: Fees, Placements, Courses, Faculty, Admission, Scholarship">
            <a:extLst>
              <a:ext uri="{FF2B5EF4-FFF2-40B4-BE49-F238E27FC236}">
                <a16:creationId xmlns:a16="http://schemas.microsoft.com/office/drawing/2014/main" id="{FE97FE2C-FEF0-4E3A-96AE-E3B19A5BDB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149" y="0"/>
            <a:ext cx="1222851" cy="121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16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7F026-4D89-4B5E-89B8-2DA4ED626357}"/>
              </a:ext>
            </a:extLst>
          </p:cNvPr>
          <p:cNvSpPr>
            <a:spLocks noGrp="1"/>
          </p:cNvSpPr>
          <p:nvPr>
            <p:ph type="title"/>
          </p:nvPr>
        </p:nvSpPr>
        <p:spPr>
          <a:xfrm>
            <a:off x="913795" y="0"/>
            <a:ext cx="10353762" cy="1066800"/>
          </a:xfrm>
        </p:spPr>
        <p:txBody>
          <a:bodyPr/>
          <a:lstStyle/>
          <a:p>
            <a:r>
              <a:rPr lang="en-IN" dirty="0">
                <a:solidFill>
                  <a:srgbClr val="FFC000"/>
                </a:solidFill>
              </a:rPr>
              <a:t>OBJECTIVE</a:t>
            </a:r>
          </a:p>
        </p:txBody>
      </p:sp>
      <p:sp>
        <p:nvSpPr>
          <p:cNvPr id="6" name="Content Placeholder 5">
            <a:extLst>
              <a:ext uri="{FF2B5EF4-FFF2-40B4-BE49-F238E27FC236}">
                <a16:creationId xmlns:a16="http://schemas.microsoft.com/office/drawing/2014/main" id="{EEF9F820-CA5A-420C-B7F0-DFB1D71D5B78}"/>
              </a:ext>
            </a:extLst>
          </p:cNvPr>
          <p:cNvSpPr>
            <a:spLocks noGrp="1"/>
          </p:cNvSpPr>
          <p:nvPr>
            <p:ph idx="1"/>
          </p:nvPr>
        </p:nvSpPr>
        <p:spPr>
          <a:xfrm>
            <a:off x="307910" y="1066800"/>
            <a:ext cx="11635274" cy="5641909"/>
          </a:xfrm>
        </p:spPr>
        <p:txBody>
          <a:bodyPr/>
          <a:lstStyle/>
          <a:p>
            <a:r>
              <a:rPr lang="en-IN" dirty="0"/>
              <a:t>The aim of implementing Parking slot detection using MATLAB is to reduce time and increase efficiency of the current Parking Management System. In overpopulated cosmopolitan zones, parking strategies must be well implemented for management of vehicles. </a:t>
            </a:r>
          </a:p>
          <a:p>
            <a:r>
              <a:rPr lang="en-IN" dirty="0"/>
              <a:t>The system provides details of the vacant parking slots in the vicinity and reduces the traffic issues due to illegal parking in the vicinity. It is designed with an objective to meet the requirements of controlled parking that offers effortless parking tactics to the authorities.</a:t>
            </a:r>
          </a:p>
          <a:p>
            <a:r>
              <a:rPr lang="en-IN" dirty="0"/>
              <a:t>To include addition concept of detecting the object</a:t>
            </a:r>
          </a:p>
          <a:p>
            <a:pPr marL="36900" indent="0">
              <a:buNone/>
            </a:pPr>
            <a:r>
              <a:rPr lang="en-IN" dirty="0"/>
              <a:t>(here the object is empty slot in parking).</a:t>
            </a:r>
          </a:p>
          <a:p>
            <a:pPr>
              <a:buFont typeface="Wingdings" panose="05000000000000000000" pitchFamily="2" charset="2"/>
              <a:buChar char="v"/>
            </a:pPr>
            <a:r>
              <a:rPr lang="en-IN" dirty="0"/>
              <a:t>To overcome the problem of identifying whether the slot </a:t>
            </a:r>
          </a:p>
          <a:p>
            <a:pPr marL="36900" indent="0">
              <a:buNone/>
            </a:pPr>
            <a:r>
              <a:rPr lang="en-IN" dirty="0"/>
              <a:t>is empty or not by sitting at once place with less consistency.</a:t>
            </a:r>
          </a:p>
          <a:p>
            <a:pPr marL="36900" indent="0">
              <a:buNone/>
            </a:pPr>
            <a:endParaRPr lang="en-IN" dirty="0"/>
          </a:p>
        </p:txBody>
      </p:sp>
      <p:pic>
        <p:nvPicPr>
          <p:cNvPr id="8" name="Picture 7">
            <a:extLst>
              <a:ext uri="{FF2B5EF4-FFF2-40B4-BE49-F238E27FC236}">
                <a16:creationId xmlns:a16="http://schemas.microsoft.com/office/drawing/2014/main" id="{90550C69-6ED4-491A-BF22-2FB57A38E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130" y="3219061"/>
            <a:ext cx="4958054" cy="3638939"/>
          </a:xfrm>
          <a:prstGeom prst="rect">
            <a:avLst/>
          </a:prstGeom>
        </p:spPr>
      </p:pic>
      <p:pic>
        <p:nvPicPr>
          <p:cNvPr id="9" name="Picture 4" descr="DSATM Bangalore: Fees, Placements, Courses, Faculty, Admission, Scholarship">
            <a:extLst>
              <a:ext uri="{FF2B5EF4-FFF2-40B4-BE49-F238E27FC236}">
                <a16:creationId xmlns:a16="http://schemas.microsoft.com/office/drawing/2014/main" id="{9E6B9B88-1345-467F-B4F0-CB0756071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9149" y="0"/>
            <a:ext cx="1222851" cy="121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34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9C15-75C8-4828-8D0C-AB84FFE09D92}"/>
              </a:ext>
            </a:extLst>
          </p:cNvPr>
          <p:cNvSpPr>
            <a:spLocks noGrp="1"/>
          </p:cNvSpPr>
          <p:nvPr>
            <p:ph type="title"/>
          </p:nvPr>
        </p:nvSpPr>
        <p:spPr>
          <a:xfrm>
            <a:off x="93306" y="65314"/>
            <a:ext cx="2948474" cy="877078"/>
          </a:xfrm>
        </p:spPr>
        <p:txBody>
          <a:bodyPr/>
          <a:lstStyle/>
          <a:p>
            <a:r>
              <a:rPr lang="en-IN" dirty="0">
                <a:solidFill>
                  <a:srgbClr val="FFC000"/>
                </a:solidFill>
              </a:rPr>
              <a:t>Continues…</a:t>
            </a:r>
          </a:p>
        </p:txBody>
      </p:sp>
      <p:sp>
        <p:nvSpPr>
          <p:cNvPr id="3" name="Content Placeholder 2">
            <a:extLst>
              <a:ext uri="{FF2B5EF4-FFF2-40B4-BE49-F238E27FC236}">
                <a16:creationId xmlns:a16="http://schemas.microsoft.com/office/drawing/2014/main" id="{FEF1629D-1052-46C0-8DFD-C56D44E76C65}"/>
              </a:ext>
            </a:extLst>
          </p:cNvPr>
          <p:cNvSpPr>
            <a:spLocks noGrp="1"/>
          </p:cNvSpPr>
          <p:nvPr>
            <p:ph idx="1"/>
          </p:nvPr>
        </p:nvSpPr>
        <p:spPr>
          <a:xfrm>
            <a:off x="298580" y="942393"/>
            <a:ext cx="11893420" cy="5784978"/>
          </a:xfrm>
        </p:spPr>
        <p:txBody>
          <a:bodyPr/>
          <a:lstStyle/>
          <a:p>
            <a:r>
              <a:rPr lang="en-IN" dirty="0"/>
              <a:t>For reducing the circuitry this method of detecting the empty slot in parking zone by using the MATLAB code the image processing has become very easy with the reduction in number of circuitry.</a:t>
            </a:r>
          </a:p>
          <a:p>
            <a:r>
              <a:rPr lang="en-IN" dirty="0"/>
              <a:t>To identify that the digital technology can be used to detect the slots.</a:t>
            </a:r>
          </a:p>
          <a:p>
            <a:r>
              <a:rPr lang="en-IN" dirty="0"/>
              <a:t>Using the image processing feature of MATLAB for determining the empty space.</a:t>
            </a:r>
          </a:p>
          <a:p>
            <a:r>
              <a:rPr lang="en-IN" dirty="0"/>
              <a:t>To overcome large number of circuitry we are using the MATLAB GUI. It makes circuitry very simple and with minimum amount of circuitry.</a:t>
            </a:r>
          </a:p>
          <a:p>
            <a:pPr marL="36900" indent="0">
              <a:buNone/>
            </a:pPr>
            <a:endParaRPr lang="en-IN" dirty="0"/>
          </a:p>
          <a:p>
            <a:pPr marL="36900" indent="0">
              <a:buNone/>
            </a:pPr>
            <a:endParaRPr lang="en-IN" dirty="0"/>
          </a:p>
        </p:txBody>
      </p:sp>
      <p:pic>
        <p:nvPicPr>
          <p:cNvPr id="10" name="Picture 4" descr="DSATM Bangalore: Fees, Placements, Courses, Faculty, Admission, Scholarship">
            <a:extLst>
              <a:ext uri="{FF2B5EF4-FFF2-40B4-BE49-F238E27FC236}">
                <a16:creationId xmlns:a16="http://schemas.microsoft.com/office/drawing/2014/main" id="{96B6DCAB-9221-4036-A756-BE4A8422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9436" y="0"/>
            <a:ext cx="1022564" cy="10170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Vacant Parking Slot Recognition Method for Practical Autonomous Valet  Parking System Using around View Image">
            <a:extLst>
              <a:ext uri="{FF2B5EF4-FFF2-40B4-BE49-F238E27FC236}">
                <a16:creationId xmlns:a16="http://schemas.microsoft.com/office/drawing/2014/main" id="{CB035139-9BC7-40CB-8F54-8EB28D3E6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80" y="3429000"/>
            <a:ext cx="4085009" cy="2752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419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1028</TotalTime>
  <Words>2249</Words>
  <Application>Microsoft Office PowerPoint</Application>
  <PresentationFormat>Widescreen</PresentationFormat>
  <Paragraphs>229</Paragraphs>
  <Slides>20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vt:lpstr>
      <vt:lpstr>Calibri</vt:lpstr>
      <vt:lpstr>Calisto MT</vt:lpstr>
      <vt:lpstr>Times New Roman</vt:lpstr>
      <vt:lpstr>Wingdings</vt:lpstr>
      <vt:lpstr>Wingdings 2</vt:lpstr>
      <vt:lpstr>Slate</vt:lpstr>
      <vt:lpstr>Picture</vt:lpstr>
      <vt:lpstr>PowerPoint Presentation</vt:lpstr>
      <vt:lpstr>OUTLINE</vt:lpstr>
      <vt:lpstr>INTRODUCTION</vt:lpstr>
      <vt:lpstr>Continues….</vt:lpstr>
      <vt:lpstr>LITERATURE SURVEY</vt:lpstr>
      <vt:lpstr>Continues…</vt:lpstr>
      <vt:lpstr>PROBLEM STATEMENT</vt:lpstr>
      <vt:lpstr>OBJECTIVE</vt:lpstr>
      <vt:lpstr>Continues…</vt:lpstr>
      <vt:lpstr>BLOCK DIAGRAM</vt:lpstr>
      <vt:lpstr>BLOCK DAIGRAM EXPLANATION</vt:lpstr>
      <vt:lpstr>Continues..</vt:lpstr>
      <vt:lpstr>Continues..</vt:lpstr>
      <vt:lpstr>SOFTWARE/HARDWARE</vt:lpstr>
      <vt:lpstr>RESULTS AND DISCUSSION</vt:lpstr>
      <vt:lpstr>Continues…</vt:lpstr>
      <vt:lpstr>APPLICATIONS</vt:lpstr>
      <vt:lpstr>ADVANTAGES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Slot Detection Using MATLAB</dc:title>
  <dc:creator>chaitra bp</dc:creator>
  <cp:lastModifiedBy>chaitra bp</cp:lastModifiedBy>
  <cp:revision>241</cp:revision>
  <dcterms:created xsi:type="dcterms:W3CDTF">2021-06-17T08:39:20Z</dcterms:created>
  <dcterms:modified xsi:type="dcterms:W3CDTF">2021-07-15T05:09:21Z</dcterms:modified>
</cp:coreProperties>
</file>