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ibm.box.com/shared/static/fbpwbovar7lf8p5sgddm06cgipa2rxpe.json" TargetMode="External"/><Relationship Id="rId1" Type="http://schemas.openxmlformats.org/officeDocument/2006/relationships/slideLayout" Target="../slideLayouts/slideLayout2.xml"/><Relationship Id="rId4" Type="http://schemas.openxmlformats.org/officeDocument/2006/relationships/hyperlink" Target="https://www.worldatlas.com/articles/brooklyn-neighborhoods-by-popul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dirty="0"/>
              <a:t>Battle of Neighborhood</a:t>
            </a:r>
            <a:endParaRPr lang="en-US" dirty="0"/>
          </a:p>
          <a:p>
            <a:r>
              <a:rPr lang="en-US" sz="3200" b="1" dirty="0"/>
              <a:t>Brooklyn, NY</a:t>
            </a:r>
            <a:endParaRPr lang="en-US" sz="3200"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503-22F7-4F3A-A648-8D13C5FC0134}"/>
              </a:ext>
            </a:extLst>
          </p:cNvPr>
          <p:cNvSpPr>
            <a:spLocks noGrp="1"/>
          </p:cNvSpPr>
          <p:nvPr>
            <p:ph type="title"/>
          </p:nvPr>
        </p:nvSpPr>
        <p:spPr>
          <a:xfrm>
            <a:off x="677334" y="609600"/>
            <a:ext cx="8596668" cy="774461"/>
          </a:xfrm>
        </p:spPr>
        <p:txBody>
          <a:bodyPr/>
          <a:lstStyle/>
          <a:p>
            <a:r>
              <a:rPr lang="en-US" dirty="0"/>
              <a:t>Conclusion</a:t>
            </a:r>
          </a:p>
        </p:txBody>
      </p:sp>
      <p:sp>
        <p:nvSpPr>
          <p:cNvPr id="3" name="Content Placeholder 2">
            <a:extLst>
              <a:ext uri="{FF2B5EF4-FFF2-40B4-BE49-F238E27FC236}">
                <a16:creationId xmlns:a16="http://schemas.microsoft.com/office/drawing/2014/main" id="{62A8D872-B657-46AD-81FD-126746098867}"/>
              </a:ext>
            </a:extLst>
          </p:cNvPr>
          <p:cNvSpPr>
            <a:spLocks noGrp="1"/>
          </p:cNvSpPr>
          <p:nvPr>
            <p:ph idx="1"/>
          </p:nvPr>
        </p:nvSpPr>
        <p:spPr>
          <a:xfrm>
            <a:off x="677334" y="1398589"/>
            <a:ext cx="8596668" cy="4642773"/>
          </a:xfrm>
        </p:spPr>
        <p:txBody>
          <a:bodyPr vert="horz" lIns="91440" tIns="45720" rIns="91440" bIns="45720" rtlCol="0" anchor="t">
            <a:normAutofit/>
          </a:bodyPr>
          <a:lstStyle/>
          <a:p>
            <a:r>
              <a:rPr lang="en-US" dirty="0"/>
              <a:t>This analysis concludes that Clinton Hill is the best option among all the neighborhoods to open a new Asian restaurant followed by Bay Ridge and Cobble Hill. As these neighborhoods have the greatest number of restaurants in Brooklyn so opening a new restaurant with Asian cuisine will provide one more option to the customers.</a:t>
            </a:r>
          </a:p>
          <a:p>
            <a:r>
              <a:rPr lang="en-US" dirty="0"/>
              <a:t>Even though South Side ranks second in the list but as it already has two Asian restaurants so opening a new restaurant here will face more competition.</a:t>
            </a:r>
          </a:p>
          <a:p>
            <a:r>
              <a:rPr lang="en-US" dirty="0"/>
              <a:t>Population distribution among these neighborhoods suggests that after Clinton Hill, Bay Ridge is a better option rather than Cobble Hill as it is more densely populated.</a:t>
            </a:r>
          </a:p>
          <a:p>
            <a:pPr marL="0" indent="0">
              <a:buNone/>
            </a:pPr>
            <a:endParaRPr lang="en-US" dirty="0"/>
          </a:p>
        </p:txBody>
      </p:sp>
    </p:spTree>
    <p:extLst>
      <p:ext uri="{BB962C8B-B14F-4D97-AF65-F5344CB8AC3E}">
        <p14:creationId xmlns:p14="http://schemas.microsoft.com/office/powerpoint/2010/main" val="306972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1F06-552C-4828-9588-D7CFB24094DC}"/>
              </a:ext>
            </a:extLst>
          </p:cNvPr>
          <p:cNvSpPr>
            <a:spLocks noGrp="1"/>
          </p:cNvSpPr>
          <p:nvPr>
            <p:ph type="title"/>
          </p:nvPr>
        </p:nvSpPr>
        <p:spPr>
          <a:xfrm>
            <a:off x="3595938" y="2579298"/>
            <a:ext cx="3938404" cy="946989"/>
          </a:xfrm>
        </p:spPr>
        <p:txBody>
          <a:bodyPr/>
          <a:lstStyle/>
          <a:p>
            <a:r>
              <a:rPr lang="en-US" dirty="0"/>
              <a:t>Thank You</a:t>
            </a:r>
          </a:p>
        </p:txBody>
      </p:sp>
    </p:spTree>
    <p:extLst>
      <p:ext uri="{BB962C8B-B14F-4D97-AF65-F5344CB8AC3E}">
        <p14:creationId xmlns:p14="http://schemas.microsoft.com/office/powerpoint/2010/main" val="372713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AC2B-F07D-4BFF-AE05-72D231FB8F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B7453C6-F830-4763-8EA7-40F41919398F}"/>
              </a:ext>
            </a:extLst>
          </p:cNvPr>
          <p:cNvSpPr>
            <a:spLocks noGrp="1"/>
          </p:cNvSpPr>
          <p:nvPr>
            <p:ph idx="1"/>
          </p:nvPr>
        </p:nvSpPr>
        <p:spPr>
          <a:xfrm>
            <a:off x="677334" y="1470476"/>
            <a:ext cx="8596668" cy="4570886"/>
          </a:xfrm>
        </p:spPr>
        <p:txBody>
          <a:bodyPr vert="horz" lIns="91440" tIns="45720" rIns="91440" bIns="45720" rtlCol="0" anchor="t">
            <a:normAutofit/>
          </a:bodyPr>
          <a:lstStyle/>
          <a:p>
            <a:r>
              <a:rPr lang="en-US" sz="2000" dirty="0"/>
              <a:t>Goal of this project is to explore a different neighborhood of Brooklyn, NY by analyzing population density and number of existing restaurants among the neighborhoods to suggest most suitable good location to open a new Asian restaurant.  </a:t>
            </a:r>
          </a:p>
          <a:p>
            <a:r>
              <a:rPr lang="en-US" sz="2000" dirty="0"/>
              <a:t>Additionally this project will serve as a guide for any newcomer in Brooklyn, NY and assist in exploring the neighborhood as a whole. </a:t>
            </a:r>
          </a:p>
          <a:p>
            <a:endParaRPr lang="en-US" dirty="0"/>
          </a:p>
        </p:txBody>
      </p:sp>
    </p:spTree>
    <p:extLst>
      <p:ext uri="{BB962C8B-B14F-4D97-AF65-F5344CB8AC3E}">
        <p14:creationId xmlns:p14="http://schemas.microsoft.com/office/powerpoint/2010/main" val="11919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0376-24CF-4114-AEA9-369AD988ABBA}"/>
              </a:ext>
            </a:extLst>
          </p:cNvPr>
          <p:cNvSpPr>
            <a:spLocks noGrp="1"/>
          </p:cNvSpPr>
          <p:nvPr>
            <p:ph type="title"/>
          </p:nvPr>
        </p:nvSpPr>
        <p:spPr>
          <a:xfrm>
            <a:off x="677334" y="609600"/>
            <a:ext cx="8596668" cy="831970"/>
          </a:xfrm>
        </p:spPr>
        <p:txBody>
          <a:bodyPr/>
          <a:lstStyle/>
          <a:p>
            <a:r>
              <a:rPr lang="en-US" dirty="0"/>
              <a:t>Data </a:t>
            </a:r>
          </a:p>
        </p:txBody>
      </p:sp>
      <p:sp>
        <p:nvSpPr>
          <p:cNvPr id="3" name="Content Placeholder 2">
            <a:extLst>
              <a:ext uri="{FF2B5EF4-FFF2-40B4-BE49-F238E27FC236}">
                <a16:creationId xmlns:a16="http://schemas.microsoft.com/office/drawing/2014/main" id="{F0E0860D-3444-4CB7-85FF-7E246668388A}"/>
              </a:ext>
            </a:extLst>
          </p:cNvPr>
          <p:cNvSpPr>
            <a:spLocks noGrp="1"/>
          </p:cNvSpPr>
          <p:nvPr>
            <p:ph idx="1"/>
          </p:nvPr>
        </p:nvSpPr>
        <p:spPr>
          <a:xfrm>
            <a:off x="677334" y="1542363"/>
            <a:ext cx="8596668" cy="4498999"/>
          </a:xfrm>
        </p:spPr>
        <p:txBody>
          <a:bodyPr vert="horz" lIns="91440" tIns="45720" rIns="91440" bIns="45720" rtlCol="0" anchor="t">
            <a:normAutofit/>
          </a:bodyPr>
          <a:lstStyle/>
          <a:p>
            <a:r>
              <a:rPr lang="en-US" dirty="0"/>
              <a:t>Dataset to analyze the neighborhood is extracted from a JSON file </a:t>
            </a:r>
            <a:r>
              <a:rPr lang="en-US" u="sng" dirty="0">
                <a:hlinkClick r:id="rId2"/>
              </a:rPr>
              <a:t>https://ibm.box.com/shared/static/fbpwbovar7lf8p5sgddm06cgipa2rxpe.json</a:t>
            </a:r>
            <a:r>
              <a:rPr lang="en-US" u="sng" dirty="0"/>
              <a:t> from which consist of data for all neighborhoods within New York. For this project the focus was on extracting the data for the borough Brooklyn. Python Pandas library are used to achieve this. </a:t>
            </a:r>
            <a:endParaRPr lang="en-US"/>
          </a:p>
          <a:p>
            <a:r>
              <a:rPr lang="en-US" dirty="0"/>
              <a:t>Once the data is extracted, leveraging Foursquare API </a:t>
            </a:r>
            <a:r>
              <a:rPr lang="en-US" u="sng" dirty="0">
                <a:hlinkClick r:id="rId3"/>
              </a:rPr>
              <a:t>https://developer.foursquare.com/</a:t>
            </a:r>
            <a:r>
              <a:rPr lang="en-US" dirty="0"/>
              <a:t> to find the venues to open Asian restaurant within 500 meters of the neighborhood in Brooklyn</a:t>
            </a:r>
          </a:p>
          <a:p>
            <a:r>
              <a:rPr lang="en-US" dirty="0"/>
              <a:t>Population density distribution among neighborhood is fetched through web-scrapping from </a:t>
            </a:r>
            <a:r>
              <a:rPr lang="en-US" dirty="0">
                <a:hlinkClick r:id="rId4"/>
              </a:rPr>
              <a:t>https://www.worldatlas.com/articles/brooklyn-neighborhoods-by-population.html</a:t>
            </a:r>
          </a:p>
          <a:p>
            <a:pPr marL="0" indent="0">
              <a:buNone/>
            </a:pPr>
            <a:endParaRPr lang="en-US" dirty="0"/>
          </a:p>
          <a:p>
            <a:endParaRPr lang="en-US" dirty="0"/>
          </a:p>
        </p:txBody>
      </p:sp>
    </p:spTree>
    <p:extLst>
      <p:ext uri="{BB962C8B-B14F-4D97-AF65-F5344CB8AC3E}">
        <p14:creationId xmlns:p14="http://schemas.microsoft.com/office/powerpoint/2010/main" val="404520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AF71-314B-4088-9900-BE5D1D7AA667}"/>
              </a:ext>
            </a:extLst>
          </p:cNvPr>
          <p:cNvSpPr>
            <a:spLocks noGrp="1"/>
          </p:cNvSpPr>
          <p:nvPr>
            <p:ph type="title"/>
          </p:nvPr>
        </p:nvSpPr>
        <p:spPr>
          <a:xfrm>
            <a:off x="677334" y="609600"/>
            <a:ext cx="8596668" cy="990121"/>
          </a:xfrm>
        </p:spPr>
        <p:txBody>
          <a:bodyPr/>
          <a:lstStyle/>
          <a:p>
            <a:r>
              <a:rPr lang="en-US" b="1" dirty="0"/>
              <a:t>Libraries, Packages and APIs used</a:t>
            </a:r>
            <a:endParaRPr lang="en-US" dirty="0"/>
          </a:p>
        </p:txBody>
      </p:sp>
      <p:sp>
        <p:nvSpPr>
          <p:cNvPr id="3" name="Content Placeholder 2">
            <a:extLst>
              <a:ext uri="{FF2B5EF4-FFF2-40B4-BE49-F238E27FC236}">
                <a16:creationId xmlns:a16="http://schemas.microsoft.com/office/drawing/2014/main" id="{746D4423-DF16-49DD-B868-408A282A27B2}"/>
              </a:ext>
            </a:extLst>
          </p:cNvPr>
          <p:cNvSpPr>
            <a:spLocks noGrp="1"/>
          </p:cNvSpPr>
          <p:nvPr>
            <p:ph idx="1"/>
          </p:nvPr>
        </p:nvSpPr>
        <p:spPr>
          <a:xfrm>
            <a:off x="677334" y="1657382"/>
            <a:ext cx="8596668" cy="4383980"/>
          </a:xfrm>
        </p:spPr>
        <p:txBody>
          <a:bodyPr vert="horz" lIns="91440" tIns="45720" rIns="91440" bIns="45720" rtlCol="0" anchor="t">
            <a:normAutofit/>
          </a:bodyPr>
          <a:lstStyle/>
          <a:p>
            <a:r>
              <a:rPr lang="en-US" dirty="0"/>
              <a:t>Pandas</a:t>
            </a:r>
          </a:p>
          <a:p>
            <a:r>
              <a:rPr lang="en-US" dirty="0" err="1"/>
              <a:t>Geopy</a:t>
            </a:r>
          </a:p>
          <a:p>
            <a:r>
              <a:rPr lang="en-US" dirty="0"/>
              <a:t>Json</a:t>
            </a:r>
          </a:p>
          <a:p>
            <a:r>
              <a:rPr lang="en-US" dirty="0"/>
              <a:t>NumPy</a:t>
            </a:r>
          </a:p>
          <a:p>
            <a:r>
              <a:rPr lang="en-US" dirty="0"/>
              <a:t>Folium</a:t>
            </a:r>
          </a:p>
          <a:p>
            <a:r>
              <a:rPr lang="en-US" dirty="0"/>
              <a:t>Requests</a:t>
            </a:r>
          </a:p>
          <a:p>
            <a:r>
              <a:rPr lang="en-US" dirty="0"/>
              <a:t>Matplotlib</a:t>
            </a:r>
          </a:p>
          <a:p>
            <a:r>
              <a:rPr lang="en-US" dirty="0" err="1"/>
              <a:t>Scikit</a:t>
            </a:r>
            <a:r>
              <a:rPr lang="en-US" dirty="0"/>
              <a:t>-learn</a:t>
            </a:r>
          </a:p>
          <a:p>
            <a:r>
              <a:rPr lang="en-US" dirty="0"/>
              <a:t>Four Square API</a:t>
            </a:r>
          </a:p>
          <a:p>
            <a:r>
              <a:rPr lang="en-US" dirty="0" err="1"/>
              <a:t>Sklearn</a:t>
            </a:r>
          </a:p>
        </p:txBody>
      </p:sp>
    </p:spTree>
    <p:extLst>
      <p:ext uri="{BB962C8B-B14F-4D97-AF65-F5344CB8AC3E}">
        <p14:creationId xmlns:p14="http://schemas.microsoft.com/office/powerpoint/2010/main" val="394066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CA7A-C21A-409C-B2F4-36A29BF363CD}"/>
              </a:ext>
            </a:extLst>
          </p:cNvPr>
          <p:cNvSpPr>
            <a:spLocks noGrp="1"/>
          </p:cNvSpPr>
          <p:nvPr>
            <p:ph type="title"/>
          </p:nvPr>
        </p:nvSpPr>
        <p:spPr>
          <a:xfrm>
            <a:off x="677334" y="609600"/>
            <a:ext cx="8596668" cy="831970"/>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BF4537E9-8930-47C8-9DAC-66EDE5686041}"/>
              </a:ext>
            </a:extLst>
          </p:cNvPr>
          <p:cNvSpPr>
            <a:spLocks noGrp="1"/>
          </p:cNvSpPr>
          <p:nvPr>
            <p:ph idx="1"/>
          </p:nvPr>
        </p:nvSpPr>
        <p:spPr>
          <a:xfrm>
            <a:off x="677334" y="1571118"/>
            <a:ext cx="8596668" cy="4470244"/>
          </a:xfrm>
        </p:spPr>
        <p:txBody>
          <a:bodyPr vert="horz" lIns="91440" tIns="45720" rIns="91440" bIns="45720" rtlCol="0" anchor="t">
            <a:normAutofit/>
          </a:bodyPr>
          <a:lstStyle/>
          <a:p>
            <a:r>
              <a:rPr lang="en-US" dirty="0"/>
              <a:t>Data of New York city is read from a json file and is cleaned to retain only the required details of the Brooklyn borough.</a:t>
            </a:r>
          </a:p>
          <a:p>
            <a:r>
              <a:rPr lang="en-US" dirty="0"/>
              <a:t>Neighborhoods are visualized using Folium</a:t>
            </a:r>
          </a:p>
          <a:p>
            <a:r>
              <a:rPr lang="en-US" dirty="0"/>
              <a:t>Neighborhoods are explored using Foursquare APIs to find most common categories of venues.</a:t>
            </a:r>
          </a:p>
          <a:p>
            <a:r>
              <a:rPr lang="en-US" dirty="0"/>
              <a:t>K-means clustering algorithm is used to group neighborhoods into different clusters.</a:t>
            </a:r>
          </a:p>
          <a:p>
            <a:r>
              <a:rPr lang="en-US" dirty="0"/>
              <a:t>Folium map is used to visualize neighborhoods and their emerging clusters.</a:t>
            </a:r>
          </a:p>
          <a:p>
            <a:r>
              <a:rPr lang="en-US" dirty="0"/>
              <a:t>The venues in the neighborhoods are filtered to find total restaurants and Asian restaurants.</a:t>
            </a:r>
          </a:p>
          <a:p>
            <a:r>
              <a:rPr lang="en-US" dirty="0"/>
              <a:t>The neighborhoods are studied to find top most venues in them.</a:t>
            </a:r>
          </a:p>
        </p:txBody>
      </p:sp>
    </p:spTree>
    <p:extLst>
      <p:ext uri="{BB962C8B-B14F-4D97-AF65-F5344CB8AC3E}">
        <p14:creationId xmlns:p14="http://schemas.microsoft.com/office/powerpoint/2010/main" val="46969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AF73-EBB7-4325-902F-1E3ED0B5B3ED}"/>
              </a:ext>
            </a:extLst>
          </p:cNvPr>
          <p:cNvSpPr>
            <a:spLocks noGrp="1"/>
          </p:cNvSpPr>
          <p:nvPr>
            <p:ph type="title"/>
          </p:nvPr>
        </p:nvSpPr>
        <p:spPr>
          <a:xfrm>
            <a:off x="677334" y="609600"/>
            <a:ext cx="8596668" cy="831970"/>
          </a:xfrm>
        </p:spPr>
        <p:txBody>
          <a:bodyPr/>
          <a:lstStyle/>
          <a:p>
            <a:r>
              <a:rPr lang="en-US" dirty="0"/>
              <a:t>Brooklyn Neighborhoods</a:t>
            </a:r>
          </a:p>
        </p:txBody>
      </p:sp>
      <p:sp>
        <p:nvSpPr>
          <p:cNvPr id="3" name="Content Placeholder 2">
            <a:extLst>
              <a:ext uri="{FF2B5EF4-FFF2-40B4-BE49-F238E27FC236}">
                <a16:creationId xmlns:a16="http://schemas.microsoft.com/office/drawing/2014/main" id="{A97FEE07-8156-4153-B587-47E4EB680BA6}"/>
              </a:ext>
            </a:extLst>
          </p:cNvPr>
          <p:cNvSpPr>
            <a:spLocks noGrp="1"/>
          </p:cNvSpPr>
          <p:nvPr>
            <p:ph idx="1"/>
          </p:nvPr>
        </p:nvSpPr>
        <p:spPr>
          <a:xfrm>
            <a:off x="677334" y="1499232"/>
            <a:ext cx="8596668" cy="4542130"/>
          </a:xfrm>
        </p:spPr>
        <p:txBody>
          <a:bodyPr/>
          <a:lstStyle/>
          <a:p>
            <a:endParaRPr lang="en-US"/>
          </a:p>
        </p:txBody>
      </p:sp>
    </p:spTree>
    <p:extLst>
      <p:ext uri="{BB962C8B-B14F-4D97-AF65-F5344CB8AC3E}">
        <p14:creationId xmlns:p14="http://schemas.microsoft.com/office/powerpoint/2010/main" val="33593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1F6F-0582-43B3-B630-D08B79A8972A}"/>
              </a:ext>
            </a:extLst>
          </p:cNvPr>
          <p:cNvSpPr>
            <a:spLocks noGrp="1"/>
          </p:cNvSpPr>
          <p:nvPr>
            <p:ph type="title"/>
          </p:nvPr>
        </p:nvSpPr>
        <p:spPr>
          <a:xfrm>
            <a:off x="677334" y="609600"/>
            <a:ext cx="8596668" cy="673820"/>
          </a:xfrm>
        </p:spPr>
        <p:txBody>
          <a:bodyPr/>
          <a:lstStyle/>
          <a:p>
            <a:r>
              <a:rPr lang="en-US" dirty="0"/>
              <a:t>Neighborhood Clusters</a:t>
            </a:r>
          </a:p>
        </p:txBody>
      </p:sp>
      <p:pic>
        <p:nvPicPr>
          <p:cNvPr id="4" name="Picture 4" descr="A picture containing text, map&#10;&#10;Description generated with very high confidence">
            <a:extLst>
              <a:ext uri="{FF2B5EF4-FFF2-40B4-BE49-F238E27FC236}">
                <a16:creationId xmlns:a16="http://schemas.microsoft.com/office/drawing/2014/main" id="{B2025D72-0EF5-4B95-BB5E-D96B6A915213}"/>
              </a:ext>
            </a:extLst>
          </p:cNvPr>
          <p:cNvPicPr>
            <a:picLocks noGrp="1" noChangeAspect="1"/>
          </p:cNvPicPr>
          <p:nvPr>
            <p:ph idx="1"/>
          </p:nvPr>
        </p:nvPicPr>
        <p:blipFill>
          <a:blip r:embed="rId2"/>
          <a:stretch>
            <a:fillRect/>
          </a:stretch>
        </p:blipFill>
        <p:spPr>
          <a:xfrm>
            <a:off x="677334" y="1574262"/>
            <a:ext cx="11184592" cy="4852143"/>
          </a:xfrm>
          <a:prstGeom prst="rect">
            <a:avLst/>
          </a:prstGeom>
        </p:spPr>
      </p:pic>
    </p:spTree>
    <p:extLst>
      <p:ext uri="{BB962C8B-B14F-4D97-AF65-F5344CB8AC3E}">
        <p14:creationId xmlns:p14="http://schemas.microsoft.com/office/powerpoint/2010/main" val="394732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DE1C-C4FD-4AFA-8305-AF4E00416FC5}"/>
              </a:ext>
            </a:extLst>
          </p:cNvPr>
          <p:cNvSpPr>
            <a:spLocks noGrp="1"/>
          </p:cNvSpPr>
          <p:nvPr>
            <p:ph type="title"/>
          </p:nvPr>
        </p:nvSpPr>
        <p:spPr>
          <a:xfrm>
            <a:off x="677334" y="609600"/>
            <a:ext cx="8596668" cy="803216"/>
          </a:xfrm>
        </p:spPr>
        <p:txBody>
          <a:bodyPr/>
          <a:lstStyle/>
          <a:p>
            <a:r>
              <a:rPr lang="en-US" dirty="0"/>
              <a:t>Results</a:t>
            </a:r>
          </a:p>
        </p:txBody>
      </p:sp>
      <p:pic>
        <p:nvPicPr>
          <p:cNvPr id="4" name="Picture 4" descr="A screenshot of a cell phone&#10;&#10;Description generated with high confidence">
            <a:extLst>
              <a:ext uri="{FF2B5EF4-FFF2-40B4-BE49-F238E27FC236}">
                <a16:creationId xmlns:a16="http://schemas.microsoft.com/office/drawing/2014/main" id="{7D302175-B7E3-4DA2-B690-0746CE537FE8}"/>
              </a:ext>
            </a:extLst>
          </p:cNvPr>
          <p:cNvPicPr>
            <a:picLocks noGrp="1" noChangeAspect="1"/>
          </p:cNvPicPr>
          <p:nvPr>
            <p:ph idx="1"/>
          </p:nvPr>
        </p:nvPicPr>
        <p:blipFill>
          <a:blip r:embed="rId2"/>
          <a:stretch>
            <a:fillRect/>
          </a:stretch>
        </p:blipFill>
        <p:spPr>
          <a:xfrm>
            <a:off x="543939" y="1271421"/>
            <a:ext cx="10559989" cy="5141523"/>
          </a:xfrm>
          <a:prstGeom prst="rect">
            <a:avLst/>
          </a:prstGeom>
        </p:spPr>
      </p:pic>
    </p:spTree>
    <p:extLst>
      <p:ext uri="{BB962C8B-B14F-4D97-AF65-F5344CB8AC3E}">
        <p14:creationId xmlns:p14="http://schemas.microsoft.com/office/powerpoint/2010/main" val="116404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8903-B4B4-47A4-B04A-515606E3FDC7}"/>
              </a:ext>
            </a:extLst>
          </p:cNvPr>
          <p:cNvSpPr>
            <a:spLocks noGrp="1"/>
          </p:cNvSpPr>
          <p:nvPr>
            <p:ph type="title"/>
          </p:nvPr>
        </p:nvSpPr>
        <p:spPr>
          <a:xfrm>
            <a:off x="677334" y="609600"/>
            <a:ext cx="8596668" cy="875102"/>
          </a:xfrm>
        </p:spPr>
        <p:txBody>
          <a:bodyPr/>
          <a:lstStyle/>
          <a:p>
            <a:r>
              <a:rPr lang="en-US" dirty="0"/>
              <a:t>Results (cont..)</a:t>
            </a:r>
          </a:p>
        </p:txBody>
      </p:sp>
      <p:pic>
        <p:nvPicPr>
          <p:cNvPr id="4" name="Picture 4" descr="A screenshot of a cell phone&#10;&#10;Description generated with very high confidence">
            <a:extLst>
              <a:ext uri="{FF2B5EF4-FFF2-40B4-BE49-F238E27FC236}">
                <a16:creationId xmlns:a16="http://schemas.microsoft.com/office/drawing/2014/main" id="{63F8F8CD-CAEA-46BC-BFEF-1C96BC1A504A}"/>
              </a:ext>
            </a:extLst>
          </p:cNvPr>
          <p:cNvPicPr>
            <a:picLocks noGrp="1" noChangeAspect="1"/>
          </p:cNvPicPr>
          <p:nvPr>
            <p:ph idx="1"/>
          </p:nvPr>
        </p:nvPicPr>
        <p:blipFill>
          <a:blip r:embed="rId2"/>
          <a:stretch>
            <a:fillRect/>
          </a:stretch>
        </p:blipFill>
        <p:spPr>
          <a:xfrm>
            <a:off x="958635" y="1479226"/>
            <a:ext cx="9097991" cy="5171612"/>
          </a:xfrm>
          <a:prstGeom prst="rect">
            <a:avLst/>
          </a:prstGeom>
        </p:spPr>
      </p:pic>
    </p:spTree>
    <p:extLst>
      <p:ext uri="{BB962C8B-B14F-4D97-AF65-F5344CB8AC3E}">
        <p14:creationId xmlns:p14="http://schemas.microsoft.com/office/powerpoint/2010/main" val="1588489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Battle of Neighborhood Brooklyn, NY</vt:lpstr>
      <vt:lpstr>Introduction</vt:lpstr>
      <vt:lpstr>Data </vt:lpstr>
      <vt:lpstr>Libraries, Packages and APIs used</vt:lpstr>
      <vt:lpstr>Methodology</vt:lpstr>
      <vt:lpstr>Brooklyn Neighborhoods</vt:lpstr>
      <vt:lpstr>Neighborhood Clusters</vt:lpstr>
      <vt:lpstr>Results</vt:lpstr>
      <vt:lpstr>Results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128</cp:revision>
  <dcterms:created xsi:type="dcterms:W3CDTF">2014-09-12T02:18:09Z</dcterms:created>
  <dcterms:modified xsi:type="dcterms:W3CDTF">2019-03-13T04:51:39Z</dcterms:modified>
</cp:coreProperties>
</file>