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79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76D88B-2C8C-4B92-A43C-596946554FA7}" type="datetimeFigureOut">
              <a:rPr lang="en-US" smtClean="0"/>
              <a:t>7/24/2019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5A19B-D351-49B3-84C5-B1575D11B3C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Header Placeholder 4"/>
          <p:cNvSpPr>
            <a:spLocks noGrp="1"/>
          </p:cNvSpPr>
          <p:nvPr>
            <p:ph type="hdr" sz="quarter" idx="10"/>
          </p:nvPr>
        </p:nvSpPr>
        <p:spPr/>
        <p:txBody>
          <a:bodyPr/>
          <a:lstStyle/>
          <a:p>
            <a:r>
              <a:rPr lang="en-US" smtClean="0"/>
              <a:t>Logipool Infotech Pvt. Ltd.</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HACD.1: Introduction to Relational Databases</a:t>
            </a:r>
          </a:p>
        </p:txBody>
      </p:sp>
      <p:sp>
        <p:nvSpPr>
          <p:cNvPr id="5" name="Rectangle 3"/>
          <p:cNvSpPr>
            <a:spLocks noGrp="1" noChangeArrowheads="1"/>
          </p:cNvSpPr>
          <p:nvPr>
            <p:ph type="dt" idx="1"/>
          </p:nvPr>
        </p:nvSpPr>
        <p:spPr>
          <a:ln/>
        </p:spPr>
        <p:txBody>
          <a:bodyPr/>
          <a:lstStyle/>
          <a:p>
            <a:fld id="{001C1B97-E8ED-4E93-B3C7-CFACB6814569}" type="datetime1">
              <a:rPr lang="en-GB"/>
              <a:pPr/>
              <a:t>24/07/2019</a:t>
            </a:fld>
            <a:endParaRPr lang="en-GB"/>
          </a:p>
        </p:txBody>
      </p:sp>
      <p:sp>
        <p:nvSpPr>
          <p:cNvPr id="6" name="Rectangle 6"/>
          <p:cNvSpPr>
            <a:spLocks noGrp="1" noChangeArrowheads="1"/>
          </p:cNvSpPr>
          <p:nvPr>
            <p:ph type="ftr" sz="quarter" idx="4"/>
          </p:nvPr>
        </p:nvSpPr>
        <p:spPr>
          <a:ln/>
        </p:spPr>
        <p:txBody>
          <a:bodyPr/>
          <a:lstStyle/>
          <a:p>
            <a:r>
              <a:rPr lang="en-GB"/>
              <a:t>CS252: Fundamentals of Relational Databases</a:t>
            </a:r>
          </a:p>
        </p:txBody>
      </p:sp>
      <p:sp>
        <p:nvSpPr>
          <p:cNvPr id="7" name="Rectangle 7"/>
          <p:cNvSpPr>
            <a:spLocks noGrp="1" noChangeArrowheads="1"/>
          </p:cNvSpPr>
          <p:nvPr>
            <p:ph type="sldNum" sz="quarter" idx="5"/>
          </p:nvPr>
        </p:nvSpPr>
        <p:spPr>
          <a:ln/>
        </p:spPr>
        <p:txBody>
          <a:bodyPr/>
          <a:lstStyle/>
          <a:p>
            <a:fld id="{6C270D77-0B26-45D7-B8F0-B9CD80DEDF40}" type="slidenum">
              <a:rPr lang="en-GB"/>
              <a:pPr/>
              <a:t>4</a:t>
            </a:fld>
            <a:endParaRPr lang="en-GB"/>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i="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DDA288-17FC-4DEB-8E74-69F9DF8C686A}" type="slidenum">
              <a:rPr lang="en-US" smtClean="0"/>
              <a:pPr fontAlgn="base">
                <a:spcBef>
                  <a:spcPct val="0"/>
                </a:spcBef>
                <a:spcAft>
                  <a:spcPct val="0"/>
                </a:spcAft>
                <a:defRPr/>
              </a:pPr>
              <a:t>6</a:t>
            </a:fld>
            <a:endParaRPr lang="en-US" smtClean="0"/>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6C4F85-EAE9-4946-943A-CA58F66EAA1C}" type="slidenum">
              <a:rPr lang="en-US" smtClean="0"/>
              <a:pPr fontAlgn="base">
                <a:spcBef>
                  <a:spcPct val="0"/>
                </a:spcBef>
                <a:spcAft>
                  <a:spcPct val="0"/>
                </a:spcAft>
                <a:defRPr/>
              </a:pPr>
              <a:t>7</a:t>
            </a:fld>
            <a:endParaRPr lang="en-US" smtClean="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DD0525-5115-4543-9565-2F996376FF19}" type="slidenum">
              <a:rPr lang="en-US" smtClean="0"/>
              <a:pPr fontAlgn="base">
                <a:spcBef>
                  <a:spcPct val="0"/>
                </a:spcBef>
                <a:spcAft>
                  <a:spcPct val="0"/>
                </a:spcAft>
                <a:defRPr/>
              </a:pPr>
              <a:t>8</a:t>
            </a:fld>
            <a:endParaRPr lang="en-US" smtClean="0"/>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58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7FB48D-A69C-43AF-B47E-7D10847C3037}"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E0573-D6D6-4E35-896E-6F972CEF04D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7FB48D-A69C-43AF-B47E-7D10847C3037}"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E0573-D6D6-4E35-896E-6F972CEF04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7FB48D-A69C-43AF-B47E-7D10847C3037}"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E0573-D6D6-4E35-896E-6F972CEF04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7FB48D-A69C-43AF-B47E-7D10847C3037}"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E0573-D6D6-4E35-896E-6F972CEF04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7FB48D-A69C-43AF-B47E-7D10847C3037}"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E0573-D6D6-4E35-896E-6F972CEF04D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7FB48D-A69C-43AF-B47E-7D10847C3037}"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E0573-D6D6-4E35-896E-6F972CEF04D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7FB48D-A69C-43AF-B47E-7D10847C3037}" type="datetimeFigureOut">
              <a:rPr lang="en-US" smtClean="0"/>
              <a:t>7/24/2019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1E0573-D6D6-4E35-896E-6F972CEF04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7FB48D-A69C-43AF-B47E-7D10847C3037}" type="datetimeFigureOut">
              <a:rPr lang="en-US" smtClean="0"/>
              <a:t>7/24/2019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1E0573-D6D6-4E35-896E-6F972CEF04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FB48D-A69C-43AF-B47E-7D10847C3037}" type="datetimeFigureOut">
              <a:rPr lang="en-US" smtClean="0"/>
              <a:t>7/24/2019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1E0573-D6D6-4E35-896E-6F972CEF04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7FB48D-A69C-43AF-B47E-7D10847C3037}"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E0573-D6D6-4E35-896E-6F972CEF04D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7FB48D-A69C-43AF-B47E-7D10847C3037}"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E0573-D6D6-4E35-896E-6F972CEF04D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FB48D-A69C-43AF-B47E-7D10847C3037}" type="datetimeFigureOut">
              <a:rPr lang="en-US" smtClean="0"/>
              <a:t>7/24/2019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E0573-D6D6-4E35-896E-6F972CEF04D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458200" cy="3200400"/>
          </a:xfrm>
        </p:spPr>
        <p:txBody>
          <a:bodyPr>
            <a:noAutofit/>
          </a:bodyPr>
          <a:lstStyle/>
          <a:p>
            <a:pPr algn="l"/>
            <a:r>
              <a:rPr lang="en-IN" sz="2800" u="sng" dirty="0" err="1" smtClean="0">
                <a:solidFill>
                  <a:schemeClr val="tx1"/>
                </a:solidFill>
              </a:rPr>
              <a:t>Diffrence</a:t>
            </a:r>
            <a:r>
              <a:rPr lang="en-IN" sz="2800" u="sng" dirty="0" smtClean="0">
                <a:solidFill>
                  <a:schemeClr val="tx1"/>
                </a:solidFill>
              </a:rPr>
              <a:t> between DBMS &amp; RDBMS</a:t>
            </a:r>
          </a:p>
          <a:p>
            <a:pPr algn="l"/>
            <a:r>
              <a:rPr lang="en-US" sz="2000" dirty="0" smtClean="0">
                <a:solidFill>
                  <a:schemeClr val="tx1"/>
                </a:solidFill>
              </a:rPr>
              <a:t>1)DBMS applications store </a:t>
            </a:r>
            <a:r>
              <a:rPr lang="en-US" sz="2000" b="1" dirty="0" smtClean="0">
                <a:solidFill>
                  <a:schemeClr val="tx1"/>
                </a:solidFill>
                <a:latin typeface="Times New Roman" pitchFamily="18" charset="0"/>
                <a:cs typeface="Times New Roman" pitchFamily="18" charset="0"/>
              </a:rPr>
              <a:t>data</a:t>
            </a:r>
            <a:r>
              <a:rPr lang="en-US" sz="2000" b="1" dirty="0" smtClean="0">
                <a:solidFill>
                  <a:schemeClr val="tx1"/>
                </a:solidFill>
              </a:rPr>
              <a:t> as </a:t>
            </a:r>
            <a:r>
              <a:rPr lang="en-US" sz="2000" b="1" dirty="0" err="1" smtClean="0">
                <a:solidFill>
                  <a:schemeClr val="tx1"/>
                </a:solidFill>
              </a:rPr>
              <a:t>file</a:t>
            </a:r>
            <a:r>
              <a:rPr lang="en-US" sz="2000" dirty="0" err="1" smtClean="0">
                <a:solidFill>
                  <a:schemeClr val="tx1"/>
                </a:solidFill>
              </a:rPr>
              <a:t>.RDBMS</a:t>
            </a:r>
            <a:r>
              <a:rPr lang="en-US" sz="2000" dirty="0" smtClean="0">
                <a:solidFill>
                  <a:schemeClr val="tx1"/>
                </a:solidFill>
              </a:rPr>
              <a:t> applications store </a:t>
            </a:r>
            <a:r>
              <a:rPr lang="en-US" sz="2000" b="1" dirty="0" smtClean="0">
                <a:solidFill>
                  <a:schemeClr val="tx1"/>
                </a:solidFill>
              </a:rPr>
              <a:t>data in a tabular form</a:t>
            </a:r>
            <a:r>
              <a:rPr lang="en-US" sz="2000" dirty="0" smtClean="0">
                <a:solidFill>
                  <a:schemeClr val="tx1"/>
                </a:solidFill>
              </a:rPr>
              <a:t>.</a:t>
            </a:r>
          </a:p>
          <a:p>
            <a:pPr algn="l"/>
            <a:r>
              <a:rPr lang="en-US" sz="2000" dirty="0" smtClean="0">
                <a:solidFill>
                  <a:schemeClr val="tx1"/>
                </a:solidFill>
              </a:rPr>
              <a:t>2)In DBMS, data is generally stored in either a hierarchical form or a navigational </a:t>
            </a:r>
            <a:r>
              <a:rPr lang="en-US" sz="2000" dirty="0" err="1" smtClean="0">
                <a:solidFill>
                  <a:schemeClr val="tx1"/>
                </a:solidFill>
              </a:rPr>
              <a:t>form.In</a:t>
            </a:r>
            <a:r>
              <a:rPr lang="en-US" sz="2000" dirty="0" smtClean="0">
                <a:solidFill>
                  <a:schemeClr val="tx1"/>
                </a:solidFill>
              </a:rPr>
              <a:t> RDBMS, the tables have an identifier called primary key and the data values are stored in the form of tables.</a:t>
            </a:r>
          </a:p>
          <a:p>
            <a:pPr algn="l"/>
            <a:r>
              <a:rPr lang="en-US" sz="2000" dirty="0" smtClean="0">
                <a:solidFill>
                  <a:schemeClr val="tx1"/>
                </a:solidFill>
              </a:rPr>
              <a:t>3)</a:t>
            </a:r>
            <a:r>
              <a:rPr lang="en-US" sz="2000" b="1" dirty="0" smtClean="0">
                <a:solidFill>
                  <a:schemeClr val="tx1"/>
                </a:solidFill>
              </a:rPr>
              <a:t>Normalization is not</a:t>
            </a:r>
            <a:r>
              <a:rPr lang="en-US" sz="2000" dirty="0" smtClean="0">
                <a:solidFill>
                  <a:schemeClr val="tx1"/>
                </a:solidFill>
              </a:rPr>
              <a:t> present in </a:t>
            </a:r>
            <a:r>
              <a:rPr lang="en-US" sz="2000" dirty="0" err="1" smtClean="0">
                <a:solidFill>
                  <a:schemeClr val="tx1"/>
                </a:solidFill>
              </a:rPr>
              <a:t>DBMS.</a:t>
            </a:r>
            <a:r>
              <a:rPr lang="en-US" sz="2000" b="1" dirty="0" err="1" smtClean="0">
                <a:solidFill>
                  <a:schemeClr val="tx1"/>
                </a:solidFill>
              </a:rPr>
              <a:t>Normalization</a:t>
            </a:r>
            <a:r>
              <a:rPr lang="en-US" sz="2000" b="1" dirty="0" smtClean="0">
                <a:solidFill>
                  <a:schemeClr val="tx1"/>
                </a:solidFill>
              </a:rPr>
              <a:t> is</a:t>
            </a:r>
            <a:r>
              <a:rPr lang="en-US" sz="2000" dirty="0" smtClean="0">
                <a:solidFill>
                  <a:schemeClr val="tx1"/>
                </a:solidFill>
              </a:rPr>
              <a:t> present in RDBMS.</a:t>
            </a:r>
          </a:p>
          <a:p>
            <a:pPr algn="l"/>
            <a:r>
              <a:rPr lang="en-US" sz="2000" dirty="0" smtClean="0">
                <a:solidFill>
                  <a:schemeClr val="tx1"/>
                </a:solidFill>
              </a:rPr>
              <a:t>4)DBMS does </a:t>
            </a:r>
            <a:r>
              <a:rPr lang="en-US" sz="2000" b="1" dirty="0" smtClean="0">
                <a:solidFill>
                  <a:schemeClr val="tx1"/>
                </a:solidFill>
              </a:rPr>
              <a:t>not apply any security</a:t>
            </a:r>
            <a:r>
              <a:rPr lang="en-US" sz="2000" dirty="0" smtClean="0">
                <a:solidFill>
                  <a:schemeClr val="tx1"/>
                </a:solidFill>
              </a:rPr>
              <a:t> with regards to data </a:t>
            </a:r>
            <a:r>
              <a:rPr lang="en-US" sz="2000" dirty="0" err="1" smtClean="0">
                <a:solidFill>
                  <a:schemeClr val="tx1"/>
                </a:solidFill>
              </a:rPr>
              <a:t>manipulation.RDBMS</a:t>
            </a:r>
            <a:r>
              <a:rPr lang="en-US" sz="2000" dirty="0" smtClean="0">
                <a:solidFill>
                  <a:schemeClr val="tx1"/>
                </a:solidFill>
              </a:rPr>
              <a:t> </a:t>
            </a:r>
            <a:r>
              <a:rPr lang="en-US" sz="2000" b="1" dirty="0" smtClean="0">
                <a:solidFill>
                  <a:schemeClr val="tx1"/>
                </a:solidFill>
              </a:rPr>
              <a:t>defines the integrity constraint</a:t>
            </a:r>
            <a:r>
              <a:rPr lang="en-US" sz="2000" dirty="0" smtClean="0">
                <a:solidFill>
                  <a:schemeClr val="tx1"/>
                </a:solidFill>
              </a:rPr>
              <a:t> for the purpose of ACID (</a:t>
            </a:r>
            <a:r>
              <a:rPr lang="en-US" sz="2000" dirty="0" err="1" smtClean="0">
                <a:solidFill>
                  <a:schemeClr val="tx1"/>
                </a:solidFill>
              </a:rPr>
              <a:t>Atomocity</a:t>
            </a:r>
            <a:r>
              <a:rPr lang="en-US" sz="2000" dirty="0" smtClean="0">
                <a:solidFill>
                  <a:schemeClr val="tx1"/>
                </a:solidFill>
              </a:rPr>
              <a:t>, Consistency, Isolation and Durability) property.</a:t>
            </a:r>
          </a:p>
          <a:p>
            <a:pPr algn="l"/>
            <a:r>
              <a:rPr lang="en-US" sz="2000" dirty="0" smtClean="0">
                <a:solidFill>
                  <a:schemeClr val="tx1"/>
                </a:solidFill>
              </a:rPr>
              <a:t>5)DBMS uses file system to store data, so there will be </a:t>
            </a:r>
            <a:r>
              <a:rPr lang="en-US" sz="2000" b="1" dirty="0" smtClean="0">
                <a:solidFill>
                  <a:schemeClr val="tx1"/>
                </a:solidFill>
              </a:rPr>
              <a:t>no relation between the </a:t>
            </a:r>
            <a:r>
              <a:rPr lang="en-US" sz="2000" b="1" dirty="0" err="1" smtClean="0">
                <a:solidFill>
                  <a:schemeClr val="tx1"/>
                </a:solidFill>
              </a:rPr>
              <a:t>tables</a:t>
            </a:r>
            <a:r>
              <a:rPr lang="en-US" sz="2000" dirty="0" err="1" smtClean="0">
                <a:solidFill>
                  <a:schemeClr val="tx1"/>
                </a:solidFill>
              </a:rPr>
              <a:t>.in</a:t>
            </a:r>
            <a:r>
              <a:rPr lang="en-US" sz="2000" dirty="0" smtClean="0">
                <a:solidFill>
                  <a:schemeClr val="tx1"/>
                </a:solidFill>
              </a:rPr>
              <a:t> RDBMS, data values are stored in the form of tables, so a </a:t>
            </a:r>
            <a:r>
              <a:rPr lang="en-US" sz="2000" b="1" dirty="0" smtClean="0">
                <a:solidFill>
                  <a:schemeClr val="tx1"/>
                </a:solidFill>
              </a:rPr>
              <a:t>relationship</a:t>
            </a:r>
            <a:r>
              <a:rPr lang="en-US" sz="2000" dirty="0" smtClean="0">
                <a:solidFill>
                  <a:schemeClr val="tx1"/>
                </a:solidFill>
              </a:rPr>
              <a:t> between these data values will be stored in the form of a table as well.</a:t>
            </a:r>
          </a:p>
        </p:txBody>
      </p:sp>
      <p:pic>
        <p:nvPicPr>
          <p:cNvPr id="4" name="Picture 3"/>
          <p:cNvPicPr/>
          <p:nvPr/>
        </p:nvPicPr>
        <p:blipFill>
          <a:blip r:embed="rId3">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066800"/>
            <a:ext cx="8534400" cy="3477875"/>
          </a:xfrm>
          <a:prstGeom prst="rect">
            <a:avLst/>
          </a:prstGeom>
        </p:spPr>
        <p:txBody>
          <a:bodyPr wrap="square">
            <a:spAutoFit/>
          </a:bodyPr>
          <a:lstStyle/>
          <a:p>
            <a:r>
              <a:rPr lang="en-US" sz="4400" b="1" dirty="0" smtClean="0"/>
              <a:t>DDL is Data Definition Language</a:t>
            </a:r>
          </a:p>
          <a:p>
            <a:r>
              <a:rPr lang="en-US" sz="4400" b="1" dirty="0" smtClean="0"/>
              <a:t>DML is Data Manipulation Language</a:t>
            </a:r>
          </a:p>
          <a:p>
            <a:r>
              <a:rPr lang="en-US" sz="4400" b="1" dirty="0" smtClean="0"/>
              <a:t>DCL is Data Control Language</a:t>
            </a:r>
          </a:p>
          <a:p>
            <a:r>
              <a:rPr lang="en-US" sz="4400" b="1" dirty="0" smtClean="0"/>
              <a:t>TCL is Transaction Control Language</a:t>
            </a:r>
            <a:endParaRPr lang="en-US" sz="4400" b="1" dirty="0"/>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7200" y="1066800"/>
          <a:ext cx="8305800" cy="5105400"/>
        </p:xfrm>
        <a:graphic>
          <a:graphicData uri="http://schemas.openxmlformats.org/drawingml/2006/table">
            <a:tbl>
              <a:tblPr/>
              <a:tblGrid>
                <a:gridCol w="4152900"/>
                <a:gridCol w="4152900"/>
              </a:tblGrid>
              <a:tr h="410646">
                <a:tc>
                  <a:txBody>
                    <a:bodyPr/>
                    <a:lstStyle/>
                    <a:p>
                      <a:pPr algn="l"/>
                      <a:r>
                        <a:rPr lang="en-US" sz="1500" dirty="0"/>
                        <a:t>Language</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r>
                        <a:rPr lang="en-US" sz="1500"/>
                        <a:t>Command List</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r>
              <a:tr h="1631514">
                <a:tc>
                  <a:txBody>
                    <a:bodyPr/>
                    <a:lstStyle/>
                    <a:p>
                      <a:pPr algn="l"/>
                      <a:r>
                        <a:rPr lang="en-US" sz="1500" dirty="0"/>
                        <a:t> DDL</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buFont typeface="Arial"/>
                        <a:buChar char="•"/>
                      </a:pPr>
                      <a:r>
                        <a:rPr lang="en-US" sz="1500" dirty="0"/>
                        <a:t>CREATE</a:t>
                      </a:r>
                    </a:p>
                    <a:p>
                      <a:pPr algn="l">
                        <a:buFont typeface="Arial"/>
                        <a:buChar char="•"/>
                      </a:pPr>
                      <a:r>
                        <a:rPr lang="en-US" sz="1500" dirty="0"/>
                        <a:t>DROP</a:t>
                      </a:r>
                    </a:p>
                    <a:p>
                      <a:pPr algn="l">
                        <a:buFont typeface="Arial"/>
                        <a:buChar char="•"/>
                      </a:pPr>
                      <a:r>
                        <a:rPr lang="en-US" sz="1500" dirty="0"/>
                        <a:t>ALTER</a:t>
                      </a:r>
                    </a:p>
                    <a:p>
                      <a:pPr algn="l">
                        <a:buFont typeface="Arial"/>
                        <a:buChar char="•"/>
                      </a:pPr>
                      <a:r>
                        <a:rPr lang="en-US" sz="1500" dirty="0"/>
                        <a:t>RENAME</a:t>
                      </a:r>
                    </a:p>
                    <a:p>
                      <a:pPr algn="l">
                        <a:buFont typeface="Arial"/>
                        <a:buChar char="•"/>
                      </a:pPr>
                      <a:r>
                        <a:rPr lang="en-US" sz="1500" dirty="0"/>
                        <a:t>TRUNCATE</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r>
              <a:tr h="1326297">
                <a:tc>
                  <a:txBody>
                    <a:bodyPr/>
                    <a:lstStyle/>
                    <a:p>
                      <a:pPr algn="l"/>
                      <a:r>
                        <a:rPr lang="en-US" sz="1500"/>
                        <a:t> DML</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buFont typeface="Arial"/>
                        <a:buChar char="•"/>
                      </a:pPr>
                      <a:r>
                        <a:rPr lang="en-US" sz="1500" dirty="0"/>
                        <a:t>SELECT</a:t>
                      </a:r>
                    </a:p>
                    <a:p>
                      <a:pPr algn="l">
                        <a:buFont typeface="Arial"/>
                        <a:buChar char="•"/>
                      </a:pPr>
                      <a:r>
                        <a:rPr lang="en-US" sz="1500" dirty="0"/>
                        <a:t>INSERT</a:t>
                      </a:r>
                    </a:p>
                    <a:p>
                      <a:pPr algn="l">
                        <a:buFont typeface="Arial"/>
                        <a:buChar char="•"/>
                      </a:pPr>
                      <a:r>
                        <a:rPr lang="en-US" sz="1500" dirty="0"/>
                        <a:t>UPDATE</a:t>
                      </a:r>
                    </a:p>
                    <a:p>
                      <a:pPr algn="l">
                        <a:buFont typeface="Arial"/>
                        <a:buChar char="•"/>
                      </a:pPr>
                      <a:r>
                        <a:rPr lang="en-US" sz="1500" dirty="0"/>
                        <a:t>DELETE</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r>
              <a:tr h="715863">
                <a:tc>
                  <a:txBody>
                    <a:bodyPr/>
                    <a:lstStyle/>
                    <a:p>
                      <a:pPr algn="l"/>
                      <a:r>
                        <a:rPr lang="en-US" sz="1500"/>
                        <a:t> DCL</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buFont typeface="Arial"/>
                        <a:buChar char="•"/>
                      </a:pPr>
                      <a:r>
                        <a:rPr lang="en-US" sz="1500" dirty="0"/>
                        <a:t>GRANT</a:t>
                      </a:r>
                    </a:p>
                    <a:p>
                      <a:pPr algn="l">
                        <a:buFont typeface="Arial"/>
                        <a:buChar char="•"/>
                      </a:pPr>
                      <a:r>
                        <a:rPr lang="en-US" sz="1500" dirty="0"/>
                        <a:t>REVOKE</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r>
              <a:tr h="1021080">
                <a:tc>
                  <a:txBody>
                    <a:bodyPr/>
                    <a:lstStyle/>
                    <a:p>
                      <a:pPr algn="l"/>
                      <a:r>
                        <a:rPr lang="en-US" sz="1500"/>
                        <a:t> TCL</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buFont typeface="Arial"/>
                        <a:buChar char="•"/>
                      </a:pPr>
                      <a:r>
                        <a:rPr lang="en-US" sz="1500" dirty="0"/>
                        <a:t>START TRANSACTION</a:t>
                      </a:r>
                    </a:p>
                    <a:p>
                      <a:pPr algn="l">
                        <a:buFont typeface="Arial"/>
                        <a:buChar char="•"/>
                      </a:pPr>
                      <a:r>
                        <a:rPr lang="en-US" sz="1500" dirty="0"/>
                        <a:t>COMMIT</a:t>
                      </a:r>
                    </a:p>
                    <a:p>
                      <a:pPr algn="l">
                        <a:buFont typeface="Arial"/>
                        <a:buChar char="•"/>
                      </a:pPr>
                      <a:r>
                        <a:rPr lang="en-US" sz="1500" dirty="0"/>
                        <a:t>ROLLBACK</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r>
            </a:tbl>
          </a:graphicData>
        </a:graphic>
      </p:graphicFrame>
      <p:sp>
        <p:nvSpPr>
          <p:cNvPr id="4097" name="Rectangle 1"/>
          <p:cNvSpPr>
            <a:spLocks noChangeArrowheads="1"/>
          </p:cNvSpPr>
          <p:nvPr/>
        </p:nvSpPr>
        <p:spPr bwMode="auto">
          <a:xfrm>
            <a:off x="0" y="0"/>
            <a:ext cx="3506762" cy="922854"/>
          </a:xfrm>
          <a:prstGeom prst="rect">
            <a:avLst/>
          </a:prstGeom>
          <a:noFill/>
          <a:ln w="9525">
            <a:noFill/>
            <a:miter lim="800000"/>
            <a:headEnd/>
            <a:tailEnd/>
          </a:ln>
          <a:effectLst/>
        </p:spPr>
        <p:txBody>
          <a:bodyPr vert="horz" wrap="none" lIns="301530" tIns="238050" rIns="0" bIns="249159"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444444"/>
                </a:solidFill>
                <a:effectLst/>
                <a:latin typeface="Raleway"/>
                <a:cs typeface="Arial" pitchFamily="34" charset="0"/>
              </a:rPr>
              <a:t>SQL commands list: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Autofit/>
          </a:bodyPr>
          <a:lstStyle/>
          <a:p>
            <a:pPr algn="l"/>
            <a:r>
              <a:rPr lang="en-US" sz="2800" b="1" dirty="0" smtClean="0"/>
              <a:t>What is DDL in SQL?</a:t>
            </a:r>
            <a:r>
              <a:rPr lang="en-US" sz="2800" dirty="0" smtClean="0"/>
              <a:t/>
            </a:r>
            <a:br>
              <a:rPr lang="en-US" sz="2800" dirty="0" smtClean="0"/>
            </a:br>
            <a:r>
              <a:rPr lang="en-US" sz="2800" dirty="0" smtClean="0"/>
              <a:t/>
            </a:r>
            <a:br>
              <a:rPr lang="en-US" sz="2800" dirty="0" smtClean="0"/>
            </a:br>
            <a:r>
              <a:rPr lang="en-US" sz="2800" dirty="0" smtClean="0"/>
              <a:t>DDL allows you to create SQL statements to make operations with database data structures (schemas, tables etc.).</a:t>
            </a:r>
            <a:br>
              <a:rPr lang="en-US" sz="2800" dirty="0" smtClean="0"/>
            </a:br>
            <a:r>
              <a:rPr lang="en-US" sz="2800" dirty="0" smtClean="0"/>
              <a:t/>
            </a:r>
            <a:br>
              <a:rPr lang="en-US" sz="2800" dirty="0" smtClean="0"/>
            </a:br>
            <a:r>
              <a:rPr lang="en-US" sz="2800" dirty="0" smtClean="0"/>
              <a:t>These are SQL DDL commands list and examples:</a:t>
            </a:r>
            <a:br>
              <a:rPr lang="en-US" sz="2800" dirty="0" smtClean="0"/>
            </a:br>
            <a:endParaRPr lang="en-US" sz="2800" dirty="0"/>
          </a:p>
        </p:txBody>
      </p:sp>
      <p:sp>
        <p:nvSpPr>
          <p:cNvPr id="3" name="Rectangle 2"/>
          <p:cNvSpPr/>
          <p:nvPr/>
        </p:nvSpPr>
        <p:spPr>
          <a:xfrm>
            <a:off x="1371600" y="3886200"/>
            <a:ext cx="4572000" cy="2246769"/>
          </a:xfrm>
          <a:prstGeom prst="rect">
            <a:avLst/>
          </a:prstGeom>
        </p:spPr>
        <p:txBody>
          <a:bodyPr>
            <a:spAutoFit/>
          </a:bodyPr>
          <a:lstStyle/>
          <a:p>
            <a:pPr>
              <a:buFont typeface="Arial"/>
              <a:buChar char="•"/>
            </a:pPr>
            <a:r>
              <a:rPr lang="en-US" sz="2800" dirty="0" smtClean="0"/>
              <a:t>CREATE</a:t>
            </a:r>
          </a:p>
          <a:p>
            <a:pPr>
              <a:buFont typeface="Arial"/>
              <a:buChar char="•"/>
            </a:pPr>
            <a:r>
              <a:rPr lang="en-US" sz="2800" dirty="0" smtClean="0"/>
              <a:t>DROP</a:t>
            </a:r>
          </a:p>
          <a:p>
            <a:pPr>
              <a:buFont typeface="Arial"/>
              <a:buChar char="•"/>
            </a:pPr>
            <a:r>
              <a:rPr lang="en-US" sz="2800" dirty="0" smtClean="0"/>
              <a:t>ALTER</a:t>
            </a:r>
          </a:p>
          <a:p>
            <a:pPr>
              <a:buFont typeface="Arial"/>
              <a:buChar char="•"/>
            </a:pPr>
            <a:r>
              <a:rPr lang="en-US" sz="2800" dirty="0" smtClean="0"/>
              <a:t>RENAME</a:t>
            </a:r>
          </a:p>
          <a:p>
            <a:pPr>
              <a:buFont typeface="Arial"/>
              <a:buChar char="•"/>
            </a:pPr>
            <a:r>
              <a:rPr lang="en-US" sz="2800" dirty="0" smtClean="0"/>
              <a:t>TRUNCATE</a:t>
            </a:r>
            <a:endParaRPr lang="en-US" sz="2800" dirty="0"/>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457200"/>
            <a:ext cx="7239000" cy="6124754"/>
          </a:xfrm>
          <a:prstGeom prst="rect">
            <a:avLst/>
          </a:prstGeom>
        </p:spPr>
        <p:txBody>
          <a:bodyPr wrap="square">
            <a:spAutoFit/>
          </a:bodyPr>
          <a:lstStyle/>
          <a:p>
            <a:r>
              <a:rPr lang="en-US" sz="2800" b="1" dirty="0" smtClean="0"/>
              <a:t>CREATE</a:t>
            </a:r>
            <a:r>
              <a:rPr lang="en-US" sz="2800" dirty="0" smtClean="0"/>
              <a:t/>
            </a:r>
            <a:br>
              <a:rPr lang="en-US" sz="2800" dirty="0" smtClean="0"/>
            </a:br>
            <a:r>
              <a:rPr lang="en-US" sz="2800" dirty="0" smtClean="0"/>
              <a:t>CREATE statement is used to create a new database, table, index or stored procedure.</a:t>
            </a:r>
            <a:br>
              <a:rPr lang="en-US" sz="2800" dirty="0" smtClean="0"/>
            </a:br>
            <a:endParaRPr lang="en-US" sz="2800" dirty="0" smtClean="0"/>
          </a:p>
          <a:p>
            <a:r>
              <a:rPr lang="en-US" sz="2800" b="1" dirty="0" smtClean="0"/>
              <a:t>Create database example:</a:t>
            </a:r>
            <a:r>
              <a:rPr lang="en-US" sz="2800" dirty="0" smtClean="0"/>
              <a:t/>
            </a:r>
            <a:br>
              <a:rPr lang="en-US" sz="2800" dirty="0" smtClean="0"/>
            </a:br>
            <a:r>
              <a:rPr lang="en-US" sz="2800" dirty="0" smtClean="0"/>
              <a:t>CREATE DATABASE </a:t>
            </a:r>
            <a:r>
              <a:rPr lang="en-US" sz="2800" dirty="0" err="1" smtClean="0"/>
              <a:t>explainjava</a:t>
            </a:r>
            <a:r>
              <a:rPr lang="en-US" sz="2800" dirty="0" smtClean="0"/>
              <a:t>;</a:t>
            </a:r>
            <a:br>
              <a:rPr lang="en-US" sz="2800" dirty="0" smtClean="0"/>
            </a:br>
            <a:endParaRPr lang="en-US" sz="2800" dirty="0" smtClean="0"/>
          </a:p>
          <a:p>
            <a:r>
              <a:rPr lang="en-US" sz="2800" b="1" dirty="0" smtClean="0"/>
              <a:t>Create table example:</a:t>
            </a:r>
            <a:r>
              <a:rPr lang="en-US" sz="2800" dirty="0" smtClean="0"/>
              <a:t/>
            </a:r>
            <a:br>
              <a:rPr lang="en-US" sz="2800" dirty="0" smtClean="0"/>
            </a:br>
            <a:r>
              <a:rPr lang="en-US" sz="2800" dirty="0" smtClean="0"/>
              <a:t/>
            </a:r>
            <a:br>
              <a:rPr lang="en-US" sz="2800" dirty="0" smtClean="0"/>
            </a:br>
            <a:r>
              <a:rPr lang="en-US" sz="2800" dirty="0" smtClean="0"/>
              <a:t>CREATE TABLE user (</a:t>
            </a:r>
            <a:br>
              <a:rPr lang="en-US" sz="2800" dirty="0" smtClean="0"/>
            </a:br>
            <a:r>
              <a:rPr lang="en-US" sz="2800" dirty="0" smtClean="0"/>
              <a:t>  id INT(16) PRIMARY KEY AUTO_INCREMENT,</a:t>
            </a:r>
            <a:br>
              <a:rPr lang="en-US" sz="2800" dirty="0" smtClean="0"/>
            </a:br>
            <a:r>
              <a:rPr lang="en-US" sz="2800" dirty="0" smtClean="0"/>
              <a:t>  name VARCHAR(255) NOT NULL </a:t>
            </a:r>
            <a:br>
              <a:rPr lang="en-US" sz="2800" dirty="0" smtClean="0"/>
            </a:br>
            <a:r>
              <a:rPr lang="en-US" sz="2800" dirty="0" smtClean="0"/>
              <a:t>);</a:t>
            </a:r>
            <a:br>
              <a:rPr lang="en-US" sz="2800" dirty="0" smtClean="0"/>
            </a:br>
            <a:endParaRPr lang="en-US" sz="2800" dirty="0"/>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68962"/>
          </a:xfrm>
        </p:spPr>
        <p:txBody>
          <a:bodyPr>
            <a:noAutofit/>
          </a:bodyPr>
          <a:lstStyle/>
          <a:p>
            <a:pPr algn="l"/>
            <a:r>
              <a:rPr lang="en-US" sz="2800" b="1" dirty="0" smtClean="0"/>
              <a:t>DROP</a:t>
            </a:r>
            <a:r>
              <a:rPr lang="en-US" sz="2800" dirty="0" smtClean="0"/>
              <a:t/>
            </a:r>
            <a:br>
              <a:rPr lang="en-US" sz="2800" dirty="0" smtClean="0"/>
            </a:br>
            <a:r>
              <a:rPr lang="en-US" sz="2800" dirty="0" smtClean="0"/>
              <a:t>DROP statement allows you to remove database, table, index or stored procedure.</a:t>
            </a:r>
            <a:br>
              <a:rPr lang="en-US" sz="2800" dirty="0" smtClean="0"/>
            </a:br>
            <a:r>
              <a:rPr lang="en-US" sz="2800" dirty="0" smtClean="0"/>
              <a:t/>
            </a:r>
            <a:br>
              <a:rPr lang="en-US" sz="2800" dirty="0" smtClean="0"/>
            </a:br>
            <a:r>
              <a:rPr lang="en-US" sz="2800" b="1" dirty="0" smtClean="0"/>
              <a:t>Drop database example:</a:t>
            </a:r>
            <a:r>
              <a:rPr lang="en-US" sz="2800" dirty="0" smtClean="0"/>
              <a:t/>
            </a:r>
            <a:br>
              <a:rPr lang="en-US" sz="2800" dirty="0" smtClean="0"/>
            </a:br>
            <a:r>
              <a:rPr lang="en-US" sz="2800" dirty="0" smtClean="0"/>
              <a:t>DROP DATABASE </a:t>
            </a:r>
            <a:r>
              <a:rPr lang="en-US" sz="2800" dirty="0" err="1" smtClean="0"/>
              <a:t>explainjava</a:t>
            </a:r>
            <a:r>
              <a:rPr lang="en-US" sz="2800" dirty="0" smtClean="0"/>
              <a:t>;</a:t>
            </a:r>
            <a:br>
              <a:rPr lang="en-US" sz="2800" dirty="0" smtClean="0"/>
            </a:br>
            <a:r>
              <a:rPr lang="en-US" sz="2800" dirty="0" smtClean="0"/>
              <a:t/>
            </a:r>
            <a:br>
              <a:rPr lang="en-US" sz="2800" dirty="0" smtClean="0"/>
            </a:br>
            <a:r>
              <a:rPr lang="en-US" sz="2800" b="1" dirty="0" smtClean="0"/>
              <a:t>Drop table example:</a:t>
            </a:r>
            <a:r>
              <a:rPr lang="en-US" sz="2800" dirty="0" smtClean="0"/>
              <a:t/>
            </a:r>
            <a:br>
              <a:rPr lang="en-US" sz="2800" dirty="0" smtClean="0"/>
            </a:br>
            <a:r>
              <a:rPr lang="en-US" sz="2800" dirty="0" smtClean="0"/>
              <a:t>DROP TABLE user;</a:t>
            </a:r>
            <a:br>
              <a:rPr lang="en-US" sz="2800" dirty="0" smtClean="0"/>
            </a:br>
            <a:endParaRPr lang="en-US" sz="2800" dirty="0"/>
          </a:p>
        </p:txBody>
      </p:sp>
      <p:pic>
        <p:nvPicPr>
          <p:cNvPr id="6" name="Picture 5"/>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Autofit/>
          </a:bodyPr>
          <a:lstStyle/>
          <a:p>
            <a:pPr algn="l"/>
            <a:r>
              <a:rPr lang="en-US" sz="3600" b="1" dirty="0" smtClean="0"/>
              <a:t>ALTER</a:t>
            </a:r>
            <a:r>
              <a:rPr lang="en-US" sz="2800" dirty="0" smtClean="0"/>
              <a:t/>
            </a:r>
            <a:br>
              <a:rPr lang="en-US" sz="2800" dirty="0" smtClean="0"/>
            </a:br>
            <a:r>
              <a:rPr lang="en-US" sz="2800" dirty="0" smtClean="0"/>
              <a:t>ALTER is used to modify existing database data structures (database, table).</a:t>
            </a:r>
            <a:br>
              <a:rPr lang="en-US" sz="2800" dirty="0" smtClean="0"/>
            </a:br>
            <a:r>
              <a:rPr lang="en-US" sz="2800" b="1" dirty="0" smtClean="0"/>
              <a:t>Alter table example:</a:t>
            </a:r>
            <a:br>
              <a:rPr lang="en-US" sz="2800" b="1" dirty="0" smtClean="0"/>
            </a:br>
            <a:r>
              <a:rPr lang="en-US" sz="2800" dirty="0" smtClean="0"/>
              <a:t>ALTER TABLE user ADD COLUMN </a:t>
            </a:r>
            <a:r>
              <a:rPr lang="en-US" sz="2800" dirty="0" err="1" smtClean="0"/>
              <a:t>lastname</a:t>
            </a:r>
            <a:r>
              <a:rPr lang="en-US" sz="2800" dirty="0" smtClean="0"/>
              <a:t> VARCHAR(255) NOT NULL;</a:t>
            </a:r>
            <a:br>
              <a:rPr lang="en-US" sz="2800" dirty="0" smtClean="0"/>
            </a:br>
            <a:r>
              <a:rPr lang="en-US" sz="2800" dirty="0" smtClean="0"/>
              <a:t/>
            </a:r>
            <a:br>
              <a:rPr lang="en-US" sz="2800" dirty="0" smtClean="0"/>
            </a:br>
            <a:r>
              <a:rPr lang="en-US" sz="3600" b="1" dirty="0" smtClean="0"/>
              <a:t>RENAME</a:t>
            </a:r>
            <a:r>
              <a:rPr lang="en-US" sz="2800" dirty="0" smtClean="0"/>
              <a:t/>
            </a:r>
            <a:br>
              <a:rPr lang="en-US" sz="2800" dirty="0" smtClean="0"/>
            </a:br>
            <a:r>
              <a:rPr lang="en-US" sz="2800" dirty="0" smtClean="0"/>
              <a:t>RENAME command is used to rename SQL table.</a:t>
            </a:r>
            <a:br>
              <a:rPr lang="en-US" sz="2800" dirty="0" smtClean="0"/>
            </a:br>
            <a:r>
              <a:rPr lang="en-US" sz="2800" b="1" dirty="0" smtClean="0"/>
              <a:t>Rename table example:</a:t>
            </a:r>
            <a:r>
              <a:rPr lang="en-US" sz="2800" dirty="0" smtClean="0"/>
              <a:t/>
            </a:r>
            <a:br>
              <a:rPr lang="en-US" sz="2800" dirty="0" smtClean="0"/>
            </a:br>
            <a:r>
              <a:rPr lang="en-US" sz="2800" dirty="0" smtClean="0"/>
              <a:t>RENAME TABLE user TO student;</a:t>
            </a:r>
            <a:br>
              <a:rPr lang="en-US" sz="2800" dirty="0" smtClean="0"/>
            </a:br>
            <a:endParaRPr lang="en-US" sz="2800" dirty="0"/>
          </a:p>
        </p:txBody>
      </p:sp>
      <p:pic>
        <p:nvPicPr>
          <p:cNvPr id="3" name="Picture 2"/>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10600" cy="6278562"/>
          </a:xfrm>
        </p:spPr>
        <p:txBody>
          <a:bodyPr>
            <a:noAutofit/>
          </a:bodyPr>
          <a:lstStyle/>
          <a:p>
            <a:pPr algn="l"/>
            <a:r>
              <a:rPr lang="en-US" sz="3600" b="1" dirty="0" smtClean="0"/>
              <a:t>TRUNCATE</a:t>
            </a:r>
            <a:r>
              <a:rPr lang="en-US" sz="2800" dirty="0" smtClean="0"/>
              <a:t/>
            </a:r>
            <a:br>
              <a:rPr lang="en-US" sz="2800" dirty="0" smtClean="0"/>
            </a:br>
            <a:r>
              <a:rPr lang="en-US" sz="2800" dirty="0" smtClean="0"/>
              <a:t>TRUNCATE operation is used to delete all table records.</a:t>
            </a:r>
            <a:br>
              <a:rPr lang="en-US" sz="2800" dirty="0" smtClean="0"/>
            </a:br>
            <a:r>
              <a:rPr lang="en-US" sz="2800" dirty="0" smtClean="0"/>
              <a:t>Logically it’s the same as DELETE command.</a:t>
            </a:r>
            <a:br>
              <a:rPr lang="en-US" sz="2800" dirty="0" smtClean="0"/>
            </a:br>
            <a:r>
              <a:rPr lang="en-US" sz="2800" dirty="0" smtClean="0"/>
              <a:t>Differences between DELETE and TRUNCATE commands are:    TRUNCATE is really faster</a:t>
            </a:r>
            <a:br>
              <a:rPr lang="en-US" sz="2800" dirty="0" smtClean="0"/>
            </a:br>
            <a:r>
              <a:rPr lang="en-US" sz="2800" dirty="0" smtClean="0"/>
              <a:t>            TRUNCATE cannot be rolled back</a:t>
            </a:r>
            <a:br>
              <a:rPr lang="en-US" sz="2800" dirty="0" smtClean="0"/>
            </a:br>
            <a:r>
              <a:rPr lang="en-US" sz="2800" dirty="0" smtClean="0"/>
              <a:t>            TRUNCATE command does not invoke ON DELETE triggers (A </a:t>
            </a:r>
            <a:r>
              <a:rPr lang="en-US" sz="2800" b="1" dirty="0" smtClean="0"/>
              <a:t>SQL trigger</a:t>
            </a:r>
            <a:r>
              <a:rPr lang="en-US" sz="2800" dirty="0" smtClean="0"/>
              <a:t> is a set of </a:t>
            </a:r>
            <a:r>
              <a:rPr lang="en-US" sz="2800" b="1" dirty="0" smtClean="0"/>
              <a:t>SQL</a:t>
            </a:r>
            <a:r>
              <a:rPr lang="en-US" sz="2800" dirty="0" smtClean="0"/>
              <a:t> statements stored in the database catalog. A </a:t>
            </a:r>
            <a:r>
              <a:rPr lang="en-US" sz="2800" b="1" dirty="0" smtClean="0"/>
              <a:t>SQL trigger</a:t>
            </a:r>
            <a:r>
              <a:rPr lang="en-US" sz="2800" dirty="0" smtClean="0"/>
              <a:t> is executed or fired whenever an event associated with a table occurs e.g., insert, update or delete. A </a:t>
            </a:r>
            <a:r>
              <a:rPr lang="en-US" sz="2800" b="1" dirty="0" smtClean="0"/>
              <a:t>SQL trigger</a:t>
            </a:r>
            <a:r>
              <a:rPr lang="en-US" sz="2800" dirty="0" smtClean="0"/>
              <a:t> is a special type of stored procedure. It is special because it is not called directly like a stored procedure. )</a:t>
            </a:r>
            <a:br>
              <a:rPr lang="en-US" sz="2800" dirty="0" smtClean="0"/>
            </a:br>
            <a:r>
              <a:rPr lang="en-US" sz="2800" b="1" dirty="0" smtClean="0"/>
              <a:t>Example:</a:t>
            </a:r>
            <a:r>
              <a:rPr lang="en-US" sz="2800" dirty="0" smtClean="0"/>
              <a:t/>
            </a:r>
            <a:br>
              <a:rPr lang="en-US" sz="2800" dirty="0" smtClean="0"/>
            </a:br>
            <a:r>
              <a:rPr lang="en-US" sz="2800" dirty="0" smtClean="0"/>
              <a:t>TRUNCATE student;</a:t>
            </a:r>
            <a:br>
              <a:rPr lang="en-US" sz="2800" dirty="0" smtClean="0"/>
            </a:br>
            <a:endParaRPr lang="en-US" sz="2800" dirty="0"/>
          </a:p>
        </p:txBody>
      </p:sp>
      <p:pic>
        <p:nvPicPr>
          <p:cNvPr id="3" name="Picture 2"/>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724400"/>
          </a:xfrm>
        </p:spPr>
        <p:txBody>
          <a:bodyPr>
            <a:noAutofit/>
          </a:bodyPr>
          <a:lstStyle/>
          <a:p>
            <a:pPr algn="l"/>
            <a:r>
              <a:rPr lang="en-US" sz="3600" b="1" dirty="0" smtClean="0"/>
              <a:t>DML </a:t>
            </a:r>
            <a:br>
              <a:rPr lang="en-US" sz="3600" b="1" dirty="0" smtClean="0"/>
            </a:br>
            <a:r>
              <a:rPr lang="en-US" sz="3600" b="1" dirty="0" smtClean="0"/>
              <a:t>What is DML in SQL?</a:t>
            </a:r>
            <a:r>
              <a:rPr lang="en-US" sz="2800" dirty="0" smtClean="0"/>
              <a:t/>
            </a:r>
            <a:br>
              <a:rPr lang="en-US" sz="2800" dirty="0" smtClean="0"/>
            </a:br>
            <a:r>
              <a:rPr lang="en-US" sz="2800" dirty="0" smtClean="0"/>
              <a:t>DML is a Data Manipulation Language, it’s used to build SQL queries to manipulate (select, insert, update, delete etc.) data in the database.</a:t>
            </a:r>
            <a:br>
              <a:rPr lang="en-US" sz="2800" dirty="0" smtClean="0"/>
            </a:br>
            <a:r>
              <a:rPr lang="en-US" sz="2800" dirty="0" smtClean="0"/>
              <a:t>This is DML commands list with examples:</a:t>
            </a:r>
            <a:br>
              <a:rPr lang="en-US" sz="2800" dirty="0" smtClean="0"/>
            </a:br>
            <a:r>
              <a:rPr lang="en-US" sz="2800" dirty="0" smtClean="0"/>
              <a:t/>
            </a:r>
            <a:br>
              <a:rPr lang="en-US" sz="2800" dirty="0" smtClean="0"/>
            </a:br>
            <a:endParaRPr lang="en-US" sz="2800" dirty="0"/>
          </a:p>
        </p:txBody>
      </p:sp>
      <p:sp>
        <p:nvSpPr>
          <p:cNvPr id="3" name="Rectangle 2"/>
          <p:cNvSpPr/>
          <p:nvPr/>
        </p:nvSpPr>
        <p:spPr>
          <a:xfrm>
            <a:off x="1295400" y="4419600"/>
            <a:ext cx="4572000" cy="1815882"/>
          </a:xfrm>
          <a:prstGeom prst="rect">
            <a:avLst/>
          </a:prstGeom>
        </p:spPr>
        <p:txBody>
          <a:bodyPr>
            <a:spAutoFit/>
          </a:bodyPr>
          <a:lstStyle/>
          <a:p>
            <a:pPr>
              <a:buFont typeface="Arial"/>
              <a:buChar char="•"/>
            </a:pPr>
            <a:r>
              <a:rPr lang="en-US" sz="2800" dirty="0" smtClean="0"/>
              <a:t>SELECT</a:t>
            </a:r>
          </a:p>
          <a:p>
            <a:pPr>
              <a:buFont typeface="Arial"/>
              <a:buChar char="•"/>
            </a:pPr>
            <a:r>
              <a:rPr lang="en-US" sz="2800" dirty="0" smtClean="0"/>
              <a:t>INSERT</a:t>
            </a:r>
          </a:p>
          <a:p>
            <a:pPr>
              <a:buFont typeface="Arial"/>
              <a:buChar char="•"/>
            </a:pPr>
            <a:r>
              <a:rPr lang="en-US" sz="2800" dirty="0" smtClean="0"/>
              <a:t>UPDATE</a:t>
            </a:r>
          </a:p>
          <a:p>
            <a:pPr>
              <a:buFont typeface="Arial"/>
              <a:buChar char="•"/>
            </a:pPr>
            <a:r>
              <a:rPr lang="en-US" sz="2800" dirty="0" smtClean="0"/>
              <a:t>DELETE</a:t>
            </a:r>
            <a:endParaRPr lang="en-US" sz="2800" dirty="0"/>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04800"/>
            <a:ext cx="7848600" cy="5632311"/>
          </a:xfrm>
          <a:prstGeom prst="rect">
            <a:avLst/>
          </a:prstGeom>
        </p:spPr>
        <p:txBody>
          <a:bodyPr wrap="square">
            <a:spAutoFit/>
          </a:bodyPr>
          <a:lstStyle/>
          <a:p>
            <a:r>
              <a:rPr lang="en-US" sz="3600" b="1" dirty="0" smtClean="0"/>
              <a:t>SELECT</a:t>
            </a:r>
            <a:r>
              <a:rPr lang="en-US" sz="2800" dirty="0" smtClean="0"/>
              <a:t/>
            </a:r>
            <a:br>
              <a:rPr lang="en-US" sz="2800" dirty="0" smtClean="0"/>
            </a:br>
            <a:r>
              <a:rPr lang="en-US" sz="2800" dirty="0" smtClean="0"/>
              <a:t>SELECT query is used to retrieve a data from SQL tables.</a:t>
            </a:r>
            <a:br>
              <a:rPr lang="en-US" sz="2800" dirty="0" smtClean="0"/>
            </a:br>
            <a:r>
              <a:rPr lang="en-US" sz="2800" b="1" dirty="0" smtClean="0"/>
              <a:t>Example:</a:t>
            </a:r>
            <a:r>
              <a:rPr lang="en-US" sz="2800" dirty="0" smtClean="0"/>
              <a:t/>
            </a:r>
            <a:br>
              <a:rPr lang="en-US" sz="2800" dirty="0" smtClean="0"/>
            </a:br>
            <a:r>
              <a:rPr lang="en-US" sz="2800" dirty="0" smtClean="0"/>
              <a:t>SELECT * FROM student;</a:t>
            </a:r>
          </a:p>
          <a:p>
            <a:r>
              <a:rPr lang="en-US" sz="3600" b="1" dirty="0" smtClean="0"/>
              <a:t/>
            </a:r>
            <a:br>
              <a:rPr lang="en-US" sz="3600" b="1" dirty="0" smtClean="0"/>
            </a:br>
            <a:r>
              <a:rPr lang="en-US" sz="3600" b="1" dirty="0" smtClean="0"/>
              <a:t>INSERT</a:t>
            </a:r>
            <a:br>
              <a:rPr lang="en-US" sz="3600" b="1" dirty="0" smtClean="0"/>
            </a:br>
            <a:r>
              <a:rPr lang="en-US" sz="2800" dirty="0" smtClean="0"/>
              <a:t>INSERT command is used to add new rows into the database table.</a:t>
            </a:r>
            <a:br>
              <a:rPr lang="en-US" sz="2800" dirty="0" smtClean="0"/>
            </a:br>
            <a:r>
              <a:rPr lang="en-US" sz="2800" b="1" dirty="0" smtClean="0"/>
              <a:t>Example:</a:t>
            </a:r>
            <a:r>
              <a:rPr lang="en-US" sz="2800" dirty="0" smtClean="0"/>
              <a:t/>
            </a:r>
            <a:br>
              <a:rPr lang="en-US" sz="2800" dirty="0" smtClean="0"/>
            </a:br>
            <a:r>
              <a:rPr lang="en-US" sz="2800" dirty="0" smtClean="0"/>
              <a:t>INSERT INTO student (name, </a:t>
            </a:r>
            <a:r>
              <a:rPr lang="en-US" sz="2800" dirty="0" err="1" smtClean="0"/>
              <a:t>lastname</a:t>
            </a:r>
            <a:r>
              <a:rPr lang="en-US" sz="2800" dirty="0" smtClean="0"/>
              <a:t>) VALUES ('</a:t>
            </a:r>
            <a:r>
              <a:rPr lang="en-US" sz="2800" dirty="0" err="1" smtClean="0"/>
              <a:t>Dmytro</a:t>
            </a:r>
            <a:r>
              <a:rPr lang="en-US" sz="2800" dirty="0" smtClean="0"/>
              <a:t>', '</a:t>
            </a:r>
            <a:r>
              <a:rPr lang="en-US" sz="2800" dirty="0" err="1" smtClean="0"/>
              <a:t>Shvechikov</a:t>
            </a:r>
            <a:r>
              <a:rPr lang="en-US" sz="2800" dirty="0" smtClean="0"/>
              <a:t>');</a:t>
            </a:r>
            <a:endParaRPr lang="en-US" sz="2800" dirty="0"/>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noAutofit/>
          </a:bodyPr>
          <a:lstStyle/>
          <a:p>
            <a:pPr algn="l"/>
            <a:r>
              <a:rPr lang="en-US" sz="4000" b="1" dirty="0" smtClean="0"/>
              <a:t>UPDATE</a:t>
            </a:r>
            <a:r>
              <a:rPr lang="en-US" sz="2800" dirty="0" smtClean="0"/>
              <a:t/>
            </a:r>
            <a:br>
              <a:rPr lang="en-US" sz="2800" dirty="0" smtClean="0"/>
            </a:br>
            <a:r>
              <a:rPr lang="en-US" sz="2800" dirty="0" smtClean="0"/>
              <a:t>UPDATE statement modifies records into the table.</a:t>
            </a:r>
            <a:br>
              <a:rPr lang="en-US" sz="2800" dirty="0" smtClean="0"/>
            </a:br>
            <a:r>
              <a:rPr lang="en-US" sz="2800" b="1" dirty="0" smtClean="0"/>
              <a:t>Example:</a:t>
            </a:r>
            <a:r>
              <a:rPr lang="en-US" sz="2800" dirty="0" smtClean="0"/>
              <a:t/>
            </a:r>
            <a:br>
              <a:rPr lang="en-US" sz="2800" dirty="0" smtClean="0"/>
            </a:br>
            <a:r>
              <a:rPr lang="en-US" sz="2800" dirty="0" smtClean="0"/>
              <a:t>UPDATE student SET name = '</a:t>
            </a:r>
            <a:r>
              <a:rPr lang="en-US" sz="2800" dirty="0" err="1" smtClean="0"/>
              <a:t>Dima</a:t>
            </a:r>
            <a:r>
              <a:rPr lang="en-US" sz="2800" dirty="0" smtClean="0"/>
              <a:t>' WHERE </a:t>
            </a:r>
            <a:r>
              <a:rPr lang="en-US" sz="2800" dirty="0" err="1" smtClean="0"/>
              <a:t>lastname</a:t>
            </a:r>
            <a:r>
              <a:rPr lang="en-US" sz="2800" dirty="0" smtClean="0"/>
              <a:t> = '</a:t>
            </a:r>
            <a:r>
              <a:rPr lang="en-US" sz="2800" dirty="0" err="1" smtClean="0"/>
              <a:t>Shvechikov</a:t>
            </a:r>
            <a:r>
              <a:rPr lang="en-US" sz="2800" dirty="0" smtClean="0"/>
              <a:t>';</a:t>
            </a:r>
            <a:br>
              <a:rPr lang="en-US" sz="2800" dirty="0" smtClean="0"/>
            </a:br>
            <a:r>
              <a:rPr lang="en-US" sz="2800" dirty="0" smtClean="0"/>
              <a:t/>
            </a:r>
            <a:br>
              <a:rPr lang="en-US" sz="2800" dirty="0" smtClean="0"/>
            </a:br>
            <a:r>
              <a:rPr lang="en-US" sz="4000" b="1" dirty="0" smtClean="0"/>
              <a:t>DELETE</a:t>
            </a:r>
            <a:r>
              <a:rPr lang="en-US" sz="2800" dirty="0" smtClean="0"/>
              <a:t/>
            </a:r>
            <a:br>
              <a:rPr lang="en-US" sz="2800" dirty="0" smtClean="0"/>
            </a:br>
            <a:r>
              <a:rPr lang="en-US" sz="2800" dirty="0" smtClean="0"/>
              <a:t>DELETE query removes entries from the table.</a:t>
            </a:r>
            <a:br>
              <a:rPr lang="en-US" sz="2800" dirty="0" smtClean="0"/>
            </a:br>
            <a:r>
              <a:rPr lang="en-US" sz="2800" b="1" dirty="0" smtClean="0"/>
              <a:t>Example:</a:t>
            </a:r>
            <a:r>
              <a:rPr lang="en-US" sz="2800" dirty="0" smtClean="0"/>
              <a:t/>
            </a:r>
            <a:br>
              <a:rPr lang="en-US" sz="2800" dirty="0" smtClean="0"/>
            </a:br>
            <a:r>
              <a:rPr lang="en-US" sz="2800" dirty="0" smtClean="0"/>
              <a:t>DELETE FROM student WHERE name = '</a:t>
            </a:r>
            <a:r>
              <a:rPr lang="en-US" sz="2800" dirty="0" err="1" smtClean="0"/>
              <a:t>Dima</a:t>
            </a:r>
            <a:r>
              <a:rPr lang="en-US" sz="2800" dirty="0" smtClean="0"/>
              <a:t>';</a:t>
            </a:r>
            <a:br>
              <a:rPr lang="en-US" sz="2800" dirty="0" smtClean="0"/>
            </a:br>
            <a:endParaRPr lang="en-US" sz="2800" dirty="0"/>
          </a:p>
        </p:txBody>
      </p:sp>
      <p:pic>
        <p:nvPicPr>
          <p:cNvPr id="6" name="Picture 5"/>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400" dirty="0" smtClean="0">
                <a:latin typeface="Times New Roman" pitchFamily="18" charset="0"/>
                <a:cs typeface="Times New Roman" pitchFamily="18" charset="0"/>
              </a:rPr>
              <a:t>6)DBMS has to provide some uniform methods to access the stored </a:t>
            </a:r>
            <a:r>
              <a:rPr lang="en-US" sz="2400" dirty="0" err="1" smtClean="0">
                <a:latin typeface="Times New Roman" pitchFamily="18" charset="0"/>
                <a:cs typeface="Times New Roman" pitchFamily="18" charset="0"/>
              </a:rPr>
              <a:t>information.RDBMS</a:t>
            </a:r>
            <a:r>
              <a:rPr lang="en-US" sz="2400" dirty="0" smtClean="0">
                <a:latin typeface="Times New Roman" pitchFamily="18" charset="0"/>
                <a:cs typeface="Times New Roman" pitchFamily="18" charset="0"/>
              </a:rPr>
              <a:t> system supports a tabular structure of the data and a relationship between them to access the stored information</a:t>
            </a:r>
          </a:p>
          <a:p>
            <a:r>
              <a:rPr lang="en-US" sz="2400" dirty="0" smtClean="0">
                <a:latin typeface="Times New Roman" pitchFamily="18" charset="0"/>
                <a:cs typeface="Times New Roman" pitchFamily="18" charset="0"/>
              </a:rPr>
              <a:t>7)DBMS </a:t>
            </a:r>
            <a:r>
              <a:rPr lang="en-US" sz="2400" b="1" dirty="0" smtClean="0">
                <a:latin typeface="Times New Roman" pitchFamily="18" charset="0"/>
                <a:cs typeface="Times New Roman" pitchFamily="18" charset="0"/>
              </a:rPr>
              <a:t>does not support distributed </a:t>
            </a:r>
            <a:r>
              <a:rPr lang="en-US" sz="2400" b="1" dirty="0" err="1" smtClean="0">
                <a:latin typeface="Times New Roman" pitchFamily="18" charset="0"/>
                <a:cs typeface="Times New Roman" pitchFamily="18" charset="0"/>
              </a:rPr>
              <a:t>database</a:t>
            </a:r>
            <a:r>
              <a:rPr lang="en-US" sz="2400" dirty="0" err="1" smtClean="0">
                <a:latin typeface="Times New Roman" pitchFamily="18" charset="0"/>
                <a:cs typeface="Times New Roman" pitchFamily="18" charset="0"/>
              </a:rPr>
              <a:t>.RDBMS</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supports distributed database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8)DBMS is meant to be for small organization and </a:t>
            </a:r>
            <a:r>
              <a:rPr lang="en-US" sz="2400" b="1" dirty="0" smtClean="0">
                <a:latin typeface="Times New Roman" pitchFamily="18" charset="0"/>
                <a:cs typeface="Times New Roman" pitchFamily="18" charset="0"/>
              </a:rPr>
              <a:t>deal with small data</a:t>
            </a:r>
            <a:r>
              <a:rPr lang="en-US" sz="2400" dirty="0" smtClean="0">
                <a:latin typeface="Times New Roman" pitchFamily="18" charset="0"/>
                <a:cs typeface="Times New Roman" pitchFamily="18" charset="0"/>
              </a:rPr>
              <a:t>. it supports </a:t>
            </a:r>
            <a:r>
              <a:rPr lang="en-US" sz="2400" b="1" dirty="0" smtClean="0">
                <a:latin typeface="Times New Roman" pitchFamily="18" charset="0"/>
                <a:cs typeface="Times New Roman" pitchFamily="18" charset="0"/>
              </a:rPr>
              <a:t>single </a:t>
            </a:r>
            <a:r>
              <a:rPr lang="en-US" sz="2400" b="1" dirty="0" err="1" smtClean="0">
                <a:latin typeface="Times New Roman" pitchFamily="18" charset="0"/>
                <a:cs typeface="Times New Roman" pitchFamily="18" charset="0"/>
              </a:rPr>
              <a:t>user</a:t>
            </a:r>
            <a:r>
              <a:rPr lang="en-US" sz="2400" dirty="0" err="1" smtClean="0">
                <a:latin typeface="Times New Roman" pitchFamily="18" charset="0"/>
                <a:cs typeface="Times New Roman" pitchFamily="18" charset="0"/>
              </a:rPr>
              <a:t>.RDBMS</a:t>
            </a:r>
            <a:r>
              <a:rPr lang="en-US" sz="2400" dirty="0" smtClean="0">
                <a:latin typeface="Times New Roman" pitchFamily="18" charset="0"/>
                <a:cs typeface="Times New Roman" pitchFamily="18" charset="0"/>
              </a:rPr>
              <a:t> is designed to </a:t>
            </a:r>
            <a:r>
              <a:rPr lang="en-US" sz="2400" b="1" dirty="0" smtClean="0">
                <a:latin typeface="Times New Roman" pitchFamily="18" charset="0"/>
                <a:cs typeface="Times New Roman" pitchFamily="18" charset="0"/>
              </a:rPr>
              <a:t>handle large amount of data</a:t>
            </a:r>
            <a:r>
              <a:rPr lang="en-US" sz="2400" dirty="0" smtClean="0">
                <a:latin typeface="Times New Roman" pitchFamily="18" charset="0"/>
                <a:cs typeface="Times New Roman" pitchFamily="18" charset="0"/>
              </a:rPr>
              <a:t>. it supports </a:t>
            </a:r>
            <a:r>
              <a:rPr lang="en-US" sz="2400" b="1" dirty="0" smtClean="0">
                <a:latin typeface="Times New Roman" pitchFamily="18" charset="0"/>
                <a:cs typeface="Times New Roman" pitchFamily="18" charset="0"/>
              </a:rPr>
              <a:t>multiple users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9)Examples of DBMS are file systems, </a:t>
            </a:r>
            <a:r>
              <a:rPr lang="en-US" sz="2400" b="1" dirty="0" smtClean="0">
                <a:latin typeface="Times New Roman" pitchFamily="18" charset="0"/>
                <a:cs typeface="Times New Roman" pitchFamily="18" charset="0"/>
              </a:rPr>
              <a:t>xml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etc.Example</a:t>
            </a:r>
            <a:r>
              <a:rPr lang="en-US" sz="2400" dirty="0" smtClean="0">
                <a:latin typeface="Times New Roman" pitchFamily="18" charset="0"/>
                <a:cs typeface="Times New Roman" pitchFamily="18" charset="0"/>
              </a:rPr>
              <a:t> of RDBMS are </a:t>
            </a:r>
            <a:r>
              <a:rPr lang="en-US" sz="2400" b="1" dirty="0" err="1" smtClean="0">
                <a:latin typeface="Times New Roman" pitchFamily="18" charset="0"/>
                <a:cs typeface="Times New Roman" pitchFamily="18" charset="0"/>
              </a:rPr>
              <a:t>mysql</a:t>
            </a:r>
            <a:r>
              <a:rPr lang="en-US" sz="2400"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postgre</a:t>
            </a:r>
            <a:r>
              <a:rPr lang="en-US" sz="2400"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sql</a:t>
            </a:r>
            <a:r>
              <a:rPr lang="en-US" sz="2400" b="1" dirty="0" smtClean="0">
                <a:latin typeface="Times New Roman" pitchFamily="18" charset="0"/>
                <a:cs typeface="Times New Roman" pitchFamily="18" charset="0"/>
              </a:rPr>
              <a:t> server</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oracle</a:t>
            </a:r>
            <a:r>
              <a:rPr lang="en-US" sz="2400" dirty="0" smtClean="0">
                <a:latin typeface="Times New Roman" pitchFamily="18" charset="0"/>
                <a:cs typeface="Times New Roman" pitchFamily="18" charset="0"/>
              </a:rPr>
              <a:t> etc.</a:t>
            </a:r>
          </a:p>
          <a:p>
            <a:endParaRPr lang="en-US" sz="24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78162"/>
          </a:xfrm>
        </p:spPr>
        <p:txBody>
          <a:bodyPr>
            <a:noAutofit/>
          </a:bodyPr>
          <a:lstStyle/>
          <a:p>
            <a:pPr algn="l"/>
            <a:r>
              <a:rPr lang="en-US" sz="3600" b="1" dirty="0" smtClean="0"/>
              <a:t>What is DCL in SQL?</a:t>
            </a:r>
            <a:r>
              <a:rPr lang="en-US" sz="2800" dirty="0" smtClean="0"/>
              <a:t/>
            </a:r>
            <a:br>
              <a:rPr lang="en-US" sz="2800" dirty="0" smtClean="0"/>
            </a:br>
            <a:r>
              <a:rPr lang="en-US" sz="2800" dirty="0" smtClean="0"/>
              <a:t>DCL a Data Control Language.</a:t>
            </a:r>
            <a:br>
              <a:rPr lang="en-US" sz="2800" dirty="0" smtClean="0"/>
            </a:br>
            <a:r>
              <a:rPr lang="en-US" sz="2800" dirty="0" smtClean="0"/>
              <a:t>Its commands are responsible for access restrictions inside of the database.</a:t>
            </a:r>
            <a:br>
              <a:rPr lang="en-US" sz="2800" dirty="0" smtClean="0"/>
            </a:br>
            <a:r>
              <a:rPr lang="en-US" sz="2800" dirty="0" smtClean="0"/>
              <a:t>Let’s take a look at DCL statements definitions.</a:t>
            </a:r>
            <a:br>
              <a:rPr lang="en-US" sz="2800" dirty="0" smtClean="0"/>
            </a:br>
            <a:endParaRPr lang="en-US" sz="2800" dirty="0"/>
          </a:p>
        </p:txBody>
      </p:sp>
      <p:sp>
        <p:nvSpPr>
          <p:cNvPr id="3" name="Rectangle 2"/>
          <p:cNvSpPr/>
          <p:nvPr/>
        </p:nvSpPr>
        <p:spPr>
          <a:xfrm>
            <a:off x="1066800" y="3810000"/>
            <a:ext cx="4572000" cy="954107"/>
          </a:xfrm>
          <a:prstGeom prst="rect">
            <a:avLst/>
          </a:prstGeom>
        </p:spPr>
        <p:txBody>
          <a:bodyPr>
            <a:spAutoFit/>
          </a:bodyPr>
          <a:lstStyle/>
          <a:p>
            <a:pPr>
              <a:buFont typeface="Arial"/>
              <a:buChar char="•"/>
            </a:pPr>
            <a:r>
              <a:rPr lang="en-US" sz="2800" dirty="0" smtClean="0"/>
              <a:t>GRANT</a:t>
            </a:r>
          </a:p>
          <a:p>
            <a:pPr>
              <a:buFont typeface="Arial"/>
              <a:buChar char="•"/>
            </a:pPr>
            <a:r>
              <a:rPr lang="en-US" sz="2800" dirty="0" smtClean="0"/>
              <a:t>REVOKE</a:t>
            </a:r>
            <a:endParaRPr lang="en-US" sz="2800" dirty="0"/>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Autofit/>
          </a:bodyPr>
          <a:lstStyle/>
          <a:p>
            <a:pPr algn="l"/>
            <a:r>
              <a:rPr lang="en-US" sz="3600" b="1" dirty="0" smtClean="0"/>
              <a:t>GRANT</a:t>
            </a:r>
            <a:r>
              <a:rPr lang="en-US" sz="2800" dirty="0" smtClean="0"/>
              <a:t/>
            </a:r>
            <a:br>
              <a:rPr lang="en-US" sz="2800" dirty="0" smtClean="0"/>
            </a:br>
            <a:r>
              <a:rPr lang="en-US" sz="2800" dirty="0" smtClean="0"/>
              <a:t>GRANT command gives permissions to SQL user account.</a:t>
            </a:r>
            <a:br>
              <a:rPr lang="en-US" sz="2800" dirty="0" smtClean="0"/>
            </a:br>
            <a:r>
              <a:rPr lang="en-US" sz="2800" b="1" dirty="0" smtClean="0"/>
              <a:t>For example</a:t>
            </a:r>
            <a:r>
              <a:rPr lang="en-US" sz="2800" dirty="0" smtClean="0"/>
              <a:t>, I want to grant all privileges to ‘</a:t>
            </a:r>
            <a:r>
              <a:rPr lang="en-US" sz="2800" dirty="0" err="1" smtClean="0"/>
              <a:t>explainjava</a:t>
            </a:r>
            <a:r>
              <a:rPr lang="en-US" sz="2800" dirty="0" smtClean="0"/>
              <a:t>’ database for user ‘</a:t>
            </a:r>
            <a:r>
              <a:rPr lang="en-US" sz="2800" dirty="0" err="1" smtClean="0"/>
              <a:t>dmytro@localhost</a:t>
            </a:r>
            <a:r>
              <a:rPr lang="en-US" sz="2800" dirty="0" smtClean="0"/>
              <a:t>’.</a:t>
            </a:r>
            <a:br>
              <a:rPr lang="en-US" sz="2800" dirty="0" smtClean="0"/>
            </a:br>
            <a:r>
              <a:rPr lang="en-US" sz="2800" b="1" dirty="0" smtClean="0"/>
              <a:t>Let’s create a user first:</a:t>
            </a:r>
            <a:r>
              <a:rPr lang="en-US" sz="2800" dirty="0" smtClean="0"/>
              <a:t/>
            </a:r>
            <a:br>
              <a:rPr lang="en-US" sz="2800" dirty="0" smtClean="0"/>
            </a:br>
            <a:r>
              <a:rPr lang="en-US" sz="2800" dirty="0" smtClean="0"/>
              <a:t>CREATE USER '</a:t>
            </a:r>
            <a:r>
              <a:rPr lang="en-US" sz="2800" dirty="0" err="1" smtClean="0"/>
              <a:t>dmytro'@'localhost</a:t>
            </a:r>
            <a:r>
              <a:rPr lang="en-US" sz="2800" dirty="0" smtClean="0"/>
              <a:t>' IDENTIFIED BY '123';</a:t>
            </a:r>
            <a:br>
              <a:rPr lang="en-US" sz="2800" dirty="0" smtClean="0"/>
            </a:br>
            <a:r>
              <a:rPr lang="en-US" sz="2800" dirty="0" smtClean="0"/>
              <a:t>Then I can grant all privileges using </a:t>
            </a:r>
            <a:r>
              <a:rPr lang="en-US" sz="2800" b="1" dirty="0" smtClean="0"/>
              <a:t>GRANT</a:t>
            </a:r>
            <a:r>
              <a:rPr lang="en-US" sz="2800" dirty="0" smtClean="0"/>
              <a:t> statement:</a:t>
            </a:r>
            <a:br>
              <a:rPr lang="en-US" sz="2800" dirty="0" smtClean="0"/>
            </a:br>
            <a:r>
              <a:rPr lang="en-US" sz="2800" dirty="0" smtClean="0"/>
              <a:t>GRANT ALL PRIVILEGES ON explainjava.* TO '</a:t>
            </a:r>
            <a:r>
              <a:rPr lang="en-US" sz="2800" dirty="0" err="1" smtClean="0"/>
              <a:t>dmytro'@'localhost</a:t>
            </a:r>
            <a:r>
              <a:rPr lang="en-US" sz="2800" dirty="0" smtClean="0"/>
              <a:t>';</a:t>
            </a:r>
            <a:br>
              <a:rPr lang="en-US" sz="2800" dirty="0" smtClean="0"/>
            </a:br>
            <a:r>
              <a:rPr lang="en-US" sz="2800" dirty="0" smtClean="0"/>
              <a:t>and we have to save changes using </a:t>
            </a:r>
            <a:r>
              <a:rPr lang="en-US" sz="2800" b="1" dirty="0" smtClean="0"/>
              <a:t>FLUSH</a:t>
            </a:r>
            <a:r>
              <a:rPr lang="en-US" sz="2800" dirty="0" smtClean="0"/>
              <a:t> command:</a:t>
            </a:r>
            <a:br>
              <a:rPr lang="en-US" sz="2800" dirty="0" smtClean="0"/>
            </a:br>
            <a:r>
              <a:rPr lang="en-US" sz="2800" dirty="0" smtClean="0"/>
              <a:t>FLUSH PRIVILEGES;</a:t>
            </a:r>
            <a:br>
              <a:rPr lang="en-US" sz="2800" dirty="0" smtClean="0"/>
            </a:br>
            <a:endParaRPr lang="en-US" sz="2800" dirty="0"/>
          </a:p>
        </p:txBody>
      </p:sp>
      <p:pic>
        <p:nvPicPr>
          <p:cNvPr id="3" name="Picture 2"/>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87962"/>
          </a:xfrm>
        </p:spPr>
        <p:txBody>
          <a:bodyPr>
            <a:normAutofit/>
          </a:bodyPr>
          <a:lstStyle/>
          <a:p>
            <a:pPr algn="l"/>
            <a:r>
              <a:rPr lang="en-US" sz="4000" b="1" dirty="0" smtClean="0"/>
              <a:t>REVOKE</a:t>
            </a:r>
            <a:r>
              <a:rPr lang="en-US" sz="2800" dirty="0" smtClean="0"/>
              <a:t/>
            </a:r>
            <a:br>
              <a:rPr lang="en-US" sz="2800" dirty="0" smtClean="0"/>
            </a:br>
            <a:r>
              <a:rPr lang="en-US" sz="2800" dirty="0" smtClean="0"/>
              <a:t>REVOKE statement is used to remove privileges from user accounts.</a:t>
            </a:r>
            <a:br>
              <a:rPr lang="en-US" sz="2800" dirty="0" smtClean="0"/>
            </a:br>
            <a:r>
              <a:rPr lang="en-US" sz="2800" b="1" dirty="0" smtClean="0"/>
              <a:t>Example:</a:t>
            </a:r>
            <a:r>
              <a:rPr lang="en-US" sz="2800" dirty="0" smtClean="0"/>
              <a:t/>
            </a:r>
            <a:br>
              <a:rPr lang="en-US" sz="2800" dirty="0" smtClean="0"/>
            </a:br>
            <a:r>
              <a:rPr lang="en-US" sz="2800" dirty="0" smtClean="0"/>
              <a:t>REVOKE ALL PRIVILEGES ON explainjava.* FROM '</a:t>
            </a:r>
            <a:r>
              <a:rPr lang="en-US" sz="2800" dirty="0" err="1" smtClean="0"/>
              <a:t>dmytro'@'localhost</a:t>
            </a:r>
            <a:r>
              <a:rPr lang="en-US" sz="2800" dirty="0" smtClean="0"/>
              <a:t>';</a:t>
            </a:r>
            <a:br>
              <a:rPr lang="en-US" sz="2800" dirty="0" smtClean="0"/>
            </a:br>
            <a:r>
              <a:rPr lang="en-US" sz="2800" dirty="0" smtClean="0"/>
              <a:t>and save changes:</a:t>
            </a:r>
            <a:br>
              <a:rPr lang="en-US" sz="2800" dirty="0" smtClean="0"/>
            </a:br>
            <a:r>
              <a:rPr lang="en-US" sz="2800" dirty="0" smtClean="0"/>
              <a:t>FLUSH PRIVILEGES;</a:t>
            </a:r>
            <a:br>
              <a:rPr lang="en-US" sz="2800" dirty="0" smtClean="0"/>
            </a:br>
            <a:endParaRPr lang="en-US" sz="2800" dirty="0"/>
          </a:p>
        </p:txBody>
      </p:sp>
      <p:pic>
        <p:nvPicPr>
          <p:cNvPr id="3" name="Picture 2"/>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73362"/>
          </a:xfrm>
        </p:spPr>
        <p:txBody>
          <a:bodyPr>
            <a:noAutofit/>
          </a:bodyPr>
          <a:lstStyle/>
          <a:p>
            <a:pPr algn="l"/>
            <a:r>
              <a:rPr lang="en-US" sz="3600" b="1" dirty="0" smtClean="0"/>
              <a:t>What is TCL in SQL?</a:t>
            </a:r>
            <a:r>
              <a:rPr lang="en-US" sz="2800" dirty="0" smtClean="0"/>
              <a:t/>
            </a:r>
            <a:br>
              <a:rPr lang="en-US" sz="2800" dirty="0" smtClean="0"/>
            </a:br>
            <a:r>
              <a:rPr lang="en-US" sz="2800" dirty="0" smtClean="0"/>
              <a:t>TCL is a Transaction Control Language.</a:t>
            </a:r>
            <a:br>
              <a:rPr lang="en-US" sz="2800" dirty="0" smtClean="0"/>
            </a:br>
            <a:r>
              <a:rPr lang="en-US" sz="2800" dirty="0" smtClean="0"/>
              <a:t>Its commands are used to manage transactions in SQL databases.</a:t>
            </a:r>
            <a:br>
              <a:rPr lang="en-US" sz="2800" dirty="0" smtClean="0"/>
            </a:br>
            <a:r>
              <a:rPr lang="en-US" sz="2800" dirty="0" smtClean="0"/>
              <a:t>This is TCL commands list:</a:t>
            </a:r>
            <a:br>
              <a:rPr lang="en-US" sz="2800" dirty="0" smtClean="0"/>
            </a:br>
            <a:endParaRPr lang="en-US" sz="2800" dirty="0"/>
          </a:p>
        </p:txBody>
      </p:sp>
      <p:sp>
        <p:nvSpPr>
          <p:cNvPr id="3" name="Rectangle 2"/>
          <p:cNvSpPr/>
          <p:nvPr/>
        </p:nvSpPr>
        <p:spPr>
          <a:xfrm>
            <a:off x="2286000" y="2967335"/>
            <a:ext cx="4572000" cy="1569660"/>
          </a:xfrm>
          <a:prstGeom prst="rect">
            <a:avLst/>
          </a:prstGeom>
        </p:spPr>
        <p:txBody>
          <a:bodyPr>
            <a:spAutoFit/>
          </a:bodyPr>
          <a:lstStyle/>
          <a:p>
            <a:pPr>
              <a:buFont typeface="Arial"/>
              <a:buChar char="•"/>
            </a:pPr>
            <a:r>
              <a:rPr lang="en-US" sz="3200" dirty="0" smtClean="0"/>
              <a:t>START TRANSACTION</a:t>
            </a:r>
          </a:p>
          <a:p>
            <a:pPr>
              <a:buFont typeface="Arial"/>
              <a:buChar char="•"/>
            </a:pPr>
            <a:r>
              <a:rPr lang="en-US" sz="3200" dirty="0" smtClean="0"/>
              <a:t>COMMIT</a:t>
            </a:r>
          </a:p>
          <a:p>
            <a:pPr>
              <a:buFont typeface="Arial"/>
              <a:buChar char="•"/>
            </a:pPr>
            <a:r>
              <a:rPr lang="en-US" sz="3200" dirty="0" smtClean="0"/>
              <a:t>ROLLBACK</a:t>
            </a:r>
            <a:endParaRPr lang="en-US" sz="3200" dirty="0"/>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791200"/>
          </a:xfrm>
        </p:spPr>
        <p:txBody>
          <a:bodyPr>
            <a:noAutofit/>
          </a:bodyPr>
          <a:lstStyle/>
          <a:p>
            <a:pPr algn="l"/>
            <a:r>
              <a:rPr lang="en-US" sz="3600" b="1" dirty="0" smtClean="0"/>
              <a:t>START TRANSACTION (BEGIN, BEGIN WORK)</a:t>
            </a:r>
            <a:r>
              <a:rPr lang="en-US" sz="2800" dirty="0" smtClean="0"/>
              <a:t/>
            </a:r>
            <a:br>
              <a:rPr lang="en-US" sz="2800" dirty="0" smtClean="0"/>
            </a:br>
            <a:r>
              <a:rPr lang="en-US" sz="2800" dirty="0" smtClean="0"/>
              <a:t>START TRANSACTION is used to start a new SQL transaction.</a:t>
            </a:r>
            <a:br>
              <a:rPr lang="en-US" sz="2800" dirty="0" smtClean="0"/>
            </a:br>
            <a:r>
              <a:rPr lang="en-US" sz="2800" dirty="0" smtClean="0"/>
              <a:t>BEGIN and BEGIN WORK are aliases for START TRANSACTION.</a:t>
            </a:r>
            <a:br>
              <a:rPr lang="en-US" sz="2800" dirty="0" smtClean="0"/>
            </a:br>
            <a:r>
              <a:rPr lang="en-US" sz="2800" b="1" dirty="0" smtClean="0"/>
              <a:t>Example:</a:t>
            </a:r>
            <a:r>
              <a:rPr lang="en-US" sz="2800" dirty="0" smtClean="0"/>
              <a:t/>
            </a:r>
            <a:br>
              <a:rPr lang="en-US" sz="2800" dirty="0" smtClean="0"/>
            </a:br>
            <a:r>
              <a:rPr lang="en-US" sz="2800" dirty="0" smtClean="0"/>
              <a:t>START TRANSACTION;</a:t>
            </a:r>
            <a:br>
              <a:rPr lang="en-US" sz="2800" dirty="0" smtClean="0"/>
            </a:br>
            <a:r>
              <a:rPr lang="en-US" sz="2800" dirty="0" smtClean="0"/>
              <a:t>after that, you’re doing manipulations with a data (insert, update, delete) and at the end, you need to commit a transaction.</a:t>
            </a:r>
            <a:br>
              <a:rPr lang="en-US" sz="2800" dirty="0" smtClean="0"/>
            </a:br>
            <a:endParaRPr lang="en-US" sz="2800" dirty="0"/>
          </a:p>
        </p:txBody>
      </p:sp>
      <p:pic>
        <p:nvPicPr>
          <p:cNvPr id="3" name="Picture 2"/>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Autofit/>
          </a:bodyPr>
          <a:lstStyle/>
          <a:p>
            <a:pPr algn="l"/>
            <a:r>
              <a:rPr lang="en-US" sz="3600" b="1" dirty="0" smtClean="0"/>
              <a:t>COMMIT</a:t>
            </a:r>
            <a:r>
              <a:rPr lang="en-US" sz="2800" dirty="0" smtClean="0"/>
              <a:t/>
            </a:r>
            <a:br>
              <a:rPr lang="en-US" sz="2800" dirty="0" smtClean="0"/>
            </a:br>
            <a:r>
              <a:rPr lang="en-US" sz="2800" dirty="0" smtClean="0"/>
              <a:t>As a mentioned above COMMIT command finishes transaction and stores all changes made inside of a transaction.</a:t>
            </a:r>
            <a:br>
              <a:rPr lang="en-US" sz="2800" dirty="0" smtClean="0"/>
            </a:br>
            <a:r>
              <a:rPr lang="en-US" sz="2800" b="1" dirty="0" smtClean="0"/>
              <a:t>Example:</a:t>
            </a:r>
            <a:r>
              <a:rPr lang="en-US" sz="2800" dirty="0" smtClean="0"/>
              <a:t/>
            </a:r>
            <a:br>
              <a:rPr lang="en-US" sz="2800" dirty="0" smtClean="0"/>
            </a:br>
            <a:r>
              <a:rPr lang="en-US" sz="2800" dirty="0" smtClean="0"/>
              <a:t>START TRANSACTION;</a:t>
            </a:r>
            <a:br>
              <a:rPr lang="en-US" sz="2800" dirty="0" smtClean="0"/>
            </a:br>
            <a:r>
              <a:rPr lang="en-US" sz="2800" dirty="0" smtClean="0"/>
              <a:t>INSERT INTO student (name, </a:t>
            </a:r>
            <a:r>
              <a:rPr lang="en-US" sz="2800" dirty="0" err="1" smtClean="0"/>
              <a:t>lastname</a:t>
            </a:r>
            <a:r>
              <a:rPr lang="en-US" sz="2800" dirty="0" smtClean="0"/>
              <a:t>) VALUES ('</a:t>
            </a:r>
            <a:r>
              <a:rPr lang="en-US" sz="2800" dirty="0" err="1" smtClean="0"/>
              <a:t>Dmytro</a:t>
            </a:r>
            <a:r>
              <a:rPr lang="en-US" sz="2800" dirty="0" smtClean="0"/>
              <a:t>', '</a:t>
            </a:r>
            <a:r>
              <a:rPr lang="en-US" sz="2800" dirty="0" err="1" smtClean="0"/>
              <a:t>Shvechikov</a:t>
            </a:r>
            <a:r>
              <a:rPr lang="en-US" sz="2800" dirty="0" smtClean="0"/>
              <a:t>');</a:t>
            </a:r>
            <a:br>
              <a:rPr lang="en-US" sz="2800" dirty="0" smtClean="0"/>
            </a:br>
            <a:r>
              <a:rPr lang="en-US" sz="2800" dirty="0" smtClean="0"/>
              <a:t>COMMIT;</a:t>
            </a:r>
            <a:br>
              <a:rPr lang="en-US" sz="2800" dirty="0" smtClean="0"/>
            </a:br>
            <a:endParaRPr lang="en-US" sz="2800" dirty="0"/>
          </a:p>
        </p:txBody>
      </p:sp>
      <p:pic>
        <p:nvPicPr>
          <p:cNvPr id="3" name="Picture 2"/>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a:bodyPr>
          <a:lstStyle/>
          <a:p>
            <a:pPr algn="l"/>
            <a:r>
              <a:rPr lang="en-US" sz="3600" b="1" dirty="0" smtClean="0"/>
              <a:t>ROLLBACK</a:t>
            </a:r>
            <a:r>
              <a:rPr lang="en-US" sz="2800" dirty="0" smtClean="0"/>
              <a:t/>
            </a:r>
            <a:br>
              <a:rPr lang="en-US" sz="2800" dirty="0" smtClean="0"/>
            </a:br>
            <a:r>
              <a:rPr lang="en-US" sz="2800" dirty="0" smtClean="0"/>
              <a:t>ROLLBACK statement reverts all changes made in the scope of transaction.</a:t>
            </a:r>
            <a:br>
              <a:rPr lang="en-US" sz="2800" dirty="0" smtClean="0"/>
            </a:br>
            <a:r>
              <a:rPr lang="en-US" sz="2800" b="1" dirty="0" smtClean="0"/>
              <a:t>Example</a:t>
            </a:r>
            <a:r>
              <a:rPr lang="en-US" sz="2800" dirty="0" smtClean="0"/>
              <a:t>:</a:t>
            </a:r>
            <a:br>
              <a:rPr lang="en-US" sz="2800" dirty="0" smtClean="0"/>
            </a:br>
            <a:r>
              <a:rPr lang="en-US" sz="2800" dirty="0" smtClean="0"/>
              <a:t/>
            </a:r>
            <a:br>
              <a:rPr lang="en-US" sz="2800" dirty="0" smtClean="0"/>
            </a:br>
            <a:r>
              <a:rPr lang="en-US" sz="2800" dirty="0" smtClean="0"/>
              <a:t>START TRANSACTION;</a:t>
            </a:r>
            <a:br>
              <a:rPr lang="en-US" sz="2800" dirty="0" smtClean="0"/>
            </a:br>
            <a:r>
              <a:rPr lang="en-US" sz="2800" dirty="0" smtClean="0"/>
              <a:t>INSERT INTO student (name, </a:t>
            </a:r>
            <a:r>
              <a:rPr lang="en-US" sz="2800" dirty="0" err="1" smtClean="0"/>
              <a:t>lastname</a:t>
            </a:r>
            <a:r>
              <a:rPr lang="en-US" sz="2800" dirty="0" smtClean="0"/>
              <a:t>) VALUES ('</a:t>
            </a:r>
            <a:r>
              <a:rPr lang="en-US" sz="2800" dirty="0" err="1" smtClean="0"/>
              <a:t>Dmytro</a:t>
            </a:r>
            <a:r>
              <a:rPr lang="en-US" sz="2800" dirty="0" smtClean="0"/>
              <a:t>', '</a:t>
            </a:r>
            <a:r>
              <a:rPr lang="en-US" sz="2800" dirty="0" err="1" smtClean="0"/>
              <a:t>Shvechikov</a:t>
            </a:r>
            <a:r>
              <a:rPr lang="en-US" sz="2800" dirty="0" smtClean="0"/>
              <a:t>');</a:t>
            </a:r>
            <a:br>
              <a:rPr lang="en-US" sz="2800" dirty="0" smtClean="0"/>
            </a:br>
            <a:r>
              <a:rPr lang="en-US" sz="2800" dirty="0" smtClean="0"/>
              <a:t>ROLLBACK;</a:t>
            </a:r>
            <a:br>
              <a:rPr lang="en-US" sz="2800" dirty="0" smtClean="0"/>
            </a:br>
            <a:endParaRPr lang="en-US" sz="2800" dirty="0"/>
          </a:p>
        </p:txBody>
      </p:sp>
      <p:pic>
        <p:nvPicPr>
          <p:cNvPr id="3" name="Picture 2"/>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533400"/>
            <a:ext cx="7010400" cy="5105400"/>
          </a:xfrm>
        </p:spPr>
        <p:txBody>
          <a:bodyPr>
            <a:normAutofit/>
          </a:bodyPr>
          <a:lstStyle/>
          <a:p>
            <a:pPr algn="l"/>
            <a:r>
              <a:rPr lang="en-IN" sz="4800" b="1" u="sng" dirty="0" smtClean="0">
                <a:solidFill>
                  <a:schemeClr val="tx1"/>
                </a:solidFill>
              </a:rPr>
              <a:t>Installation Process</a:t>
            </a:r>
          </a:p>
          <a:p>
            <a:pPr algn="l">
              <a:buFont typeface="Arial" pitchFamily="34" charset="0"/>
              <a:buChar char="•"/>
            </a:pPr>
            <a:r>
              <a:rPr lang="en-IN" sz="2000" dirty="0" smtClean="0">
                <a:solidFill>
                  <a:schemeClr val="tx1"/>
                </a:solidFill>
              </a:rPr>
              <a:t>Click </a:t>
            </a:r>
            <a:r>
              <a:rPr lang="en-IN" sz="2000" b="1" dirty="0" smtClean="0">
                <a:solidFill>
                  <a:schemeClr val="tx1"/>
                </a:solidFill>
              </a:rPr>
              <a:t>XAMPP</a:t>
            </a:r>
            <a:r>
              <a:rPr lang="en-IN" sz="2000" dirty="0" smtClean="0">
                <a:solidFill>
                  <a:schemeClr val="tx1"/>
                </a:solidFill>
              </a:rPr>
              <a:t> for </a:t>
            </a:r>
            <a:r>
              <a:rPr lang="en-IN" sz="2000" b="1" dirty="0" smtClean="0">
                <a:solidFill>
                  <a:schemeClr val="tx1"/>
                </a:solidFill>
              </a:rPr>
              <a:t>Windows</a:t>
            </a:r>
            <a:r>
              <a:rPr lang="en-IN" sz="2000" dirty="0" smtClean="0">
                <a:solidFill>
                  <a:schemeClr val="tx1"/>
                </a:solidFill>
              </a:rPr>
              <a:t>. It's a grey button near the bottom of the page. ... </a:t>
            </a:r>
          </a:p>
          <a:p>
            <a:pPr algn="l">
              <a:buFont typeface="Arial" pitchFamily="34" charset="0"/>
              <a:buChar char="•"/>
            </a:pPr>
            <a:r>
              <a:rPr lang="en-IN" sz="2000" dirty="0" smtClean="0">
                <a:solidFill>
                  <a:schemeClr val="tx1"/>
                </a:solidFill>
              </a:rPr>
              <a:t>Double-click the downloaded file. ... </a:t>
            </a:r>
          </a:p>
          <a:p>
            <a:pPr algn="l">
              <a:buFont typeface="Arial" pitchFamily="34" charset="0"/>
              <a:buChar char="•"/>
            </a:pPr>
            <a:r>
              <a:rPr lang="en-IN" sz="2000" dirty="0" smtClean="0">
                <a:solidFill>
                  <a:schemeClr val="tx1"/>
                </a:solidFill>
              </a:rPr>
              <a:t>Click Yes when prompted. ... </a:t>
            </a:r>
          </a:p>
          <a:p>
            <a:pPr algn="l">
              <a:buFont typeface="Arial" pitchFamily="34" charset="0"/>
              <a:buChar char="•"/>
            </a:pPr>
            <a:r>
              <a:rPr lang="en-IN" sz="2000" dirty="0" smtClean="0">
                <a:solidFill>
                  <a:schemeClr val="tx1"/>
                </a:solidFill>
              </a:rPr>
              <a:t>Click Next. ... </a:t>
            </a:r>
          </a:p>
          <a:p>
            <a:pPr algn="l">
              <a:buFont typeface="Arial" pitchFamily="34" charset="0"/>
              <a:buChar char="•"/>
            </a:pPr>
            <a:r>
              <a:rPr lang="en-IN" sz="2000" dirty="0" smtClean="0">
                <a:solidFill>
                  <a:schemeClr val="tx1"/>
                </a:solidFill>
              </a:rPr>
              <a:t>Select aspects of </a:t>
            </a:r>
            <a:r>
              <a:rPr lang="en-IN" sz="2000" b="1" dirty="0" smtClean="0">
                <a:solidFill>
                  <a:schemeClr val="tx1"/>
                </a:solidFill>
              </a:rPr>
              <a:t>XAMPP</a:t>
            </a:r>
            <a:r>
              <a:rPr lang="en-IN" sz="2000" dirty="0" smtClean="0">
                <a:solidFill>
                  <a:schemeClr val="tx1"/>
                </a:solidFill>
              </a:rPr>
              <a:t> to </a:t>
            </a:r>
            <a:r>
              <a:rPr lang="en-IN" sz="2000" b="1" dirty="0" smtClean="0">
                <a:solidFill>
                  <a:schemeClr val="tx1"/>
                </a:solidFill>
              </a:rPr>
              <a:t>install</a:t>
            </a:r>
            <a:r>
              <a:rPr lang="en-IN" sz="2000" dirty="0" smtClean="0">
                <a:solidFill>
                  <a:schemeClr val="tx1"/>
                </a:solidFill>
              </a:rPr>
              <a:t>. ... </a:t>
            </a:r>
          </a:p>
          <a:p>
            <a:pPr algn="l">
              <a:buFont typeface="Arial" pitchFamily="34" charset="0"/>
              <a:buChar char="•"/>
            </a:pPr>
            <a:r>
              <a:rPr lang="en-IN" sz="2000" dirty="0" smtClean="0">
                <a:solidFill>
                  <a:schemeClr val="tx1"/>
                </a:solidFill>
              </a:rPr>
              <a:t>Click Next. ... </a:t>
            </a:r>
          </a:p>
          <a:p>
            <a:pPr algn="l">
              <a:buFont typeface="Arial" pitchFamily="34" charset="0"/>
              <a:buChar char="•"/>
            </a:pPr>
            <a:r>
              <a:rPr lang="en-IN" sz="2000" dirty="0" smtClean="0">
                <a:solidFill>
                  <a:schemeClr val="tx1"/>
                </a:solidFill>
              </a:rPr>
              <a:t>Select an </a:t>
            </a:r>
            <a:r>
              <a:rPr lang="en-IN" sz="2000" b="1" dirty="0" smtClean="0">
                <a:solidFill>
                  <a:schemeClr val="tx1"/>
                </a:solidFill>
              </a:rPr>
              <a:t>installation</a:t>
            </a:r>
            <a:r>
              <a:rPr lang="en-IN" sz="2000" dirty="0" smtClean="0">
                <a:solidFill>
                  <a:schemeClr val="tx1"/>
                </a:solidFill>
              </a:rPr>
              <a:t> location. ... </a:t>
            </a:r>
          </a:p>
          <a:p>
            <a:pPr algn="l">
              <a:buFont typeface="Arial" pitchFamily="34" charset="0"/>
              <a:buChar char="•"/>
            </a:pPr>
            <a:r>
              <a:rPr lang="en-IN" sz="2000" dirty="0" smtClean="0">
                <a:solidFill>
                  <a:schemeClr val="tx1"/>
                </a:solidFill>
              </a:rPr>
              <a:t>Click OK.</a:t>
            </a:r>
          </a:p>
          <a:p>
            <a:endParaRPr lang="en-US" dirty="0">
              <a:solidFill>
                <a:schemeClr val="tx1"/>
              </a:solidFill>
            </a:endParaRPr>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18B58D6E-D684-4393-ACF4-FBD9288C4BA7}" type="slidenum">
              <a:rPr lang="en-GB"/>
              <a:pPr/>
              <a:t>4</a:t>
            </a:fld>
            <a:endParaRPr lang="en-GB"/>
          </a:p>
        </p:txBody>
      </p:sp>
      <p:sp>
        <p:nvSpPr>
          <p:cNvPr id="5122" name="Rectangle 2"/>
          <p:cNvSpPr>
            <a:spLocks noGrp="1" noChangeArrowheads="1"/>
          </p:cNvSpPr>
          <p:nvPr>
            <p:ph type="title"/>
          </p:nvPr>
        </p:nvSpPr>
        <p:spPr>
          <a:xfrm>
            <a:off x="685800" y="457200"/>
            <a:ext cx="7772400" cy="914400"/>
          </a:xfrm>
          <a:ln>
            <a:solidFill>
              <a:schemeClr val="tx1"/>
            </a:solidFill>
          </a:ln>
        </p:spPr>
        <p:txBody>
          <a:bodyPr/>
          <a:lstStyle/>
          <a:p>
            <a:r>
              <a:rPr lang="en-GB"/>
              <a:t>What Is a DBMS?</a:t>
            </a:r>
          </a:p>
        </p:txBody>
      </p:sp>
      <p:sp>
        <p:nvSpPr>
          <p:cNvPr id="5123" name="Text Box 3"/>
          <p:cNvSpPr txBox="1">
            <a:spLocks noChangeArrowheads="1"/>
          </p:cNvSpPr>
          <p:nvPr/>
        </p:nvSpPr>
        <p:spPr bwMode="auto">
          <a:xfrm>
            <a:off x="1752600" y="1524000"/>
            <a:ext cx="5616575" cy="822325"/>
          </a:xfrm>
          <a:prstGeom prst="rect">
            <a:avLst/>
          </a:prstGeom>
          <a:noFill/>
          <a:ln w="9525">
            <a:noFill/>
            <a:miter lim="800000"/>
            <a:headEnd/>
            <a:tailEnd/>
          </a:ln>
          <a:effectLst/>
        </p:spPr>
        <p:txBody>
          <a:bodyPr>
            <a:spAutoFit/>
          </a:bodyPr>
          <a:lstStyle/>
          <a:p>
            <a:pPr>
              <a:spcBef>
                <a:spcPct val="50000"/>
              </a:spcBef>
            </a:pPr>
            <a:r>
              <a:rPr lang="en-GB"/>
              <a:t>A piece of software for managing databases and providing access to them.</a:t>
            </a:r>
          </a:p>
        </p:txBody>
      </p:sp>
      <p:sp>
        <p:nvSpPr>
          <p:cNvPr id="5124" name="Text Box 4"/>
          <p:cNvSpPr txBox="1">
            <a:spLocks noChangeArrowheads="1"/>
          </p:cNvSpPr>
          <p:nvPr/>
        </p:nvSpPr>
        <p:spPr bwMode="auto">
          <a:xfrm>
            <a:off x="1752600" y="2438400"/>
            <a:ext cx="6248400" cy="1187450"/>
          </a:xfrm>
          <a:prstGeom prst="rect">
            <a:avLst/>
          </a:prstGeom>
          <a:noFill/>
          <a:ln w="9525">
            <a:noFill/>
            <a:miter lim="800000"/>
            <a:headEnd/>
            <a:tailEnd/>
          </a:ln>
          <a:effectLst/>
        </p:spPr>
        <p:txBody>
          <a:bodyPr>
            <a:spAutoFit/>
          </a:bodyPr>
          <a:lstStyle/>
          <a:p>
            <a:r>
              <a:rPr lang="en-GB"/>
              <a:t>A DBMS responds to </a:t>
            </a:r>
            <a:r>
              <a:rPr lang="en-GB" i="1"/>
              <a:t>imperatives</a:t>
            </a:r>
            <a:r>
              <a:rPr lang="en-GB"/>
              <a:t> (“statements”) given by </a:t>
            </a:r>
            <a:r>
              <a:rPr lang="en-GB" i="1"/>
              <a:t>application programs</a:t>
            </a:r>
            <a:r>
              <a:rPr lang="en-GB"/>
              <a:t>, custom-written or general-purpose, executing on behalf of users.</a:t>
            </a:r>
          </a:p>
        </p:txBody>
      </p:sp>
      <p:sp>
        <p:nvSpPr>
          <p:cNvPr id="5126" name="Text Box 6"/>
          <p:cNvSpPr txBox="1">
            <a:spLocks noChangeArrowheads="1"/>
          </p:cNvSpPr>
          <p:nvPr/>
        </p:nvSpPr>
        <p:spPr bwMode="auto">
          <a:xfrm>
            <a:off x="1752600" y="3733800"/>
            <a:ext cx="6416675" cy="822325"/>
          </a:xfrm>
          <a:prstGeom prst="rect">
            <a:avLst/>
          </a:prstGeom>
          <a:noFill/>
          <a:ln w="9525">
            <a:noFill/>
            <a:miter lim="800000"/>
            <a:headEnd/>
            <a:tailEnd/>
          </a:ln>
          <a:effectLst/>
        </p:spPr>
        <p:txBody>
          <a:bodyPr>
            <a:spAutoFit/>
          </a:bodyPr>
          <a:lstStyle/>
          <a:p>
            <a:r>
              <a:rPr lang="en-GB" dirty="0"/>
              <a:t>Imperatives are written in the </a:t>
            </a:r>
            <a:r>
              <a:rPr lang="en-GB" i="1" dirty="0"/>
              <a:t>database language</a:t>
            </a:r>
            <a:r>
              <a:rPr lang="en-GB" dirty="0"/>
              <a:t> of the DBMS (e.g., SQL).</a:t>
            </a:r>
          </a:p>
        </p:txBody>
      </p:sp>
      <p:sp>
        <p:nvSpPr>
          <p:cNvPr id="5127" name="Text Box 7"/>
          <p:cNvSpPr txBox="1">
            <a:spLocks noChangeArrowheads="1"/>
          </p:cNvSpPr>
          <p:nvPr/>
        </p:nvSpPr>
        <p:spPr bwMode="auto">
          <a:xfrm>
            <a:off x="1752600" y="4648200"/>
            <a:ext cx="7026275" cy="822325"/>
          </a:xfrm>
          <a:prstGeom prst="rect">
            <a:avLst/>
          </a:prstGeom>
          <a:noFill/>
          <a:ln w="9525">
            <a:noFill/>
            <a:miter lim="800000"/>
            <a:headEnd/>
            <a:tailEnd/>
          </a:ln>
          <a:effectLst/>
        </p:spPr>
        <p:txBody>
          <a:bodyPr>
            <a:spAutoFit/>
          </a:bodyPr>
          <a:lstStyle/>
          <a:p>
            <a:r>
              <a:rPr lang="en-GB"/>
              <a:t>Responses include completion codes, messages and results of </a:t>
            </a:r>
            <a:r>
              <a:rPr lang="en-GB" i="1"/>
              <a:t>queries</a:t>
            </a:r>
            <a:r>
              <a:rPr lang="en-GB"/>
              <a:t>.</a:t>
            </a:r>
          </a:p>
        </p:txBody>
      </p:sp>
      <p:pic>
        <p:nvPicPr>
          <p:cNvPr id="8" name="Picture 7"/>
          <p:cNvPicPr/>
          <p:nvPr/>
        </p:nvPicPr>
        <p:blipFill>
          <a:blip r:embed="rId3">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P spid="5124" grpId="0" autoUpdateAnimBg="0"/>
      <p:bldP spid="5126" grpId="0" autoUpdateAnimBg="0"/>
      <p:bldP spid="512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33400"/>
            <a:ext cx="7620000" cy="5632311"/>
          </a:xfrm>
          <a:prstGeom prst="rect">
            <a:avLst/>
          </a:prstGeom>
        </p:spPr>
        <p:txBody>
          <a:bodyPr wrap="square">
            <a:spAutoFit/>
          </a:bodyPr>
          <a:lstStyle/>
          <a:p>
            <a:pPr>
              <a:buFontTx/>
              <a:buNone/>
            </a:pPr>
            <a:r>
              <a:rPr lang="en-US" sz="2400" b="1" dirty="0" smtClean="0">
                <a:solidFill>
                  <a:srgbClr val="000000"/>
                </a:solidFill>
                <a:latin typeface="Times New Roman" pitchFamily="18" charset="0"/>
                <a:cs typeface="Times New Roman" pitchFamily="18" charset="0"/>
              </a:rPr>
              <a:t>Database Schema</a:t>
            </a:r>
            <a:r>
              <a:rPr lang="en-US" sz="2400" dirty="0" smtClean="0">
                <a:solidFill>
                  <a:srgbClr val="000000"/>
                </a:solidFill>
                <a:latin typeface="Times New Roman" pitchFamily="18" charset="0"/>
                <a:cs typeface="Times New Roman" pitchFamily="18" charset="0"/>
              </a:rPr>
              <a:t>: The </a:t>
            </a:r>
            <a:r>
              <a:rPr lang="en-US" sz="2400" i="1" dirty="0" smtClean="0">
                <a:solidFill>
                  <a:srgbClr val="000000"/>
                </a:solidFill>
                <a:latin typeface="Times New Roman" pitchFamily="18" charset="0"/>
                <a:cs typeface="Times New Roman" pitchFamily="18" charset="0"/>
              </a:rPr>
              <a:t>description</a:t>
            </a:r>
            <a:r>
              <a:rPr lang="en-US" sz="2400" dirty="0" smtClean="0">
                <a:solidFill>
                  <a:srgbClr val="000000"/>
                </a:solidFill>
                <a:latin typeface="Times New Roman" pitchFamily="18" charset="0"/>
                <a:cs typeface="Times New Roman" pitchFamily="18" charset="0"/>
              </a:rPr>
              <a:t>  of a database. Includes descriptions of the database structure and the constraints that should hold on the database.</a:t>
            </a:r>
          </a:p>
          <a:p>
            <a:pPr>
              <a:buFontTx/>
              <a:buNone/>
            </a:pPr>
            <a:r>
              <a:rPr lang="en-US" sz="2400" dirty="0" smtClean="0">
                <a:solidFill>
                  <a:srgbClr val="000000"/>
                </a:solidFill>
                <a:latin typeface="Times New Roman" pitchFamily="18" charset="0"/>
                <a:cs typeface="Times New Roman" pitchFamily="18" charset="0"/>
              </a:rPr>
              <a:t> </a:t>
            </a:r>
          </a:p>
          <a:p>
            <a:pPr>
              <a:buFontTx/>
              <a:buNone/>
            </a:pPr>
            <a:r>
              <a:rPr lang="en-US" sz="2400" b="1" dirty="0" smtClean="0">
                <a:solidFill>
                  <a:srgbClr val="000000"/>
                </a:solidFill>
                <a:latin typeface="Times New Roman" pitchFamily="18" charset="0"/>
                <a:cs typeface="Times New Roman" pitchFamily="18" charset="0"/>
              </a:rPr>
              <a:t>Schema Diagram</a:t>
            </a:r>
            <a:r>
              <a:rPr lang="en-US" sz="2400" dirty="0" smtClean="0">
                <a:solidFill>
                  <a:srgbClr val="000000"/>
                </a:solidFill>
                <a:latin typeface="Times New Roman" pitchFamily="18" charset="0"/>
                <a:cs typeface="Times New Roman" pitchFamily="18" charset="0"/>
              </a:rPr>
              <a:t>: A diagrammatic display of (some aspects of) a database Schema. </a:t>
            </a:r>
          </a:p>
          <a:p>
            <a:pPr>
              <a:buFontTx/>
              <a:buNone/>
            </a:pPr>
            <a:r>
              <a:rPr lang="en-US" sz="2400" dirty="0" smtClean="0">
                <a:solidFill>
                  <a:srgbClr val="000000"/>
                </a:solidFill>
                <a:latin typeface="Times New Roman" pitchFamily="18" charset="0"/>
                <a:cs typeface="Times New Roman" pitchFamily="18" charset="0"/>
              </a:rPr>
              <a:t>   </a:t>
            </a:r>
          </a:p>
          <a:p>
            <a:pPr>
              <a:buFontTx/>
              <a:buNone/>
            </a:pPr>
            <a:r>
              <a:rPr lang="en-US" sz="2400" dirty="0" smtClean="0">
                <a:solidFill>
                  <a:srgbClr val="000000"/>
                </a:solidFill>
                <a:latin typeface="Times New Roman" pitchFamily="18" charset="0"/>
                <a:cs typeface="Times New Roman" pitchFamily="18" charset="0"/>
              </a:rPr>
              <a:t> </a:t>
            </a:r>
            <a:r>
              <a:rPr lang="en-US" sz="2400" b="1" dirty="0" smtClean="0">
                <a:solidFill>
                  <a:srgbClr val="000000"/>
                </a:solidFill>
                <a:latin typeface="Times New Roman" pitchFamily="18" charset="0"/>
                <a:cs typeface="Times New Roman" pitchFamily="18" charset="0"/>
              </a:rPr>
              <a:t>Database Instance</a:t>
            </a:r>
            <a:r>
              <a:rPr lang="en-US" sz="2400" dirty="0" smtClean="0">
                <a:solidFill>
                  <a:srgbClr val="000000"/>
                </a:solidFill>
                <a:latin typeface="Times New Roman" pitchFamily="18" charset="0"/>
                <a:cs typeface="Times New Roman" pitchFamily="18" charset="0"/>
              </a:rPr>
              <a:t>: The actual data stored in a database at a </a:t>
            </a:r>
            <a:r>
              <a:rPr lang="en-US" sz="2400" i="1" dirty="0" smtClean="0">
                <a:solidFill>
                  <a:srgbClr val="000000"/>
                </a:solidFill>
                <a:latin typeface="Times New Roman" pitchFamily="18" charset="0"/>
                <a:cs typeface="Times New Roman" pitchFamily="18" charset="0"/>
              </a:rPr>
              <a:t>particular moment in time</a:t>
            </a:r>
            <a:r>
              <a:rPr lang="en-US" sz="2400" dirty="0" smtClean="0">
                <a:solidFill>
                  <a:srgbClr val="000000"/>
                </a:solidFill>
                <a:latin typeface="Times New Roman" pitchFamily="18" charset="0"/>
                <a:cs typeface="Times New Roman" pitchFamily="18" charset="0"/>
              </a:rPr>
              <a:t> . Also called </a:t>
            </a:r>
            <a:r>
              <a:rPr lang="en-US" sz="2400" b="1" dirty="0" smtClean="0">
                <a:solidFill>
                  <a:srgbClr val="000000"/>
                </a:solidFill>
                <a:latin typeface="Times New Roman" pitchFamily="18" charset="0"/>
                <a:cs typeface="Times New Roman" pitchFamily="18" charset="0"/>
              </a:rPr>
              <a:t>database state</a:t>
            </a:r>
            <a:r>
              <a:rPr lang="en-US" sz="2400" dirty="0" smtClean="0">
                <a:solidFill>
                  <a:srgbClr val="000000"/>
                </a:solidFill>
                <a:latin typeface="Times New Roman" pitchFamily="18" charset="0"/>
                <a:cs typeface="Times New Roman" pitchFamily="18" charset="0"/>
              </a:rPr>
              <a:t> (or </a:t>
            </a:r>
            <a:r>
              <a:rPr lang="en-US" sz="2400" b="1" dirty="0" smtClean="0">
                <a:solidFill>
                  <a:srgbClr val="000000"/>
                </a:solidFill>
                <a:latin typeface="Times New Roman" pitchFamily="18" charset="0"/>
                <a:cs typeface="Times New Roman" pitchFamily="18" charset="0"/>
              </a:rPr>
              <a:t>occurrence</a:t>
            </a:r>
            <a:r>
              <a:rPr lang="en-US" sz="2400" dirty="0" smtClean="0">
                <a:solidFill>
                  <a:srgbClr val="000000"/>
                </a:solidFill>
                <a:latin typeface="Times New Roman" pitchFamily="18" charset="0"/>
                <a:cs typeface="Times New Roman" pitchFamily="18" charset="0"/>
              </a:rPr>
              <a:t>).</a:t>
            </a:r>
          </a:p>
          <a:p>
            <a:pPr>
              <a:buFontTx/>
              <a:buNone/>
            </a:pPr>
            <a:r>
              <a:rPr lang="en-US" sz="2400" dirty="0" smtClean="0">
                <a:solidFill>
                  <a:srgbClr val="000000"/>
                </a:solidFill>
                <a:latin typeface="Times New Roman" pitchFamily="18" charset="0"/>
                <a:cs typeface="Times New Roman" pitchFamily="18" charset="0"/>
              </a:rPr>
              <a:t> </a:t>
            </a:r>
          </a:p>
          <a:p>
            <a:pPr>
              <a:buFontTx/>
              <a:buNone/>
            </a:pPr>
            <a:r>
              <a:rPr lang="en-US" sz="2400" dirty="0" smtClean="0">
                <a:solidFill>
                  <a:srgbClr val="000000"/>
                </a:solidFill>
                <a:latin typeface="Times New Roman" pitchFamily="18" charset="0"/>
                <a:cs typeface="Times New Roman" pitchFamily="18" charset="0"/>
              </a:rPr>
              <a:t>The </a:t>
            </a:r>
            <a:r>
              <a:rPr lang="en-US" sz="2400" b="1" dirty="0" smtClean="0">
                <a:solidFill>
                  <a:srgbClr val="000000"/>
                </a:solidFill>
                <a:latin typeface="Times New Roman" pitchFamily="18" charset="0"/>
                <a:cs typeface="Times New Roman" pitchFamily="18" charset="0"/>
              </a:rPr>
              <a:t>database schema</a:t>
            </a:r>
            <a:r>
              <a:rPr lang="en-US" sz="2400" dirty="0" smtClean="0">
                <a:solidFill>
                  <a:srgbClr val="000000"/>
                </a:solidFill>
                <a:latin typeface="Times New Roman" pitchFamily="18" charset="0"/>
                <a:cs typeface="Times New Roman" pitchFamily="18" charset="0"/>
              </a:rPr>
              <a:t> changes </a:t>
            </a:r>
            <a:r>
              <a:rPr lang="en-US" sz="2400" i="1" dirty="0" smtClean="0">
                <a:solidFill>
                  <a:srgbClr val="000000"/>
                </a:solidFill>
                <a:latin typeface="Times New Roman" pitchFamily="18" charset="0"/>
                <a:cs typeface="Times New Roman" pitchFamily="18" charset="0"/>
              </a:rPr>
              <a:t>very infrequently</a:t>
            </a:r>
            <a:r>
              <a:rPr lang="en-US" sz="2400" dirty="0" smtClean="0">
                <a:solidFill>
                  <a:srgbClr val="000000"/>
                </a:solidFill>
                <a:latin typeface="Times New Roman" pitchFamily="18" charset="0"/>
                <a:cs typeface="Times New Roman" pitchFamily="18" charset="0"/>
              </a:rPr>
              <a:t> . The </a:t>
            </a:r>
            <a:r>
              <a:rPr lang="en-US" sz="2400" b="1" dirty="0" smtClean="0">
                <a:solidFill>
                  <a:srgbClr val="000000"/>
                </a:solidFill>
                <a:latin typeface="Times New Roman" pitchFamily="18" charset="0"/>
                <a:cs typeface="Times New Roman" pitchFamily="18" charset="0"/>
              </a:rPr>
              <a:t>database state</a:t>
            </a:r>
            <a:r>
              <a:rPr lang="en-US" sz="2400" dirty="0" smtClean="0">
                <a:solidFill>
                  <a:srgbClr val="000000"/>
                </a:solidFill>
                <a:latin typeface="Times New Roman" pitchFamily="18" charset="0"/>
                <a:cs typeface="Times New Roman" pitchFamily="18" charset="0"/>
              </a:rPr>
              <a:t> changes </a:t>
            </a:r>
            <a:r>
              <a:rPr lang="en-US" sz="2400" i="1" dirty="0" smtClean="0">
                <a:solidFill>
                  <a:srgbClr val="000000"/>
                </a:solidFill>
                <a:latin typeface="Times New Roman" pitchFamily="18" charset="0"/>
                <a:cs typeface="Times New Roman" pitchFamily="18" charset="0"/>
              </a:rPr>
              <a:t>every time the database is updated </a:t>
            </a:r>
            <a:r>
              <a:rPr lang="en-US" sz="2400" dirty="0" smtClean="0">
                <a:solidFill>
                  <a:srgbClr val="000000"/>
                </a:solidFill>
                <a:latin typeface="Times New Roman" pitchFamily="18" charset="0"/>
                <a:cs typeface="Times New Roman" pitchFamily="18" charset="0"/>
              </a:rPr>
              <a:t>. </a:t>
            </a:r>
            <a:r>
              <a:rPr lang="en-US" sz="2400" b="1" dirty="0" smtClean="0">
                <a:solidFill>
                  <a:srgbClr val="000000"/>
                </a:solidFill>
                <a:latin typeface="Times New Roman" pitchFamily="18" charset="0"/>
                <a:cs typeface="Times New Roman" pitchFamily="18" charset="0"/>
              </a:rPr>
              <a:t>Schema</a:t>
            </a:r>
            <a:r>
              <a:rPr lang="en-US" sz="2400" dirty="0" smtClean="0">
                <a:solidFill>
                  <a:srgbClr val="000000"/>
                </a:solidFill>
                <a:latin typeface="Times New Roman" pitchFamily="18" charset="0"/>
                <a:cs typeface="Times New Roman" pitchFamily="18" charset="0"/>
              </a:rPr>
              <a:t> is also called </a:t>
            </a:r>
            <a:r>
              <a:rPr lang="en-US" sz="2400" b="1" dirty="0" smtClean="0">
                <a:solidFill>
                  <a:srgbClr val="000000"/>
                </a:solidFill>
                <a:latin typeface="Times New Roman" pitchFamily="18" charset="0"/>
                <a:cs typeface="Times New Roman" pitchFamily="18" charset="0"/>
              </a:rPr>
              <a:t>intension</a:t>
            </a:r>
            <a:r>
              <a:rPr lang="en-US" sz="2400" dirty="0" smtClean="0">
                <a:solidFill>
                  <a:srgbClr val="000000"/>
                </a:solidFill>
                <a:latin typeface="Times New Roman" pitchFamily="18" charset="0"/>
                <a:cs typeface="Times New Roman" pitchFamily="18" charset="0"/>
              </a:rPr>
              <a:t>, whereas </a:t>
            </a:r>
            <a:r>
              <a:rPr lang="en-US" sz="2400" b="1" dirty="0" smtClean="0">
                <a:solidFill>
                  <a:srgbClr val="000000"/>
                </a:solidFill>
                <a:latin typeface="Times New Roman" pitchFamily="18" charset="0"/>
                <a:cs typeface="Times New Roman" pitchFamily="18" charset="0"/>
              </a:rPr>
              <a:t>state</a:t>
            </a:r>
            <a:r>
              <a:rPr lang="en-US" sz="2400" dirty="0" smtClean="0">
                <a:solidFill>
                  <a:srgbClr val="000000"/>
                </a:solidFill>
                <a:latin typeface="Times New Roman" pitchFamily="18" charset="0"/>
                <a:cs typeface="Times New Roman" pitchFamily="18" charset="0"/>
              </a:rPr>
              <a:t> is called </a:t>
            </a:r>
            <a:r>
              <a:rPr lang="en-US" sz="2400" b="1" dirty="0" smtClean="0">
                <a:solidFill>
                  <a:srgbClr val="000000"/>
                </a:solidFill>
                <a:latin typeface="Times New Roman" pitchFamily="18" charset="0"/>
                <a:cs typeface="Times New Roman" pitchFamily="18" charset="0"/>
              </a:rPr>
              <a:t>extension</a:t>
            </a:r>
            <a:r>
              <a:rPr lang="en-US" sz="2400" dirty="0" smtClean="0">
                <a:solidFill>
                  <a:srgbClr val="0000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47800" y="274638"/>
            <a:ext cx="7239000" cy="1096962"/>
          </a:xfrm>
        </p:spPr>
        <p:txBody>
          <a:bodyPr/>
          <a:lstStyle/>
          <a:p>
            <a:r>
              <a:rPr lang="en-US" smtClean="0">
                <a:latin typeface="Comic Sans MS" pitchFamily="66" charset="0"/>
              </a:rPr>
              <a:t>Relational Databases</a:t>
            </a:r>
          </a:p>
        </p:txBody>
      </p:sp>
      <p:sp>
        <p:nvSpPr>
          <p:cNvPr id="26627" name="Rectangle 3"/>
          <p:cNvSpPr>
            <a:spLocks noGrp="1" noChangeArrowheads="1"/>
          </p:cNvSpPr>
          <p:nvPr>
            <p:ph idx="1"/>
          </p:nvPr>
        </p:nvSpPr>
        <p:spPr>
          <a:xfrm>
            <a:off x="457200" y="1219200"/>
            <a:ext cx="8229600" cy="5181600"/>
          </a:xfrm>
        </p:spPr>
        <p:txBody>
          <a:bodyPr rtlCol="0">
            <a:normAutofit fontScale="92500" lnSpcReduction="10000"/>
          </a:bodyPr>
          <a:lstStyle/>
          <a:p>
            <a:pPr fontAlgn="auto">
              <a:spcAft>
                <a:spcPts val="1200"/>
              </a:spcAft>
              <a:buFont typeface="Arial" pitchFamily="34" charset="0"/>
              <a:buChar char="•"/>
              <a:defRPr/>
            </a:pPr>
            <a:r>
              <a:rPr lang="en-US" dirty="0"/>
              <a:t>A relational database stores information in tables.  Each informational theme is stored in its own table</a:t>
            </a:r>
          </a:p>
          <a:p>
            <a:pPr fontAlgn="auto">
              <a:spcAft>
                <a:spcPts val="1200"/>
              </a:spcAft>
              <a:buFont typeface="Arial" pitchFamily="34" charset="0"/>
              <a:buChar char="•"/>
              <a:defRPr/>
            </a:pPr>
            <a:r>
              <a:rPr lang="en-US" dirty="0"/>
              <a:t>In essence, a relational database will break-up a list into several parts.  One part for each theme in the </a:t>
            </a:r>
            <a:r>
              <a:rPr lang="en-US" dirty="0" smtClean="0"/>
              <a:t>list</a:t>
            </a:r>
          </a:p>
          <a:p>
            <a:pPr fontAlgn="auto">
              <a:spcAft>
                <a:spcPts val="1200"/>
              </a:spcAft>
              <a:buFont typeface="Arial" pitchFamily="34" charset="0"/>
              <a:buChar char="•"/>
              <a:defRPr/>
            </a:pPr>
            <a:r>
              <a:rPr lang="en-US" dirty="0" smtClean="0"/>
              <a:t>This is similar to a Web page </a:t>
            </a:r>
          </a:p>
          <a:p>
            <a:pPr lvl="1" fontAlgn="auto">
              <a:spcAft>
                <a:spcPts val="1200"/>
              </a:spcAft>
              <a:buFont typeface="Arial" pitchFamily="34" charset="0"/>
              <a:buChar char="–"/>
              <a:defRPr/>
            </a:pPr>
            <a:r>
              <a:rPr lang="en-US" sz="2400" dirty="0" smtClean="0"/>
              <a:t>Rather than paste the information from another source into our page, it can be linked instead.</a:t>
            </a:r>
          </a:p>
          <a:p>
            <a:pPr lvl="1" fontAlgn="auto">
              <a:spcAft>
                <a:spcPts val="1200"/>
              </a:spcAft>
              <a:buFont typeface="Arial" pitchFamily="34" charset="0"/>
              <a:buChar char="–"/>
              <a:defRPr/>
            </a:pPr>
            <a:r>
              <a:rPr lang="en-US" sz="2400" dirty="0" smtClean="0"/>
              <a:t>The updates are done on the linked page. We just need to make sure that our link to it is valid</a:t>
            </a:r>
            <a:endParaRPr lang="en-US" sz="2400" dirty="0"/>
          </a:p>
        </p:txBody>
      </p:sp>
      <p:pic>
        <p:nvPicPr>
          <p:cNvPr id="4" name="Picture 3"/>
          <p:cNvPicPr/>
          <p:nvPr/>
        </p:nvPicPr>
        <p:blipFill>
          <a:blip r:embed="rId3">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2413" y="274638"/>
            <a:ext cx="7164387" cy="1096962"/>
          </a:xfrm>
        </p:spPr>
        <p:txBody>
          <a:bodyPr/>
          <a:lstStyle/>
          <a:p>
            <a:r>
              <a:rPr lang="en-US" dirty="0" smtClean="0">
                <a:latin typeface="Comic Sans MS" pitchFamily="66" charset="0"/>
              </a:rPr>
              <a:t>RDBMS Benefits</a:t>
            </a:r>
          </a:p>
        </p:txBody>
      </p:sp>
      <p:sp>
        <p:nvSpPr>
          <p:cNvPr id="20483" name="Rectangle 3"/>
          <p:cNvSpPr>
            <a:spLocks noGrp="1" noChangeArrowheads="1"/>
          </p:cNvSpPr>
          <p:nvPr>
            <p:ph idx="1"/>
          </p:nvPr>
        </p:nvSpPr>
        <p:spPr>
          <a:xfrm>
            <a:off x="533400" y="1676400"/>
            <a:ext cx="8229600" cy="4525963"/>
          </a:xfrm>
        </p:spPr>
        <p:txBody>
          <a:bodyPr/>
          <a:lstStyle/>
          <a:p>
            <a:r>
              <a:rPr lang="en-US" smtClean="0">
                <a:latin typeface="Comic Sans MS" pitchFamily="66" charset="0"/>
              </a:rPr>
              <a:t>Though a relational database is more complicated than a list, it protects us from data anomalies (insert, update, and delete)</a:t>
            </a:r>
          </a:p>
          <a:p>
            <a:endParaRPr lang="en-US" smtClean="0">
              <a:latin typeface="Comic Sans MS" pitchFamily="66" charset="0"/>
            </a:endParaRPr>
          </a:p>
          <a:p>
            <a:r>
              <a:rPr lang="en-US" smtClean="0">
                <a:latin typeface="Comic Sans MS" pitchFamily="66" charset="0"/>
              </a:rPr>
              <a:t>Furthermore, a relational database provides a solid foundation for user forms and reports  </a:t>
            </a:r>
          </a:p>
        </p:txBody>
      </p:sp>
      <p:pic>
        <p:nvPicPr>
          <p:cNvPr id="4" name="Picture 3"/>
          <p:cNvPicPr/>
          <p:nvPr/>
        </p:nvPicPr>
        <p:blipFill>
          <a:blip r:embed="rId3">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1143000"/>
            <a:ext cx="8077200" cy="1143000"/>
          </a:xfrm>
        </p:spPr>
        <p:txBody>
          <a:bodyPr rtlCol="0">
            <a:normAutofit/>
          </a:bodyPr>
          <a:lstStyle/>
          <a:p>
            <a:pPr fontAlgn="auto">
              <a:spcAft>
                <a:spcPts val="0"/>
              </a:spcAft>
              <a:defRPr/>
            </a:pPr>
            <a:r>
              <a:rPr lang="en-US" sz="4000" dirty="0"/>
              <a:t>Components of a  Database System</a:t>
            </a:r>
          </a:p>
        </p:txBody>
      </p:sp>
      <p:pic>
        <p:nvPicPr>
          <p:cNvPr id="21507" name="Picture 4"/>
          <p:cNvPicPr>
            <a:picLocks noChangeAspect="1" noChangeArrowheads="1"/>
          </p:cNvPicPr>
          <p:nvPr/>
        </p:nvPicPr>
        <p:blipFill>
          <a:blip r:embed="rId3"/>
          <a:srcRect/>
          <a:stretch>
            <a:fillRect/>
          </a:stretch>
        </p:blipFill>
        <p:spPr bwMode="auto">
          <a:xfrm>
            <a:off x="533400" y="2743200"/>
            <a:ext cx="8107363" cy="2514600"/>
          </a:xfrm>
          <a:prstGeom prst="rect">
            <a:avLst/>
          </a:prstGeom>
          <a:noFill/>
          <a:ln w="9525">
            <a:noFill/>
            <a:miter lim="800000"/>
            <a:headEnd/>
            <a:tailEnd/>
          </a:ln>
        </p:spPr>
      </p:pic>
      <p:pic>
        <p:nvPicPr>
          <p:cNvPr id="4" name="Picture 3"/>
          <p:cNvPicPr/>
          <p:nvPr/>
        </p:nvPicPr>
        <p:blipFill>
          <a:blip r:embed="rId4">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SQL | DDL, DML, DCL and TCL Commands</a:t>
            </a:r>
            <a:endParaRPr lang="en-US" dirty="0"/>
          </a:p>
        </p:txBody>
      </p:sp>
      <p:sp>
        <p:nvSpPr>
          <p:cNvPr id="3" name="Rectangle 2"/>
          <p:cNvSpPr/>
          <p:nvPr/>
        </p:nvSpPr>
        <p:spPr>
          <a:xfrm>
            <a:off x="685800" y="1752600"/>
            <a:ext cx="7848600" cy="2677656"/>
          </a:xfrm>
          <a:prstGeom prst="rect">
            <a:avLst/>
          </a:prstGeom>
        </p:spPr>
        <p:txBody>
          <a:bodyPr wrap="square">
            <a:spAutoFit/>
          </a:bodyPr>
          <a:lstStyle/>
          <a:p>
            <a:r>
              <a:rPr lang="en-US" sz="2400" dirty="0" smtClean="0">
                <a:latin typeface="Times New Roman" pitchFamily="18" charset="0"/>
                <a:cs typeface="Times New Roman" pitchFamily="18" charset="0"/>
              </a:rPr>
              <a:t>Structured Query Language(SQL) as we all know is the database language by the use of which we can perform certain operations on the existing database and also we can use this language to create a database. SQL uses certain commands like Create, Drop, Insert etc. to carry out the required tasks.</a:t>
            </a:r>
          </a:p>
          <a:p>
            <a:r>
              <a:rPr lang="en-US" sz="2400" dirty="0" smtClean="0">
                <a:latin typeface="Times New Roman" pitchFamily="18" charset="0"/>
                <a:cs typeface="Times New Roman" pitchFamily="18" charset="0"/>
              </a:rPr>
              <a:t>These SQL commands are mainly categorized into four categories as discussed below:</a:t>
            </a:r>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721</Words>
  <Application>Microsoft Office PowerPoint</Application>
  <PresentationFormat>On-screen Show (4:3)</PresentationFormat>
  <Paragraphs>111</Paragraphs>
  <Slides>26</Slides>
  <Notes>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Slide 2</vt:lpstr>
      <vt:lpstr>Slide 3</vt:lpstr>
      <vt:lpstr>What Is a DBMS?</vt:lpstr>
      <vt:lpstr>Slide 5</vt:lpstr>
      <vt:lpstr>Relational Databases</vt:lpstr>
      <vt:lpstr>RDBMS Benefits</vt:lpstr>
      <vt:lpstr>Components of a  Database System</vt:lpstr>
      <vt:lpstr>SQL | DDL, DML, DCL and TCL Commands</vt:lpstr>
      <vt:lpstr>Slide 10</vt:lpstr>
      <vt:lpstr>Slide 11</vt:lpstr>
      <vt:lpstr>What is DDL in SQL?  DDL allows you to create SQL statements to make operations with database data structures (schemas, tables etc.).  These are SQL DDL commands list and examples: </vt:lpstr>
      <vt:lpstr>Slide 13</vt:lpstr>
      <vt:lpstr>DROP DROP statement allows you to remove database, table, index or stored procedure.  Drop database example: DROP DATABASE explainjava;  Drop table example: DROP TABLE user; </vt:lpstr>
      <vt:lpstr>ALTER ALTER is used to modify existing database data structures (database, table). Alter table example: ALTER TABLE user ADD COLUMN lastname VARCHAR(255) NOT NULL;  RENAME RENAME command is used to rename SQL table. Rename table example: RENAME TABLE user TO student; </vt:lpstr>
      <vt:lpstr>TRUNCATE TRUNCATE operation is used to delete all table records. Logically it’s the same as DELETE command. Differences between DELETE and TRUNCATE commands are:    TRUNCATE is really faster             TRUNCATE cannot be rolled back             TRUNCATE command does not invoke ON DELETE triggers (A SQL trigger is a set of SQL statements stored in the database catalog. A SQL trigger is executed or fired whenever an event associated with a table occurs e.g., insert, update or delete. A SQL trigger is a special type of stored procedure. It is special because it is not called directly like a stored procedure. ) Example: TRUNCATE student; </vt:lpstr>
      <vt:lpstr>DML  What is DML in SQL? DML is a Data Manipulation Language, it’s used to build SQL queries to manipulate (select, insert, update, delete etc.) data in the database. This is DML commands list with examples:  </vt:lpstr>
      <vt:lpstr>Slide 18</vt:lpstr>
      <vt:lpstr>UPDATE UPDATE statement modifies records into the table. Example: UPDATE student SET name = 'Dima' WHERE lastname = 'Shvechikov';  DELETE DELETE query removes entries from the table. Example: DELETE FROM student WHERE name = 'Dima'; </vt:lpstr>
      <vt:lpstr>What is DCL in SQL? DCL a Data Control Language. Its commands are responsible for access restrictions inside of the database. Let’s take a look at DCL statements definitions. </vt:lpstr>
      <vt:lpstr>GRANT GRANT command gives permissions to SQL user account. For example, I want to grant all privileges to ‘explainjava’ database for user ‘dmytro@localhost’. Let’s create a user first: CREATE USER 'dmytro'@'localhost' IDENTIFIED BY '123'; Then I can grant all privileges using GRANT statement: GRANT ALL PRIVILEGES ON explainjava.* TO 'dmytro'@'localhost'; and we have to save changes using FLUSH command: FLUSH PRIVILEGES; </vt:lpstr>
      <vt:lpstr>REVOKE REVOKE statement is used to remove privileges from user accounts. Example: REVOKE ALL PRIVILEGES ON explainjava.* FROM 'dmytro'@'localhost'; and save changes: FLUSH PRIVILEGES; </vt:lpstr>
      <vt:lpstr>What is TCL in SQL? TCL is a Transaction Control Language. Its commands are used to manage transactions in SQL databases. This is TCL commands list: </vt:lpstr>
      <vt:lpstr>START TRANSACTION (BEGIN, BEGIN WORK) START TRANSACTION is used to start a new SQL transaction. BEGIN and BEGIN WORK are aliases for START TRANSACTION. Example: START TRANSACTION; after that, you’re doing manipulations with a data (insert, update, delete) and at the end, you need to commit a transaction. </vt:lpstr>
      <vt:lpstr>COMMIT As a mentioned above COMMIT command finishes transaction and stores all changes made inside of a transaction. Example: START TRANSACTION; INSERT INTO student (name, lastname) VALUES ('Dmytro', 'Shvechikov'); COMMIT; </vt:lpstr>
      <vt:lpstr>ROLLBACK ROLLBACK statement reverts all changes made in the scope of transaction. Example:  START TRANSACTION; INSERT INTO student (name, lastname) VALUES ('Dmytro', 'Shvechikov'); ROLLBACK;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TG-PC-1</dc:creator>
  <cp:lastModifiedBy>TG-PC-1</cp:lastModifiedBy>
  <cp:revision>1</cp:revision>
  <dcterms:created xsi:type="dcterms:W3CDTF">2019-07-24T04:14:24Z</dcterms:created>
  <dcterms:modified xsi:type="dcterms:W3CDTF">2019-07-24T04:15:25Z</dcterms:modified>
</cp:coreProperties>
</file>