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56"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59" autoAdjust="0"/>
    <p:restoredTop sz="94660"/>
  </p:normalViewPr>
  <p:slideViewPr>
    <p:cSldViewPr>
      <p:cViewPr>
        <p:scale>
          <a:sx n="66" d="100"/>
          <a:sy n="66" d="100"/>
        </p:scale>
        <p:origin x="-894"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886BE1-C6A3-4C31-B67B-663FC7D76DD7}" type="datetimeFigureOut">
              <a:rPr lang="en-US" smtClean="0"/>
              <a:pPr/>
              <a:t>8/21/2019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10E4DF-C2C1-49FE-864C-939189A172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731A5A-63CD-4B8B-BB6D-CAC8727C0095}" type="datetime1">
              <a:rPr lang="en-US" smtClean="0"/>
              <a:pPr/>
              <a:t>8/21/2019</a:t>
            </a:fld>
            <a:endParaRPr lang="en-US"/>
          </a:p>
        </p:txBody>
      </p:sp>
      <p:sp>
        <p:nvSpPr>
          <p:cNvPr id="5" name="Footer Placeholder 4"/>
          <p:cNvSpPr>
            <a:spLocks noGrp="1"/>
          </p:cNvSpPr>
          <p:nvPr>
            <p:ph type="ftr" sz="quarter" idx="11"/>
          </p:nvPr>
        </p:nvSpPr>
        <p:spPr/>
        <p:txBody>
          <a:bodyPr/>
          <a:lstStyle/>
          <a:p>
            <a:r>
              <a:rPr lang="en-US" smtClean="0"/>
              <a:t>Logipool Infotech Pvt. Ltd.</a:t>
            </a:r>
            <a:endParaRPr lang="en-US"/>
          </a:p>
        </p:txBody>
      </p:sp>
      <p:sp>
        <p:nvSpPr>
          <p:cNvPr id="6" name="Slide Number Placeholder 5"/>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739FE5-9CF7-42EF-8E0D-3E7BF12B5639}" type="datetime1">
              <a:rPr lang="en-US" smtClean="0"/>
              <a:pPr/>
              <a:t>8/21/2019</a:t>
            </a:fld>
            <a:endParaRPr lang="en-US"/>
          </a:p>
        </p:txBody>
      </p:sp>
      <p:sp>
        <p:nvSpPr>
          <p:cNvPr id="5" name="Footer Placeholder 4"/>
          <p:cNvSpPr>
            <a:spLocks noGrp="1"/>
          </p:cNvSpPr>
          <p:nvPr>
            <p:ph type="ftr" sz="quarter" idx="11"/>
          </p:nvPr>
        </p:nvSpPr>
        <p:spPr/>
        <p:txBody>
          <a:bodyPr/>
          <a:lstStyle/>
          <a:p>
            <a:r>
              <a:rPr lang="en-US" smtClean="0"/>
              <a:t>Logipool Infotech Pvt. Ltd.</a:t>
            </a:r>
            <a:endParaRPr lang="en-US"/>
          </a:p>
        </p:txBody>
      </p:sp>
      <p:sp>
        <p:nvSpPr>
          <p:cNvPr id="6" name="Slide Number Placeholder 5"/>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B3989-B0D0-49B8-BA4A-343320F8E48F}" type="datetime1">
              <a:rPr lang="en-US" smtClean="0"/>
              <a:pPr/>
              <a:t>8/21/2019</a:t>
            </a:fld>
            <a:endParaRPr lang="en-US"/>
          </a:p>
        </p:txBody>
      </p:sp>
      <p:sp>
        <p:nvSpPr>
          <p:cNvPr id="5" name="Footer Placeholder 4"/>
          <p:cNvSpPr>
            <a:spLocks noGrp="1"/>
          </p:cNvSpPr>
          <p:nvPr>
            <p:ph type="ftr" sz="quarter" idx="11"/>
          </p:nvPr>
        </p:nvSpPr>
        <p:spPr/>
        <p:txBody>
          <a:bodyPr/>
          <a:lstStyle/>
          <a:p>
            <a:r>
              <a:rPr lang="en-US" smtClean="0"/>
              <a:t>Logipool Infotech Pvt. Ltd.</a:t>
            </a:r>
            <a:endParaRPr lang="en-US"/>
          </a:p>
        </p:txBody>
      </p:sp>
      <p:sp>
        <p:nvSpPr>
          <p:cNvPr id="6" name="Slide Number Placeholder 5"/>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3AEDC5-9718-4961-88A9-008DC49A6C62}" type="datetime1">
              <a:rPr lang="en-US" smtClean="0"/>
              <a:pPr/>
              <a:t>8/21/2019</a:t>
            </a:fld>
            <a:endParaRPr lang="en-US"/>
          </a:p>
        </p:txBody>
      </p:sp>
      <p:sp>
        <p:nvSpPr>
          <p:cNvPr id="5" name="Footer Placeholder 4"/>
          <p:cNvSpPr>
            <a:spLocks noGrp="1"/>
          </p:cNvSpPr>
          <p:nvPr>
            <p:ph type="ftr" sz="quarter" idx="11"/>
          </p:nvPr>
        </p:nvSpPr>
        <p:spPr/>
        <p:txBody>
          <a:bodyPr/>
          <a:lstStyle/>
          <a:p>
            <a:r>
              <a:rPr lang="en-US" smtClean="0"/>
              <a:t>Logipool Infotech Pvt. Ltd.</a:t>
            </a:r>
            <a:endParaRPr lang="en-US"/>
          </a:p>
        </p:txBody>
      </p:sp>
      <p:sp>
        <p:nvSpPr>
          <p:cNvPr id="6" name="Slide Number Placeholder 5"/>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BFF334-5176-4221-A61B-AAD141CB2E60}" type="datetime1">
              <a:rPr lang="en-US" smtClean="0"/>
              <a:pPr/>
              <a:t>8/21/2019</a:t>
            </a:fld>
            <a:endParaRPr lang="en-US"/>
          </a:p>
        </p:txBody>
      </p:sp>
      <p:sp>
        <p:nvSpPr>
          <p:cNvPr id="5" name="Footer Placeholder 4"/>
          <p:cNvSpPr>
            <a:spLocks noGrp="1"/>
          </p:cNvSpPr>
          <p:nvPr>
            <p:ph type="ftr" sz="quarter" idx="11"/>
          </p:nvPr>
        </p:nvSpPr>
        <p:spPr/>
        <p:txBody>
          <a:bodyPr/>
          <a:lstStyle/>
          <a:p>
            <a:r>
              <a:rPr lang="en-US" smtClean="0"/>
              <a:t>Logipool Infotech Pvt. Ltd.</a:t>
            </a:r>
            <a:endParaRPr lang="en-US"/>
          </a:p>
        </p:txBody>
      </p:sp>
      <p:sp>
        <p:nvSpPr>
          <p:cNvPr id="6" name="Slide Number Placeholder 5"/>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FCFCCD-005C-469E-9A76-58D961AED6C4}" type="datetime1">
              <a:rPr lang="en-US" smtClean="0"/>
              <a:pPr/>
              <a:t>8/21/2019</a:t>
            </a:fld>
            <a:endParaRPr lang="en-US"/>
          </a:p>
        </p:txBody>
      </p:sp>
      <p:sp>
        <p:nvSpPr>
          <p:cNvPr id="6" name="Footer Placeholder 5"/>
          <p:cNvSpPr>
            <a:spLocks noGrp="1"/>
          </p:cNvSpPr>
          <p:nvPr>
            <p:ph type="ftr" sz="quarter" idx="11"/>
          </p:nvPr>
        </p:nvSpPr>
        <p:spPr/>
        <p:txBody>
          <a:bodyPr/>
          <a:lstStyle/>
          <a:p>
            <a:r>
              <a:rPr lang="en-US" smtClean="0"/>
              <a:t>Logipool Infotech Pvt. Ltd.</a:t>
            </a:r>
            <a:endParaRPr lang="en-US"/>
          </a:p>
        </p:txBody>
      </p:sp>
      <p:sp>
        <p:nvSpPr>
          <p:cNvPr id="7" name="Slide Number Placeholder 6"/>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E9E71-9D3E-4397-9692-D8C86F4C742C}" type="datetime1">
              <a:rPr lang="en-US" smtClean="0"/>
              <a:pPr/>
              <a:t>8/21/2019</a:t>
            </a:fld>
            <a:endParaRPr lang="en-US"/>
          </a:p>
        </p:txBody>
      </p:sp>
      <p:sp>
        <p:nvSpPr>
          <p:cNvPr id="8" name="Footer Placeholder 7"/>
          <p:cNvSpPr>
            <a:spLocks noGrp="1"/>
          </p:cNvSpPr>
          <p:nvPr>
            <p:ph type="ftr" sz="quarter" idx="11"/>
          </p:nvPr>
        </p:nvSpPr>
        <p:spPr/>
        <p:txBody>
          <a:bodyPr/>
          <a:lstStyle/>
          <a:p>
            <a:r>
              <a:rPr lang="en-US" smtClean="0"/>
              <a:t>Logipool Infotech Pvt. Ltd.</a:t>
            </a:r>
            <a:endParaRPr lang="en-US"/>
          </a:p>
        </p:txBody>
      </p:sp>
      <p:sp>
        <p:nvSpPr>
          <p:cNvPr id="9" name="Slide Number Placeholder 8"/>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22684-2772-4EB0-8F54-18C528F5490D}" type="datetime1">
              <a:rPr lang="en-US" smtClean="0"/>
              <a:pPr/>
              <a:t>8/21/2019</a:t>
            </a:fld>
            <a:endParaRPr lang="en-US"/>
          </a:p>
        </p:txBody>
      </p:sp>
      <p:sp>
        <p:nvSpPr>
          <p:cNvPr id="4" name="Footer Placeholder 3"/>
          <p:cNvSpPr>
            <a:spLocks noGrp="1"/>
          </p:cNvSpPr>
          <p:nvPr>
            <p:ph type="ftr" sz="quarter" idx="11"/>
          </p:nvPr>
        </p:nvSpPr>
        <p:spPr/>
        <p:txBody>
          <a:bodyPr/>
          <a:lstStyle/>
          <a:p>
            <a:r>
              <a:rPr lang="en-US" smtClean="0"/>
              <a:t>Logipool Infotech Pvt. Ltd.</a:t>
            </a:r>
            <a:endParaRPr lang="en-US"/>
          </a:p>
        </p:txBody>
      </p:sp>
      <p:sp>
        <p:nvSpPr>
          <p:cNvPr id="5" name="Slide Number Placeholder 4"/>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0367A-0916-4597-ABE0-637ED64793A4}" type="datetime1">
              <a:rPr lang="en-US" smtClean="0"/>
              <a:pPr/>
              <a:t>8/21/2019</a:t>
            </a:fld>
            <a:endParaRPr lang="en-US"/>
          </a:p>
        </p:txBody>
      </p:sp>
      <p:sp>
        <p:nvSpPr>
          <p:cNvPr id="3" name="Footer Placeholder 2"/>
          <p:cNvSpPr>
            <a:spLocks noGrp="1"/>
          </p:cNvSpPr>
          <p:nvPr>
            <p:ph type="ftr" sz="quarter" idx="11"/>
          </p:nvPr>
        </p:nvSpPr>
        <p:spPr/>
        <p:txBody>
          <a:bodyPr/>
          <a:lstStyle/>
          <a:p>
            <a:r>
              <a:rPr lang="en-US" smtClean="0"/>
              <a:t>Logipool Infotech Pvt. Ltd.</a:t>
            </a:r>
            <a:endParaRPr lang="en-US"/>
          </a:p>
        </p:txBody>
      </p:sp>
      <p:sp>
        <p:nvSpPr>
          <p:cNvPr id="4" name="Slide Number Placeholder 3"/>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F68ED6-4BA1-45C5-A0B8-A8F3DA993190}" type="datetime1">
              <a:rPr lang="en-US" smtClean="0"/>
              <a:pPr/>
              <a:t>8/21/2019</a:t>
            </a:fld>
            <a:endParaRPr lang="en-US"/>
          </a:p>
        </p:txBody>
      </p:sp>
      <p:sp>
        <p:nvSpPr>
          <p:cNvPr id="6" name="Footer Placeholder 5"/>
          <p:cNvSpPr>
            <a:spLocks noGrp="1"/>
          </p:cNvSpPr>
          <p:nvPr>
            <p:ph type="ftr" sz="quarter" idx="11"/>
          </p:nvPr>
        </p:nvSpPr>
        <p:spPr/>
        <p:txBody>
          <a:bodyPr/>
          <a:lstStyle/>
          <a:p>
            <a:r>
              <a:rPr lang="en-US" smtClean="0"/>
              <a:t>Logipool Infotech Pvt. Ltd.</a:t>
            </a:r>
            <a:endParaRPr lang="en-US"/>
          </a:p>
        </p:txBody>
      </p:sp>
      <p:sp>
        <p:nvSpPr>
          <p:cNvPr id="7" name="Slide Number Placeholder 6"/>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783682-153A-4E6F-805C-DB4A7983BFC5}" type="datetime1">
              <a:rPr lang="en-US" smtClean="0"/>
              <a:pPr/>
              <a:t>8/21/2019</a:t>
            </a:fld>
            <a:endParaRPr lang="en-US"/>
          </a:p>
        </p:txBody>
      </p:sp>
      <p:sp>
        <p:nvSpPr>
          <p:cNvPr id="6" name="Footer Placeholder 5"/>
          <p:cNvSpPr>
            <a:spLocks noGrp="1"/>
          </p:cNvSpPr>
          <p:nvPr>
            <p:ph type="ftr" sz="quarter" idx="11"/>
          </p:nvPr>
        </p:nvSpPr>
        <p:spPr/>
        <p:txBody>
          <a:bodyPr/>
          <a:lstStyle/>
          <a:p>
            <a:r>
              <a:rPr lang="en-US" smtClean="0"/>
              <a:t>Logipool Infotech Pvt. Ltd.</a:t>
            </a:r>
            <a:endParaRPr lang="en-US"/>
          </a:p>
        </p:txBody>
      </p:sp>
      <p:sp>
        <p:nvSpPr>
          <p:cNvPr id="7" name="Slide Number Placeholder 6"/>
          <p:cNvSpPr>
            <a:spLocks noGrp="1"/>
          </p:cNvSpPr>
          <p:nvPr>
            <p:ph type="sldNum" sz="quarter" idx="12"/>
          </p:nvPr>
        </p:nvSpPr>
        <p:spPr/>
        <p:txBody>
          <a:bodyPr/>
          <a:lstStyle/>
          <a:p>
            <a:fld id="{36CEF2C5-9CAE-4EA2-B16B-6A2B0B9F105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74A80-3C83-400E-AB63-83C610D93B02}" type="datetime1">
              <a:rPr lang="en-US" smtClean="0"/>
              <a:pPr/>
              <a:t>8/21/2019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Logipool Infotech Pvt. Ltd.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EF2C5-9CAE-4EA2-B16B-6A2B0B9F10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a:bodyPr>
          <a:lstStyle/>
          <a:p>
            <a:r>
              <a:rPr lang="en-US" sz="6600" dirty="0" smtClean="0"/>
              <a:t>Welcome</a:t>
            </a:r>
            <a:endParaRPr lang="en-US" sz="6600" dirty="0"/>
          </a:p>
        </p:txBody>
      </p:sp>
      <p:sp>
        <p:nvSpPr>
          <p:cNvPr id="3" name="Subtitle 2"/>
          <p:cNvSpPr>
            <a:spLocks noGrp="1"/>
          </p:cNvSpPr>
          <p:nvPr>
            <p:ph type="subTitle" idx="1"/>
          </p:nvPr>
        </p:nvSpPr>
        <p:spPr>
          <a:xfrm>
            <a:off x="1447800" y="2667000"/>
            <a:ext cx="6400800" cy="1752600"/>
          </a:xfrm>
        </p:spPr>
        <p:txBody>
          <a:bodyPr>
            <a:normAutofit/>
          </a:bodyPr>
          <a:lstStyle/>
          <a:p>
            <a:r>
              <a:rPr lang="en-US" sz="4000" b="1" dirty="0" err="1" smtClean="0">
                <a:solidFill>
                  <a:schemeClr val="tx1"/>
                </a:solidFill>
              </a:rPr>
              <a:t>Logipool</a:t>
            </a:r>
            <a:r>
              <a:rPr lang="en-US" sz="4000" b="1" dirty="0" smtClean="0">
                <a:solidFill>
                  <a:schemeClr val="tx1"/>
                </a:solidFill>
              </a:rPr>
              <a:t> </a:t>
            </a:r>
            <a:r>
              <a:rPr lang="en-US" sz="4000" b="1" dirty="0" err="1" smtClean="0">
                <a:solidFill>
                  <a:schemeClr val="tx1"/>
                </a:solidFill>
              </a:rPr>
              <a:t>Infotech</a:t>
            </a:r>
            <a:r>
              <a:rPr lang="en-US" sz="4000" b="1" dirty="0" smtClean="0">
                <a:solidFill>
                  <a:schemeClr val="tx1"/>
                </a:solidFill>
              </a:rPr>
              <a:t> Pvt. Ltd</a:t>
            </a:r>
            <a:endParaRPr lang="en-US" sz="4000" b="1" dirty="0">
              <a:solidFill>
                <a:schemeClr val="tx1"/>
              </a:solidFill>
            </a:endParaRP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1295400" y="381000"/>
            <a:ext cx="6629400" cy="57451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c programming</a:t>
            </a: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pic>
        <p:nvPicPr>
          <p:cNvPr id="2050" name="Picture 2"/>
          <p:cNvPicPr>
            <a:picLocks noChangeAspect="1" noChangeArrowheads="1"/>
          </p:cNvPicPr>
          <p:nvPr/>
        </p:nvPicPr>
        <p:blipFill>
          <a:blip r:embed="rId3"/>
          <a:srcRect/>
          <a:stretch>
            <a:fillRect/>
          </a:stretch>
        </p:blipFill>
        <p:spPr bwMode="auto">
          <a:xfrm>
            <a:off x="914400" y="1219200"/>
            <a:ext cx="79248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 Section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Comment </a:t>
            </a:r>
            <a:r>
              <a:rPr lang="en-US" dirty="0"/>
              <a:t>lines which include the name of the program, the name of the programmer, the author and other details like time and date of writing the program. </a:t>
            </a:r>
            <a:endParaRPr lang="en-US" dirty="0" smtClean="0"/>
          </a:p>
          <a:p>
            <a:pPr>
              <a:buNone/>
            </a:pPr>
            <a:r>
              <a:rPr lang="en-US" dirty="0" smtClean="0"/>
              <a:t>Example</a:t>
            </a:r>
          </a:p>
          <a:p>
            <a:pPr>
              <a:buNone/>
            </a:pPr>
            <a:r>
              <a:rPr lang="en-US" dirty="0" smtClean="0"/>
              <a:t>/*</a:t>
            </a:r>
            <a:r>
              <a:rPr lang="en-US" dirty="0"/>
              <a:t>Documentation Section: </a:t>
            </a:r>
            <a:endParaRPr lang="en-US" dirty="0" smtClean="0"/>
          </a:p>
          <a:p>
            <a:pPr>
              <a:buNone/>
            </a:pPr>
            <a:r>
              <a:rPr lang="en-US" dirty="0" smtClean="0"/>
              <a:t>Program </a:t>
            </a:r>
            <a:r>
              <a:rPr lang="en-US" dirty="0"/>
              <a:t>Name: Program to find the area of circle </a:t>
            </a:r>
            <a:endParaRPr lang="en-US" dirty="0" smtClean="0"/>
          </a:p>
          <a:p>
            <a:pPr>
              <a:buNone/>
            </a:pPr>
            <a:r>
              <a:rPr lang="en-US" dirty="0" smtClean="0"/>
              <a:t>Author</a:t>
            </a:r>
            <a:r>
              <a:rPr lang="en-US" dirty="0"/>
              <a:t>: </a:t>
            </a:r>
            <a:r>
              <a:rPr lang="en-US" dirty="0" err="1" smtClean="0"/>
              <a:t>Anuradha</a:t>
            </a:r>
            <a:r>
              <a:rPr lang="en-US" dirty="0" smtClean="0"/>
              <a:t> </a:t>
            </a:r>
            <a:r>
              <a:rPr lang="en-US" dirty="0" err="1" smtClean="0"/>
              <a:t>Raut</a:t>
            </a:r>
            <a:endParaRPr lang="en-US" dirty="0" smtClean="0"/>
          </a:p>
          <a:p>
            <a:pPr>
              <a:buNone/>
            </a:pPr>
            <a:r>
              <a:rPr lang="en-US" dirty="0" smtClean="0"/>
              <a:t>Date </a:t>
            </a:r>
            <a:r>
              <a:rPr lang="en-US" dirty="0"/>
              <a:t>: 12/01/2013 </a:t>
            </a:r>
            <a:endParaRPr lang="en-US" dirty="0" smtClean="0"/>
          </a:p>
          <a:p>
            <a:pPr>
              <a:buNone/>
            </a:pPr>
            <a:r>
              <a:rPr lang="en-US" dirty="0" smtClean="0"/>
              <a:t>Time </a:t>
            </a:r>
            <a:r>
              <a:rPr lang="en-US" dirty="0"/>
              <a:t>: 10 AM </a:t>
            </a:r>
            <a:r>
              <a:rPr lang="en-US" dirty="0" smtClean="0"/>
              <a:t>*/</a:t>
            </a:r>
          </a:p>
          <a:p>
            <a:pPr>
              <a:buNone/>
            </a:pPr>
            <a:r>
              <a:rPr lang="en-US" dirty="0"/>
              <a:t>	</a:t>
            </a:r>
            <a:r>
              <a:rPr lang="en-US" dirty="0" smtClean="0"/>
              <a:t>OR</a:t>
            </a:r>
          </a:p>
          <a:p>
            <a:pPr>
              <a:buNone/>
            </a:pPr>
            <a:r>
              <a:rPr lang="en-US" dirty="0" smtClean="0"/>
              <a:t>//</a:t>
            </a:r>
            <a:r>
              <a:rPr lang="en-US" dirty="0" err="1" smtClean="0"/>
              <a:t>Logipoll</a:t>
            </a:r>
            <a:r>
              <a:rPr lang="en-US" dirty="0" smtClean="0"/>
              <a:t>  </a:t>
            </a:r>
            <a:r>
              <a:rPr lang="en-US" dirty="0" err="1" smtClean="0"/>
              <a:t>Infotech</a:t>
            </a:r>
            <a:r>
              <a:rPr lang="en-US" dirty="0" smtClean="0"/>
              <a:t> Pvt. Ltd. </a:t>
            </a: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Link Section</a:t>
            </a:r>
            <a:br>
              <a:rPr lang="en-US" b="1" dirty="0"/>
            </a:br>
            <a:endParaRPr lang="en-US" dirty="0"/>
          </a:p>
        </p:txBody>
      </p:sp>
      <p:sp>
        <p:nvSpPr>
          <p:cNvPr id="3" name="Content Placeholder 2"/>
          <p:cNvSpPr>
            <a:spLocks noGrp="1"/>
          </p:cNvSpPr>
          <p:nvPr>
            <p:ph idx="1"/>
          </p:nvPr>
        </p:nvSpPr>
        <p:spPr/>
        <p:txBody>
          <a:bodyPr/>
          <a:lstStyle/>
          <a:p>
            <a:r>
              <a:rPr lang="en-US" dirty="0"/>
              <a:t>the header files of the functions that are used in the program. It provides instructions to the compiler to link functions from the system library such as using the #include directive</a:t>
            </a:r>
            <a:r>
              <a:rPr lang="en-US" dirty="0" smtClean="0"/>
              <a:t>.</a:t>
            </a:r>
          </a:p>
          <a:p>
            <a:r>
              <a:rPr lang="en-US" dirty="0" smtClean="0"/>
              <a:t>Example</a:t>
            </a:r>
          </a:p>
          <a:p>
            <a:pPr>
              <a:buNone/>
            </a:pPr>
            <a:r>
              <a:rPr lang="en-US" dirty="0"/>
              <a:t> </a:t>
            </a:r>
            <a:r>
              <a:rPr lang="en-US" dirty="0" smtClean="0"/>
              <a:t>   #</a:t>
            </a:r>
            <a:r>
              <a:rPr lang="en-US" dirty="0" err="1" smtClean="0"/>
              <a:t>include"stdio.h</a:t>
            </a:r>
            <a:r>
              <a:rPr lang="en-US" dirty="0"/>
              <a:t>" //link section #</a:t>
            </a:r>
            <a:r>
              <a:rPr lang="en-US" dirty="0" err="1"/>
              <a:t>include"conio.h</a:t>
            </a:r>
            <a:r>
              <a:rPr lang="en-US" dirty="0"/>
              <a:t>" //link </a:t>
            </a:r>
            <a:r>
              <a:rPr lang="en-US" dirty="0" smtClean="0"/>
              <a:t>section</a:t>
            </a: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Definition Section</a:t>
            </a:r>
          </a:p>
        </p:txBody>
      </p:sp>
      <p:sp>
        <p:nvSpPr>
          <p:cNvPr id="3" name="Content Placeholder 2"/>
          <p:cNvSpPr>
            <a:spLocks noGrp="1"/>
          </p:cNvSpPr>
          <p:nvPr>
            <p:ph idx="1"/>
          </p:nvPr>
        </p:nvSpPr>
        <p:spPr/>
        <p:txBody>
          <a:bodyPr/>
          <a:lstStyle/>
          <a:p>
            <a:r>
              <a:rPr lang="en-US" dirty="0"/>
              <a:t>All the symbolic constants are written in the definition section. Macros are known as symbolic constants.</a:t>
            </a:r>
          </a:p>
          <a:p>
            <a:pPr>
              <a:buNone/>
            </a:pPr>
            <a:r>
              <a:rPr lang="en-US" dirty="0" smtClean="0"/>
              <a:t>Example</a:t>
            </a:r>
            <a:r>
              <a:rPr lang="en-US" dirty="0"/>
              <a:t> </a:t>
            </a:r>
          </a:p>
          <a:p>
            <a:pPr>
              <a:buNone/>
            </a:pPr>
            <a:r>
              <a:rPr lang="en-US" dirty="0" smtClean="0"/>
              <a:t>		#define </a:t>
            </a:r>
            <a:r>
              <a:rPr lang="en-US" dirty="0"/>
              <a:t>PI 3.14 //definition section </a:t>
            </a: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Global Declaration Section</a:t>
            </a:r>
            <a:br>
              <a:rPr lang="en-US" b="1" dirty="0" smtClean="0"/>
            </a:br>
            <a:endParaRPr lang="en-US" b="1" dirty="0"/>
          </a:p>
        </p:txBody>
      </p:sp>
      <p:sp>
        <p:nvSpPr>
          <p:cNvPr id="3" name="Content Placeholder 2"/>
          <p:cNvSpPr>
            <a:spLocks noGrp="1"/>
          </p:cNvSpPr>
          <p:nvPr>
            <p:ph idx="1"/>
          </p:nvPr>
        </p:nvSpPr>
        <p:spPr/>
        <p:txBody>
          <a:bodyPr/>
          <a:lstStyle/>
          <a:p>
            <a:r>
              <a:rPr lang="en-US" dirty="0" smtClean="0"/>
              <a:t>The </a:t>
            </a:r>
            <a:r>
              <a:rPr lang="en-US" dirty="0"/>
              <a:t>global variables that can be used anywhere in the program are declared in the global declaration section. This section also declares the user defined functions.</a:t>
            </a:r>
          </a:p>
          <a:p>
            <a:pPr>
              <a:buNone/>
            </a:pPr>
            <a:r>
              <a:rPr lang="en-US" dirty="0"/>
              <a:t> </a:t>
            </a:r>
            <a:r>
              <a:rPr lang="en-US" dirty="0" smtClean="0"/>
              <a:t>Examples</a:t>
            </a:r>
            <a:endParaRPr lang="en-US" dirty="0"/>
          </a:p>
          <a:p>
            <a:pPr>
              <a:buNone/>
            </a:pPr>
            <a:r>
              <a:rPr lang="en-US" b="1" dirty="0" smtClean="0"/>
              <a:t>		float</a:t>
            </a:r>
            <a:r>
              <a:rPr lang="en-US" dirty="0" smtClean="0"/>
              <a:t> </a:t>
            </a:r>
            <a:r>
              <a:rPr lang="en-US" dirty="0"/>
              <a:t>area; //global declaration section</a:t>
            </a: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Function Section</a:t>
            </a:r>
          </a:p>
        </p:txBody>
      </p:sp>
      <p:sp>
        <p:nvSpPr>
          <p:cNvPr id="3" name="Content Placeholder 2"/>
          <p:cNvSpPr>
            <a:spLocks noGrp="1"/>
          </p:cNvSpPr>
          <p:nvPr>
            <p:ph idx="1"/>
          </p:nvPr>
        </p:nvSpPr>
        <p:spPr/>
        <p:txBody>
          <a:bodyPr>
            <a:normAutofit fontScale="70000" lnSpcReduction="20000"/>
          </a:bodyPr>
          <a:lstStyle/>
          <a:p>
            <a:r>
              <a:rPr lang="en-US" dirty="0"/>
              <a:t>contains two parts, declaration and executable part. The declaration part declares all the variables that are used in executable part. These two parts must be written in between the opening and closing braces. Each statement in the declaration and executable part must end with a semicolon (;). The execution of the program starts at opening braces and ends at closing braces.</a:t>
            </a:r>
          </a:p>
          <a:p>
            <a:r>
              <a:rPr lang="en-US" b="1" dirty="0"/>
              <a:t>Declaration part: </a:t>
            </a:r>
            <a:r>
              <a:rPr lang="en-US" dirty="0"/>
              <a:t> </a:t>
            </a:r>
          </a:p>
          <a:p>
            <a:r>
              <a:rPr lang="en-US" dirty="0"/>
              <a:t>The declaration part declares all the variables used in the executable part.</a:t>
            </a:r>
          </a:p>
          <a:p>
            <a:r>
              <a:rPr lang="en-US" b="1" dirty="0"/>
              <a:t>Executable part: </a:t>
            </a:r>
            <a:r>
              <a:rPr lang="en-US" dirty="0"/>
              <a:t>There is at least one statement in the executable part. These two parts must appear between the opening and closing braces. The program execution begins at the opening brace and ends at the closing brace.</a:t>
            </a:r>
          </a:p>
          <a:p>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b="1" dirty="0"/>
              <a:t>void</a:t>
            </a:r>
            <a:r>
              <a:rPr lang="en-US" dirty="0"/>
              <a:t> main() </a:t>
            </a:r>
            <a:endParaRPr lang="en-US" dirty="0" smtClean="0"/>
          </a:p>
          <a:p>
            <a:pPr>
              <a:buNone/>
            </a:pPr>
            <a:r>
              <a:rPr lang="en-US" dirty="0" smtClean="0"/>
              <a:t>	{ </a:t>
            </a:r>
          </a:p>
          <a:p>
            <a:pPr lvl="1">
              <a:buNone/>
            </a:pPr>
            <a:r>
              <a:rPr lang="en-US" b="1" dirty="0"/>
              <a:t>	</a:t>
            </a:r>
            <a:r>
              <a:rPr lang="en-US" b="1" dirty="0" smtClean="0"/>
              <a:t>float</a:t>
            </a:r>
            <a:r>
              <a:rPr lang="en-US" dirty="0" smtClean="0"/>
              <a:t> </a:t>
            </a:r>
            <a:r>
              <a:rPr lang="en-US" dirty="0"/>
              <a:t>r; //declaration </a:t>
            </a:r>
            <a:r>
              <a:rPr lang="en-US" dirty="0" smtClean="0"/>
              <a:t>part</a:t>
            </a:r>
          </a:p>
          <a:p>
            <a:pPr lvl="1">
              <a:buNone/>
            </a:pPr>
            <a:r>
              <a:rPr lang="en-US" dirty="0"/>
              <a:t>	</a:t>
            </a:r>
            <a:r>
              <a:rPr lang="en-US" dirty="0" smtClean="0"/>
              <a:t> </a:t>
            </a:r>
            <a:r>
              <a:rPr lang="en-US" dirty="0" err="1"/>
              <a:t>printf</a:t>
            </a:r>
            <a:r>
              <a:rPr lang="en-US" dirty="0"/>
              <a:t>("Enter the radius of the circle\n"); //executable part start here </a:t>
            </a:r>
            <a:endParaRPr lang="en-US" dirty="0" smtClean="0"/>
          </a:p>
          <a:p>
            <a:pPr lvl="1">
              <a:buNone/>
            </a:pPr>
            <a:r>
              <a:rPr lang="en-US" dirty="0"/>
              <a:t>	</a:t>
            </a:r>
            <a:r>
              <a:rPr lang="en-US" dirty="0" err="1" smtClean="0"/>
              <a:t>scanf</a:t>
            </a:r>
            <a:r>
              <a:rPr lang="en-US" dirty="0"/>
              <a:t>("%</a:t>
            </a:r>
            <a:r>
              <a:rPr lang="en-US" dirty="0" err="1"/>
              <a:t>f",&amp;r</a:t>
            </a:r>
            <a:r>
              <a:rPr lang="en-US" dirty="0" smtClean="0"/>
              <a:t>);</a:t>
            </a:r>
          </a:p>
          <a:p>
            <a:pPr lvl="1">
              <a:buNone/>
            </a:pPr>
            <a:r>
              <a:rPr lang="en-US" dirty="0" smtClean="0"/>
              <a:t>	 </a:t>
            </a:r>
            <a:r>
              <a:rPr lang="en-US" dirty="0"/>
              <a:t>area=PI*r*r</a:t>
            </a:r>
            <a:r>
              <a:rPr lang="en-US" dirty="0" smtClean="0"/>
              <a:t>;</a:t>
            </a:r>
          </a:p>
          <a:p>
            <a:pPr lvl="1">
              <a:buNone/>
            </a:pPr>
            <a:r>
              <a:rPr lang="en-US" dirty="0" smtClean="0"/>
              <a:t>	 </a:t>
            </a:r>
            <a:r>
              <a:rPr lang="en-US" dirty="0" err="1"/>
              <a:t>printf</a:t>
            </a:r>
            <a:r>
              <a:rPr lang="en-US" dirty="0"/>
              <a:t>("Area of the circle=%f \</a:t>
            </a:r>
            <a:r>
              <a:rPr lang="en-US" dirty="0" err="1"/>
              <a:t>n",area</a:t>
            </a:r>
            <a:r>
              <a:rPr lang="en-US" dirty="0"/>
              <a:t>); </a:t>
            </a:r>
            <a:endParaRPr lang="en-US" dirty="0" smtClean="0"/>
          </a:p>
          <a:p>
            <a:pPr lvl="1">
              <a:buNone/>
            </a:pPr>
            <a:r>
              <a:rPr lang="en-US" dirty="0" smtClean="0"/>
              <a:t>	message</a:t>
            </a:r>
            <a:r>
              <a:rPr lang="en-US" dirty="0"/>
              <a:t>(); </a:t>
            </a:r>
            <a:endParaRPr lang="en-US" dirty="0" smtClean="0"/>
          </a:p>
          <a:p>
            <a:pPr lvl="1">
              <a:buNone/>
            </a:pPr>
            <a:r>
              <a:rPr lang="en-US" dirty="0" smtClean="0"/>
              <a:t>}</a:t>
            </a: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Subprogram Section</a:t>
            </a:r>
          </a:p>
        </p:txBody>
      </p:sp>
      <p:sp>
        <p:nvSpPr>
          <p:cNvPr id="3" name="Content Placeholder 2"/>
          <p:cNvSpPr>
            <a:spLocks noGrp="1"/>
          </p:cNvSpPr>
          <p:nvPr>
            <p:ph idx="1"/>
          </p:nvPr>
        </p:nvSpPr>
        <p:spPr/>
        <p:txBody>
          <a:bodyPr>
            <a:normAutofit fontScale="92500"/>
          </a:bodyPr>
          <a:lstStyle/>
          <a:p>
            <a:r>
              <a:rPr lang="en-US" dirty="0"/>
              <a:t>all the user defined functions that are used to perform a specific task. These user defined </a:t>
            </a:r>
            <a:r>
              <a:rPr lang="en-US" dirty="0" smtClean="0"/>
              <a:t> functions are called in the main()function.</a:t>
            </a:r>
          </a:p>
          <a:p>
            <a:r>
              <a:rPr lang="en-US" dirty="0" smtClean="0"/>
              <a:t>Example</a:t>
            </a:r>
          </a:p>
          <a:p>
            <a:pPr lvl="1">
              <a:buNone/>
            </a:pPr>
            <a:r>
              <a:rPr lang="en-US" b="1" dirty="0"/>
              <a:t>	</a:t>
            </a:r>
            <a:r>
              <a:rPr lang="en-US" b="1" dirty="0" smtClean="0"/>
              <a:t>void</a:t>
            </a:r>
            <a:r>
              <a:rPr lang="en-US" dirty="0" smtClean="0"/>
              <a:t> </a:t>
            </a:r>
            <a:r>
              <a:rPr lang="en-US" dirty="0"/>
              <a:t>message() </a:t>
            </a:r>
            <a:endParaRPr lang="en-US" dirty="0" smtClean="0"/>
          </a:p>
          <a:p>
            <a:pPr lvl="1">
              <a:buNone/>
            </a:pPr>
            <a:r>
              <a:rPr lang="en-US" dirty="0" smtClean="0"/>
              <a:t>		{</a:t>
            </a:r>
          </a:p>
          <a:p>
            <a:pPr lvl="1">
              <a:buNone/>
            </a:pPr>
            <a:r>
              <a:rPr lang="en-US" dirty="0"/>
              <a:t>	</a:t>
            </a:r>
            <a:r>
              <a:rPr lang="en-US" dirty="0" smtClean="0"/>
              <a:t>    	 </a:t>
            </a:r>
            <a:r>
              <a:rPr lang="en-US" dirty="0" err="1"/>
              <a:t>printf</a:t>
            </a:r>
            <a:r>
              <a:rPr lang="en-US" dirty="0"/>
              <a:t>("This Sub Function \n"); </a:t>
            </a:r>
            <a:endParaRPr lang="en-US" dirty="0" smtClean="0"/>
          </a:p>
          <a:p>
            <a:pPr lvl="1">
              <a:buNone/>
            </a:pPr>
            <a:r>
              <a:rPr lang="en-US" dirty="0" smtClean="0"/>
              <a:t>        </a:t>
            </a:r>
            <a:r>
              <a:rPr lang="en-US" dirty="0"/>
              <a:t>	</a:t>
            </a:r>
            <a:r>
              <a:rPr lang="en-US" dirty="0" err="1" smtClean="0"/>
              <a:t>printf</a:t>
            </a:r>
            <a:r>
              <a:rPr lang="en-US" dirty="0"/>
              <a:t>("we can take more Sub Function \n"); </a:t>
            </a:r>
            <a:endParaRPr lang="en-US" dirty="0" smtClean="0"/>
          </a:p>
          <a:p>
            <a:pPr lvl="1">
              <a:buNone/>
            </a:pPr>
            <a:r>
              <a:rPr lang="en-US" dirty="0" smtClean="0"/>
              <a:t>		}</a:t>
            </a: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pic>
        <p:nvPicPr>
          <p:cNvPr id="3074" name="Picture 2"/>
          <p:cNvPicPr>
            <a:picLocks noGrp="1" noChangeAspect="1" noChangeArrowheads="1"/>
          </p:cNvPicPr>
          <p:nvPr>
            <p:ph idx="1"/>
          </p:nvPr>
        </p:nvPicPr>
        <p:blipFill>
          <a:blip r:embed="rId3"/>
          <a:srcRect/>
          <a:stretch>
            <a:fillRect/>
          </a:stretch>
        </p:blipFill>
        <p:spPr bwMode="auto">
          <a:xfrm>
            <a:off x="0" y="0"/>
            <a:ext cx="7619999" cy="6400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does </a:t>
            </a:r>
            <a:r>
              <a:rPr lang="en-US" b="1" i="1" dirty="0" smtClean="0"/>
              <a:t>Programming?</a:t>
            </a:r>
            <a:endParaRPr lang="en-US" b="1"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pPr>
              <a:buNone/>
            </a:pPr>
            <a:r>
              <a:rPr lang="en-US" dirty="0"/>
              <a:t>Programming is the implementation of logic to facilitate specified computing operations and functionality. </a:t>
            </a:r>
          </a:p>
          <a:p>
            <a:r>
              <a:rPr lang="en-US" b="1" dirty="0"/>
              <a:t>Robustness</a:t>
            </a:r>
            <a:r>
              <a:rPr lang="en-US" dirty="0"/>
              <a:t>: Focuses on program continuation capability, regardless of errors or incorrect data</a:t>
            </a:r>
          </a:p>
          <a:p>
            <a:r>
              <a:rPr lang="en-US" b="1" dirty="0"/>
              <a:t>Reliability</a:t>
            </a:r>
            <a:r>
              <a:rPr lang="en-US" dirty="0"/>
              <a:t>: Focuses on correct design and algorithm implementation</a:t>
            </a:r>
          </a:p>
          <a:p>
            <a:r>
              <a:rPr lang="en-US" b="1" dirty="0"/>
              <a:t>Efficiency</a:t>
            </a:r>
            <a:r>
              <a:rPr lang="en-US" dirty="0"/>
              <a:t>: Focuses on memory, hardware or other properties used to optimize programs</a:t>
            </a:r>
          </a:p>
          <a:p>
            <a:r>
              <a:rPr lang="en-US" b="1" dirty="0"/>
              <a:t>Readability</a:t>
            </a:r>
            <a:r>
              <a:rPr lang="en-US" dirty="0"/>
              <a:t>: Proper documentation and indentation availability, which provides insight to other program developers or designers</a:t>
            </a:r>
          </a:p>
          <a:p>
            <a:pPr>
              <a:buNone/>
            </a:pP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0"/>
            <a:ext cx="8229600" cy="1143000"/>
          </a:xfrm>
        </p:spPr>
        <p:txBody>
          <a:bodyPr/>
          <a:lstStyle/>
          <a:p>
            <a:r>
              <a:rPr lang="en-US" b="1" dirty="0" smtClean="0"/>
              <a:t>Thank You</a:t>
            </a:r>
            <a:endParaRPr lang="en-US" b="1"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Operating System</a:t>
            </a:r>
            <a:endParaRPr lang="en-US" dirty="0"/>
          </a:p>
        </p:txBody>
      </p:sp>
      <p:sp>
        <p:nvSpPr>
          <p:cNvPr id="3" name="Content Placeholder 2"/>
          <p:cNvSpPr>
            <a:spLocks noGrp="1"/>
          </p:cNvSpPr>
          <p:nvPr>
            <p:ph idx="1"/>
          </p:nvPr>
        </p:nvSpPr>
        <p:spPr>
          <a:xfrm>
            <a:off x="457200" y="1600200"/>
            <a:ext cx="8534400" cy="4525963"/>
          </a:xfrm>
        </p:spPr>
        <p:txBody>
          <a:bodyPr>
            <a:normAutofit fontScale="85000" lnSpcReduction="20000"/>
          </a:bodyPr>
          <a:lstStyle/>
          <a:p>
            <a:pPr>
              <a:buNone/>
            </a:pPr>
            <a:r>
              <a:rPr lang="en-US" dirty="0"/>
              <a:t>An operating system (OS), in its most general sense, </a:t>
            </a:r>
            <a:r>
              <a:rPr lang="en-US" dirty="0" smtClean="0"/>
              <a:t>is software </a:t>
            </a:r>
            <a:r>
              <a:rPr lang="en-US" dirty="0"/>
              <a:t>that allows a user to run other applications on a computing device. </a:t>
            </a:r>
          </a:p>
          <a:p>
            <a:r>
              <a:rPr lang="en-US" dirty="0"/>
              <a:t>The operating system manages a computer's hardware resources, including:</a:t>
            </a:r>
          </a:p>
          <a:p>
            <a:r>
              <a:rPr lang="en-US" dirty="0"/>
              <a:t>Input devices such as a keyboard and mouse</a:t>
            </a:r>
          </a:p>
          <a:p>
            <a:r>
              <a:rPr lang="en-US" dirty="0"/>
              <a:t>Output devices such as display monitors, printers and scanners</a:t>
            </a:r>
          </a:p>
          <a:p>
            <a:r>
              <a:rPr lang="en-US" dirty="0"/>
              <a:t>Network devices such as modems, routers and network connections</a:t>
            </a:r>
          </a:p>
          <a:p>
            <a:r>
              <a:rPr lang="en-US" dirty="0"/>
              <a:t>Storage devices such as internal and external drives</a:t>
            </a:r>
          </a:p>
          <a:p>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686800" cy="1470025"/>
          </a:xfrm>
        </p:spPr>
        <p:txBody>
          <a:bodyPr>
            <a:normAutofit/>
          </a:bodyPr>
          <a:lstStyle/>
          <a:p>
            <a:pPr algn="l"/>
            <a:r>
              <a:rPr lang="en-US" sz="3200" b="1" dirty="0"/>
              <a:t>What does </a:t>
            </a:r>
            <a:r>
              <a:rPr lang="en-US" sz="3200" b="1" i="1" dirty="0"/>
              <a:t>System </a:t>
            </a:r>
            <a:r>
              <a:rPr lang="en-US" sz="3200" b="1" i="1" dirty="0" smtClean="0"/>
              <a:t>Programming</a:t>
            </a:r>
            <a:r>
              <a:rPr lang="en-US" sz="3200" b="1" dirty="0"/>
              <a:t> mean?</a:t>
            </a:r>
          </a:p>
        </p:txBody>
      </p:sp>
      <p:sp>
        <p:nvSpPr>
          <p:cNvPr id="3" name="Subtitle 2"/>
          <p:cNvSpPr>
            <a:spLocks noGrp="1"/>
          </p:cNvSpPr>
          <p:nvPr>
            <p:ph type="subTitle" idx="1"/>
          </p:nvPr>
        </p:nvSpPr>
        <p:spPr>
          <a:xfrm>
            <a:off x="228600" y="1447800"/>
            <a:ext cx="8610600" cy="3276600"/>
          </a:xfrm>
        </p:spPr>
        <p:txBody>
          <a:bodyPr>
            <a:normAutofit/>
          </a:bodyPr>
          <a:lstStyle/>
          <a:p>
            <a:pPr algn="l"/>
            <a:r>
              <a:rPr lang="en-US" dirty="0">
                <a:solidFill>
                  <a:schemeClr val="tx1"/>
                </a:solidFill>
              </a:rPr>
              <a:t>System programming involves designing and writing computer programs that allow the computer hardware to interface with the programmer and the user, leading to the effective execution of application software on the computer system. </a:t>
            </a: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Program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4100" dirty="0"/>
              <a:t>An application program is a comprehensive, self-contained program that performs a particular function directly for the user. </a:t>
            </a:r>
          </a:p>
          <a:p>
            <a:r>
              <a:rPr lang="en-US" dirty="0"/>
              <a:t>Email</a:t>
            </a:r>
          </a:p>
          <a:p>
            <a:r>
              <a:rPr lang="en-US" dirty="0"/>
              <a:t>Web browsers</a:t>
            </a:r>
          </a:p>
          <a:p>
            <a:r>
              <a:rPr lang="en-US" dirty="0"/>
              <a:t>Games</a:t>
            </a:r>
          </a:p>
          <a:p>
            <a:r>
              <a:rPr lang="en-US" dirty="0"/>
              <a:t>Word processors</a:t>
            </a:r>
          </a:p>
          <a:p>
            <a:r>
              <a:rPr lang="en-US" dirty="0"/>
              <a:t>Enterprise software</a:t>
            </a:r>
          </a:p>
          <a:p>
            <a:r>
              <a:rPr lang="en-US" dirty="0"/>
              <a:t>Accounting software</a:t>
            </a:r>
          </a:p>
          <a:p>
            <a:r>
              <a:rPr lang="en-US" dirty="0"/>
              <a:t>Graphics software</a:t>
            </a:r>
          </a:p>
          <a:p>
            <a:r>
              <a:rPr lang="en-US" dirty="0"/>
              <a:t>Media players</a:t>
            </a:r>
          </a:p>
          <a:p>
            <a:r>
              <a:rPr lang="en-US" dirty="0"/>
              <a:t>Database management</a:t>
            </a:r>
          </a:p>
          <a:p>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language</a:t>
            </a:r>
          </a:p>
        </p:txBody>
      </p:sp>
      <p:sp>
        <p:nvSpPr>
          <p:cNvPr id="3" name="Content Placeholder 2"/>
          <p:cNvSpPr>
            <a:spLocks noGrp="1"/>
          </p:cNvSpPr>
          <p:nvPr>
            <p:ph idx="1"/>
          </p:nvPr>
        </p:nvSpPr>
        <p:spPr/>
        <p:txBody>
          <a:bodyPr/>
          <a:lstStyle/>
          <a:p>
            <a:pPr>
              <a:buNone/>
            </a:pPr>
            <a:r>
              <a:rPr lang="en-US" b="1" dirty="0" smtClean="0"/>
              <a:t>Machine </a:t>
            </a:r>
            <a:r>
              <a:rPr lang="en-US" b="1" dirty="0"/>
              <a:t>code</a:t>
            </a:r>
            <a:r>
              <a:rPr lang="en-US" dirty="0"/>
              <a:t> or </a:t>
            </a:r>
            <a:r>
              <a:rPr lang="en-US" b="1" dirty="0"/>
              <a:t>object code</a:t>
            </a:r>
            <a:r>
              <a:rPr lang="en-US" dirty="0"/>
              <a:t>, </a:t>
            </a:r>
            <a:r>
              <a:rPr lang="en-US" b="1" dirty="0"/>
              <a:t>machine language</a:t>
            </a:r>
            <a:r>
              <a:rPr lang="en-US" dirty="0"/>
              <a:t> is a collection of binary digits or bits that the computer reads and interprets</a:t>
            </a:r>
            <a:r>
              <a:rPr lang="en-US" dirty="0" smtClean="0"/>
              <a:t>.</a:t>
            </a:r>
          </a:p>
          <a:p>
            <a:pPr>
              <a:buNone/>
            </a:pPr>
            <a:r>
              <a:rPr lang="en-US" dirty="0"/>
              <a:t>Below is an example of machine language (binary) for the text "Hello World</a:t>
            </a:r>
            <a:r>
              <a:rPr lang="en-US" dirty="0" smtClean="0"/>
              <a:t>".</a:t>
            </a:r>
          </a:p>
          <a:p>
            <a:pPr>
              <a:buNone/>
            </a:pPr>
            <a:r>
              <a:rPr lang="en-US" dirty="0" smtClean="0"/>
              <a:t>01001000 01100101 01101100 01101100 01101111 00100000 01010111 01101111 01110010 01101100 01100100</a:t>
            </a: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r>
              <a:rPr lang="en-US" b="1" dirty="0"/>
              <a:t>Compiler : </a:t>
            </a:r>
            <a:r>
              <a:rPr lang="en-US" dirty="0"/>
              <a:t>Compilers are used to convert high level languages (like C, C++ ) into machine code </a:t>
            </a:r>
            <a:r>
              <a:rPr lang="en-US" dirty="0" smtClean="0"/>
              <a:t>.</a:t>
            </a:r>
          </a:p>
          <a:p>
            <a:r>
              <a:rPr lang="en-US" b="1" dirty="0" err="1"/>
              <a:t>Assembers</a:t>
            </a:r>
            <a:r>
              <a:rPr lang="en-US" b="1" dirty="0"/>
              <a:t> : </a:t>
            </a:r>
            <a:r>
              <a:rPr lang="en-US" dirty="0"/>
              <a:t>Assembler are used to convert assembly language code into machine code</a:t>
            </a:r>
            <a:r>
              <a:rPr lang="en-US" dirty="0" smtClean="0"/>
              <a:t>.</a:t>
            </a:r>
          </a:p>
          <a:p>
            <a:r>
              <a:rPr lang="en-US" b="1" dirty="0"/>
              <a:t>Interpreter :</a:t>
            </a:r>
            <a:r>
              <a:rPr lang="en-US" dirty="0"/>
              <a:t> An interpreter is a computer program which executes  a statement directly (at runtime).</a:t>
            </a: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a:t>
            </a:r>
            <a:endParaRPr lang="en-US" dirty="0"/>
          </a:p>
        </p:txBody>
      </p:sp>
      <p:sp>
        <p:nvSpPr>
          <p:cNvPr id="3" name="Content Placeholder 2"/>
          <p:cNvSpPr>
            <a:spLocks noGrp="1"/>
          </p:cNvSpPr>
          <p:nvPr>
            <p:ph idx="1"/>
          </p:nvPr>
        </p:nvSpPr>
        <p:spPr/>
        <p:txBody>
          <a:bodyPr/>
          <a:lstStyle/>
          <a:p>
            <a:r>
              <a:rPr lang="en-US" dirty="0" smtClean="0"/>
              <a:t>It </a:t>
            </a:r>
            <a:r>
              <a:rPr lang="en-US" dirty="0"/>
              <a:t>allow us to give instructions to a computer in a language the computer understands. Just as many human-based languages exist, there are an array of computer programming languages that programmers can use to communicate with a computer. </a:t>
            </a:r>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Programming language</a:t>
            </a:r>
            <a:endParaRPr lang="en-US" dirty="0"/>
          </a:p>
        </p:txBody>
      </p:sp>
      <p:sp>
        <p:nvSpPr>
          <p:cNvPr id="3" name="Content Placeholder 2"/>
          <p:cNvSpPr>
            <a:spLocks noGrp="1"/>
          </p:cNvSpPr>
          <p:nvPr>
            <p:ph idx="1"/>
          </p:nvPr>
        </p:nvSpPr>
        <p:spPr/>
        <p:txBody>
          <a:bodyPr/>
          <a:lstStyle/>
          <a:p>
            <a:r>
              <a:rPr lang="en-US" dirty="0"/>
              <a:t>a structure-oriented, middle-level programming language mostly used to develop low-level applications</a:t>
            </a:r>
            <a:r>
              <a:rPr lang="en-US" dirty="0" smtClean="0"/>
              <a:t>.</a:t>
            </a:r>
          </a:p>
          <a:p>
            <a:r>
              <a:rPr lang="en-US" b="1" dirty="0"/>
              <a:t>Professions and </a:t>
            </a:r>
            <a:r>
              <a:rPr lang="en-US" b="1" dirty="0" smtClean="0"/>
              <a:t>Industries</a:t>
            </a:r>
          </a:p>
          <a:p>
            <a:r>
              <a:rPr lang="en-US" b="1" dirty="0"/>
              <a:t>Major </a:t>
            </a:r>
            <a:r>
              <a:rPr lang="en-US" b="1" dirty="0" smtClean="0"/>
              <a:t>Organizations</a:t>
            </a:r>
          </a:p>
          <a:p>
            <a:r>
              <a:rPr lang="en-US" b="1" dirty="0"/>
              <a:t>Specializations and Industries Where C Language is Used Most</a:t>
            </a:r>
            <a:endParaRPr lang="en-US" dirty="0"/>
          </a:p>
        </p:txBody>
      </p:sp>
      <p:pic>
        <p:nvPicPr>
          <p:cNvPr id="4" name="Picture 3"/>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7848600" y="0"/>
            <a:ext cx="1295400" cy="762000"/>
          </a:xfrm>
          <a:prstGeom prst="rect">
            <a:avLst/>
          </a:prstGeom>
          <a:noFill/>
          <a:ln>
            <a:noFill/>
          </a:ln>
        </p:spPr>
      </p:pic>
      <p:sp>
        <p:nvSpPr>
          <p:cNvPr id="5" name="Footer Placeholder 4"/>
          <p:cNvSpPr>
            <a:spLocks noGrp="1"/>
          </p:cNvSpPr>
          <p:nvPr>
            <p:ph type="ftr" sz="quarter" idx="11"/>
          </p:nvPr>
        </p:nvSpPr>
        <p:spPr/>
        <p:txBody>
          <a:bodyPr/>
          <a:lstStyle/>
          <a:p>
            <a:r>
              <a:rPr lang="en-US" smtClean="0"/>
              <a:t>Logipool Infotech Pvt. Ltd.</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7239</TotalTime>
  <Words>633</Words>
  <Application>Microsoft Office PowerPoint</Application>
  <PresentationFormat>On-screen Show (4:3)</PresentationFormat>
  <Paragraphs>108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Welcome</vt:lpstr>
      <vt:lpstr>What does Programming?</vt:lpstr>
      <vt:lpstr>Operating System</vt:lpstr>
      <vt:lpstr>What does System Programming mean?</vt:lpstr>
      <vt:lpstr>Application Program</vt:lpstr>
      <vt:lpstr>Machine language</vt:lpstr>
      <vt:lpstr>Slide 7</vt:lpstr>
      <vt:lpstr>Programming Language</vt:lpstr>
      <vt:lpstr>C Programming language</vt:lpstr>
      <vt:lpstr>Slide 10</vt:lpstr>
      <vt:lpstr>Structure of c programming</vt:lpstr>
      <vt:lpstr>Documentation Section</vt:lpstr>
      <vt:lpstr>Link Section </vt:lpstr>
      <vt:lpstr>Definition Section</vt:lpstr>
      <vt:lpstr>Global Declaration Section </vt:lpstr>
      <vt:lpstr>main() Function Section</vt:lpstr>
      <vt:lpstr>Slide 17</vt:lpstr>
      <vt:lpstr>Subprogram Section</vt:lpstr>
      <vt:lpstr>Slide 19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TG-PC-1</dc:creator>
  <cp:lastModifiedBy>TG-PC-1</cp:lastModifiedBy>
  <cp:revision>111</cp:revision>
  <dcterms:created xsi:type="dcterms:W3CDTF">2019-07-30T05:53:00Z</dcterms:created>
  <dcterms:modified xsi:type="dcterms:W3CDTF">2019-08-26T04:26:09Z</dcterms:modified>
</cp:coreProperties>
</file>