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9" autoAdjust="0"/>
    <p:restoredTop sz="94660"/>
  </p:normalViewPr>
  <p:slideViewPr>
    <p:cSldViewPr>
      <p:cViewPr>
        <p:scale>
          <a:sx n="71" d="100"/>
          <a:sy n="71" d="100"/>
        </p:scale>
        <p:origin x="-136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86BE1-C6A3-4C31-B67B-663FC7D76DD7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0E4DF-C2C1-49FE-864C-939189A172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1A5A-63CD-4B8B-BB6D-CAC8727C0095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9FE5-9CF7-42EF-8E0D-3E7BF12B5639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3989-B0D0-49B8-BA4A-343320F8E48F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DC5-9718-4961-88A9-008DC49A6C62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F334-5176-4221-A61B-AAD141CB2E60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FCCD-005C-469E-9A76-58D961AED6C4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E71-9D3E-4397-9692-D8C86F4C742C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684-2772-4EB0-8F54-18C528F5490D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367A-0916-4597-ABE0-637ED64793A4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ED6-4BA1-45C5-A0B8-A8F3DA993190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682-153A-4E6F-805C-DB4A7983BFC5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4A80-3C83-400E-AB63-83C610D93B02}" type="datetime1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Logipool Infotech Pvt. Ltd.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F2C5-9CAE-4EA2-B16B-6A2B0B9F10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Welcome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Logipool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Infotech</a:t>
            </a:r>
            <a:r>
              <a:rPr lang="en-US" sz="4000" b="1" dirty="0" smtClean="0">
                <a:solidFill>
                  <a:schemeClr val="tx1"/>
                </a:solidFill>
              </a:rPr>
              <a:t> Pvt. Ltd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 fields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1264A2-1123-4BEB-B1C1-60F96F2ADB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  <p:sp>
        <p:nvSpPr>
          <p:cNvPr id="1843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If space is a serious concern, you can select the number of bits used for each member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CHAR { unsigned ch: 7;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            unsigned font: 6;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            unsigned size: 19; };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Layout possibilities (machine-dependent):</a:t>
            </a:r>
            <a:endParaRPr lang="en-US" smtClean="0">
              <a:latin typeface="Lucida Console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2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920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1493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13779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16065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1835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63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22923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5209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27495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978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3206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34353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36639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38925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4121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4349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45783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48069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0355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" name="Rounded Rectangle 89"/>
          <p:cNvSpPr/>
          <p:nvPr/>
        </p:nvSpPr>
        <p:spPr>
          <a:xfrm>
            <a:off x="5264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492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7213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59499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61785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6407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6635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8643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70929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73215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75501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7778750" y="41719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09600" y="3943350"/>
            <a:ext cx="160655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2216150" y="3943350"/>
            <a:ext cx="13716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3587750" y="3943350"/>
            <a:ext cx="4343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73" name="TextBox 104"/>
          <p:cNvSpPr txBox="1">
            <a:spLocks noChangeArrowheads="1"/>
          </p:cNvSpPr>
          <p:nvPr/>
        </p:nvSpPr>
        <p:spPr bwMode="auto">
          <a:xfrm>
            <a:off x="1758950" y="4324350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ch</a:t>
            </a:r>
          </a:p>
        </p:txBody>
      </p:sp>
      <p:sp>
        <p:nvSpPr>
          <p:cNvPr id="18474" name="TextBox 105"/>
          <p:cNvSpPr txBox="1">
            <a:spLocks noChangeArrowheads="1"/>
          </p:cNvSpPr>
          <p:nvPr/>
        </p:nvSpPr>
        <p:spPr bwMode="auto">
          <a:xfrm>
            <a:off x="2863850" y="432435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font</a:t>
            </a:r>
          </a:p>
        </p:txBody>
      </p:sp>
      <p:sp>
        <p:nvSpPr>
          <p:cNvPr id="18475" name="TextBox 106"/>
          <p:cNvSpPr txBox="1">
            <a:spLocks noChangeArrowheads="1"/>
          </p:cNvSpPr>
          <p:nvPr/>
        </p:nvSpPr>
        <p:spPr bwMode="auto">
          <a:xfrm>
            <a:off x="7207250" y="432435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size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692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920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11493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13779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Rounded Rectangle 111"/>
          <p:cNvSpPr/>
          <p:nvPr/>
        </p:nvSpPr>
        <p:spPr>
          <a:xfrm>
            <a:off x="16065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1835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2063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22923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25209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ounded Rectangle 116"/>
          <p:cNvSpPr/>
          <p:nvPr/>
        </p:nvSpPr>
        <p:spPr>
          <a:xfrm>
            <a:off x="27495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2978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206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34353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36639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38925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3" name="Rounded Rectangle 122"/>
          <p:cNvSpPr/>
          <p:nvPr/>
        </p:nvSpPr>
        <p:spPr>
          <a:xfrm>
            <a:off x="4121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4349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5783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Rounded Rectangle 125"/>
          <p:cNvSpPr/>
          <p:nvPr/>
        </p:nvSpPr>
        <p:spPr>
          <a:xfrm>
            <a:off x="48069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7" name="Rounded Rectangle 126"/>
          <p:cNvSpPr/>
          <p:nvPr/>
        </p:nvSpPr>
        <p:spPr>
          <a:xfrm>
            <a:off x="50355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ounded Rectangle 127"/>
          <p:cNvSpPr/>
          <p:nvPr/>
        </p:nvSpPr>
        <p:spPr>
          <a:xfrm>
            <a:off x="5264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5492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57213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59499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61785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407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6635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ounded Rectangle 134"/>
          <p:cNvSpPr/>
          <p:nvPr/>
        </p:nvSpPr>
        <p:spPr>
          <a:xfrm>
            <a:off x="68643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70929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ounded Rectangle 136"/>
          <p:cNvSpPr/>
          <p:nvPr/>
        </p:nvSpPr>
        <p:spPr>
          <a:xfrm>
            <a:off x="73215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ounded Rectangle 137"/>
          <p:cNvSpPr/>
          <p:nvPr/>
        </p:nvSpPr>
        <p:spPr>
          <a:xfrm>
            <a:off x="75501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ounded Rectangle 138"/>
          <p:cNvSpPr/>
          <p:nvPr/>
        </p:nvSpPr>
        <p:spPr>
          <a:xfrm>
            <a:off x="7778750" y="5238750"/>
            <a:ext cx="76200" cy="7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6324600" y="5006975"/>
            <a:ext cx="160655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953000" y="5010150"/>
            <a:ext cx="13716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609600" y="5010150"/>
            <a:ext cx="4343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11" name="TextBox 142"/>
          <p:cNvSpPr txBox="1">
            <a:spLocks noChangeArrowheads="1"/>
          </p:cNvSpPr>
          <p:nvPr/>
        </p:nvSpPr>
        <p:spPr bwMode="auto">
          <a:xfrm>
            <a:off x="7473950" y="5410200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ch</a:t>
            </a:r>
          </a:p>
        </p:txBody>
      </p:sp>
      <p:sp>
        <p:nvSpPr>
          <p:cNvPr id="18512" name="TextBox 143"/>
          <p:cNvSpPr txBox="1">
            <a:spLocks noChangeArrowheads="1"/>
          </p:cNvSpPr>
          <p:nvPr/>
        </p:nvSpPr>
        <p:spPr bwMode="auto">
          <a:xfrm>
            <a:off x="5600700" y="539115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font</a:t>
            </a:r>
          </a:p>
        </p:txBody>
      </p:sp>
      <p:sp>
        <p:nvSpPr>
          <p:cNvPr id="18513" name="TextBox 144"/>
          <p:cNvSpPr txBox="1">
            <a:spLocks noChangeArrowheads="1"/>
          </p:cNvSpPr>
          <p:nvPr/>
        </p:nvSpPr>
        <p:spPr bwMode="auto">
          <a:xfrm>
            <a:off x="4229100" y="539115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size</a:t>
            </a:r>
          </a:p>
        </p:txBody>
      </p:sp>
      <p:sp>
        <p:nvSpPr>
          <p:cNvPr id="146" name="Line Callout 1 145"/>
          <p:cNvSpPr/>
          <p:nvPr/>
        </p:nvSpPr>
        <p:spPr>
          <a:xfrm>
            <a:off x="5943600" y="2133600"/>
            <a:ext cx="2971800" cy="914400"/>
          </a:xfrm>
          <a:prstGeom prst="borderCallout1">
            <a:avLst>
              <a:gd name="adj1" fmla="val 51586"/>
              <a:gd name="adj2" fmla="val -67"/>
              <a:gd name="adj3" fmla="val 87127"/>
              <a:gd name="adj4" fmla="val -222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Note: This won’t work on machines with 16-bit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147" name="Line Callout 1 146"/>
          <p:cNvSpPr/>
          <p:nvPr/>
        </p:nvSpPr>
        <p:spPr>
          <a:xfrm>
            <a:off x="3657600" y="609600"/>
            <a:ext cx="3505200" cy="457200"/>
          </a:xfrm>
          <a:prstGeom prst="borderCallout1">
            <a:avLst>
              <a:gd name="adj1" fmla="val 99347"/>
              <a:gd name="adj2" fmla="val 22516"/>
              <a:gd name="adj3" fmla="val 340858"/>
              <a:gd name="adj4" fmla="val -240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Bit field members must be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dirty="0" err="1"/>
              <a:t>s</a:t>
            </a:r>
            <a:endParaRPr lang="en-US" dirty="0"/>
          </a:p>
        </p:txBody>
      </p:sp>
      <p:pic>
        <p:nvPicPr>
          <p:cNvPr id="105" name="Picture 10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 fields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2D1378-0687-4708-983E-62D6915079E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  <p:sp>
        <p:nvSpPr>
          <p:cNvPr id="1946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r>
              <a:rPr lang="en-US" smtClean="0"/>
              <a:t>Portability is an issue:</a:t>
            </a:r>
          </a:p>
          <a:p>
            <a:pPr lvl="1"/>
            <a:r>
              <a:rPr lang="en-US" smtClean="0"/>
              <a:t>Do any bit field sizes exceed the machine’s </a:t>
            </a:r>
            <a:r>
              <a:rPr lang="en-US" sz="2000" smtClean="0">
                <a:latin typeface="Lucida Console" pitchFamily="49" charset="0"/>
              </a:rPr>
              <a:t>int</a:t>
            </a:r>
            <a:r>
              <a:rPr lang="en-US" smtClean="0"/>
              <a:t> size?</a:t>
            </a:r>
          </a:p>
          <a:p>
            <a:pPr lvl="1"/>
            <a:r>
              <a:rPr lang="en-US" smtClean="0"/>
              <a:t>Is there any pointer manipulation in your code that assumes a particular layout?</a:t>
            </a:r>
          </a:p>
          <a:p>
            <a:r>
              <a:rPr lang="en-US" smtClean="0"/>
              <a:t>Bit fields are “syntactic sugar” for more complex shifting/masking</a:t>
            </a:r>
          </a:p>
          <a:p>
            <a:pPr lvl="1"/>
            <a:r>
              <a:rPr lang="en-US" smtClean="0"/>
              <a:t>e.g. to get </a:t>
            </a:r>
            <a:r>
              <a:rPr lang="en-US" sz="2000" smtClean="0">
                <a:latin typeface="Lucida Console" pitchFamily="49" charset="0"/>
              </a:rPr>
              <a:t>font</a:t>
            </a:r>
            <a:r>
              <a:rPr lang="en-US" smtClean="0"/>
              <a:t> value, mask off the </a:t>
            </a:r>
            <a:r>
              <a:rPr lang="en-US" sz="2000" smtClean="0">
                <a:latin typeface="Lucida Console" pitchFamily="49" charset="0"/>
              </a:rPr>
              <a:t>ch</a:t>
            </a:r>
            <a:r>
              <a:rPr lang="en-US" smtClean="0"/>
              <a:t> and </a:t>
            </a:r>
            <a:r>
              <a:rPr lang="en-US" sz="2000" smtClean="0">
                <a:latin typeface="Lucida Console" pitchFamily="49" charset="0"/>
              </a:rPr>
              <a:t>size</a:t>
            </a:r>
            <a:r>
              <a:rPr lang="en-US" smtClean="0"/>
              <a:t> bits, then shift right by 19</a:t>
            </a:r>
          </a:p>
          <a:p>
            <a:pPr lvl="1"/>
            <a:r>
              <a:rPr lang="en-US" smtClean="0"/>
              <a:t>This is what </a:t>
            </a:r>
            <a:r>
              <a:rPr lang="en-US" i="1" smtClean="0"/>
              <a:t>actually happens</a:t>
            </a:r>
            <a:r>
              <a:rPr lang="en-US" smtClean="0"/>
              <a:t> in the object code –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bit fields just make it look simpler at the source level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as function arguments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8CDBD4-8BF6-49A3-ACF8-50BE7A7DCF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2048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Structures are scalars, so they can be returned and passed as arguments – just like </a:t>
            </a:r>
            <a:r>
              <a:rPr lang="en-US" sz="2000" smtClean="0">
                <a:latin typeface="Lucida Console" pitchFamily="49" charset="0"/>
              </a:rPr>
              <a:t>int</a:t>
            </a:r>
            <a:r>
              <a:rPr lang="en-US" smtClean="0"/>
              <a:t>s, </a:t>
            </a:r>
            <a:r>
              <a:rPr lang="en-US" sz="2000" smtClean="0">
                <a:latin typeface="Lucida Console" pitchFamily="49" charset="0"/>
              </a:rPr>
              <a:t>char</a:t>
            </a:r>
            <a:r>
              <a:rPr lang="en-US" smtClean="0"/>
              <a:t>s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BIG changestruct(struct BIG s);</a:t>
            </a:r>
          </a:p>
          <a:p>
            <a:pPr lvl="1"/>
            <a:r>
              <a:rPr lang="en-US" smtClean="0"/>
              <a:t>Call by value: temporary copy of structure is created</a:t>
            </a:r>
          </a:p>
          <a:p>
            <a:pPr lvl="1"/>
            <a:r>
              <a:rPr lang="en-US" smtClean="0"/>
              <a:t>Caution: passing large structures is inefficient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– involves a lot of copying</a:t>
            </a:r>
          </a:p>
          <a:p>
            <a:r>
              <a:rPr lang="en-US" smtClean="0"/>
              <a:t>avoid by passing a pointer to the structure instead: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void changestruct(struct BIG *s);</a:t>
            </a:r>
          </a:p>
          <a:p>
            <a:r>
              <a:rPr lang="en-US" smtClean="0"/>
              <a:t>What if the </a:t>
            </a:r>
            <a:r>
              <a:rPr lang="en-US" sz="2000" smtClean="0">
                <a:latin typeface="Lucida Console" pitchFamily="49" charset="0"/>
              </a:rPr>
              <a:t>struct</a:t>
            </a:r>
            <a:r>
              <a:rPr lang="en-US" smtClean="0"/>
              <a:t> argument is read-only?</a:t>
            </a:r>
          </a:p>
          <a:p>
            <a:pPr lvl="1"/>
            <a:r>
              <a:rPr lang="en-US" smtClean="0"/>
              <a:t>Safe approach: use </a:t>
            </a:r>
            <a:r>
              <a:rPr lang="en-US" sz="2000" smtClean="0">
                <a:latin typeface="Lucida Console" pitchFamily="49" charset="0"/>
              </a:rPr>
              <a:t>const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void changestruct(struct BIG const *s);</a:t>
            </a:r>
          </a:p>
          <a:p>
            <a:endParaRPr lang="en-US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Unions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543A65-C2B2-4471-BC5D-5BBE670A2B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  <p:sp>
        <p:nvSpPr>
          <p:cNvPr id="2150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Like structures, but every member occupies the same region of memory!</a:t>
            </a:r>
          </a:p>
          <a:p>
            <a:pPr lvl="1"/>
            <a:r>
              <a:rPr lang="en-US" smtClean="0"/>
              <a:t>Structures: members are “and”ed together: “name and species and owner”</a:t>
            </a:r>
          </a:p>
          <a:p>
            <a:pPr lvl="1"/>
            <a:r>
              <a:rPr lang="en-US" smtClean="0"/>
              <a:t>Unions: members are “xor”ed together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union VALUE {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float f;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int i;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char *s;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};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/* either a float xor an int xor a string */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Unions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578CC8-701B-45C8-8E36-E55A3861638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r>
              <a:rPr lang="en-US" smtClean="0"/>
              <a:t>Up to programmer to determine how to interpret a union (i.e. which member to access)</a:t>
            </a:r>
          </a:p>
          <a:p>
            <a:r>
              <a:rPr lang="en-US" smtClean="0"/>
              <a:t>Often used in conjunction with a “type” variable that indicates how to interpret the union value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enum TYPE { INT, FLOAT, STRING };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VARIABLE {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enum TYPE type;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union VALUE value;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};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105400" y="4267200"/>
            <a:ext cx="3124200" cy="762000"/>
          </a:xfrm>
          <a:prstGeom prst="borderCallout1">
            <a:avLst>
              <a:gd name="adj1" fmla="val 45847"/>
              <a:gd name="adj2" fmla="val -1252"/>
              <a:gd name="adj3" fmla="val 21532"/>
              <a:gd name="adj4" fmla="val -64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sz="2000" dirty="0">
                <a:latin typeface="Lucida Console" pitchFamily="49" charset="0"/>
              </a:rPr>
              <a:t>type</a:t>
            </a:r>
            <a:r>
              <a:rPr lang="en-US" dirty="0"/>
              <a:t> to determine how to interpret </a:t>
            </a:r>
            <a:r>
              <a:rPr lang="en-US" sz="2000" dirty="0">
                <a:latin typeface="Lucida Console" pitchFamily="49" charset="0"/>
              </a:rPr>
              <a:t>value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ED5A66-5505-4425-BC9D-B5B099127B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2355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Storage</a:t>
            </a:r>
          </a:p>
          <a:p>
            <a:pPr lvl="1"/>
            <a:r>
              <a:rPr lang="en-US" smtClean="0"/>
              <a:t>size of union is the size of its largest member</a:t>
            </a:r>
          </a:p>
          <a:p>
            <a:pPr lvl="1"/>
            <a:r>
              <a:rPr lang="en-US" smtClean="0"/>
              <a:t>avoid unions with widely varying member sizes;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for the larger data types, consider using pointers instead</a:t>
            </a:r>
          </a:p>
          <a:p>
            <a:r>
              <a:rPr lang="en-US" smtClean="0"/>
              <a:t>Initialization</a:t>
            </a:r>
          </a:p>
          <a:p>
            <a:pPr lvl="1"/>
            <a:r>
              <a:rPr lang="en-US" smtClean="0"/>
              <a:t>Union may only be initialized to a value appropriate for the type of its first member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Logipool Infotech Pvt. Ltd.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 structures: aggregate, yet scalar</a:t>
            </a:r>
          </a:p>
        </p:txBody>
      </p:sp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501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35C389-49C1-4C0B-B7C7-4D8D76383D9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aggregate in that they hold multiple data items at one time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named </a:t>
            </a:r>
            <a:r>
              <a:rPr lang="en-US" i="1" dirty="0" smtClean="0"/>
              <a:t>members</a:t>
            </a:r>
            <a:r>
              <a:rPr lang="en-US" dirty="0" smtClean="0"/>
              <a:t> hold data items of various types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like the notion of class/field in C or C++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	– but without the data hiding features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scalar in that C treats each structure as a unit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as opposed to the “array” approach: a pointer to a collection of members in memory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entire structures (not just pointers to structures) may be passed as function arguments, assigned to variables, etc.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Interestingly, they cannot be compared using </a:t>
            </a:r>
            <a:r>
              <a:rPr lang="en-US" sz="2000" dirty="0" smtClean="0">
                <a:latin typeface="Lucida Console" pitchFamily="49" charset="0"/>
              </a:rPr>
              <a:t>==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	(rationale: too inefficient)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declarations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8A0902-934B-4694-803B-E834B9F6D73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1126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r>
              <a:rPr lang="en-US" smtClean="0"/>
              <a:t>Combined variable and type declaration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tag {member-list} variable-list;</a:t>
            </a:r>
          </a:p>
          <a:p>
            <a:r>
              <a:rPr lang="en-US" smtClean="0"/>
              <a:t>Any one of the three portions can be omitted</a:t>
            </a:r>
          </a:p>
          <a:p>
            <a:pPr>
              <a:buFont typeface="Wingdings 3" pitchFamily="18" charset="2"/>
              <a:buNone/>
            </a:pPr>
            <a:endParaRPr lang="en-US" sz="2000" smtClean="0">
              <a:latin typeface="Lucida Console" pitchFamily="49" charset="0"/>
            </a:endParaRP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{int a, b; char *p;} x, y;  /* omit tag */</a:t>
            </a:r>
          </a:p>
          <a:p>
            <a:pPr lvl="1"/>
            <a:r>
              <a:rPr lang="en-US" smtClean="0"/>
              <a:t>variables </a:t>
            </a:r>
            <a:r>
              <a:rPr lang="en-US" sz="2000" smtClean="0">
                <a:latin typeface="Lucida Console" pitchFamily="49" charset="0"/>
              </a:rPr>
              <a:t>x, y</a:t>
            </a:r>
            <a:r>
              <a:rPr lang="en-US" smtClean="0"/>
              <a:t> declared with members as described:</a:t>
            </a:r>
          </a:p>
          <a:p>
            <a:pPr lvl="1">
              <a:buFont typeface="Wingdings 3" pitchFamily="18" charset="2"/>
              <a:buNone/>
            </a:pPr>
            <a:r>
              <a:rPr lang="en-US" sz="1700" smtClean="0">
                <a:latin typeface="Lucida Console" pitchFamily="49" charset="0"/>
              </a:rPr>
              <a:t>	</a:t>
            </a:r>
            <a:r>
              <a:rPr lang="en-US" sz="2000" smtClean="0">
                <a:latin typeface="Lucida Console" pitchFamily="49" charset="0"/>
              </a:rPr>
              <a:t>int</a:t>
            </a:r>
            <a:r>
              <a:rPr lang="en-US" smtClean="0"/>
              <a:t> members </a:t>
            </a:r>
            <a:r>
              <a:rPr lang="en-US" sz="2000" smtClean="0">
                <a:latin typeface="Lucida Console" pitchFamily="49" charset="0"/>
              </a:rPr>
              <a:t>a, b</a:t>
            </a:r>
            <a:r>
              <a:rPr lang="en-US" smtClean="0"/>
              <a:t> and </a:t>
            </a:r>
            <a:r>
              <a:rPr lang="en-US" sz="2000" smtClean="0">
                <a:latin typeface="Lucida Console" pitchFamily="49" charset="0"/>
              </a:rPr>
              <a:t>char</a:t>
            </a:r>
            <a:r>
              <a:rPr lang="en-US" smtClean="0"/>
              <a:t> pointer </a:t>
            </a:r>
            <a:r>
              <a:rPr lang="en-US" sz="2000" smtClean="0">
                <a:latin typeface="Lucida Console" pitchFamily="49" charset="0"/>
              </a:rPr>
              <a:t>p</a:t>
            </a:r>
            <a:r>
              <a:rPr lang="en-US" smtClean="0"/>
              <a:t>.</a:t>
            </a:r>
          </a:p>
          <a:p>
            <a:pPr lvl="1"/>
            <a:r>
              <a:rPr lang="en-US" sz="2000" smtClean="0">
                <a:latin typeface="Lucida Console" pitchFamily="49" charset="0"/>
              </a:rPr>
              <a:t>x</a:t>
            </a:r>
            <a:r>
              <a:rPr lang="en-US" smtClean="0"/>
              <a:t> and </a:t>
            </a:r>
            <a:r>
              <a:rPr lang="en-US" sz="2000" smtClean="0">
                <a:latin typeface="Lucida Console" pitchFamily="49" charset="0"/>
              </a:rPr>
              <a:t>y</a:t>
            </a:r>
            <a:r>
              <a:rPr lang="en-US" smtClean="0"/>
              <a:t> have same type, but differ from all others –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even if there is another declaration:</a:t>
            </a:r>
          </a:p>
          <a:p>
            <a:pPr lvl="1">
              <a:buFont typeface="Wingdings 3" pitchFamily="18" charset="2"/>
              <a:buNone/>
            </a:pPr>
            <a:r>
              <a:rPr lang="en-US" sz="1700" smtClean="0">
                <a:latin typeface="Lucida Console" pitchFamily="49" charset="0"/>
              </a:rPr>
              <a:t>	struct {int a, b; char *p;} z;</a:t>
            </a:r>
          </a:p>
          <a:p>
            <a:pPr lvl="1">
              <a:buFont typeface="Wingdings 3" pitchFamily="18" charset="2"/>
              <a:buNone/>
            </a:pPr>
            <a:r>
              <a:rPr lang="en-US" sz="1700" smtClean="0">
                <a:latin typeface="Lucida Console" pitchFamily="49" charset="0"/>
              </a:rPr>
              <a:t>  /* z has different type from x, y */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declarations</a:t>
            </a:r>
          </a:p>
        </p:txBody>
      </p:sp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7AE496-F885-4F18-8FA0-D7A20D969A4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229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S {int a, b; char *p;};  /* omit variables */</a:t>
            </a:r>
          </a:p>
          <a:p>
            <a:r>
              <a:rPr lang="en-US" smtClean="0"/>
              <a:t>No variables are declared, but there is now a type </a:t>
            </a:r>
            <a:r>
              <a:rPr lang="en-US" sz="2000" smtClean="0">
                <a:latin typeface="Lucida Console" pitchFamily="49" charset="0"/>
              </a:rPr>
              <a:t>struct S</a:t>
            </a:r>
            <a:r>
              <a:rPr lang="en-US" smtClean="0"/>
              <a:t> that can be referred to later</a:t>
            </a:r>
          </a:p>
          <a:p>
            <a:pPr>
              <a:buFont typeface="Wingdings 3" pitchFamily="18" charset="2"/>
              <a:buNone/>
            </a:pPr>
            <a:endParaRPr lang="en-US" sz="2000" smtClean="0">
              <a:latin typeface="Lucida Console" pitchFamily="49" charset="0"/>
            </a:endParaRP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S z;  /* omit members */</a:t>
            </a:r>
          </a:p>
          <a:p>
            <a:pPr lvl="1"/>
            <a:r>
              <a:rPr lang="en-US" smtClean="0"/>
              <a:t>Given an earlier declaration of </a:t>
            </a:r>
            <a:r>
              <a:rPr lang="en-US" sz="2000" smtClean="0">
                <a:latin typeface="Lucida Console" pitchFamily="49" charset="0"/>
              </a:rPr>
              <a:t>struct S</a:t>
            </a:r>
            <a:r>
              <a:rPr lang="en-US" smtClean="0"/>
              <a:t>, this declares a variable of that type</a:t>
            </a:r>
          </a:p>
          <a:p>
            <a:pPr>
              <a:buFont typeface="Wingdings 3" pitchFamily="18" charset="2"/>
              <a:buNone/>
            </a:pPr>
            <a:endParaRPr lang="en-US" sz="2000" smtClean="0">
              <a:latin typeface="Lucida Console" pitchFamily="49" charset="0"/>
            </a:endParaRP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typedef struct {int a, b; char *p;} S;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/* omit both tag and variables */</a:t>
            </a:r>
          </a:p>
          <a:p>
            <a:pPr lvl="1"/>
            <a:r>
              <a:rPr lang="en-US" smtClean="0"/>
              <a:t>This creates a simple type name </a:t>
            </a:r>
            <a:r>
              <a:rPr lang="en-US" sz="2000" smtClean="0">
                <a:latin typeface="Lucida Console" pitchFamily="49" charset="0"/>
              </a:rPr>
              <a:t>S</a:t>
            </a:r>
          </a:p>
          <a:p>
            <a:pPr lvl="1">
              <a:buFont typeface="Wingdings 3" pitchFamily="18" charset="2"/>
              <a:buNone/>
            </a:pPr>
            <a:r>
              <a:rPr lang="en-US" smtClean="0"/>
              <a:t>	(more convenient than </a:t>
            </a:r>
            <a:r>
              <a:rPr lang="en-US" sz="2000" smtClean="0">
                <a:latin typeface="Lucida Console" pitchFamily="49" charset="0"/>
              </a:rPr>
              <a:t>struct S</a:t>
            </a:r>
            <a:r>
              <a:rPr lang="en-US" smtClean="0"/>
              <a:t>)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Recursively defined structures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B84426-1AED-4EF1-80D9-14077AC48E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1331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Obviously, you can’t have a structure that contains an instance of itself as a member – such a data item would be infinitely large</a:t>
            </a:r>
          </a:p>
          <a:p>
            <a:r>
              <a:rPr lang="en-US" smtClean="0"/>
              <a:t>But within a structure you can </a:t>
            </a:r>
            <a:r>
              <a:rPr lang="en-US" i="1" smtClean="0"/>
              <a:t>refer</a:t>
            </a:r>
            <a:r>
              <a:rPr lang="en-US" smtClean="0"/>
              <a:t> to structures of the same type, via pointers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TREENODE {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char *label;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struct TREENODE *leftchild, *rightchild;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}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Recursively defined structures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894E8C-721F-4000-8DBE-587E922AF6B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1434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When two structures refer to each other, one must be declared in incomplete (prototype) fashion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HUMAN;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PET {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char name[NAME_LIMIT];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char species[NAME_LIMIT];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struct HUMAN *owner;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} fido = {″Fido″, ″Canis lupus familiaris″};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HUMAN {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char name[NAME_LIMIT];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struct PET pets[PET_LIMIT];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} sam = {″Sam″, {fido}};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953000" y="4876800"/>
            <a:ext cx="3886200" cy="1066800"/>
          </a:xfrm>
          <a:prstGeom prst="borderCallout1">
            <a:avLst>
              <a:gd name="adj1" fmla="val 840"/>
              <a:gd name="adj2" fmla="val 40833"/>
              <a:gd name="adj3" fmla="val -55091"/>
              <a:gd name="adj4" fmla="val 4981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We can’t initialize the </a:t>
            </a:r>
            <a:r>
              <a:rPr lang="en-US" sz="2000" dirty="0">
                <a:latin typeface="Lucida Console" pitchFamily="49" charset="0"/>
              </a:rPr>
              <a:t>owner</a:t>
            </a:r>
            <a:r>
              <a:rPr lang="en-US" dirty="0"/>
              <a:t> member at this point,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since it hasn’t been declared yet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3613" y="4800600"/>
            <a:ext cx="16764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Direct access operator </a:t>
            </a:r>
            <a:r>
              <a:rPr lang="en-US" sz="2000" smtClean="0">
                <a:latin typeface="Lucida Console" pitchFamily="49" charset="0"/>
              </a:rPr>
              <a:t>s.m</a:t>
            </a:r>
          </a:p>
          <a:p>
            <a:pPr lvl="1"/>
            <a:r>
              <a:rPr lang="en-US" smtClean="0"/>
              <a:t>subscript and dot operators have same precedence and associate left-to-right, so we don’t need parentheses for </a:t>
            </a:r>
            <a:r>
              <a:rPr lang="en-US" sz="2000" smtClean="0">
                <a:latin typeface="Lucida Console" pitchFamily="49" charset="0"/>
              </a:rPr>
              <a:t>sam.pets[0].species</a:t>
            </a:r>
          </a:p>
          <a:p>
            <a:r>
              <a:rPr lang="en-US" smtClean="0"/>
              <a:t>Indirect access </a:t>
            </a:r>
            <a:r>
              <a:rPr lang="en-US" sz="2000" smtClean="0">
                <a:latin typeface="Lucida Console" pitchFamily="49" charset="0"/>
              </a:rPr>
              <a:t>s-&gt;m</a:t>
            </a:r>
            <a:r>
              <a:rPr lang="en-US" smtClean="0"/>
              <a:t>: equivalent to </a:t>
            </a:r>
            <a:r>
              <a:rPr lang="en-US" sz="2000" smtClean="0">
                <a:latin typeface="Lucida Console" pitchFamily="49" charset="0"/>
              </a:rPr>
              <a:t>(*s).m</a:t>
            </a:r>
          </a:p>
          <a:p>
            <a:pPr lvl="1"/>
            <a:r>
              <a:rPr lang="en-US" smtClean="0"/>
              <a:t>Dereference a pointer to a structure, then return a member of that structure</a:t>
            </a:r>
          </a:p>
          <a:p>
            <a:pPr lvl="1"/>
            <a:r>
              <a:rPr lang="en-US" smtClean="0"/>
              <a:t>Dot operator has higher precedence than indirection operator , so parentheses are needed in (*s).m</a:t>
            </a:r>
          </a:p>
          <a:p>
            <a:pPr lvl="1"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(*fido.owner).name	</a:t>
            </a:r>
            <a:r>
              <a:rPr lang="en-US" smtClean="0"/>
              <a:t>	or	</a:t>
            </a:r>
            <a:r>
              <a:rPr lang="en-US" sz="2000" smtClean="0">
                <a:latin typeface="Lucida Console" pitchFamily="49" charset="0"/>
              </a:rPr>
              <a:t>fido.owner-&gt;name</a:t>
            </a:r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 access</a:t>
            </a:r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23A897-10FB-4D81-BDC8-E7BDD4EE509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76200" y="5410200"/>
            <a:ext cx="5105400" cy="838200"/>
          </a:xfrm>
          <a:prstGeom prst="borderCallout1">
            <a:avLst>
              <a:gd name="adj1" fmla="val 1967"/>
              <a:gd name="adj2" fmla="val 22804"/>
              <a:gd name="adj3" fmla="val -26801"/>
              <a:gd name="adj4" fmla="val 277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Lucida Console" pitchFamily="49" charset="0"/>
              </a:rPr>
              <a:t>.</a:t>
            </a:r>
            <a:r>
              <a:rPr lang="en-US" dirty="0"/>
              <a:t> evaluated first: access </a:t>
            </a:r>
            <a:r>
              <a:rPr lang="en-US" sz="2000" dirty="0">
                <a:latin typeface="Lucida Console" pitchFamily="49" charset="0"/>
              </a:rPr>
              <a:t>owner</a:t>
            </a:r>
            <a:r>
              <a:rPr lang="en-US" dirty="0"/>
              <a:t> member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Lucida Console" pitchFamily="49" charset="0"/>
              </a:rPr>
              <a:t>*</a:t>
            </a:r>
            <a:r>
              <a:rPr lang="en-US" dirty="0"/>
              <a:t> evaluated next: dereference pointer to </a:t>
            </a:r>
            <a:r>
              <a:rPr lang="en-US" sz="2000" dirty="0">
                <a:latin typeface="Lucida Console" pitchFamily="49" charset="0"/>
              </a:rPr>
              <a:t>HUMAN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257800" y="5562600"/>
            <a:ext cx="3810000" cy="685800"/>
          </a:xfrm>
          <a:prstGeom prst="borderCallout1">
            <a:avLst>
              <a:gd name="adj1" fmla="val 1967"/>
              <a:gd name="adj2" fmla="val 39789"/>
              <a:gd name="adj3" fmla="val -63724"/>
              <a:gd name="adj4" fmla="val 322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Lucida Console" pitchFamily="49" charset="0"/>
              </a:rPr>
              <a:t>.</a:t>
            </a:r>
            <a:r>
              <a:rPr lang="en-US" dirty="0"/>
              <a:t> and  </a:t>
            </a:r>
            <a:r>
              <a:rPr lang="en-US" sz="2000" dirty="0">
                <a:latin typeface="Lucida Console" pitchFamily="49" charset="0"/>
              </a:rPr>
              <a:t>-&gt; </a:t>
            </a:r>
            <a:r>
              <a:rPr lang="en-US" dirty="0"/>
              <a:t>have equal precedence and associate left-to-right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err="1" smtClean="0">
                <a:latin typeface="Lucida Console" pitchFamily="49" charset="0"/>
              </a:rPr>
              <a:t>struct</a:t>
            </a:r>
            <a:r>
              <a:rPr lang="en-US" sz="2400" dirty="0" smtClean="0">
                <a:latin typeface="Lucida Console" pitchFamily="49" charset="0"/>
              </a:rPr>
              <a:t> COST { </a:t>
            </a:r>
            <a:r>
              <a:rPr lang="en-US" sz="2400" dirty="0" err="1" smtClean="0"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amount;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        char </a:t>
            </a:r>
            <a:r>
              <a:rPr lang="en-US" sz="2400" dirty="0" err="1" smtClean="0">
                <a:latin typeface="Lucida Console" pitchFamily="49" charset="0"/>
              </a:rPr>
              <a:t>currency_type</a:t>
            </a:r>
            <a:r>
              <a:rPr lang="en-US" sz="2400" dirty="0" smtClean="0">
                <a:latin typeface="Lucida Console" pitchFamily="49" charset="0"/>
              </a:rPr>
              <a:t>[2]; }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err="1" smtClean="0">
                <a:latin typeface="Lucida Console" pitchFamily="49" charset="0"/>
              </a:rPr>
              <a:t>struct</a:t>
            </a:r>
            <a:r>
              <a:rPr lang="en-US" sz="2400" dirty="0" smtClean="0">
                <a:latin typeface="Lucida Console" pitchFamily="49" charset="0"/>
              </a:rPr>
              <a:t> PART { char id[2];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        </a:t>
            </a:r>
            <a:r>
              <a:rPr lang="en-US" sz="2400" dirty="0" err="1" smtClean="0">
                <a:latin typeface="Lucida Console" pitchFamily="49" charset="0"/>
              </a:rPr>
              <a:t>struct</a:t>
            </a:r>
            <a:r>
              <a:rPr lang="en-US" sz="2400" dirty="0" smtClean="0">
                <a:latin typeface="Lucida Console" pitchFamily="49" charset="0"/>
              </a:rPr>
              <a:t> COST </a:t>
            </a:r>
            <a:r>
              <a:rPr lang="en-US" sz="2400" dirty="0" err="1" smtClean="0">
                <a:latin typeface="Lucida Console" pitchFamily="49" charset="0"/>
              </a:rPr>
              <a:t>cost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        </a:t>
            </a:r>
            <a:r>
              <a:rPr lang="en-US" sz="2400" dirty="0" err="1" smtClean="0"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num_avail</a:t>
            </a:r>
            <a:r>
              <a:rPr lang="en-US" sz="2400" dirty="0" smtClean="0">
                <a:latin typeface="Lucida Console" pitchFamily="49" charset="0"/>
              </a:rPr>
              <a:t>; }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layout of </a:t>
            </a:r>
            <a:r>
              <a:rPr lang="en-US" sz="2400" dirty="0" err="1" smtClean="0">
                <a:latin typeface="Lucida Console" pitchFamily="49" charset="0"/>
              </a:rPr>
              <a:t>struct</a:t>
            </a:r>
            <a:r>
              <a:rPr lang="en-US" sz="2400" dirty="0" smtClean="0">
                <a:latin typeface="Lucida Console" pitchFamily="49" charset="0"/>
              </a:rPr>
              <a:t> PART</a:t>
            </a:r>
            <a:r>
              <a:rPr lang="en-US" sz="2000" dirty="0" smtClean="0"/>
              <a:t>: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Here, the system uses 4-byte alignment of integers,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so </a:t>
            </a:r>
            <a:r>
              <a:rPr lang="en-US" sz="2400" dirty="0" smtClean="0">
                <a:latin typeface="Lucida Console" pitchFamily="49" charset="0"/>
              </a:rPr>
              <a:t>amount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Lucida Console" pitchFamily="49" charset="0"/>
              </a:rPr>
              <a:t>num_avail</a:t>
            </a:r>
            <a:r>
              <a:rPr lang="en-US" dirty="0" smtClean="0"/>
              <a:t> must be aligned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Four bytes wasted for each structure!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3333750"/>
            <a:ext cx="2743200" cy="1524000"/>
          </a:xfrm>
          <a:prstGeom prst="rect">
            <a:avLst/>
          </a:prstGeom>
          <a:solidFill>
            <a:srgbClr val="9999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562350"/>
            <a:ext cx="18288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356235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000" y="3562350"/>
            <a:ext cx="18288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356235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layout</a:t>
            </a:r>
          </a:p>
        </p:txBody>
      </p:sp>
      <p:sp>
        <p:nvSpPr>
          <p:cNvPr id="1639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6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1D13A-9F3C-43D4-8EC4-3CC40E856E2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622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19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910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482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05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626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9342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391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411" name="TextBox 22"/>
          <p:cNvSpPr txBox="1">
            <a:spLocks noChangeArrowheads="1"/>
          </p:cNvSpPr>
          <p:nvPr/>
        </p:nvSpPr>
        <p:spPr bwMode="auto">
          <a:xfrm>
            <a:off x="955675" y="3943350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id</a:t>
            </a:r>
          </a:p>
        </p:txBody>
      </p:sp>
      <p:sp>
        <p:nvSpPr>
          <p:cNvPr id="16412" name="TextBox 26"/>
          <p:cNvSpPr txBox="1">
            <a:spLocks noChangeArrowheads="1"/>
          </p:cNvSpPr>
          <p:nvPr/>
        </p:nvSpPr>
        <p:spPr bwMode="auto">
          <a:xfrm>
            <a:off x="3082925" y="3943350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amount</a:t>
            </a:r>
          </a:p>
        </p:txBody>
      </p:sp>
      <p:sp>
        <p:nvSpPr>
          <p:cNvPr id="16413" name="TextBox 27"/>
          <p:cNvSpPr txBox="1">
            <a:spLocks noChangeArrowheads="1"/>
          </p:cNvSpPr>
          <p:nvPr/>
        </p:nvSpPr>
        <p:spPr bwMode="auto">
          <a:xfrm>
            <a:off x="6354763" y="3943350"/>
            <a:ext cx="1570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num_avail</a:t>
            </a:r>
          </a:p>
        </p:txBody>
      </p:sp>
      <p:sp>
        <p:nvSpPr>
          <p:cNvPr id="16414" name="TextBox 30"/>
          <p:cNvSpPr txBox="1">
            <a:spLocks noChangeArrowheads="1"/>
          </p:cNvSpPr>
          <p:nvPr/>
        </p:nvSpPr>
        <p:spPr bwMode="auto">
          <a:xfrm>
            <a:off x="3810000" y="447675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cost</a:t>
            </a:r>
          </a:p>
        </p:txBody>
      </p:sp>
      <p:sp>
        <p:nvSpPr>
          <p:cNvPr id="16415" name="TextBox 31"/>
          <p:cNvSpPr txBox="1">
            <a:spLocks noChangeArrowheads="1"/>
          </p:cNvSpPr>
          <p:nvPr/>
        </p:nvSpPr>
        <p:spPr bwMode="auto">
          <a:xfrm>
            <a:off x="5867400" y="2952750"/>
            <a:ext cx="218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currency_type</a:t>
            </a:r>
          </a:p>
        </p:txBody>
      </p:sp>
      <p:cxnSp>
        <p:nvCxnSpPr>
          <p:cNvPr id="34" name="Curved Connector 33"/>
          <p:cNvCxnSpPr>
            <a:stCxn id="16415" idx="1"/>
            <a:endCxn id="26" idx="0"/>
          </p:cNvCxnSpPr>
          <p:nvPr/>
        </p:nvCxnSpPr>
        <p:spPr>
          <a:xfrm rot="10800000" flipV="1">
            <a:off x="4572000" y="3152775"/>
            <a:ext cx="1295400" cy="40957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smtClean="0"/>
              <a:t>A better alternative (from a space perspective):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COST { int amount;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            char currency_type; }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struct PART { struct COST cost;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            char id[2];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              int num_avail;</a:t>
            </a:r>
          </a:p>
          <a:p>
            <a:pPr>
              <a:buFont typeface="Wingdings 3" pitchFamily="18" charset="2"/>
              <a:buNone/>
            </a:pPr>
            <a:r>
              <a:rPr lang="en-US" sz="2000" smtClean="0">
                <a:latin typeface="Lucida Console" pitchFamily="49" charset="0"/>
              </a:rPr>
              <a:t>}</a:t>
            </a:r>
            <a:endParaRPr lang="en-US" sz="2000" smtClean="0"/>
          </a:p>
          <a:p>
            <a:pPr>
              <a:buFont typeface="Wingdings 3" pitchFamily="18" charset="2"/>
              <a:buNone/>
            </a:pPr>
            <a:endParaRPr lang="en-US" sz="2000" smtClean="0"/>
          </a:p>
          <a:p>
            <a:pPr>
              <a:buFont typeface="Wingdings 3" pitchFamily="18" charset="2"/>
              <a:buNone/>
            </a:pPr>
            <a:endParaRPr lang="en-US" sz="2000" smtClean="0"/>
          </a:p>
          <a:p>
            <a:pPr>
              <a:buFont typeface="Wingdings 3" pitchFamily="18" charset="2"/>
              <a:buNone/>
            </a:pPr>
            <a:endParaRPr lang="en-US" sz="2000" smtClean="0"/>
          </a:p>
          <a:p>
            <a:pPr>
              <a:buFont typeface="Wingdings 3" pitchFamily="18" charset="2"/>
              <a:buNone/>
            </a:pPr>
            <a:endParaRPr lang="en-US" sz="2000" smtClean="0"/>
          </a:p>
          <a:p>
            <a:pPr>
              <a:buFont typeface="Wingdings 3" pitchFamily="18" charset="2"/>
              <a:buNone/>
            </a:pPr>
            <a:endParaRPr lang="en-US" sz="2000" smtClean="0"/>
          </a:p>
        </p:txBody>
      </p:sp>
      <p:sp>
        <p:nvSpPr>
          <p:cNvPr id="30" name="Rectangle 29"/>
          <p:cNvSpPr/>
          <p:nvPr/>
        </p:nvSpPr>
        <p:spPr>
          <a:xfrm>
            <a:off x="457200" y="4019550"/>
            <a:ext cx="2743200" cy="1524000"/>
          </a:xfrm>
          <a:prstGeom prst="rect">
            <a:avLst/>
          </a:prstGeom>
          <a:solidFill>
            <a:srgbClr val="9999FF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114800" y="4248150"/>
            <a:ext cx="18288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76475" y="4248150"/>
            <a:ext cx="923925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7675" y="4252913"/>
            <a:ext cx="18288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00400" y="424815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layout</a:t>
            </a:r>
          </a:p>
        </p:txBody>
      </p:sp>
      <p:sp>
        <p:nvSpPr>
          <p:cNvPr id="1741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2898775" y="6356350"/>
            <a:ext cx="35782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CS 3090: Safety Critical Programming in C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F62E13-D885-40FA-AFC6-96675DD8365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34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622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194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910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482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054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62600" y="430530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31" name="TextBox 22"/>
          <p:cNvSpPr txBox="1">
            <a:spLocks noChangeArrowheads="1"/>
          </p:cNvSpPr>
          <p:nvPr/>
        </p:nvSpPr>
        <p:spPr bwMode="auto">
          <a:xfrm>
            <a:off x="3657600" y="4648200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id</a:t>
            </a:r>
          </a:p>
        </p:txBody>
      </p:sp>
      <p:sp>
        <p:nvSpPr>
          <p:cNvPr id="17432" name="TextBox 26"/>
          <p:cNvSpPr txBox="1">
            <a:spLocks noChangeArrowheads="1"/>
          </p:cNvSpPr>
          <p:nvPr/>
        </p:nvSpPr>
        <p:spPr bwMode="auto">
          <a:xfrm>
            <a:off x="1254125" y="4629150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amount</a:t>
            </a:r>
          </a:p>
        </p:txBody>
      </p:sp>
      <p:sp>
        <p:nvSpPr>
          <p:cNvPr id="17433" name="TextBox 27"/>
          <p:cNvSpPr txBox="1">
            <a:spLocks noChangeArrowheads="1"/>
          </p:cNvSpPr>
          <p:nvPr/>
        </p:nvSpPr>
        <p:spPr bwMode="auto">
          <a:xfrm>
            <a:off x="4495800" y="4705350"/>
            <a:ext cx="157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num_avail</a:t>
            </a:r>
          </a:p>
        </p:txBody>
      </p:sp>
      <p:sp>
        <p:nvSpPr>
          <p:cNvPr id="17434" name="TextBox 30"/>
          <p:cNvSpPr txBox="1">
            <a:spLocks noChangeArrowheads="1"/>
          </p:cNvSpPr>
          <p:nvPr/>
        </p:nvSpPr>
        <p:spPr bwMode="auto">
          <a:xfrm>
            <a:off x="1981200" y="5162550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cost</a:t>
            </a:r>
          </a:p>
        </p:txBody>
      </p:sp>
      <p:sp>
        <p:nvSpPr>
          <p:cNvPr id="17435" name="TextBox 31"/>
          <p:cNvSpPr txBox="1">
            <a:spLocks noChangeArrowheads="1"/>
          </p:cNvSpPr>
          <p:nvPr/>
        </p:nvSpPr>
        <p:spPr bwMode="auto">
          <a:xfrm>
            <a:off x="3886200" y="3714750"/>
            <a:ext cx="218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Lucida Console" pitchFamily="49" charset="0"/>
              </a:rPr>
              <a:t>currency_type</a:t>
            </a:r>
          </a:p>
        </p:txBody>
      </p:sp>
      <p:cxnSp>
        <p:nvCxnSpPr>
          <p:cNvPr id="34" name="Curved Connector 33"/>
          <p:cNvCxnSpPr>
            <a:stCxn id="17435" idx="1"/>
            <a:endCxn id="26" idx="0"/>
          </p:cNvCxnSpPr>
          <p:nvPr/>
        </p:nvCxnSpPr>
        <p:spPr>
          <a:xfrm rot="10800000" flipV="1">
            <a:off x="2738438" y="3914775"/>
            <a:ext cx="1147762" cy="33337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1017</Words>
  <Application>Microsoft Office PowerPoint</Application>
  <PresentationFormat>On-screen Show (4:3)</PresentationFormat>
  <Paragraphs>195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Welcome</vt:lpstr>
      <vt:lpstr>C structures: aggregate, yet scalar</vt:lpstr>
      <vt:lpstr>Structure declarations</vt:lpstr>
      <vt:lpstr>Structure declarations</vt:lpstr>
      <vt:lpstr>Recursively defined structures</vt:lpstr>
      <vt:lpstr>Recursively defined structures</vt:lpstr>
      <vt:lpstr>Member access</vt:lpstr>
      <vt:lpstr>Memory layout</vt:lpstr>
      <vt:lpstr>Memory layout</vt:lpstr>
      <vt:lpstr>Bit fields</vt:lpstr>
      <vt:lpstr>Bit fields</vt:lpstr>
      <vt:lpstr>Structures as function arguments</vt:lpstr>
      <vt:lpstr>Unions</vt:lpstr>
      <vt:lpstr>Unions</vt:lpstr>
      <vt:lpstr>Unions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TG-PC-1</dc:creator>
  <cp:lastModifiedBy>TG-PC-1</cp:lastModifiedBy>
  <cp:revision>61</cp:revision>
  <dcterms:created xsi:type="dcterms:W3CDTF">2019-07-30T05:53:00Z</dcterms:created>
  <dcterms:modified xsi:type="dcterms:W3CDTF">2019-08-07T09:17:41Z</dcterms:modified>
</cp:coreProperties>
</file>