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6D88B-2C8C-4B92-A43C-596946554FA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5A19B-D351-49B3-84C5-B1575D11B3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B48D-A69C-43AF-B47E-7D10847C3037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0573-D6D6-4E35-896E-6F972CEF0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dirty="0" err="1" smtClean="0"/>
              <a:t>Wel</a:t>
            </a:r>
            <a:r>
              <a:rPr lang="en-US" sz="8000" dirty="0" smtClean="0"/>
              <a:t>-Come</a:t>
            </a:r>
            <a:endParaRPr lang="en-US" sz="8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296400" cy="2209800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chemeClr val="tx1"/>
                </a:solidFill>
              </a:rPr>
              <a:t>Logipool</a:t>
            </a:r>
            <a:r>
              <a:rPr lang="en-US" sz="9600" b="1" dirty="0" smtClean="0">
                <a:solidFill>
                  <a:schemeClr val="tx1"/>
                </a:solidFill>
              </a:rPr>
              <a:t> </a:t>
            </a:r>
            <a:r>
              <a:rPr lang="en-US" sz="9600" b="1" dirty="0" err="1" smtClean="0">
                <a:solidFill>
                  <a:schemeClr val="tx1"/>
                </a:solidFill>
              </a:rPr>
              <a:t>Infotech</a:t>
            </a:r>
            <a:r>
              <a:rPr lang="en-US" sz="9600" b="1" dirty="0" smtClean="0">
                <a:solidFill>
                  <a:schemeClr val="tx1"/>
                </a:solidFill>
              </a:rPr>
              <a:t> Pvt. Ltd.</a:t>
            </a:r>
            <a:endParaRPr lang="en-US" sz="9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73075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Non-Primitive Data Structure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70038"/>
            <a:ext cx="8686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Lists, Stack, Queue, Tree, Graph are example of non-primitive data structures.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design of an efficient data structure must take operations to be performed on the data structure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Description of various</a:t>
            </a:r>
            <a:b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Data Structures : Arrays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54163"/>
            <a:ext cx="8686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 array is defined as a set of finite number of homogeneous elements or same data items.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It means an array can contain one type of data only, either all  integer, all float-point number or all character.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4000" b="1">
                <a:latin typeface="Times New Roman" pitchFamily="18" charset="0"/>
                <a:cs typeface="Times New Roman" pitchFamily="18" charset="0"/>
              </a:rPr>
              <a:t>Classification of Data Structure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059113" y="1844675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Non-Primitive DS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116013" y="3213100"/>
            <a:ext cx="18716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Linear List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5435600" y="3141663"/>
            <a:ext cx="27368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Non-Linear List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7019925" y="2781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2124075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4572000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2124075" y="2781300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179388" y="4941888"/>
            <a:ext cx="107950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Array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827088" y="5734050"/>
            <a:ext cx="151288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Link List</a:t>
            </a: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2555875" y="5734050"/>
            <a:ext cx="10795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Stack</a:t>
            </a: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3563938" y="4941888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Queue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684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2124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1692275" y="436562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3132138" y="436562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68421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>
            <a:off x="4067175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1"/>
          <p:cNvSpPr>
            <a:spLocks noChangeShapeType="1"/>
          </p:cNvSpPr>
          <p:nvPr/>
        </p:nvSpPr>
        <p:spPr bwMode="auto">
          <a:xfrm>
            <a:off x="684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2124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5940425" y="42926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>
            <a:off x="7019925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59404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8101013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Rectangle 27"/>
          <p:cNvSpPr>
            <a:spLocks noChangeArrowheads="1"/>
          </p:cNvSpPr>
          <p:nvPr/>
        </p:nvSpPr>
        <p:spPr bwMode="auto">
          <a:xfrm>
            <a:off x="5508625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Graph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7524750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Trees</a:t>
            </a:r>
          </a:p>
        </p:txBody>
      </p: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sz="4000" b="1">
                <a:latin typeface="Times New Roman" pitchFamily="18" charset="0"/>
                <a:cs typeface="Times New Roman" pitchFamily="18" charset="0"/>
              </a:rPr>
              <a:t>Primitive Data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There are basic structures and directly operated upon by the machine instructions.</a:t>
            </a:r>
          </a:p>
          <a:p>
            <a:pPr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In general, there are different representation on different computers.</a:t>
            </a:r>
          </a:p>
          <a:p>
            <a:pPr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Integer, Floating-point number, Character constants, string constants, pointers etc, fall in this category.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4000" b="1">
                <a:latin typeface="Times New Roman" pitchFamily="18" charset="0"/>
                <a:cs typeface="Times New Roman" pitchFamily="18" charset="0"/>
              </a:rPr>
              <a:t>Non-Primitive Data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latin typeface="Times New Roman" pitchFamily="18" charset="0"/>
                <a:cs typeface="Times New Roman" pitchFamily="18" charset="0"/>
              </a:rPr>
              <a:t>There are more sophisticated data structures.</a:t>
            </a:r>
          </a:p>
          <a:p>
            <a:r>
              <a:rPr lang="en-AU" smtClean="0">
                <a:latin typeface="Times New Roman" pitchFamily="18" charset="0"/>
                <a:cs typeface="Times New Roman" pitchFamily="18" charset="0"/>
              </a:rPr>
              <a:t>These are derived from the primitive data structures.</a:t>
            </a:r>
          </a:p>
          <a:p>
            <a:r>
              <a:rPr lang="en-AU" smtClean="0">
                <a:latin typeface="Times New Roman" pitchFamily="18" charset="0"/>
                <a:cs typeface="Times New Roman" pitchFamily="18" charset="0"/>
              </a:rPr>
              <a:t>The non-primitive data structures emphasize on structuring of a group of homogeneous (same type) or heterogeneous (different type) data items.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4000" b="1">
                <a:latin typeface="Times New Roman" pitchFamily="18" charset="0"/>
                <a:cs typeface="Times New Roman" pitchFamily="18" charset="0"/>
              </a:rPr>
              <a:t>Non-Primitive Data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latin typeface="Times New Roman" pitchFamily="18" charset="0"/>
                <a:cs typeface="Times New Roman" pitchFamily="18" charset="0"/>
              </a:rPr>
              <a:t>Lists, Stack, Queue, Tree, Graph are example of non-primitive data structures.</a:t>
            </a:r>
          </a:p>
          <a:p>
            <a:r>
              <a:rPr lang="en-AU" smtClean="0">
                <a:latin typeface="Times New Roman" pitchFamily="18" charset="0"/>
                <a:cs typeface="Times New Roman" pitchFamily="18" charset="0"/>
              </a:rPr>
              <a:t>The design of an efficient data structure must take operations to be performed on the data structure.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sz="4000" b="1">
                <a:latin typeface="Times New Roman" pitchFamily="18" charset="0"/>
                <a:cs typeface="Times New Roman" pitchFamily="18" charset="0"/>
              </a:rPr>
              <a:t>Non-Primitive Data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2017713"/>
            <a:ext cx="7767638" cy="4840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The most commonly used operation on data structure are broadly categorized into following types:</a:t>
            </a:r>
          </a:p>
          <a:p>
            <a:pPr lvl="1"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pPr lvl="1"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pPr lvl="1"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Updating</a:t>
            </a:r>
          </a:p>
          <a:p>
            <a:pPr lvl="1"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 lvl="1"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Sorting</a:t>
            </a:r>
          </a:p>
          <a:p>
            <a:pPr lvl="1"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Merging</a:t>
            </a:r>
          </a:p>
          <a:p>
            <a:pPr lvl="1">
              <a:lnSpc>
                <a:spcPct val="90000"/>
              </a:lnSpc>
            </a:pPr>
            <a:r>
              <a:rPr lang="en-AU" smtClean="0">
                <a:latin typeface="Times New Roman" pitchFamily="18" charset="0"/>
                <a:cs typeface="Times New Roman" pitchFamily="18" charset="0"/>
              </a:rPr>
              <a:t>Destroy or Delete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sz="4000" b="1">
                <a:latin typeface="Times New Roman" pitchFamily="18" charset="0"/>
                <a:cs typeface="Times New Roman" pitchFamily="18" charset="0"/>
              </a:rPr>
              <a:t>Different between them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latin typeface="Times New Roman" pitchFamily="18" charset="0"/>
                <a:cs typeface="Times New Roman" pitchFamily="18" charset="0"/>
              </a:rPr>
              <a:t>A primitive data structure is generally a basic structure that is usually built into the language, such as an integer, a float.</a:t>
            </a:r>
          </a:p>
          <a:p>
            <a:r>
              <a:rPr lang="en-AU" smtClean="0">
                <a:latin typeface="Times New Roman" pitchFamily="18" charset="0"/>
                <a:cs typeface="Times New Roman" pitchFamily="18" charset="0"/>
              </a:rPr>
              <a:t>A non-primitive data structure is built out of primitive data structures linked together in meaningful ways, such as a or a linked-list, binary search tree, AVL Tree, graph etc. </a:t>
            </a:r>
            <a:br>
              <a:rPr lang="en-AU" smtClean="0">
                <a:latin typeface="Times New Roman" pitchFamily="18" charset="0"/>
                <a:cs typeface="Times New Roman" pitchFamily="18" charset="0"/>
              </a:rPr>
            </a:br>
            <a:endParaRPr lang="en-AU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5613" y="273050"/>
            <a:ext cx="82264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Program</a:t>
            </a:r>
            <a:endParaRPr kumimoji="0" lang="en-US" altLang="zh-TW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5613" y="1598613"/>
            <a:ext cx="8226425" cy="449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Set of Instructions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Structures +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Structure = A Container stores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Algoirthm = Logic + Control</a:t>
            </a:r>
            <a:endParaRPr kumimoji="0" lang="en-US" altLang="zh-TW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5613" y="273050"/>
            <a:ext cx="82264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of Data Structures</a:t>
            </a:r>
            <a:endParaRPr kumimoji="0" lang="en-US" altLang="zh-TW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5613" y="1598613"/>
            <a:ext cx="8226425" cy="449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Definition</a:t>
            </a:r>
            <a:endParaRPr kumimoji="0" lang="en-A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971550" y="1989138"/>
            <a:ext cx="79883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structure is representation of the logical relationship existing between individual elements of data.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other words, a data structure is a way of organizing all data items that considers not only the elements stored but also their relationship to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5613" y="273050"/>
            <a:ext cx="82264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 Data Structures</a:t>
            </a:r>
            <a:endParaRPr kumimoji="0" lang="en-US" altLang="zh-TW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5613" y="1598613"/>
            <a:ext cx="8226425" cy="449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 List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Heap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Table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 Queue</a:t>
            </a:r>
            <a:endParaRPr kumimoji="0" lang="en-US" altLang="zh-TW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762000"/>
            <a:ext cx="82264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Which Data Structure or Algorithm is better?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2057400"/>
            <a:ext cx="8226425" cy="343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Meet Requirement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Performance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RAM footprint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implement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Encapsulated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5" y="76200"/>
            <a:ext cx="77724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Simple C Program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38400" y="2209800"/>
            <a:ext cx="3732213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tabLst>
                <a:tab pos="228600" algn="l"/>
              </a:tabLst>
            </a:pP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</a:rPr>
              <a:t>/* </a:t>
            </a:r>
            <a:r>
              <a:rPr lang="en-US" sz="1600" b="1" i="1" dirty="0">
                <a:solidFill>
                  <a:srgbClr val="0000CC"/>
                </a:solidFill>
                <a:latin typeface="Courier New" pitchFamily="49" charset="0"/>
              </a:rPr>
              <a:t>you generally want to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i="1" dirty="0">
                <a:solidFill>
                  <a:srgbClr val="0000CC"/>
                </a:solidFill>
                <a:latin typeface="Courier New" pitchFamily="49" charset="0"/>
              </a:rPr>
              <a:t> * include </a:t>
            </a:r>
            <a:r>
              <a:rPr lang="en-US" sz="1600" b="1" i="1" dirty="0" err="1">
                <a:solidFill>
                  <a:srgbClr val="0000CC"/>
                </a:solidFill>
                <a:latin typeface="Courier New" pitchFamily="49" charset="0"/>
              </a:rPr>
              <a:t>stdio.h</a:t>
            </a:r>
            <a:r>
              <a:rPr lang="en-US" sz="1600" b="1" i="1" dirty="0">
                <a:solidFill>
                  <a:srgbClr val="0000CC"/>
                </a:solidFill>
                <a:latin typeface="Courier New" pitchFamily="49" charset="0"/>
              </a:rPr>
              <a:t> and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i="1" dirty="0">
                <a:solidFill>
                  <a:srgbClr val="0000CC"/>
                </a:solidFill>
                <a:latin typeface="Courier New" pitchFamily="49" charset="0"/>
              </a:rPr>
              <a:t> * </a:t>
            </a:r>
            <a:r>
              <a:rPr lang="en-US" sz="1600" b="1" i="1" dirty="0" err="1">
                <a:solidFill>
                  <a:srgbClr val="0000CC"/>
                </a:solidFill>
                <a:latin typeface="Courier New" pitchFamily="49" charset="0"/>
              </a:rPr>
              <a:t>stdlib.h</a:t>
            </a:r>
            <a:endParaRPr lang="en-US" sz="1600" b="1" i="1" dirty="0">
              <a:solidFill>
                <a:srgbClr val="0000CC"/>
              </a:solidFill>
              <a:latin typeface="Courier New" pitchFamily="49" charset="0"/>
            </a:endParaRP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i="1" dirty="0">
                <a:solidFill>
                  <a:srgbClr val="0000CC"/>
                </a:solidFill>
                <a:latin typeface="Courier New" pitchFamily="49" charset="0"/>
              </a:rPr>
              <a:t> * </a:t>
            </a: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</a:rPr>
              <a:t>*/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1" hangingPunct="1">
              <a:tabLst>
                <a:tab pos="2286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 (void)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(“Hello World</a:t>
            </a: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</a:rPr>
              <a:t>\n</a:t>
            </a:r>
            <a:r>
              <a:rPr lang="en-US" sz="1600" b="1" dirty="0">
                <a:latin typeface="Courier New" pitchFamily="49" charset="0"/>
              </a:rPr>
              <a:t>”);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dirty="0">
                <a:latin typeface="Courier New" pitchFamily="49" charset="0"/>
              </a:rPr>
              <a:t>   exit(0);</a:t>
            </a:r>
          </a:p>
          <a:p>
            <a:pPr algn="l" eaLnBrk="1" hangingPunct="1">
              <a:tabLst>
                <a:tab pos="2286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5" y="76200"/>
            <a:ext cx="77724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Source and Header files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9863" y="1141413"/>
            <a:ext cx="8847137" cy="5195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as in C++, place related code within the same module (i.e. file).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 files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*.h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export interface definitions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prototypes, data types, macros, inline functions and other common declarations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place source code (i.e. definitions) in the header file with a few exceptions.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inline’d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definitions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 definitions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preprocessor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cpp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used to insert common definitions into source files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other cool things you can do with the preprocessor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0" y="25336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solidFill>
                  <a:srgbClr val="0000CC"/>
                </a:solidFill>
                <a:latin typeface="Comic Sans MS" pitchFamily="66" charset="0"/>
              </a:rPr>
              <a:t>example.c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0" y="2851150"/>
            <a:ext cx="4418013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solidFill>
                  <a:srgbClr val="0000CC"/>
                </a:solidFill>
                <a:latin typeface="Courier New" pitchFamily="49" charset="0"/>
              </a:rPr>
              <a:t>/* </a:t>
            </a:r>
            <a:r>
              <a:rPr lang="en-US" sz="1400" b="1" i="1">
                <a:solidFill>
                  <a:srgbClr val="0000CC"/>
                </a:solidFill>
                <a:latin typeface="Courier New" pitchFamily="49" charset="0"/>
              </a:rPr>
              <a:t>this is a C-style comment 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 i="1">
                <a:solidFill>
                  <a:srgbClr val="0000CC"/>
                </a:solidFill>
                <a:latin typeface="Courier New" pitchFamily="49" charset="0"/>
              </a:rPr>
              <a:t> * You generally want to palce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 i="1">
                <a:solidFill>
                  <a:srgbClr val="0000CC"/>
                </a:solidFill>
                <a:latin typeface="Courier New" pitchFamily="49" charset="0"/>
              </a:rPr>
              <a:t> * all file includes at start of file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 i="1">
                <a:solidFill>
                  <a:srgbClr val="0000CC"/>
                </a:solidFill>
                <a:latin typeface="Courier New" pitchFamily="49" charset="0"/>
              </a:rPr>
              <a:t> * </a:t>
            </a:r>
            <a:r>
              <a:rPr lang="en-US" sz="1400" b="1">
                <a:solidFill>
                  <a:srgbClr val="0000CC"/>
                </a:solidFill>
                <a:latin typeface="Courier New" pitchFamily="49" charset="0"/>
              </a:rPr>
              <a:t>*/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#include &lt;stdio.h&gt;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#include &lt;stdlib.h&gt;</a:t>
            </a:r>
          </a:p>
          <a:p>
            <a:pPr algn="l" eaLnBrk="1" hangingPunct="1">
              <a:tabLst>
                <a:tab pos="168275" algn="l"/>
              </a:tabLst>
            </a:pPr>
            <a:endParaRPr lang="en-US" sz="1400" b="1">
              <a:latin typeface="Courier New" pitchFamily="49" charset="0"/>
            </a:endParaRP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int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main (int argc, char **argv)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  </a:t>
            </a:r>
            <a:r>
              <a:rPr lang="en-US" sz="1400" b="1">
                <a:solidFill>
                  <a:srgbClr val="0000CC"/>
                </a:solidFill>
                <a:latin typeface="Courier New" pitchFamily="49" charset="0"/>
              </a:rPr>
              <a:t>// this is a C++-style comment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solidFill>
                  <a:srgbClr val="0000CC"/>
                </a:solidFill>
                <a:latin typeface="Courier New" pitchFamily="49" charset="0"/>
              </a:rPr>
              <a:t>  // printf prototype in stdio.h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	printf(“Hello, Prog name = %s\n”,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            argv[0]);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	exit(0);</a:t>
            </a:r>
          </a:p>
          <a:p>
            <a:pPr algn="l" eaLnBrk="1" hangingPunct="1">
              <a:tabLst>
                <a:tab pos="168275" algn="l"/>
              </a:tabLst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2613" y="1509713"/>
            <a:ext cx="3446462" cy="15906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solidFill>
                  <a:srgbClr val="0000CC"/>
                </a:solidFill>
                <a:latin typeface="Courier New" pitchFamily="49" charset="0"/>
              </a:rPr>
              <a:t>/* </a:t>
            </a:r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comments</a:t>
            </a:r>
            <a:r>
              <a:rPr lang="en-US" sz="1400">
                <a:solidFill>
                  <a:srgbClr val="0000CC"/>
                </a:solidFill>
                <a:latin typeface="Courier New" pitchFamily="49" charset="0"/>
              </a:rPr>
              <a:t> */</a:t>
            </a:r>
          </a:p>
          <a:p>
            <a:pPr algn="l" eaLnBrk="1" hangingPunct="1"/>
            <a:r>
              <a:rPr lang="en-US" sz="1400">
                <a:solidFill>
                  <a:srgbClr val="A50021"/>
                </a:solidFill>
                <a:latin typeface="Courier New" pitchFamily="49" charset="0"/>
              </a:rPr>
              <a:t>#ifndef _STDIO_H</a:t>
            </a:r>
          </a:p>
          <a:p>
            <a:pPr algn="l" eaLnBrk="1" hangingPunct="1"/>
            <a:r>
              <a:rPr lang="en-US" sz="1400">
                <a:solidFill>
                  <a:srgbClr val="A50021"/>
                </a:solidFill>
                <a:latin typeface="Courier New" pitchFamily="49" charset="0"/>
              </a:rPr>
              <a:t>#define _STDIO_H</a:t>
            </a:r>
          </a:p>
          <a:p>
            <a:pPr algn="l" eaLnBrk="1" hangingPunct="1"/>
            <a:endParaRPr lang="en-US" sz="1400">
              <a:solidFill>
                <a:srgbClr val="A5002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>
                <a:latin typeface="Courier New" pitchFamily="49" charset="0"/>
              </a:rPr>
              <a:t>... definitions and protoypes</a:t>
            </a:r>
          </a:p>
          <a:p>
            <a:pPr algn="l" eaLnBrk="1" hangingPunct="1"/>
            <a:endParaRPr lang="en-US" sz="1400">
              <a:latin typeface="Courier New" pitchFamily="49" charset="0"/>
            </a:endParaRPr>
          </a:p>
          <a:p>
            <a:pPr algn="l" eaLnBrk="1" hangingPunct="1"/>
            <a:r>
              <a:rPr lang="en-US" sz="1400">
                <a:solidFill>
                  <a:srgbClr val="A50021"/>
                </a:solidFill>
                <a:latin typeface="Courier New" pitchFamily="49" charset="0"/>
              </a:rPr>
              <a:t>#endif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82613" y="1212850"/>
            <a:ext cx="317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0000CC"/>
                </a:solidFill>
                <a:latin typeface="Comic Sans MS" pitchFamily="66" charset="0"/>
              </a:rPr>
              <a:t>/usr/include/stdio.h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82613" y="3917950"/>
            <a:ext cx="3419475" cy="20161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l" eaLnBrk="1" hangingPunct="1"/>
            <a:r>
              <a:rPr lang="en-US" sz="1400">
                <a:solidFill>
                  <a:srgbClr val="0000CC"/>
                </a:solidFill>
                <a:latin typeface="Courier New" pitchFamily="49" charset="0"/>
              </a:rPr>
              <a:t>/* </a:t>
            </a:r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prevents including file</a:t>
            </a:r>
          </a:p>
          <a:p>
            <a:pPr marL="228600" indent="-228600" algn="l" eaLnBrk="1" hangingPunct="1"/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 * contents multiple</a:t>
            </a:r>
          </a:p>
          <a:p>
            <a:pPr marL="228600" indent="-228600" algn="l" eaLnBrk="1" hangingPunct="1"/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 * times</a:t>
            </a:r>
            <a:r>
              <a:rPr lang="en-US" sz="1400">
                <a:solidFill>
                  <a:srgbClr val="0000CC"/>
                </a:solidFill>
                <a:latin typeface="Courier New" pitchFamily="49" charset="0"/>
              </a:rPr>
              <a:t> */</a:t>
            </a:r>
          </a:p>
          <a:p>
            <a:pPr marL="228600" indent="-228600" algn="l" eaLnBrk="1" hangingPunct="1"/>
            <a:r>
              <a:rPr lang="en-US" sz="1400">
                <a:solidFill>
                  <a:srgbClr val="A50021"/>
                </a:solidFill>
                <a:latin typeface="Courier New" pitchFamily="49" charset="0"/>
              </a:rPr>
              <a:t>#ifndef _STDLIB_H</a:t>
            </a:r>
          </a:p>
          <a:p>
            <a:pPr marL="228600" indent="-228600" algn="l" eaLnBrk="1" hangingPunct="1"/>
            <a:r>
              <a:rPr lang="en-US" sz="1400">
                <a:solidFill>
                  <a:srgbClr val="A50021"/>
                </a:solidFill>
                <a:latin typeface="Courier New" pitchFamily="49" charset="0"/>
              </a:rPr>
              <a:t>#define _STDLIB_H</a:t>
            </a:r>
          </a:p>
          <a:p>
            <a:pPr marL="228600" indent="-228600" algn="l" eaLnBrk="1" hangingPunct="1"/>
            <a:endParaRPr lang="en-US" sz="1400">
              <a:solidFill>
                <a:srgbClr val="A50021"/>
              </a:solidFill>
              <a:latin typeface="Courier New" pitchFamily="49" charset="0"/>
            </a:endParaRPr>
          </a:p>
          <a:p>
            <a:pPr marL="228600" indent="-228600" algn="l" eaLnBrk="1" hangingPunct="1"/>
            <a:r>
              <a:rPr lang="en-US" sz="1400">
                <a:latin typeface="Courier New" pitchFamily="49" charset="0"/>
              </a:rPr>
              <a:t>... definitions and protoypes</a:t>
            </a:r>
          </a:p>
          <a:p>
            <a:pPr marL="228600" indent="-228600" algn="l" eaLnBrk="1" hangingPunct="1"/>
            <a:endParaRPr lang="en-US" sz="1400">
              <a:latin typeface="Courier New" pitchFamily="49" charset="0"/>
            </a:endParaRPr>
          </a:p>
          <a:p>
            <a:pPr marL="228600" indent="-228600" algn="l" eaLnBrk="1" hangingPunct="1"/>
            <a:r>
              <a:rPr lang="en-US" sz="1400">
                <a:solidFill>
                  <a:srgbClr val="A50021"/>
                </a:solidFill>
                <a:latin typeface="Courier New" pitchFamily="49" charset="0"/>
              </a:rPr>
              <a:t>#endif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2613" y="3602038"/>
            <a:ext cx="2806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0000CC"/>
                </a:solidFill>
                <a:latin typeface="Comic Sans MS" pitchFamily="66" charset="0"/>
              </a:rPr>
              <a:t>/usr/include/stdlib.h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4029075" y="2744788"/>
            <a:ext cx="601663" cy="446087"/>
          </a:xfrm>
          <a:prstGeom prst="line">
            <a:avLst/>
          </a:prstGeom>
          <a:noFill/>
          <a:ln w="38100" cmpd="dbl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994150" y="3444875"/>
            <a:ext cx="649288" cy="612775"/>
          </a:xfrm>
          <a:prstGeom prst="line">
            <a:avLst/>
          </a:prstGeom>
          <a:noFill/>
          <a:ln w="38100" cmpd="dbl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348163" y="1030288"/>
            <a:ext cx="41322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>
                <a:latin typeface="Comic Sans MS" pitchFamily="66" charset="0"/>
              </a:rPr>
              <a:t> directs the preprocessor</a:t>
            </a:r>
          </a:p>
          <a:p>
            <a:pPr algn="l" eaLnBrk="1" hangingPunct="1"/>
            <a:r>
              <a:rPr lang="en-US">
                <a:latin typeface="Comic Sans MS" pitchFamily="66" charset="0"/>
              </a:rPr>
              <a:t>to “include” the contents of the file</a:t>
            </a:r>
          </a:p>
          <a:p>
            <a:pPr algn="l" eaLnBrk="1" hangingPunct="1"/>
            <a:r>
              <a:rPr lang="en-US">
                <a:latin typeface="Comic Sans MS" pitchFamily="66" charset="0"/>
              </a:rPr>
              <a:t>at this point in the source file.</a:t>
            </a:r>
          </a:p>
          <a:p>
            <a:pPr algn="l" eaLnBrk="1" hangingPunct="1"/>
            <a:r>
              <a:rPr lang="en-US">
                <a:solidFill>
                  <a:srgbClr val="0000CC"/>
                </a:solidFill>
                <a:latin typeface="Courier New" pitchFamily="49" charset="0"/>
              </a:rPr>
              <a:t>#define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latin typeface="Comic Sans MS" pitchFamily="66" charset="0"/>
              </a:rPr>
              <a:t>directs preprocessor to define macros.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5" y="76200"/>
            <a:ext cx="77724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Passing Command Line Arguments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4650" y="1044575"/>
            <a:ext cx="4383088" cy="544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you execute a program you can include arguments on the command line.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 time environment will create an argument vector.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argv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argument vector</a:t>
            </a:r>
            <a:endParaRPr kumimoji="0" lang="en-US" sz="1800" b="0" i="1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argc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number of arguments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 vector is an array of pointers to strings.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of characters terminated by a binary 0 (NULL or ‘\0’).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argv[0]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always the program name, so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at least 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86375" y="1125538"/>
            <a:ext cx="22971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600">
                <a:latin typeface="Courier New" pitchFamily="49" charset="0"/>
              </a:rPr>
              <a:t>./try –g 2 fred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29250" y="2028825"/>
            <a:ext cx="2011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i="1">
                <a:latin typeface="Courier New" pitchFamily="49" charset="0"/>
              </a:rPr>
              <a:t>argc</a:t>
            </a:r>
            <a:r>
              <a:rPr lang="en-US" sz="1400">
                <a:latin typeface="Courier New" pitchFamily="49" charset="0"/>
              </a:rPr>
              <a:t> = 4,</a:t>
            </a:r>
          </a:p>
          <a:p>
            <a:pPr algn="l" eaLnBrk="1" hangingPunct="1"/>
            <a:r>
              <a:rPr lang="en-US" sz="1400" i="1">
                <a:latin typeface="Courier New" pitchFamily="49" charset="0"/>
              </a:rPr>
              <a:t>argv</a:t>
            </a:r>
            <a:r>
              <a:rPr lang="en-US" sz="1400">
                <a:latin typeface="Courier New" pitchFamily="49" charset="0"/>
              </a:rPr>
              <a:t> = </a:t>
            </a:r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&lt;address0&gt;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07238" y="3589338"/>
            <a:ext cx="156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‘t’‘r’‘y’‘\0’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11750" y="3811588"/>
            <a:ext cx="1582738" cy="13779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685800" algn="l"/>
              </a:tabLst>
            </a:pPr>
            <a:r>
              <a:rPr lang="en-US" sz="1400" i="1" u="sng">
                <a:latin typeface="Courier New" pitchFamily="49" charset="0"/>
              </a:rPr>
              <a:t>argv</a:t>
            </a:r>
            <a:r>
              <a:rPr lang="en-US" sz="1400" u="sng">
                <a:latin typeface="Courier New" pitchFamily="49" charset="0"/>
              </a:rPr>
              <a:t>:</a:t>
            </a:r>
          </a:p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[0] </a:t>
            </a:r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&lt;addres1&gt;</a:t>
            </a:r>
          </a:p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[1] </a:t>
            </a:r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&lt;addres2&gt;</a:t>
            </a:r>
          </a:p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[2]</a:t>
            </a:r>
            <a:r>
              <a:rPr lang="en-US" sz="14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&lt;addres3&gt;</a:t>
            </a:r>
          </a:p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[3]</a:t>
            </a:r>
            <a:r>
              <a:rPr lang="en-US" sz="14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400" i="1">
                <a:solidFill>
                  <a:srgbClr val="0000CC"/>
                </a:solidFill>
                <a:latin typeface="Courier New" pitchFamily="49" charset="0"/>
              </a:rPr>
              <a:t>&lt;addres4&gt;</a:t>
            </a:r>
          </a:p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[4] </a:t>
            </a:r>
            <a:r>
              <a:rPr lang="en-US" sz="1400" b="1">
                <a:solidFill>
                  <a:srgbClr val="A50021"/>
                </a:solidFill>
                <a:latin typeface="Courier New" pitchFamily="49" charset="0"/>
              </a:rPr>
              <a:t>NULL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107238" y="4108450"/>
            <a:ext cx="1247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‘-’‘g’‘\0’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07238" y="4710113"/>
            <a:ext cx="928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‘2’‘\0’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107238" y="5353050"/>
            <a:ext cx="188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tabLst>
                <a:tab pos="685800" algn="l"/>
              </a:tabLst>
            </a:pPr>
            <a:r>
              <a:rPr lang="en-US" sz="1400">
                <a:latin typeface="Courier New" pitchFamily="49" charset="0"/>
              </a:rPr>
              <a:t>‘f’‘r’‘e’‘d’‘\0’</a:t>
            </a: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6540500" y="3733800"/>
            <a:ext cx="685800" cy="450850"/>
          </a:xfrm>
          <a:custGeom>
            <a:avLst/>
            <a:gdLst/>
            <a:ahLst/>
            <a:cxnLst>
              <a:cxn ang="0">
                <a:pos x="0" y="275"/>
              </a:cxn>
              <a:cxn ang="0">
                <a:pos x="167" y="245"/>
              </a:cxn>
              <a:cxn ang="0">
                <a:pos x="250" y="40"/>
              </a:cxn>
              <a:cxn ang="0">
                <a:pos x="432" y="3"/>
              </a:cxn>
            </a:cxnLst>
            <a:rect l="0" t="0" r="r" b="b"/>
            <a:pathLst>
              <a:path w="432" h="284">
                <a:moveTo>
                  <a:pt x="0" y="275"/>
                </a:moveTo>
                <a:cubicBezTo>
                  <a:pt x="28" y="270"/>
                  <a:pt x="125" y="284"/>
                  <a:pt x="167" y="245"/>
                </a:cubicBezTo>
                <a:cubicBezTo>
                  <a:pt x="209" y="206"/>
                  <a:pt x="206" y="80"/>
                  <a:pt x="250" y="40"/>
                </a:cubicBezTo>
                <a:cubicBezTo>
                  <a:pt x="294" y="0"/>
                  <a:pt x="394" y="11"/>
                  <a:pt x="432" y="3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6540500" y="4241800"/>
            <a:ext cx="661988" cy="146050"/>
          </a:xfrm>
          <a:custGeom>
            <a:avLst/>
            <a:gdLst/>
            <a:ahLst/>
            <a:cxnLst>
              <a:cxn ang="0">
                <a:pos x="0" y="81"/>
              </a:cxn>
              <a:cxn ang="0">
                <a:pos x="129" y="81"/>
              </a:cxn>
              <a:cxn ang="0">
                <a:pos x="258" y="13"/>
              </a:cxn>
              <a:cxn ang="0">
                <a:pos x="417" y="5"/>
              </a:cxn>
            </a:cxnLst>
            <a:rect l="0" t="0" r="r" b="b"/>
            <a:pathLst>
              <a:path w="417" h="92">
                <a:moveTo>
                  <a:pt x="0" y="81"/>
                </a:moveTo>
                <a:cubicBezTo>
                  <a:pt x="21" y="81"/>
                  <a:pt x="86" y="92"/>
                  <a:pt x="129" y="81"/>
                </a:cubicBezTo>
                <a:cubicBezTo>
                  <a:pt x="172" y="70"/>
                  <a:pt x="210" y="26"/>
                  <a:pt x="258" y="13"/>
                </a:cubicBezTo>
                <a:cubicBezTo>
                  <a:pt x="306" y="0"/>
                  <a:pt x="384" y="7"/>
                  <a:pt x="417" y="5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 flipV="1">
            <a:off x="6540500" y="4565650"/>
            <a:ext cx="685800" cy="331788"/>
          </a:xfrm>
          <a:custGeom>
            <a:avLst/>
            <a:gdLst/>
            <a:ahLst/>
            <a:cxnLst>
              <a:cxn ang="0">
                <a:pos x="0" y="275"/>
              </a:cxn>
              <a:cxn ang="0">
                <a:pos x="167" y="245"/>
              </a:cxn>
              <a:cxn ang="0">
                <a:pos x="250" y="40"/>
              </a:cxn>
              <a:cxn ang="0">
                <a:pos x="432" y="3"/>
              </a:cxn>
            </a:cxnLst>
            <a:rect l="0" t="0" r="r" b="b"/>
            <a:pathLst>
              <a:path w="432" h="284">
                <a:moveTo>
                  <a:pt x="0" y="275"/>
                </a:moveTo>
                <a:cubicBezTo>
                  <a:pt x="28" y="270"/>
                  <a:pt x="125" y="284"/>
                  <a:pt x="167" y="245"/>
                </a:cubicBezTo>
                <a:cubicBezTo>
                  <a:pt x="209" y="206"/>
                  <a:pt x="206" y="80"/>
                  <a:pt x="250" y="40"/>
                </a:cubicBezTo>
                <a:cubicBezTo>
                  <a:pt x="294" y="0"/>
                  <a:pt x="394" y="11"/>
                  <a:pt x="432" y="3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6540500" y="4789488"/>
            <a:ext cx="685800" cy="6778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67" y="59"/>
              </a:cxn>
              <a:cxn ang="0">
                <a:pos x="234" y="370"/>
              </a:cxn>
              <a:cxn ang="0">
                <a:pos x="432" y="399"/>
              </a:cxn>
            </a:cxnLst>
            <a:rect l="0" t="0" r="r" b="b"/>
            <a:pathLst>
              <a:path w="432" h="427">
                <a:moveTo>
                  <a:pt x="0" y="17"/>
                </a:moveTo>
                <a:cubicBezTo>
                  <a:pt x="28" y="24"/>
                  <a:pt x="128" y="0"/>
                  <a:pt x="167" y="59"/>
                </a:cubicBezTo>
                <a:cubicBezTo>
                  <a:pt x="206" y="118"/>
                  <a:pt x="190" y="313"/>
                  <a:pt x="234" y="370"/>
                </a:cubicBezTo>
                <a:cubicBezTo>
                  <a:pt x="278" y="427"/>
                  <a:pt x="391" y="393"/>
                  <a:pt x="432" y="399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549775" y="2316163"/>
            <a:ext cx="3497263" cy="1719262"/>
          </a:xfrm>
          <a:custGeom>
            <a:avLst/>
            <a:gdLst/>
            <a:ahLst/>
            <a:cxnLst>
              <a:cxn ang="0">
                <a:pos x="1783" y="44"/>
              </a:cxn>
              <a:cxn ang="0">
                <a:pos x="1950" y="148"/>
              </a:cxn>
              <a:cxn ang="0">
                <a:pos x="266" y="932"/>
              </a:cxn>
              <a:cxn ang="0">
                <a:pos x="351" y="1057"/>
              </a:cxn>
            </a:cxnLst>
            <a:rect l="0" t="0" r="r" b="b"/>
            <a:pathLst>
              <a:path w="2203" h="1083">
                <a:moveTo>
                  <a:pt x="1783" y="44"/>
                </a:moveTo>
                <a:cubicBezTo>
                  <a:pt x="1811" y="61"/>
                  <a:pt x="2203" y="0"/>
                  <a:pt x="1950" y="148"/>
                </a:cubicBezTo>
                <a:cubicBezTo>
                  <a:pt x="1697" y="296"/>
                  <a:pt x="532" y="781"/>
                  <a:pt x="266" y="932"/>
                </a:cubicBezTo>
                <a:cubicBezTo>
                  <a:pt x="0" y="1083"/>
                  <a:pt x="333" y="1031"/>
                  <a:pt x="351" y="105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52400"/>
            <a:ext cx="91440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 Standard Header Files you may want to use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838200"/>
            <a:ext cx="8434387" cy="544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Headers you should know about: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file and console (also a file) IO: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error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open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close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read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write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stdlib.h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common utility functions: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malloc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calloc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strtol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atoi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string.h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string and byte manipulation: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strlen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strcpy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strcat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memcpy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memset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ctype.h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character types: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isalnum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isprint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isupport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tolower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errno.h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defines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errno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used for reporting system errors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math.h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math functions: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ceil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exp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floor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sqrt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signal.h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signal handling facility: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raise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signal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stdint.h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standard integer: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intN_t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uintN_t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time.h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time related facility: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asctime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clock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time_t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5" y="76200"/>
            <a:ext cx="77724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Preprocessor: Macros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6550" y="996951"/>
            <a:ext cx="8807450" cy="4959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macros as functions, exercise caution: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flawed example: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#define mymult(a,b) a*b</a:t>
            </a:r>
          </a:p>
          <a:p>
            <a:pPr marL="914400" marR="0" lvl="2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 = mymult(i-1, j+5);</a:t>
            </a:r>
          </a:p>
          <a:p>
            <a:pPr marL="914400" marR="0" lvl="2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 preprocessing: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 = i – 1 * j + 5;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better: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#define mymult(a,b) (a)*(b)</a:t>
            </a:r>
          </a:p>
          <a:p>
            <a:pPr marL="914400" marR="0" lvl="2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 = mymult(i-1, j+5);</a:t>
            </a:r>
          </a:p>
          <a:p>
            <a:pPr marL="914400" marR="0" lvl="2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 preprocessing: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 = (i – 1)*(j + 5);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careful of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side effects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 example what if we did the following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Macro: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#define mysq(a) (a)*(a)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flawed usage:</a:t>
            </a:r>
          </a:p>
          <a:p>
            <a:pPr marL="914400" marR="0" lvl="2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 = mysq(i++)</a:t>
            </a:r>
          </a:p>
          <a:p>
            <a:pPr marL="914400" marR="0" lvl="2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 preprocessing: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 = (i++)*(i++)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Alternative is to use inline’ed functions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inline int mysq(int a) {return a*a};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mysq(i++)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 as expected in this case.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088" y="1989138"/>
            <a:ext cx="813276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structure affects the design of both structural &amp; functional aspects of a program.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Program=algorithm + Data Structure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You know that a algorithm is a step by step procedure to solve a particular function.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3330" y="457200"/>
            <a:ext cx="899493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95400"/>
            <a:ext cx="8202613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That means, algorithm is a set of instruction written to carry out certain tasks &amp; the data structure is the way of organizing the data with their logical relationship retained.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 develop a program of an algorithm, we should select an appropriate data structure for that algorithm.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Therefore algorithm and its associated data structures from a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Classification of Data Structure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54163"/>
            <a:ext cx="8686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structure are normally divided into two broad categories: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Primitive Data Structure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Non-Primitive Data Structure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Classification of Data Structure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59113" y="1844675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Data structure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43438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55875" y="270827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5558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58812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16013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Primitive 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6825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Non-Primitive DS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9388" y="4940300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Integer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47813" y="4940300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Float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32138" y="4940300"/>
            <a:ext cx="16557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Character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76825" y="4940300"/>
            <a:ext cx="16557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Pointer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827088" y="4365625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05105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92430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79596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05105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47813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Float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051050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827088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2555875" y="364648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79388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Integer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547813" y="4943475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3200">
                <a:latin typeface="Times New Roman" pitchFamily="18" charset="0"/>
              </a:rPr>
              <a:t>Float</a:t>
            </a: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2051050" y="4368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827088" y="4368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2555875" y="36480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Primitive Data Structure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54163"/>
            <a:ext cx="8686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are basic structures and directly operated upon by the machine instructions.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general, there are different representation on different computers.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Integer, Floating-point number, Character constants, string constants, pointers etc, fall in this category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388416"/>
          <a:ext cx="6096000" cy="469584"/>
        </p:xfrm>
        <a:graphic>
          <a:graphicData uri="http://schemas.openxmlformats.org/drawingml/2006/table">
            <a:tbl>
              <a:tblPr/>
              <a:tblGrid>
                <a:gridCol w="152400"/>
                <a:gridCol w="5943600"/>
              </a:tblGrid>
              <a:tr h="469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   </a:t>
                      </a:r>
                      <a:r>
                        <a:rPr lang="en-US" sz="900" dirty="0" smtClean="0">
                          <a:latin typeface="Calibri"/>
                          <a:ea typeface="Calibri"/>
                          <a:cs typeface="Arial"/>
                        </a:rPr>
                        <a:t>    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Logipool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Infotech</a:t>
                      </a:r>
                      <a:r>
                        <a:rPr lang="en-US" sz="1600" b="1" u="sng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u="sng" dirty="0" err="1">
                          <a:latin typeface="Calibri"/>
                          <a:ea typeface="Calibri"/>
                          <a:cs typeface="Arial"/>
                        </a:rPr>
                        <a:t>Pvt.Ltd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900" dirty="0">
                          <a:latin typeface="Calibri"/>
                          <a:ea typeface="Calibri"/>
                          <a:cs typeface="Arial"/>
                        </a:rPr>
                        <a:t>Pool of Logical People………….</a:t>
                      </a:r>
                    </a:p>
                  </a:txBody>
                  <a:tcPr marL="54591" marR="5459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" cy="61912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Non-Primitive Data Structure</a:t>
            </a:r>
            <a:endParaRPr kumimoji="0" lang="en-AU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54163"/>
            <a:ext cx="8686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are more sophisticated data structures.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These are derived from the primitive data structures.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non-primitive data structures emphasize on structuring of a group of homogeneous (same type) or heterogeneous (different type) data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1572</Words>
  <Application>Microsoft Office PowerPoint</Application>
  <PresentationFormat>On-screen Show (4:3)</PresentationFormat>
  <Paragraphs>274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Wel-Come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Classification of Data Structure</vt:lpstr>
      <vt:lpstr>Primitive Data Structure</vt:lpstr>
      <vt:lpstr>Non-Primitive Data Structure</vt:lpstr>
      <vt:lpstr>Non-Primitive Data Structure</vt:lpstr>
      <vt:lpstr>Non-Primitive Data Structure</vt:lpstr>
      <vt:lpstr>Different between them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TG-PC-1</dc:creator>
  <cp:lastModifiedBy>TG-PC-1</cp:lastModifiedBy>
  <cp:revision>38</cp:revision>
  <dcterms:created xsi:type="dcterms:W3CDTF">2019-07-24T04:14:24Z</dcterms:created>
  <dcterms:modified xsi:type="dcterms:W3CDTF">2019-08-22T06:01:16Z</dcterms:modified>
</cp:coreProperties>
</file>