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77724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72EBD2-A55F-44CE-897F-20A6FE4E54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32EC-C795-417D-A5AB-9FDBF36061F7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9522-87D2-4C45-9848-9CA383D20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28C8-AB17-49C8-85B8-5536B8B492AE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8153400" cy="3505200"/>
          </a:xfrm>
        </p:spPr>
        <p:txBody>
          <a:bodyPr>
            <a:normAutofit fontScale="90000"/>
          </a:bodyPr>
          <a:lstStyle/>
          <a:p>
            <a:r>
              <a:rPr lang="en-US" sz="6600" dirty="0" err="1" smtClean="0"/>
              <a:t>Wel</a:t>
            </a:r>
            <a:r>
              <a:rPr lang="en-US" sz="6600" dirty="0" smtClean="0"/>
              <a:t>-Come</a:t>
            </a:r>
            <a:br>
              <a:rPr lang="en-US" sz="6600" dirty="0" smtClean="0"/>
            </a:br>
            <a:r>
              <a:rPr lang="en-US" sz="8800" b="1" dirty="0" err="1" smtClean="0"/>
              <a:t>Logipool</a:t>
            </a:r>
            <a:r>
              <a:rPr lang="en-US" sz="8800" b="1" dirty="0" smtClean="0"/>
              <a:t> </a:t>
            </a:r>
            <a:r>
              <a:rPr lang="en-US" sz="8800" b="1" dirty="0" err="1"/>
              <a:t>I</a:t>
            </a:r>
            <a:r>
              <a:rPr lang="en-US" sz="8800" b="1" dirty="0" err="1" smtClean="0"/>
              <a:t>nfotech</a:t>
            </a:r>
            <a:endParaRPr lang="en-US" sz="8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B1E-578D-48E7-913C-FDA531864171}" type="slidenum">
              <a:rPr lang="en-US"/>
              <a:pPr/>
              <a:t>10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b="1"/>
              <a:t>The size of the array is fixed</a:t>
            </a:r>
            <a:r>
              <a:rPr lang="en-US"/>
              <a:t>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In case of </a:t>
            </a:r>
            <a:r>
              <a:rPr lang="en-US" b="1"/>
              <a:t>dynamically resizing</a:t>
            </a:r>
            <a:r>
              <a:rPr lang="en-US"/>
              <a:t> the array from size S to 2S, we need 3S units of available memory.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Programmers allocate arrays which seem </a:t>
            </a:r>
            <a:r>
              <a:rPr lang="en-US" b="1"/>
              <a:t>"large enough</a:t>
            </a:r>
            <a:r>
              <a:rPr lang="en-US"/>
              <a:t>” This strategy has two disadvantages: (a) most of the time there are just 20% or 30% elements in the array and 70% of the space in the array really is wasted. (b) If the program ever needs to process more than the declared size, the code breaks.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b="1"/>
              <a:t>Inserting (and deleting)</a:t>
            </a:r>
            <a:r>
              <a:rPr lang="en-US"/>
              <a:t> elements into the middle of the array  is potentially expensive because existing elements need to be shifted over to make 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AB29-BD30-41E2-B3DB-9FDD5B1F4B14}" type="slidenum">
              <a:rPr lang="en-US"/>
              <a:pPr/>
              <a:t>11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Linked lists are appropriate when the number of data elements to be represented in the data structure at once is unpredictable.</a:t>
            </a:r>
          </a:p>
          <a:p>
            <a:r>
              <a:rPr lang="en-US"/>
              <a:t>Linked lists are dynamic, so the length of a list can increase or decrease as necessary.</a:t>
            </a:r>
          </a:p>
          <a:p>
            <a:r>
              <a:rPr lang="en-US"/>
              <a:t>Each node does not necessarily follow the previous one physically in the memory.</a:t>
            </a:r>
          </a:p>
          <a:p>
            <a:r>
              <a:rPr lang="en-US"/>
              <a:t>Linked lists can be maintained in sorted order by inserting or deleting an element at the proper point in the list.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FF-21B1-4F32-B9C8-547BC266D348}" type="slidenum">
              <a:rPr lang="en-US"/>
              <a:pPr/>
              <a:t>12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 flipV="1">
            <a:off x="1447800" y="3200400"/>
            <a:ext cx="1143000" cy="1143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6477000" y="3124200"/>
            <a:ext cx="609600" cy="1066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362200" y="4572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 node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5638800" y="4495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Last node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62000" y="2209800"/>
            <a:ext cx="7804150" cy="685800"/>
            <a:chOff x="480" y="1392"/>
            <a:chExt cx="4916" cy="576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480" y="1392"/>
              <a:ext cx="881" cy="5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1031" y="1402"/>
              <a:ext cx="0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141" y="167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1692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2243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2904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3455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3565" y="1694"/>
              <a:ext cx="5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116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4667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590" y="1467"/>
              <a:ext cx="44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802" y="1467"/>
              <a:ext cx="44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b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024" y="1488"/>
              <a:ext cx="44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c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226" y="1467"/>
              <a:ext cx="44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d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2353" y="169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4887" y="1694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5218" y="1694"/>
              <a:ext cx="0" cy="1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5108" y="183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5175" y="189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990600" y="1676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304800" y="1143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head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1676400" y="182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next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3581400" y="182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next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5486400" y="182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next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7239000" y="182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next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838200" y="1524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6865-FDA6-4A89-AE6C-91C3A8127266}" type="slidenum">
              <a:rPr lang="en-US"/>
              <a:pPr/>
              <a:t>13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List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205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>
                <a:cs typeface="Times New Roman" pitchFamily="18" charset="0"/>
              </a:rPr>
              <a:t>Empty Linked list is a single pointer having the value of NULL.</a:t>
            </a:r>
          </a:p>
          <a:p>
            <a:pPr algn="just">
              <a:buFontTx/>
              <a:buNone/>
            </a:pPr>
            <a:endParaRPr lang="en-US">
              <a:cs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head = NULL;</a:t>
            </a:r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00200" y="3886200"/>
            <a:ext cx="9906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Courier New" pitchFamily="49" charset="0"/>
              </a:rPr>
              <a:t>head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801938" y="4246563"/>
            <a:ext cx="525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327400" y="4246563"/>
            <a:ext cx="0" cy="223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24200" y="4495800"/>
            <a:ext cx="457200" cy="98425"/>
            <a:chOff x="5108" y="1830"/>
            <a:chExt cx="288" cy="62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5108" y="183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5175" y="189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590800" y="4114800"/>
            <a:ext cx="301625" cy="30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077-1747-448F-9E7E-316DD8DAB8A6}" type="slidenum">
              <a:rPr lang="en-US"/>
              <a:pPr/>
              <a:t>14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Ideas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assume that the node is given by the following type declaration:</a:t>
            </a:r>
          </a:p>
          <a:p>
            <a:pPr lvl="1">
              <a:buFontTx/>
              <a:buNone/>
            </a:pPr>
            <a:r>
              <a:rPr lang="en-US" sz="2800">
                <a:latin typeface="Courier New" pitchFamily="49" charset="0"/>
              </a:rPr>
              <a:t>struct Node {</a:t>
            </a:r>
          </a:p>
          <a:p>
            <a:pPr lvl="1">
              <a:buFontTx/>
              <a:buNone/>
            </a:pPr>
            <a:r>
              <a:rPr lang="en-US" sz="2800">
                <a:latin typeface="Courier New" pitchFamily="49" charset="0"/>
              </a:rPr>
              <a:t>		Object element;</a:t>
            </a:r>
          </a:p>
          <a:p>
            <a:pPr lvl="1">
              <a:buFontTx/>
              <a:buNone/>
            </a:pPr>
            <a:r>
              <a:rPr lang="en-US" sz="2800">
                <a:latin typeface="Courier New" pitchFamily="49" charset="0"/>
              </a:rPr>
              <a:t>		Node *next;</a:t>
            </a:r>
          </a:p>
          <a:p>
            <a:pPr lvl="1">
              <a:buFontTx/>
              <a:buNone/>
            </a:pPr>
            <a:r>
              <a:rPr lang="en-US" sz="280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82C-E3AE-4BEB-8AA0-7222D3995736}" type="slidenum">
              <a:rPr lang="en-US"/>
              <a:pPr/>
              <a:t>15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Basic Linked List Operations</a:t>
            </a:r>
            <a:r>
              <a:rPr lang="en-US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List Traversal </a:t>
            </a:r>
          </a:p>
          <a:p>
            <a:r>
              <a:rPr lang="en-US" sz="3200"/>
              <a:t>Searching a node</a:t>
            </a:r>
          </a:p>
          <a:p>
            <a:r>
              <a:rPr lang="en-US" sz="3200"/>
              <a:t>Insert a node</a:t>
            </a:r>
          </a:p>
          <a:p>
            <a:r>
              <a:rPr lang="en-US" sz="3200"/>
              <a:t>Delete a node</a:t>
            </a:r>
          </a:p>
          <a:p>
            <a:endParaRPr lang="en-US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B437-C1AF-4968-9785-9FE5C05D38EB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 linked list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Node *pWalker;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imes New Roman" pitchFamily="18" charset="0"/>
              </a:rPr>
              <a:t>int count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 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cout &lt;&lt;“List contains:\n”;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 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for (pWalker=pHead; pWalker!=NULL;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  pWalker = pWalker-&gt;next)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imes New Roman" pitchFamily="18" charset="0"/>
              </a:rPr>
              <a:t>   count 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cout &lt;&lt; pWalker-&gt;element &lt;&lt; endl;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}</a:t>
            </a:r>
            <a:endParaRPr 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71EB-EB74-494C-B6EF-3709ECAFBBC5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node in a linked list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pCur = pHead; 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 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// Search until target is found or we reach 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// the end of list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while (pCur != NULL &amp;&amp;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    pCur-&gt;element != target)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{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pCur = pCur-&gt;next;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//Determine if target is found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if (pCur) found = 1;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else found = 0;</a:t>
            </a:r>
            <a:endParaRPr 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D70-A76B-4604-B148-39C631D4BC2A}" type="slidenum">
              <a:rPr lang="en-US"/>
              <a:pPr/>
              <a:t>18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in a linked list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057400" y="1295400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932113" y="1308100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905500" y="12954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780213" y="13081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232025" y="1395413"/>
            <a:ext cx="7000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096000" y="1422400"/>
            <a:ext cx="7000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b</a:t>
            </a:r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3200400" y="16764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>
            <a:off x="1371600" y="1612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7010400" y="1612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609600" y="15240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7848600" y="15240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3863975" y="2795588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3" name="Line 55"/>
          <p:cNvSpPr>
            <a:spLocks noChangeShapeType="1"/>
          </p:cNvSpPr>
          <p:nvPr/>
        </p:nvSpPr>
        <p:spPr bwMode="auto">
          <a:xfrm>
            <a:off x="4738688" y="2808288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4038600" y="2895600"/>
            <a:ext cx="7000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x</a:t>
            </a:r>
          </a:p>
        </p:txBody>
      </p:sp>
      <p:sp>
        <p:nvSpPr>
          <p:cNvPr id="12345" name="Line 57"/>
          <p:cNvSpPr>
            <a:spLocks noChangeShapeType="1"/>
          </p:cNvSpPr>
          <p:nvPr/>
        </p:nvSpPr>
        <p:spPr bwMode="auto">
          <a:xfrm flipV="1">
            <a:off x="2209800" y="2057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>
            <a:off x="31242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219200" y="2667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current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24384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tmp</a:t>
            </a:r>
          </a:p>
        </p:txBody>
      </p:sp>
      <p:sp>
        <p:nvSpPr>
          <p:cNvPr id="12349" name="Line 61"/>
          <p:cNvSpPr>
            <a:spLocks noChangeShapeType="1"/>
          </p:cNvSpPr>
          <p:nvPr/>
        </p:nvSpPr>
        <p:spPr bwMode="auto">
          <a:xfrm>
            <a:off x="3276600" y="1676400"/>
            <a:ext cx="6096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V="1">
            <a:off x="5029200" y="1828800"/>
            <a:ext cx="8382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1" name="Text Box 63"/>
          <p:cNvSpPr txBox="1">
            <a:spLocks noChangeArrowheads="1"/>
          </p:cNvSpPr>
          <p:nvPr/>
        </p:nvSpPr>
        <p:spPr bwMode="auto">
          <a:xfrm>
            <a:off x="457200" y="3657600"/>
            <a:ext cx="81534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tmp = new Node;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tmp-&gt;element = x;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tmp-&gt;next = current-&gt;next;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current-&gt;next = tmp;</a:t>
            </a:r>
          </a:p>
          <a:p>
            <a:pPr>
              <a:lnSpc>
                <a:spcPct val="9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/>
              <a:t>Or simply (if Node has a constructor initializing its members):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current-&gt;next = new Node(x,current-&gt;next);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5F99-A90D-4D28-8203-3E2CC98F7C23}" type="slidenum">
              <a:rPr lang="en-US"/>
              <a:pPr/>
              <a:t>19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from a linked list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114800"/>
            <a:ext cx="7239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Node *deletedNode = current-&gt;next;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current-&gt;next = current-&gt;next-&gt;next;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delete deletedNode;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981200" y="1600200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855913" y="1612900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030538" y="1973263"/>
            <a:ext cx="8747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905250" y="16002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779963" y="16129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829300" y="16002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6704013" y="16129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155825" y="1700213"/>
            <a:ext cx="7000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079875" y="1700213"/>
            <a:ext cx="7000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019800" y="1727200"/>
            <a:ext cx="7000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b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954588" y="2000250"/>
            <a:ext cx="8747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295400" y="2057400"/>
            <a:ext cx="685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09600" y="18288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8001000" y="17526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6934200" y="205740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4" name="Freeform 22"/>
          <p:cNvSpPr>
            <a:spLocks/>
          </p:cNvSpPr>
          <p:nvPr/>
        </p:nvSpPr>
        <p:spPr bwMode="auto">
          <a:xfrm>
            <a:off x="3048000" y="1981200"/>
            <a:ext cx="2743200" cy="927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2" y="576"/>
              </a:cxn>
              <a:cxn ang="0">
                <a:pos x="1728" y="48"/>
              </a:cxn>
            </a:cxnLst>
            <a:rect l="0" t="0" r="r" b="b"/>
            <a:pathLst>
              <a:path w="1728" h="584">
                <a:moveTo>
                  <a:pt x="0" y="0"/>
                </a:moveTo>
                <a:cubicBezTo>
                  <a:pt x="312" y="284"/>
                  <a:pt x="624" y="568"/>
                  <a:pt x="912" y="576"/>
                </a:cubicBezTo>
                <a:cubicBezTo>
                  <a:pt x="1200" y="584"/>
                  <a:pt x="1464" y="316"/>
                  <a:pt x="1728" y="4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219200" y="2667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current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2362200" y="2362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28C8-AB17-49C8-85B8-5536B8B492AE}" type="slidenum">
              <a:rPr lang="en-US"/>
              <a:pPr/>
              <a:t>2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Autofit/>
          </a:bodyPr>
          <a:lstStyle/>
          <a:p>
            <a:r>
              <a:rPr lang="en-US" sz="9600" b="1" dirty="0"/>
              <a:t>Linked 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66A-B0AD-4F74-9169-6DD62CAE459E}" type="slidenum">
              <a:rPr lang="en-US"/>
              <a:pPr/>
              <a:t>20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Inserting before the first node (or to an empty list):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tmp = new Node;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tmp-&gt;element = x;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if (current == NULL){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tmp-&gt;next = head;	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head = tmp;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else {	// Adding in middle or at end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tmp-&gt;next = curent-&gt;next;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current-&gt;next = tmp;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66BF-1600-445B-A26B-EC3F7F2B977B}" type="slidenum">
              <a:rPr lang="en-US"/>
              <a:pPr/>
              <a:t>21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Cases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Node *deletedNode;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if (current == NULL){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// Deleting first node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2400">
                <a:latin typeface="Courier New" pitchFamily="49" charset="0"/>
              </a:rPr>
              <a:t>deletedNode = head;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head = head -&gt;next;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  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// Deleting other nodes</a:t>
            </a:r>
            <a:endParaRPr lang="en-US" sz="24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   deletedNode = current-&gt;next;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>
                <a:latin typeface="Courier New" pitchFamily="49" charset="0"/>
                <a:cs typeface="Times New Roman" pitchFamily="18" charset="0"/>
              </a:rPr>
              <a:t>current-&gt;next = deletedNode -&gt;next;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delete deletedNode;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1BAB-9E33-4BE6-90CB-8F7752935CE0}" type="slidenum">
              <a:rPr lang="en-US"/>
              <a:pPr/>
              <a:t>22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Header Nodes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/>
              <a:t>One problem with the basic description: it assumes that whenever an item x is removed (or inserted) some previous item is always present.</a:t>
            </a:r>
          </a:p>
          <a:p>
            <a:pPr algn="just">
              <a:lnSpc>
                <a:spcPct val="90000"/>
              </a:lnSpc>
            </a:pPr>
            <a:r>
              <a:rPr lang="en-US"/>
              <a:t>Consequently removal of the first item and inserting an item as a new first node become special cases to consider.</a:t>
            </a:r>
          </a:p>
          <a:p>
            <a:pPr algn="just">
              <a:lnSpc>
                <a:spcPct val="90000"/>
              </a:lnSpc>
            </a:pPr>
            <a:r>
              <a:rPr lang="en-US"/>
              <a:t>In order to avoid dealing with special cases: introduce a </a:t>
            </a:r>
            <a:r>
              <a:rPr lang="en-US" b="1"/>
              <a:t>header node (dummy node)</a:t>
            </a:r>
            <a:r>
              <a:rPr lang="en-US"/>
              <a:t>.</a:t>
            </a:r>
          </a:p>
          <a:p>
            <a:pPr algn="just">
              <a:lnSpc>
                <a:spcPct val="90000"/>
              </a:lnSpc>
            </a:pPr>
            <a:r>
              <a:rPr lang="en-US"/>
              <a:t>A header node is an extra node in the list that holds no data but serves to satisfy the requirement that every node has a previous node.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95B-9AC1-4D83-81D6-DEA930FA22A5}" type="slidenum">
              <a:rPr lang="en-US"/>
              <a:pPr/>
              <a:t>23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with a header node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429000"/>
            <a:ext cx="3200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/>
              <a:t>Empty List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057400" y="16764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2817813" y="1687513"/>
            <a:ext cx="0" cy="59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2968625" y="1974850"/>
            <a:ext cx="760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729038" y="16764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4489450" y="1685925"/>
            <a:ext cx="1588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5400675" y="16764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6161088" y="1685925"/>
            <a:ext cx="1587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6313488" y="1995488"/>
            <a:ext cx="7604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7073900" y="1676400"/>
            <a:ext cx="1214438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7832725" y="1685925"/>
            <a:ext cx="1588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2209800" y="1755775"/>
            <a:ext cx="608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881438" y="1755775"/>
            <a:ext cx="60801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b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5567363" y="1778000"/>
            <a:ext cx="60801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7224713" y="1755775"/>
            <a:ext cx="60801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d</a:t>
            </a:r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4641850" y="1995488"/>
            <a:ext cx="758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8137525" y="1995488"/>
            <a:ext cx="455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8593138" y="1995488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8442325" y="213995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8534400" y="2205038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381000" y="1673225"/>
            <a:ext cx="1216025" cy="5984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1141413" y="1684338"/>
            <a:ext cx="0" cy="59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1292225" y="1971675"/>
            <a:ext cx="760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85800" y="1295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304800" y="914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header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819400" y="4114800"/>
            <a:ext cx="1292225" cy="1368425"/>
            <a:chOff x="576" y="2258"/>
            <a:chExt cx="814" cy="862"/>
          </a:xfrm>
        </p:grpSpPr>
        <p:sp>
          <p:nvSpPr>
            <p:cNvPr id="68637" name="Rectangle 29"/>
            <p:cNvSpPr>
              <a:spLocks noChangeArrowheads="1"/>
            </p:cNvSpPr>
            <p:nvPr/>
          </p:nvSpPr>
          <p:spPr bwMode="auto">
            <a:xfrm>
              <a:off x="624" y="2736"/>
              <a:ext cx="766" cy="3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>
              <a:off x="1103" y="2743"/>
              <a:ext cx="0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816" y="249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0" name="Text Box 32"/>
            <p:cNvSpPr txBox="1">
              <a:spLocks noChangeArrowheads="1"/>
            </p:cNvSpPr>
            <p:nvPr/>
          </p:nvSpPr>
          <p:spPr bwMode="auto">
            <a:xfrm>
              <a:off x="576" y="225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header</a:t>
              </a:r>
            </a:p>
          </p:txBody>
        </p:sp>
      </p:grpSp>
      <p:sp>
        <p:nvSpPr>
          <p:cNvPr id="68641" name="Line 33"/>
          <p:cNvSpPr>
            <a:spLocks noChangeShapeType="1"/>
          </p:cNvSpPr>
          <p:nvPr/>
        </p:nvSpPr>
        <p:spPr bwMode="auto">
          <a:xfrm>
            <a:off x="3962400" y="5113338"/>
            <a:ext cx="455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4418013" y="5113338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4267200" y="525780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4359275" y="5322888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E68F-581A-49D5-98AF-526A1FBA7AE7}" type="slidenum">
              <a:rPr lang="en-US"/>
              <a:pPr/>
              <a:t>24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 Linked Lists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51025" y="1944688"/>
            <a:ext cx="1611313" cy="722312"/>
            <a:chOff x="4140" y="5580"/>
            <a:chExt cx="1980" cy="540"/>
          </a:xfrm>
        </p:grpSpPr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48125" y="1944688"/>
            <a:ext cx="1609725" cy="722312"/>
            <a:chOff x="4140" y="5580"/>
            <a:chExt cx="1980" cy="540"/>
          </a:xfrm>
        </p:grpSpPr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89688" y="1944688"/>
            <a:ext cx="1611312" cy="722312"/>
            <a:chOff x="4140" y="5580"/>
            <a:chExt cx="1980" cy="540"/>
          </a:xfrm>
        </p:grpSpPr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168650" y="2125663"/>
            <a:ext cx="879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H="1">
            <a:off x="3462338" y="2305050"/>
            <a:ext cx="877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5365750" y="2125663"/>
            <a:ext cx="1023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5657850" y="2305050"/>
            <a:ext cx="1025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914400" y="1066800"/>
            <a:ext cx="12954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pHead</a:t>
            </a: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1828800" y="1371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7773988" y="2362200"/>
            <a:ext cx="455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8229600" y="2362200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8078788" y="2506663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8170863" y="2571750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H="1">
            <a:off x="1524000" y="2438400"/>
            <a:ext cx="4556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1522413" y="2446338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1371600" y="259080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463675" y="2655888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2362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44958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68580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42024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924800" cy="2667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cs typeface="Times New Roman" pitchFamily="18" charset="0"/>
              </a:rPr>
              <a:t>Advantages:</a:t>
            </a:r>
          </a:p>
          <a:p>
            <a:r>
              <a:rPr lang="en-US" sz="2400">
                <a:cs typeface="Times New Roman" pitchFamily="18" charset="0"/>
              </a:rPr>
              <a:t>Convenient to traverse the list backwards.</a:t>
            </a:r>
          </a:p>
          <a:p>
            <a:r>
              <a:rPr lang="en-US" sz="2400">
                <a:cs typeface="Times New Roman" pitchFamily="18" charset="0"/>
              </a:rPr>
              <a:t>Simplifies insertion and deletion because you no longer have to refer to the previous node.</a:t>
            </a:r>
          </a:p>
          <a:p>
            <a:pPr>
              <a:buFontTx/>
              <a:buNone/>
            </a:pPr>
            <a:r>
              <a:rPr lang="en-US" sz="2400" b="1">
                <a:cs typeface="Times New Roman" pitchFamily="18" charset="0"/>
              </a:rPr>
              <a:t>Disadvantage:</a:t>
            </a:r>
          </a:p>
          <a:p>
            <a:r>
              <a:rPr lang="en-US" sz="2400">
                <a:cs typeface="Times New Roman" pitchFamily="18" charset="0"/>
              </a:rPr>
              <a:t>Increase in space requirements.</a:t>
            </a:r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00F6-7BDD-4516-96CD-EEF71E4BA0D6}" type="slidenum">
              <a:rPr lang="en-US"/>
              <a:pPr/>
              <a:t>25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oldNode = current;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oldNode-&gt;prev-&gt;next = oldNode-&gt;next;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oldNode-&gt;next-&gt;prev = oldNode-&gt;prev;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delete oldNode;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current = head;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>
            <a:off x="4657725" y="1700213"/>
            <a:ext cx="274638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572000" y="1295400"/>
            <a:ext cx="1295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>
                <a:latin typeface="Courier New" pitchFamily="49" charset="0"/>
              </a:rPr>
              <a:t>current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70063" y="2327275"/>
            <a:ext cx="1512887" cy="625475"/>
            <a:chOff x="4140" y="5580"/>
            <a:chExt cx="1980" cy="540"/>
          </a:xfrm>
        </p:grpSpPr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32225" y="2327275"/>
            <a:ext cx="1512888" cy="625475"/>
            <a:chOff x="4140" y="5580"/>
            <a:chExt cx="1980" cy="540"/>
          </a:xfrm>
        </p:grpSpPr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032500" y="2327275"/>
            <a:ext cx="1511300" cy="625475"/>
            <a:chOff x="4140" y="5580"/>
            <a:chExt cx="1980" cy="540"/>
          </a:xfrm>
        </p:grpSpPr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3008313" y="2482850"/>
            <a:ext cx="823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H="1">
            <a:off x="3282950" y="2797175"/>
            <a:ext cx="823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5068888" y="2482850"/>
            <a:ext cx="963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flipH="1">
            <a:off x="5345113" y="2797175"/>
            <a:ext cx="962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1371600" y="1371600"/>
            <a:ext cx="1419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head</a:t>
            </a:r>
          </a:p>
        </p:txBody>
      </p:sp>
      <p:sp>
        <p:nvSpPr>
          <p:cNvPr id="43037" name="Freeform 29"/>
          <p:cNvSpPr>
            <a:spLocks/>
          </p:cNvSpPr>
          <p:nvPr/>
        </p:nvSpPr>
        <p:spPr bwMode="auto">
          <a:xfrm>
            <a:off x="3008313" y="1987550"/>
            <a:ext cx="3024187" cy="495300"/>
          </a:xfrm>
          <a:custGeom>
            <a:avLst/>
            <a:gdLst/>
            <a:ahLst/>
            <a:cxnLst>
              <a:cxn ang="0">
                <a:pos x="0" y="570"/>
              </a:cxn>
              <a:cxn ang="0">
                <a:pos x="1980" y="30"/>
              </a:cxn>
              <a:cxn ang="0">
                <a:pos x="3960" y="390"/>
              </a:cxn>
            </a:cxnLst>
            <a:rect l="0" t="0" r="r" b="b"/>
            <a:pathLst>
              <a:path w="3960" h="570">
                <a:moveTo>
                  <a:pt x="0" y="570"/>
                </a:moveTo>
                <a:cubicBezTo>
                  <a:pt x="660" y="315"/>
                  <a:pt x="1320" y="60"/>
                  <a:pt x="1980" y="30"/>
                </a:cubicBezTo>
                <a:cubicBezTo>
                  <a:pt x="2640" y="0"/>
                  <a:pt x="3630" y="330"/>
                  <a:pt x="3960" y="39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282950" y="2327275"/>
            <a:ext cx="412750" cy="312738"/>
            <a:chOff x="5400" y="5580"/>
            <a:chExt cx="540" cy="360"/>
          </a:xfrm>
        </p:grpSpPr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481638" y="2640013"/>
            <a:ext cx="412750" cy="312737"/>
            <a:chOff x="5400" y="5580"/>
            <a:chExt cx="540" cy="360"/>
          </a:xfrm>
        </p:grpSpPr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4" name="Freeform 36"/>
          <p:cNvSpPr>
            <a:spLocks/>
          </p:cNvSpPr>
          <p:nvPr/>
        </p:nvSpPr>
        <p:spPr bwMode="auto">
          <a:xfrm>
            <a:off x="3144838" y="2797175"/>
            <a:ext cx="3162300" cy="495300"/>
          </a:xfrm>
          <a:custGeom>
            <a:avLst/>
            <a:gdLst/>
            <a:ahLst/>
            <a:cxnLst>
              <a:cxn ang="0">
                <a:pos x="4140" y="0"/>
              </a:cxn>
              <a:cxn ang="0">
                <a:pos x="1980" y="540"/>
              </a:cxn>
              <a:cxn ang="0">
                <a:pos x="0" y="180"/>
              </a:cxn>
            </a:cxnLst>
            <a:rect l="0" t="0" r="r" b="b"/>
            <a:pathLst>
              <a:path w="4140" h="570">
                <a:moveTo>
                  <a:pt x="4140" y="0"/>
                </a:moveTo>
                <a:cubicBezTo>
                  <a:pt x="3405" y="255"/>
                  <a:pt x="2670" y="510"/>
                  <a:pt x="1980" y="540"/>
                </a:cubicBezTo>
                <a:cubicBezTo>
                  <a:pt x="1290" y="570"/>
                  <a:pt x="645" y="375"/>
                  <a:pt x="0" y="1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2133600" y="1676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2954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13716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 flipH="1">
            <a:off x="75438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>
            <a:off x="7315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1BE5-3442-4762-87A0-7522CFB559E2}" type="slidenum">
              <a:rPr lang="en-US"/>
              <a:pPr/>
              <a:t>26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newNode = new Node(x);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newNode-&gt;prev = current;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newNode-&gt;next = current-&gt;next;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newNode-&gt;prev-&gt;next = newNode;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newNode-&gt;next-&gt;prev = newNode;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current = newNode;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28725" y="2230438"/>
            <a:ext cx="1693863" cy="596900"/>
            <a:chOff x="4140" y="5580"/>
            <a:chExt cx="1980" cy="540"/>
          </a:xfrm>
        </p:grpSpPr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38538" y="2230438"/>
            <a:ext cx="1692275" cy="596900"/>
            <a:chOff x="4140" y="5580"/>
            <a:chExt cx="1980" cy="540"/>
          </a:xfrm>
        </p:grpSpPr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000750" y="2230438"/>
            <a:ext cx="1692275" cy="596900"/>
            <a:chOff x="4140" y="5580"/>
            <a:chExt cx="1980" cy="540"/>
          </a:xfrm>
        </p:grpSpPr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2614613" y="2379663"/>
            <a:ext cx="92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2922588" y="2528888"/>
            <a:ext cx="922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922838" y="2379663"/>
            <a:ext cx="1077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>
            <a:off x="5180013" y="2740025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82625" y="1298575"/>
            <a:ext cx="10779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head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332163" y="1395413"/>
            <a:ext cx="18462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>
                <a:latin typeface="Courier New" pitchFamily="49" charset="0"/>
              </a:rPr>
              <a:t>current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3794125" y="1843088"/>
            <a:ext cx="153988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800600" y="3352800"/>
            <a:ext cx="1692275" cy="598488"/>
            <a:chOff x="4140" y="5580"/>
            <a:chExt cx="1980" cy="540"/>
          </a:xfrm>
        </p:grpSpPr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334000" y="2590800"/>
            <a:ext cx="460375" cy="298450"/>
            <a:chOff x="5400" y="5580"/>
            <a:chExt cx="540" cy="360"/>
          </a:xfrm>
        </p:grpSpPr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334000" y="2143125"/>
            <a:ext cx="460375" cy="298450"/>
            <a:chOff x="5400" y="5580"/>
            <a:chExt cx="540" cy="360"/>
          </a:xfrm>
        </p:grpSpPr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2" name="Freeform 40"/>
          <p:cNvSpPr>
            <a:spLocks/>
          </p:cNvSpPr>
          <p:nvPr/>
        </p:nvSpPr>
        <p:spPr bwMode="auto">
          <a:xfrm>
            <a:off x="4191000" y="2438400"/>
            <a:ext cx="947738" cy="1143000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960" y="900"/>
              </a:cxn>
              <a:cxn ang="0">
                <a:pos x="60" y="1440"/>
              </a:cxn>
              <a:cxn ang="0">
                <a:pos x="600" y="1800"/>
              </a:cxn>
            </a:cxnLst>
            <a:rect l="0" t="0" r="r" b="b"/>
            <a:pathLst>
              <a:path w="1110" h="1800">
                <a:moveTo>
                  <a:pt x="960" y="0"/>
                </a:moveTo>
                <a:cubicBezTo>
                  <a:pt x="1035" y="330"/>
                  <a:pt x="1110" y="660"/>
                  <a:pt x="960" y="900"/>
                </a:cubicBezTo>
                <a:cubicBezTo>
                  <a:pt x="810" y="1140"/>
                  <a:pt x="120" y="1290"/>
                  <a:pt x="60" y="1440"/>
                </a:cubicBezTo>
                <a:cubicBezTo>
                  <a:pt x="0" y="1590"/>
                  <a:pt x="300" y="1695"/>
                  <a:pt x="600" y="1800"/>
                </a:cubicBezTo>
              </a:path>
            </a:pathLst>
          </a:custGeom>
          <a:noFill/>
          <a:ln w="1905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73" name="Freeform 41"/>
          <p:cNvSpPr>
            <a:spLocks/>
          </p:cNvSpPr>
          <p:nvPr/>
        </p:nvSpPr>
        <p:spPr bwMode="auto">
          <a:xfrm>
            <a:off x="3717925" y="2889250"/>
            <a:ext cx="1311275" cy="844550"/>
          </a:xfrm>
          <a:custGeom>
            <a:avLst/>
            <a:gdLst/>
            <a:ahLst/>
            <a:cxnLst>
              <a:cxn ang="0">
                <a:pos x="1350" y="1620"/>
              </a:cxn>
              <a:cxn ang="0">
                <a:pos x="90" y="1260"/>
              </a:cxn>
              <a:cxn ang="0">
                <a:pos x="810" y="360"/>
              </a:cxn>
              <a:cxn ang="0">
                <a:pos x="990" y="0"/>
              </a:cxn>
            </a:cxnLst>
            <a:rect l="0" t="0" r="r" b="b"/>
            <a:pathLst>
              <a:path w="1350" h="1620">
                <a:moveTo>
                  <a:pt x="1350" y="1620"/>
                </a:moveTo>
                <a:cubicBezTo>
                  <a:pt x="765" y="1545"/>
                  <a:pt x="180" y="1470"/>
                  <a:pt x="90" y="1260"/>
                </a:cubicBezTo>
                <a:cubicBezTo>
                  <a:pt x="0" y="1050"/>
                  <a:pt x="660" y="570"/>
                  <a:pt x="810" y="360"/>
                </a:cubicBezTo>
                <a:cubicBezTo>
                  <a:pt x="960" y="150"/>
                  <a:pt x="975" y="75"/>
                  <a:pt x="9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74" name="Freeform 42"/>
          <p:cNvSpPr>
            <a:spLocks/>
          </p:cNvSpPr>
          <p:nvPr/>
        </p:nvSpPr>
        <p:spPr bwMode="auto">
          <a:xfrm>
            <a:off x="6248400" y="2819400"/>
            <a:ext cx="411163" cy="685800"/>
          </a:xfrm>
          <a:custGeom>
            <a:avLst/>
            <a:gdLst/>
            <a:ahLst/>
            <a:cxnLst>
              <a:cxn ang="0">
                <a:pos x="0" y="1260"/>
              </a:cxn>
              <a:cxn ang="0">
                <a:pos x="540" y="900"/>
              </a:cxn>
              <a:cxn ang="0">
                <a:pos x="180" y="0"/>
              </a:cxn>
            </a:cxnLst>
            <a:rect l="0" t="0" r="r" b="b"/>
            <a:pathLst>
              <a:path w="570" h="1260">
                <a:moveTo>
                  <a:pt x="0" y="1260"/>
                </a:moveTo>
                <a:cubicBezTo>
                  <a:pt x="255" y="1185"/>
                  <a:pt x="510" y="1110"/>
                  <a:pt x="540" y="900"/>
                </a:cubicBezTo>
                <a:cubicBezTo>
                  <a:pt x="570" y="690"/>
                  <a:pt x="375" y="345"/>
                  <a:pt x="18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75" name="Freeform 43"/>
          <p:cNvSpPr>
            <a:spLocks/>
          </p:cNvSpPr>
          <p:nvPr/>
        </p:nvSpPr>
        <p:spPr bwMode="auto">
          <a:xfrm>
            <a:off x="6256338" y="2590800"/>
            <a:ext cx="795337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0" y="1440"/>
              </a:cxn>
              <a:cxn ang="0">
                <a:pos x="180" y="2160"/>
              </a:cxn>
            </a:cxnLst>
            <a:rect l="0" t="0" r="r" b="b"/>
            <a:pathLst>
              <a:path w="930" h="2160">
                <a:moveTo>
                  <a:pt x="0" y="0"/>
                </a:moveTo>
                <a:cubicBezTo>
                  <a:pt x="435" y="540"/>
                  <a:pt x="870" y="1080"/>
                  <a:pt x="900" y="1440"/>
                </a:cubicBezTo>
                <a:cubicBezTo>
                  <a:pt x="930" y="1800"/>
                  <a:pt x="555" y="1980"/>
                  <a:pt x="180" y="2160"/>
                </a:cubicBezTo>
              </a:path>
            </a:pathLst>
          </a:custGeom>
          <a:noFill/>
          <a:ln w="1905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5108575" y="4400550"/>
            <a:ext cx="22891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>
                <a:latin typeface="Courier New" pitchFamily="49" charset="0"/>
              </a:rPr>
              <a:t>newNode</a:t>
            </a: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 flipV="1">
            <a:off x="5570538" y="3951288"/>
            <a:ext cx="0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74676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762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H="1">
            <a:off x="76962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83" name="Line 51"/>
          <p:cNvSpPr>
            <a:spLocks noChangeShapeType="1"/>
          </p:cNvSpPr>
          <p:nvPr/>
        </p:nvSpPr>
        <p:spPr bwMode="auto">
          <a:xfrm flipH="1">
            <a:off x="8382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9936-27E9-43A0-85E5-2E29D792ECA9}" type="slidenum">
              <a:rPr lang="en-US"/>
              <a:pPr/>
              <a:t>27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 ADT in C++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Char char="Ø"/>
            </a:pPr>
            <a:r>
              <a:rPr lang="en-US"/>
              <a:t>A list is implemented as three separate classes: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List itself (</a:t>
            </a:r>
            <a:r>
              <a:rPr lang="en-US">
                <a:latin typeface="Courier New" pitchFamily="49" charset="0"/>
              </a:rPr>
              <a:t>List</a:t>
            </a:r>
            <a:r>
              <a:rPr lang="en-US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Node (</a:t>
            </a:r>
            <a:r>
              <a:rPr lang="en-US">
                <a:latin typeface="Courier New" pitchFamily="49" charset="0"/>
              </a:rPr>
              <a:t>ListNode</a:t>
            </a:r>
            <a:r>
              <a:rPr lang="en-US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Position iterator(</a:t>
            </a:r>
            <a:r>
              <a:rPr lang="en-US">
                <a:latin typeface="Courier New" pitchFamily="49" charset="0"/>
              </a:rPr>
              <a:t>ListItr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4341-7DD1-433D-BF49-79E00BD88A1F}" type="slidenum">
              <a:rPr lang="en-US"/>
              <a:pPr/>
              <a:t>28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/>
              <a:t>Linked List Node</a:t>
            </a:r>
            <a:r>
              <a:rPr lang="en-US"/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class List;     // Incomplete declaration.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class ListItr;     // Incomplete declaration.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class ListNode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ListNode(const Object &amp; theElement = Object(),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         ListNode * n = NULL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  : element( theElement ), next( n ) {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Object   element;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ListNode *next;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friend class List&lt;Object&gt;;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friend class ListItr&lt;Object&gt;;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4A4A-DAA9-4C5B-836E-DA48924B1787}" type="slidenum">
              <a:rPr lang="en-US"/>
              <a:pPr/>
              <a:t>29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/>
              <a:t>Iterator class for linked lists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class ListItr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public: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ListItr( ) : current( NULL ) {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bool isValid( ) const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{ return current != NULL;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void advance(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{ if(isValid( ) ) current = current-&gt;next;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const Object &amp; retrieve( ) const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{ if( !isValid( ) ) throw BadIterator(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return current-&gt;element;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private: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ListNode&lt;Object&gt; *current;    // Current position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ListItr( ListNode&lt;Object&gt; *theNode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: current( theNode ) {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friend class List&lt;Object&gt;; //Grant access to constructor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memory management</a:t>
            </a: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B09688-76CC-4E64-911C-E7D73EC557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024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Stack-allocated memory</a:t>
            </a:r>
          </a:p>
          <a:p>
            <a:pPr lvl="1"/>
            <a:r>
              <a:rPr lang="en-US" dirty="0" smtClean="0"/>
              <a:t>When a function is called, memory is allocated for all of its parameters and local variables.</a:t>
            </a:r>
          </a:p>
          <a:p>
            <a:pPr lvl="1"/>
            <a:r>
              <a:rPr lang="en-US" dirty="0" smtClean="0"/>
              <a:t>Each active function call has memory on the stack (with the current function call on top)</a:t>
            </a:r>
          </a:p>
          <a:p>
            <a:pPr lvl="1"/>
            <a:r>
              <a:rPr lang="en-US" dirty="0" smtClean="0"/>
              <a:t>When a function call terminates,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	the memory is </a:t>
            </a:r>
            <a:r>
              <a:rPr lang="en-US" dirty="0" err="1" smtClean="0"/>
              <a:t>deallocated</a:t>
            </a:r>
            <a:r>
              <a:rPr lang="en-US" dirty="0" smtClean="0"/>
              <a:t> (“freed up”)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Ex:	</a:t>
            </a:r>
            <a:r>
              <a:rPr lang="en-US" sz="2000" dirty="0" smtClean="0">
                <a:latin typeface="Lucida Console" pitchFamily="49" charset="0"/>
              </a:rPr>
              <a:t>main()</a:t>
            </a:r>
            <a:r>
              <a:rPr lang="en-US" dirty="0" smtClean="0"/>
              <a:t> calls </a:t>
            </a:r>
            <a:r>
              <a:rPr lang="en-US" sz="2000" dirty="0" smtClean="0">
                <a:latin typeface="Lucida Console" pitchFamily="49" charset="0"/>
              </a:rPr>
              <a:t>f()</a:t>
            </a:r>
            <a:r>
              <a:rPr lang="en-US" dirty="0" smtClean="0"/>
              <a:t>,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		</a:t>
            </a:r>
            <a:r>
              <a:rPr lang="en-US" sz="2000" dirty="0" smtClean="0">
                <a:latin typeface="Lucida Console" pitchFamily="49" charset="0"/>
              </a:rPr>
              <a:t>f()</a:t>
            </a:r>
            <a:r>
              <a:rPr lang="en-US" dirty="0" smtClean="0"/>
              <a:t> calls </a:t>
            </a:r>
            <a:r>
              <a:rPr lang="en-US" sz="2000" dirty="0" smtClean="0">
                <a:latin typeface="Lucida Console" pitchFamily="49" charset="0"/>
              </a:rPr>
              <a:t>g()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		</a:t>
            </a:r>
            <a:r>
              <a:rPr lang="en-US" sz="2000" dirty="0" smtClean="0">
                <a:latin typeface="Lucida Console" pitchFamily="49" charset="0"/>
              </a:rPr>
              <a:t>g()</a:t>
            </a:r>
            <a:r>
              <a:rPr lang="en-US" dirty="0" smtClean="0"/>
              <a:t> recursively calls </a:t>
            </a:r>
            <a:r>
              <a:rPr lang="en-US" sz="2000" dirty="0" smtClean="0">
                <a:latin typeface="Lucida Console" pitchFamily="49" charset="0"/>
              </a:rPr>
              <a:t>g()</a:t>
            </a:r>
            <a:r>
              <a:rPr lang="en-US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92925" y="56197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26325" y="56197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59725" y="56197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0525" y="5467350"/>
            <a:ext cx="1905000" cy="83820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78725" y="5924550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main()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92925" y="47815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6325" y="47815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59725" y="47815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0525" y="4629150"/>
            <a:ext cx="1905000" cy="83820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01000" y="508635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f()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92925" y="39433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26325" y="39433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59725" y="39433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0525" y="3790950"/>
            <a:ext cx="1905000" cy="83820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001000" y="4248150"/>
            <a:ext cx="64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g()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88163" y="31051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21563" y="31051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954963" y="310515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5763" y="2952750"/>
            <a:ext cx="1905000" cy="83820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996238" y="3409950"/>
            <a:ext cx="646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g()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90E2-187D-42A1-AAE8-D8D3D93AC96F}" type="slidenum">
              <a:rPr lang="en-US"/>
              <a:pPr/>
              <a:t>30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>
                <a:latin typeface="Courier New" pitchFamily="49" charset="0"/>
              </a:rPr>
              <a:t>List</a:t>
            </a:r>
            <a:r>
              <a:rPr lang="en-US" sz="3600"/>
              <a:t> Class Interface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class List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public: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List(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List( const List &amp; rhs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~List(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bool isEmpty( ) const;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void makeEmpty(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ListItr&lt;Object&gt; zeroth( ) const;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ListItr&lt;Object&gt; first( ) const;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void insert(const Object &amp;x, const  ListItr&lt;Object&gt; &amp; p);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ListItr&lt;Object&gt; find( const Object &amp; x ) const;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ListItr&lt;Object&gt; findPrevious( const Object &amp; x ) const;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void remove( const Object &amp; x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const List &amp; operator=( const List &amp; rhs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private: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ListNode&lt;Object&gt; *header;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4E1-0D71-4AD9-90F0-8EAC54149AC5}" type="slidenum">
              <a:rPr lang="en-US"/>
              <a:pPr/>
              <a:t>31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/>
              <a:t>Some </a:t>
            </a:r>
            <a:r>
              <a:rPr lang="en-US" sz="3600">
                <a:latin typeface="Courier New" pitchFamily="49" charset="0"/>
              </a:rPr>
              <a:t>List</a:t>
            </a:r>
            <a:r>
              <a:rPr lang="en-US" sz="3600"/>
              <a:t> one-liners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Construct the list */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List&lt;Object&gt;::</a:t>
            </a:r>
            <a:r>
              <a:rPr lang="en-US" sz="2000" b="1">
                <a:latin typeface="Courier New" pitchFamily="49" charset="0"/>
              </a:rPr>
              <a:t>List( 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header = new ListNode&lt;Object&gt;;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Test if the list is logically empty.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* return true if empty, false otherwise.*/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bool List&lt;Object&gt;::</a:t>
            </a:r>
            <a:r>
              <a:rPr lang="en-US" sz="2000" b="1">
                <a:latin typeface="Courier New" pitchFamily="49" charset="0"/>
              </a:rPr>
              <a:t>isEmpty( )</a:t>
            </a:r>
            <a:r>
              <a:rPr lang="en-US" sz="2000">
                <a:latin typeface="Courier New" pitchFamily="49" charset="0"/>
              </a:rPr>
              <a:t> const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return header-&gt;next == NULL;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E6-3B5D-43A2-A391-0650EC03457B}" type="slidenum">
              <a:rPr lang="en-US"/>
              <a:pPr/>
              <a:t>32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Return an iterator representing the header node. */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ListItr&lt;Object&gt; List&lt;Object&gt;::</a:t>
            </a:r>
            <a:r>
              <a:rPr lang="en-US" sz="2000" b="1">
                <a:latin typeface="Courier New" pitchFamily="49" charset="0"/>
              </a:rPr>
              <a:t>zeroth( )</a:t>
            </a:r>
            <a:r>
              <a:rPr lang="en-US" sz="2000">
                <a:latin typeface="Courier New" pitchFamily="49" charset="0"/>
              </a:rPr>
              <a:t> const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return ListItr&lt;Object&gt;( header 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Return an iterator representing the first node in the list. This operation is valid for empty lists.*/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ListItr&lt;Object&gt; List&lt;Object&gt;::</a:t>
            </a:r>
            <a:r>
              <a:rPr lang="en-US" sz="2000" b="1">
                <a:latin typeface="Courier New" pitchFamily="49" charset="0"/>
              </a:rPr>
              <a:t>first( )</a:t>
            </a:r>
            <a:r>
              <a:rPr lang="en-US" sz="2000">
                <a:latin typeface="Courier New" pitchFamily="49" charset="0"/>
              </a:rPr>
              <a:t> const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return ListItr&lt;Object&gt;( header-&gt;next 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CA73-4334-4826-BAFA-C711CFEA2358}" type="slidenum">
              <a:rPr lang="en-US"/>
              <a:pPr/>
              <a:t>33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/>
              <a:t>Other </a:t>
            </a:r>
            <a:r>
              <a:rPr lang="en-US" sz="3600">
                <a:latin typeface="Courier New" pitchFamily="49" charset="0"/>
              </a:rPr>
              <a:t>List</a:t>
            </a:r>
            <a:r>
              <a:rPr lang="en-US" sz="3600"/>
              <a:t> methods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800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ListItr&lt;Object&gt; List&lt;Object&gt;::</a:t>
            </a:r>
            <a:r>
              <a:rPr lang="en-US" sz="2000" b="1">
                <a:latin typeface="Courier New" pitchFamily="49" charset="0"/>
              </a:rPr>
              <a:t>find</a:t>
            </a:r>
            <a:r>
              <a:rPr lang="en-US" sz="2000">
                <a:latin typeface="Courier New" pitchFamily="49" charset="0"/>
              </a:rPr>
              <a:t>( const Object &amp; x ) const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ListNode&lt;Object&gt; *itr = header-&gt;next;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while(itr != NULL &amp;&amp; itr-&gt;element != x)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  itr = itr-&gt;next;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return ListItr&lt;Object&gt;( itr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63DA-C88A-4872-8B05-6D37C7CB898C}" type="slidenum">
              <a:rPr lang="en-US"/>
              <a:pPr/>
              <a:t>34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Deletion routine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Remove the first occurrence of an item x. */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void List&lt;Object&gt;::</a:t>
            </a:r>
            <a:r>
              <a:rPr lang="en-US" sz="2000" b="1">
                <a:latin typeface="Courier New" pitchFamily="49" charset="0"/>
              </a:rPr>
              <a:t>remove( const Object &amp; x 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ListItr&lt;Object&gt; p = </a:t>
            </a:r>
            <a:r>
              <a:rPr lang="en-US" sz="2000" i="1">
                <a:latin typeface="Courier New" pitchFamily="49" charset="0"/>
              </a:rPr>
              <a:t>findPrevious</a:t>
            </a:r>
            <a:r>
              <a:rPr lang="en-US" sz="2000">
                <a:latin typeface="Courier New" pitchFamily="49" charset="0"/>
              </a:rPr>
              <a:t>( x );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if( p.current-&gt;next != NULL 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ListNode&lt;Object&gt; *oldNode = p.current-&gt;next;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p.current-&gt;next = p.current-&gt;next-&gt;next; 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delete oldNode;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3E29-3F92-4E2C-B439-025A516114D5}" type="slidenum">
              <a:rPr lang="en-US"/>
              <a:pPr/>
              <a:t>35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Finding the previous node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Return iterator prior to the first node containing an item x. */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ListItr&lt;Object&gt; List&lt;Object&gt;::</a:t>
            </a:r>
            <a:r>
              <a:rPr lang="en-US" sz="2000" b="1">
                <a:latin typeface="Courier New" pitchFamily="49" charset="0"/>
              </a:rPr>
              <a:t>findPrevious( const Object &amp; x )</a:t>
            </a:r>
            <a:r>
              <a:rPr lang="en-US" sz="2000">
                <a:latin typeface="Courier New" pitchFamily="49" charset="0"/>
              </a:rPr>
              <a:t> const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ListNode&lt;Object&gt; *itr = header;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while(itr-&gt;next!=NULL &amp;&amp; itr-&gt;next-&gt;element!=x)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itr = itr-&gt;next;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return ListItr&lt;Object&gt;( itr 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1708-0A64-4E47-9180-EE48E2932F11}" type="slidenum">
              <a:rPr lang="en-US"/>
              <a:pPr/>
              <a:t>36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Insertion routine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Insert item x after p  */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void List&lt;Object&gt;::</a:t>
            </a:r>
            <a:r>
              <a:rPr lang="en-US" sz="2000" b="1">
                <a:latin typeface="Courier New" pitchFamily="49" charset="0"/>
              </a:rPr>
              <a:t>insert(const Object &amp; x, 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               const ListItr&lt;Object&gt; &amp; p 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if( p.current != NULL 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p.current-&gt;next = new ListNode&lt;Object&gt;(x,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           p.current-&gt;next 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5B55-D55C-4259-BF1B-CE96ED9C4BBC}" type="slidenum">
              <a:rPr lang="en-US"/>
              <a:pPr/>
              <a:t>37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Memory Reclamation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/* Make the list logically empty      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void List&lt;Object&gt;::</a:t>
            </a:r>
            <a:r>
              <a:rPr lang="en-US" sz="2000" b="1">
                <a:latin typeface="Courier New" pitchFamily="49" charset="0"/>
              </a:rPr>
              <a:t>makeEmpty(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while( !isEmpty( )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  remove( first( ).retrieve( 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/* Destructor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List&lt;Object&gt;:: </a:t>
            </a:r>
            <a:r>
              <a:rPr lang="en-US" sz="2000" b="1">
                <a:latin typeface="Courier New" pitchFamily="49" charset="0"/>
              </a:rPr>
              <a:t>~List(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makeEmpty(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delete header;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0153-5D53-4924-BD3F-FE7F76BBFD0A}" type="slidenum">
              <a:rPr lang="en-US"/>
              <a:pPr/>
              <a:t>38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=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/* Deep copy of linked lists.  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const List&lt;Object&gt; &amp; List&lt;Object&gt;::</a:t>
            </a:r>
            <a:r>
              <a:rPr lang="en-US" sz="1800" b="1">
                <a:latin typeface="Courier New" pitchFamily="49" charset="0"/>
              </a:rPr>
              <a:t>operator=( const List&lt;Object&gt; &amp; rhs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ListItr&lt;Object&gt; ritr = rhs.first(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ListItr&lt;Object&gt; itr = zeroth( 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if( this != &amp;rhs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makeEmpty(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for( ; ritr.isValid(); ritr.advance(), itr.advance())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insert( ritr.retrieve( ), itr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return *this;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B95-1DAB-4477-AF3A-917B6F8FC011}" type="slidenum">
              <a:rPr lang="en-US"/>
              <a:pPr/>
              <a:t>39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/* copy constructor.  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List&lt;Object&gt;::List</a:t>
            </a:r>
            <a:r>
              <a:rPr lang="en-US" sz="1800" b="1">
                <a:latin typeface="Courier New" pitchFamily="49" charset="0"/>
              </a:rPr>
              <a:t>( const List&lt;Object&gt; &amp; rhs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header = new ListNode&lt;Object&gt;;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*this = rhs;	// operator= is used here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memory management</a:t>
            </a: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4F1FF8-1AD9-49CD-AEA9-175AF234E6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1126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Heap-allocated memory</a:t>
            </a:r>
          </a:p>
          <a:p>
            <a:pPr lvl="1"/>
            <a:r>
              <a:rPr lang="en-US" smtClean="0"/>
              <a:t>This is used for </a:t>
            </a:r>
            <a:r>
              <a:rPr lang="en-US" i="1" smtClean="0"/>
              <a:t>persistent</a:t>
            </a:r>
            <a:r>
              <a:rPr lang="en-US" smtClean="0"/>
              <a:t> data, that must survive beyond the lifetime of a function call</a:t>
            </a:r>
          </a:p>
          <a:p>
            <a:pPr lvl="2"/>
            <a:r>
              <a:rPr lang="en-US" smtClean="0"/>
              <a:t>global variables</a:t>
            </a:r>
          </a:p>
          <a:p>
            <a:pPr lvl="2"/>
            <a:r>
              <a:rPr lang="en-US" smtClean="0"/>
              <a:t>dynamically allocated memory – C statements can create new heap data (similar to </a:t>
            </a:r>
            <a:r>
              <a:rPr lang="en-US" smtClean="0">
                <a:latin typeface="Lucida Console" pitchFamily="49" charset="0"/>
              </a:rPr>
              <a:t>new</a:t>
            </a:r>
            <a:r>
              <a:rPr lang="en-US" smtClean="0"/>
              <a:t> in Java/C++)</a:t>
            </a:r>
          </a:p>
          <a:p>
            <a:pPr lvl="1"/>
            <a:r>
              <a:rPr lang="en-US" smtClean="0"/>
              <a:t>Heap memory is allocated in a more complex way than stack memory</a:t>
            </a:r>
          </a:p>
          <a:p>
            <a:pPr lvl="1"/>
            <a:r>
              <a:rPr lang="en-US" smtClean="0"/>
              <a:t>Like stack-allocated memory, the underlying system determines where to get more memory – the programmer doesn’t have to search for free memory space!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31ED-0011-4FF6-8C78-B7CDFAFB5B80}" type="slidenum">
              <a:rPr lang="en-US"/>
              <a:pPr/>
              <a:t>40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Testing Linked List Interface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#include &lt;iostream.h&gt;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#include "LinkedList.h“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// Simple print method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template &lt;class Object&gt;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void </a:t>
            </a:r>
            <a:r>
              <a:rPr lang="en-US" sz="1800" b="1">
                <a:latin typeface="Courier New" pitchFamily="49" charset="0"/>
              </a:rPr>
              <a:t>printList</a:t>
            </a:r>
            <a:r>
              <a:rPr lang="en-US" sz="1800">
                <a:latin typeface="Courier New" pitchFamily="49" charset="0"/>
              </a:rPr>
              <a:t>( const List&lt;Object&gt; &amp; theList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if( theList.isEmpty( )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cout &lt;&lt; "Empty list"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ListItr&lt;Object&gt; itr = theList.first(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for( ; itr.isValid( ); itr.advance( )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cout &lt;&lt; itr.retrieve( ) &lt;&lt; "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cout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0F38-30DC-45B2-8D4E-5D13C7B88125}" type="slidenum">
              <a:rPr lang="en-US"/>
              <a:pPr/>
              <a:t>41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848600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int main(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{  List&lt;int&gt;    theList;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ListItr&lt;int&gt; theItr = theList.zeroth(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int i;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printList( theList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for( i = 0; i &lt; 10; i++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{  theList.insert( i, theItr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  printList( theList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  theItr.advance(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for( i = 0; i &lt; 10; i += 2 )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  theList.remove( i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for( i = 0; i &lt; 10; i++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  if((i % 2 == 0)!=(theList.find(i).isValid()))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     cout &lt;&lt; "Find fails!" &lt;&lt; endl;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cout &lt;&lt; "Finished deletions" &lt;&lt; endl;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printList( theList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List&lt;int&gt; list2;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list2 = theList;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printList( list2 );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return 0;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99-3220-4738-88BC-E21B04410B86}" type="slidenum">
              <a:rPr lang="en-US"/>
              <a:pPr/>
              <a:t>42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Comparing Array-Based and Pointer-Based Implementations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Size</a:t>
            </a:r>
          </a:p>
          <a:p>
            <a:pPr lvl="1">
              <a:lnSpc>
                <a:spcPct val="90000"/>
              </a:lnSpc>
            </a:pPr>
            <a:r>
              <a:rPr lang="en-US"/>
              <a:t>Increasing the size of a resizable array can waste storage and time</a:t>
            </a:r>
          </a:p>
          <a:p>
            <a:pPr>
              <a:lnSpc>
                <a:spcPct val="90000"/>
              </a:lnSpc>
            </a:pPr>
            <a:r>
              <a:rPr lang="en-US"/>
              <a:t>Storage requirements</a:t>
            </a:r>
          </a:p>
          <a:p>
            <a:pPr lvl="1">
              <a:lnSpc>
                <a:spcPct val="90000"/>
              </a:lnSpc>
            </a:pPr>
            <a:r>
              <a:rPr lang="en-US"/>
              <a:t>Array-based implementations require less memory than a pointer-based ones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E15-105B-40A3-868D-5DB5FA386EE9}" type="slidenum">
              <a:rPr lang="en-US"/>
              <a:pPr/>
              <a:t>43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Comparing Array-Based and Pointer-Based Implementations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Access time</a:t>
            </a:r>
          </a:p>
          <a:p>
            <a:pPr lvl="1">
              <a:lnSpc>
                <a:spcPct val="90000"/>
              </a:lnSpc>
            </a:pPr>
            <a:r>
              <a:rPr lang="en-US"/>
              <a:t>Array-based:  constant access time</a:t>
            </a:r>
          </a:p>
          <a:p>
            <a:pPr lvl="1">
              <a:lnSpc>
                <a:spcPct val="90000"/>
              </a:lnSpc>
            </a:pPr>
            <a:r>
              <a:rPr lang="en-US"/>
              <a:t>Pointer-based: the time to access the</a:t>
            </a:r>
            <a:r>
              <a:rPr lang="en-US" i="1"/>
              <a:t> i</a:t>
            </a:r>
            <a:r>
              <a:rPr lang="en-US" baseline="30000"/>
              <a:t>th</a:t>
            </a:r>
            <a:r>
              <a:rPr lang="en-US"/>
              <a:t> node depends on </a:t>
            </a:r>
            <a:r>
              <a:rPr lang="en-US" i="1"/>
              <a:t>i</a:t>
            </a:r>
          </a:p>
          <a:p>
            <a:pPr>
              <a:lnSpc>
                <a:spcPct val="90000"/>
              </a:lnSpc>
            </a:pPr>
            <a:r>
              <a:rPr lang="en-US"/>
              <a:t>Insertion and deletions</a:t>
            </a:r>
          </a:p>
          <a:p>
            <a:pPr lvl="1">
              <a:lnSpc>
                <a:spcPct val="90000"/>
              </a:lnSpc>
            </a:pPr>
            <a:r>
              <a:rPr lang="en-US"/>
              <a:t>Array-based: require shifting of data</a:t>
            </a:r>
          </a:p>
          <a:p>
            <a:pPr lvl="1">
              <a:lnSpc>
                <a:spcPct val="90000"/>
              </a:lnSpc>
            </a:pPr>
            <a:r>
              <a:rPr lang="en-US"/>
              <a:t>Pointer-based: require a list traversal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87B-029F-4BB1-A229-7F121D644A80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600"/>
              <a:t>Saving and Restoring a Linked List by Using a File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Use an external file to preserve the list </a:t>
            </a:r>
          </a:p>
          <a:p>
            <a:pPr>
              <a:lnSpc>
                <a:spcPct val="80000"/>
              </a:lnSpc>
            </a:pPr>
            <a:r>
              <a:rPr lang="en-US"/>
              <a:t>Do not write pointers to a file, only data</a:t>
            </a:r>
          </a:p>
          <a:p>
            <a:pPr>
              <a:lnSpc>
                <a:spcPct val="80000"/>
              </a:lnSpc>
            </a:pPr>
            <a:r>
              <a:rPr lang="en-US"/>
              <a:t>Recreate the list from the file by placing each item at the end of the list</a:t>
            </a:r>
          </a:p>
          <a:p>
            <a:pPr lvl="1">
              <a:lnSpc>
                <a:spcPct val="80000"/>
              </a:lnSpc>
            </a:pPr>
            <a:r>
              <a:rPr lang="en-US"/>
              <a:t>Use a tail pointer to facilitate adding nodes to the end of the list</a:t>
            </a:r>
          </a:p>
          <a:p>
            <a:pPr lvl="1">
              <a:lnSpc>
                <a:spcPct val="80000"/>
              </a:lnSpc>
            </a:pPr>
            <a:r>
              <a:rPr lang="en-US"/>
              <a:t>Treat the first insertion as a special case by setting the tail to head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85F0-4343-4A95-9CFB-CB218C5190CC}" type="slidenum">
              <a:rPr lang="en-US"/>
              <a:pPr/>
              <a:t>45</a:t>
            </a:fld>
            <a:endParaRPr lang="en-US"/>
          </a:p>
        </p:txBody>
      </p:sp>
      <p:pic>
        <p:nvPicPr>
          <p:cNvPr id="95234" name="Picture 2" descr="carrano0422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3922713"/>
            <a:ext cx="7048500" cy="2097087"/>
          </a:xfrm>
          <a:noFill/>
          <a:ln/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Passing a Linked List to a Function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627313"/>
          </a:xfrm>
        </p:spPr>
        <p:txBody>
          <a:bodyPr/>
          <a:lstStyle/>
          <a:p>
            <a:r>
              <a:rPr lang="en-US"/>
              <a:t>A function with access to a linked list’s </a:t>
            </a:r>
            <a:r>
              <a:rPr lang="en-US">
                <a:latin typeface="Courier New" pitchFamily="49" charset="0"/>
              </a:rPr>
              <a:t>head</a:t>
            </a:r>
            <a:r>
              <a:rPr lang="en-US"/>
              <a:t> pointer has access to the entire list</a:t>
            </a:r>
          </a:p>
          <a:p>
            <a:r>
              <a:rPr lang="en-US"/>
              <a:t>Pass the head pointer to a function as a reference argument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19C6-FC3C-41DE-83A2-6EAE1736560F}" type="slidenum">
              <a:rPr lang="en-US"/>
              <a:pPr/>
              <a:t>46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Circular Linked Lists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309813"/>
          </a:xfrm>
        </p:spPr>
        <p:txBody>
          <a:bodyPr/>
          <a:lstStyle/>
          <a:p>
            <a:r>
              <a:rPr lang="en-US"/>
              <a:t>Last node references the first node</a:t>
            </a:r>
          </a:p>
          <a:p>
            <a:r>
              <a:rPr lang="en-US"/>
              <a:t>Every node has a successor</a:t>
            </a:r>
          </a:p>
          <a:p>
            <a:r>
              <a:rPr lang="en-US"/>
              <a:t>No node in a circular linked list contains </a:t>
            </a:r>
            <a:r>
              <a:rPr lang="en-US" i="1"/>
              <a:t>NULL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657600" y="5715000"/>
            <a:ext cx="21336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1400" b="1" i="1">
                <a:latin typeface="Arial" pitchFamily="34" charset="0"/>
              </a:rPr>
              <a:t>   </a:t>
            </a:r>
            <a:r>
              <a:rPr lang="en-US" sz="1400">
                <a:latin typeface="Arial" pitchFamily="34" charset="0"/>
              </a:rPr>
              <a:t>A circular linked list</a:t>
            </a:r>
            <a:r>
              <a:rPr lang="en-US" sz="1400" b="1" i="1">
                <a:latin typeface="Arial" pitchFamily="34" charset="0"/>
              </a:rPr>
              <a:t> </a:t>
            </a:r>
            <a:endParaRPr lang="en-US" sz="1400">
              <a:latin typeface="Arial" pitchFamily="34" charset="0"/>
            </a:endParaRPr>
          </a:p>
        </p:txBody>
      </p:sp>
      <p:pic>
        <p:nvPicPr>
          <p:cNvPr id="96261" name="Picture 5" descr="carrano0425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4013200"/>
            <a:ext cx="6973888" cy="1901825"/>
          </a:xfrm>
          <a:noFill/>
          <a:ln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F5B8-7EC0-414D-80BE-F1228926F111}" type="slidenum">
              <a:rPr lang="en-US"/>
              <a:pPr/>
              <a:t>47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Circular Doubly Linked Lists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Circular doubly linked list</a:t>
            </a:r>
          </a:p>
          <a:p>
            <a:pPr lvl="1"/>
            <a:r>
              <a:rPr lang="en-US">
                <a:latin typeface="Courier New" pitchFamily="49" charset="0"/>
              </a:rPr>
              <a:t>prev</a:t>
            </a:r>
            <a:r>
              <a:rPr lang="en-US"/>
              <a:t> pointer of the dummy head node points to the last node</a:t>
            </a:r>
          </a:p>
          <a:p>
            <a:pPr lvl="1"/>
            <a:r>
              <a:rPr lang="en-US">
                <a:latin typeface="Courier New" pitchFamily="49" charset="0"/>
              </a:rPr>
              <a:t>next</a:t>
            </a:r>
            <a:r>
              <a:rPr lang="en-US"/>
              <a:t> reference of the last node points to the dummy head node</a:t>
            </a:r>
          </a:p>
          <a:p>
            <a:pPr lvl="1"/>
            <a:r>
              <a:rPr lang="en-US"/>
              <a:t>No special cases for insertions and deletions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78E3-3236-4CD0-A21A-217A33661131}" type="slidenum">
              <a:rPr lang="en-US"/>
              <a:pPr/>
              <a:t>48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Circular Doubly Linked Lists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85800" y="5410200"/>
            <a:ext cx="8001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1400" b="1" i="1">
                <a:latin typeface="Arial" pitchFamily="34" charset="0"/>
              </a:rPr>
              <a:t>	  </a:t>
            </a:r>
            <a:r>
              <a:rPr lang="en-US" sz="1400">
                <a:latin typeface="Arial" pitchFamily="34" charset="0"/>
              </a:rPr>
              <a:t>(a) A circular doubly linked list with a dummy head node</a:t>
            </a:r>
          </a:p>
          <a:p>
            <a:pPr eaLnBrk="0" hangingPunct="0">
              <a:lnSpc>
                <a:spcPts val="2800"/>
              </a:lnSpc>
            </a:pPr>
            <a:r>
              <a:rPr lang="en-US" sz="1400">
                <a:latin typeface="Arial" pitchFamily="34" charset="0"/>
              </a:rPr>
              <a:t>                     (b) An empty list with a dummy head node</a:t>
            </a:r>
          </a:p>
        </p:txBody>
      </p:sp>
      <p:pic>
        <p:nvPicPr>
          <p:cNvPr id="99332" name="Picture 4" descr="carrano0429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752600"/>
            <a:ext cx="8428038" cy="3482975"/>
          </a:xfrm>
          <a:noFill/>
          <a:ln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F11-B66C-4BC2-B9C5-F2E639B95D28}" type="slidenum">
              <a:rPr lang="en-US"/>
              <a:pPr/>
              <a:t>49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Processing Linked Lists Recursively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Recursive strategy to display a list</a:t>
            </a:r>
          </a:p>
          <a:p>
            <a:pPr lvl="1">
              <a:lnSpc>
                <a:spcPct val="90000"/>
              </a:lnSpc>
            </a:pPr>
            <a:r>
              <a:rPr lang="en-US"/>
              <a:t>Write the first node of the list</a:t>
            </a:r>
          </a:p>
          <a:p>
            <a:pPr lvl="1">
              <a:lnSpc>
                <a:spcPct val="90000"/>
              </a:lnSpc>
            </a:pPr>
            <a:r>
              <a:rPr lang="en-US"/>
              <a:t>Write the list minus its first node</a:t>
            </a:r>
          </a:p>
          <a:p>
            <a:pPr>
              <a:lnSpc>
                <a:spcPct val="90000"/>
              </a:lnSpc>
            </a:pPr>
            <a:r>
              <a:rPr lang="en-US"/>
              <a:t>Recursive strategies to display a list backward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writeListBackward</a:t>
            </a:r>
            <a:r>
              <a:rPr lang="en-US"/>
              <a:t> strategy</a:t>
            </a:r>
          </a:p>
          <a:p>
            <a:pPr lvl="2">
              <a:lnSpc>
                <a:spcPct val="90000"/>
              </a:lnSpc>
            </a:pPr>
            <a:r>
              <a:rPr lang="en-US"/>
              <a:t>Write the last node of the list</a:t>
            </a:r>
          </a:p>
          <a:p>
            <a:pPr lvl="2">
              <a:lnSpc>
                <a:spcPct val="90000"/>
              </a:lnSpc>
            </a:pPr>
            <a:r>
              <a:rPr lang="en-US"/>
              <a:t>Write the list minus its last node backward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new heap memory</a:t>
            </a: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469A73-035F-448B-9C31-1E8355B799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1229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937125"/>
          </a:xfrm>
        </p:spPr>
        <p:txBody>
          <a:bodyPr>
            <a:normAutofit fontScale="92500"/>
          </a:bodyPr>
          <a:lstStyle/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void *malloc(size_t size);</a:t>
            </a:r>
          </a:p>
          <a:p>
            <a:r>
              <a:rPr lang="en-US" smtClean="0"/>
              <a:t>Allocate a block of </a:t>
            </a:r>
            <a:r>
              <a:rPr lang="en-US" sz="2000" smtClean="0">
                <a:latin typeface="Lucida Console" pitchFamily="49" charset="0"/>
              </a:rPr>
              <a:t>size</a:t>
            </a:r>
            <a:r>
              <a:rPr lang="en-US" smtClean="0"/>
              <a:t> bytes,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return a pointer to the block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(</a:t>
            </a:r>
            <a:r>
              <a:rPr lang="en-US" sz="2000" smtClean="0">
                <a:latin typeface="Lucida Console" pitchFamily="49" charset="0"/>
              </a:rPr>
              <a:t>NULL</a:t>
            </a:r>
            <a:r>
              <a:rPr lang="en-US" smtClean="0"/>
              <a:t> if unable to allocate block)</a:t>
            </a:r>
          </a:p>
          <a:p>
            <a:pPr>
              <a:buFont typeface="Wingdings 3" pitchFamily="18" charset="2"/>
              <a:buNone/>
            </a:pPr>
            <a:endParaRPr lang="en-US" sz="2000" smtClean="0">
              <a:latin typeface="Lucida Console" pitchFamily="49" charset="0"/>
            </a:endParaRP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void *calloc(size_t num_elements, size_t element_size);</a:t>
            </a:r>
          </a:p>
          <a:p>
            <a:r>
              <a:rPr lang="en-US" smtClean="0"/>
              <a:t>Allocate a block of </a:t>
            </a:r>
            <a:r>
              <a:rPr lang="en-US" sz="2000" smtClean="0">
                <a:latin typeface="Lucida Console" pitchFamily="49" charset="0"/>
              </a:rPr>
              <a:t>num_elements * element_size</a:t>
            </a:r>
            <a:r>
              <a:rPr lang="en-US" smtClean="0"/>
              <a:t> bytes,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initialize every byte to zero,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return pointer to the block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(</a:t>
            </a:r>
            <a:r>
              <a:rPr lang="en-US" sz="2000" smtClean="0">
                <a:latin typeface="Lucida Console" pitchFamily="49" charset="0"/>
              </a:rPr>
              <a:t>NULL</a:t>
            </a:r>
            <a:r>
              <a:rPr lang="en-US" smtClean="0"/>
              <a:t> if unable to allocate block)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76200" y="76200"/>
            <a:ext cx="4953000" cy="457200"/>
          </a:xfrm>
          <a:prstGeom prst="borderCallout1">
            <a:avLst>
              <a:gd name="adj1" fmla="val 92299"/>
              <a:gd name="adj2" fmla="val 3280"/>
              <a:gd name="adj3" fmla="val 258952"/>
              <a:gd name="adj4" fmla="val 628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Note: </a:t>
            </a:r>
            <a:r>
              <a:rPr lang="en-US" sz="2000" dirty="0">
                <a:latin typeface="Lucida Console" pitchFamily="49" charset="0"/>
              </a:rPr>
              <a:t>void *</a:t>
            </a:r>
            <a:r>
              <a:rPr lang="en-US" dirty="0"/>
              <a:t> denotes a generic pointer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427-AF42-4FF9-986B-35EF22E0C904}" type="slidenum">
              <a:rPr lang="en-US"/>
              <a:pPr/>
              <a:t>50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Processing Linked Lists Recursively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lvl="1"/>
            <a:r>
              <a:rPr lang="en-US">
                <a:latin typeface="Courier New" pitchFamily="49" charset="0"/>
              </a:rPr>
              <a:t>writeListBackward2</a:t>
            </a:r>
            <a:r>
              <a:rPr lang="en-US"/>
              <a:t> strategy</a:t>
            </a:r>
          </a:p>
          <a:p>
            <a:pPr lvl="2"/>
            <a:r>
              <a:rPr lang="en-US"/>
              <a:t>Write the list minus its first node backward</a:t>
            </a:r>
          </a:p>
          <a:p>
            <a:pPr lvl="2"/>
            <a:r>
              <a:rPr lang="en-US"/>
              <a:t>Write the first node of the list</a:t>
            </a:r>
          </a:p>
          <a:p>
            <a:r>
              <a:rPr lang="en-US"/>
              <a:t>Recursive view of a sorted linked list</a:t>
            </a:r>
          </a:p>
          <a:p>
            <a:pPr lvl="1"/>
            <a:r>
              <a:rPr lang="en-US" sz="2000"/>
              <a:t>The linked list to which </a:t>
            </a:r>
            <a:r>
              <a:rPr lang="en-US" sz="2000">
                <a:latin typeface="Courier New" pitchFamily="49" charset="0"/>
              </a:rPr>
              <a:t>head</a:t>
            </a:r>
            <a:r>
              <a:rPr lang="en-US" sz="2000"/>
              <a:t> points is a sorted list if </a:t>
            </a:r>
          </a:p>
          <a:p>
            <a:pPr lvl="2"/>
            <a:r>
              <a:rPr lang="en-US" sz="1800">
                <a:latin typeface="Courier New" pitchFamily="49" charset="0"/>
              </a:rPr>
              <a:t>head</a:t>
            </a:r>
            <a:r>
              <a:rPr lang="en-US" sz="1800"/>
              <a:t> is </a:t>
            </a:r>
            <a:r>
              <a:rPr lang="en-US" sz="1800" i="1">
                <a:latin typeface="Courier New" pitchFamily="49" charset="0"/>
              </a:rPr>
              <a:t>NULL</a:t>
            </a:r>
            <a:r>
              <a:rPr lang="en-US" sz="1800"/>
              <a:t> </a:t>
            </a:r>
            <a:r>
              <a:rPr lang="en-US" sz="1800" i="1"/>
              <a:t>or</a:t>
            </a:r>
            <a:endParaRPr lang="en-US" sz="1800"/>
          </a:p>
          <a:p>
            <a:pPr lvl="2"/>
            <a:r>
              <a:rPr lang="en-US" sz="1800">
                <a:latin typeface="Courier New" pitchFamily="49" charset="0"/>
              </a:rPr>
              <a:t>head-&gt;next </a:t>
            </a:r>
            <a:r>
              <a:rPr lang="en-US" sz="1800"/>
              <a:t>is </a:t>
            </a:r>
            <a:r>
              <a:rPr lang="en-US" sz="1800" i="1">
                <a:latin typeface="Courier New" pitchFamily="49" charset="0"/>
              </a:rPr>
              <a:t>NULL</a:t>
            </a:r>
            <a:r>
              <a:rPr lang="en-US" sz="1800"/>
              <a:t>  </a:t>
            </a:r>
            <a:r>
              <a:rPr lang="en-US" sz="1800" i="1"/>
              <a:t>or</a:t>
            </a:r>
            <a:endParaRPr lang="en-US" sz="1600"/>
          </a:p>
          <a:p>
            <a:pPr lvl="2"/>
            <a:r>
              <a:rPr lang="en-US" sz="1800">
                <a:latin typeface="Courier New" pitchFamily="49" charset="0"/>
              </a:rPr>
              <a:t>head-&gt;item &lt; head-&gt;next-&gt;item</a:t>
            </a:r>
            <a:r>
              <a:rPr lang="en-US" sz="1800"/>
              <a:t>,  and </a:t>
            </a:r>
          </a:p>
          <a:p>
            <a:pPr lvl="2">
              <a:buFontTx/>
              <a:buNone/>
            </a:pPr>
            <a:r>
              <a:rPr lang="en-US" sz="1800">
                <a:latin typeface="Courier New" pitchFamily="49" charset="0"/>
              </a:rPr>
              <a:t>	head-&gt;next</a:t>
            </a:r>
            <a:r>
              <a:rPr lang="en-US" sz="1800"/>
              <a:t> points to a sorted linked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new heap memory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B4A2D4-8597-4C54-BD19-75F7B08190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void *</a:t>
            </a:r>
            <a:r>
              <a:rPr lang="en-US" sz="2000" dirty="0" err="1" smtClean="0">
                <a:latin typeface="Lucida Console" pitchFamily="49" charset="0"/>
              </a:rPr>
              <a:t>realloc</a:t>
            </a:r>
            <a:r>
              <a:rPr lang="en-US" sz="2000" dirty="0" smtClean="0">
                <a:latin typeface="Lucida Console" pitchFamily="49" charset="0"/>
              </a:rPr>
              <a:t>(void *</a:t>
            </a:r>
            <a:r>
              <a:rPr lang="en-US" sz="2000" dirty="0" err="1" smtClean="0">
                <a:latin typeface="Lucida Console" pitchFamily="49" charset="0"/>
              </a:rPr>
              <a:t>ptr</a:t>
            </a:r>
            <a:r>
              <a:rPr lang="en-US" sz="2000" dirty="0" smtClean="0">
                <a:latin typeface="Lucida Console" pitchFamily="49" charset="0"/>
              </a:rPr>
              <a:t>, </a:t>
            </a:r>
            <a:r>
              <a:rPr lang="en-US" sz="2000" dirty="0" err="1" smtClean="0">
                <a:latin typeface="Lucida Console" pitchFamily="49" charset="0"/>
              </a:rPr>
              <a:t>size_t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new_size</a:t>
            </a:r>
            <a:r>
              <a:rPr lang="en-US" sz="2000" dirty="0" smtClean="0">
                <a:latin typeface="Lucida Console" pitchFamily="49" charset="0"/>
              </a:rPr>
              <a:t>);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Given a previously allocated block starting at </a:t>
            </a:r>
            <a:r>
              <a:rPr lang="en-US" sz="2000" dirty="0" err="1" smtClean="0">
                <a:latin typeface="Lucida Console" pitchFamily="49" charset="0"/>
              </a:rPr>
              <a:t>ptr</a:t>
            </a:r>
            <a:r>
              <a:rPr lang="en-US" dirty="0" smtClean="0"/>
              <a:t>,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change the block size to </a:t>
            </a:r>
            <a:r>
              <a:rPr lang="en-US" sz="2000" dirty="0" err="1" smtClean="0">
                <a:latin typeface="Lucida Console" pitchFamily="49" charset="0"/>
              </a:rPr>
              <a:t>new_size</a:t>
            </a:r>
            <a:r>
              <a:rPr lang="en-US" dirty="0" smtClean="0"/>
              <a:t>,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return pointer to resized block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If block size is increased, contents of old block may be copied to a completely different region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In this case, the pointer returned will be different from the </a:t>
            </a:r>
            <a:r>
              <a:rPr lang="en-US" dirty="0" err="1" smtClean="0">
                <a:latin typeface="Lucida Console" pitchFamily="49" charset="0"/>
              </a:rPr>
              <a:t>ptr</a:t>
            </a:r>
            <a:r>
              <a:rPr lang="en-US" dirty="0" smtClean="0"/>
              <a:t> argument, and </a:t>
            </a:r>
            <a:r>
              <a:rPr lang="en-US" dirty="0" err="1" smtClean="0">
                <a:latin typeface="Lucida Console" pitchFamily="49" charset="0"/>
              </a:rPr>
              <a:t>ptr</a:t>
            </a:r>
            <a:r>
              <a:rPr lang="en-US" dirty="0" smtClean="0"/>
              <a:t> will no longer point to a valid memory region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If </a:t>
            </a:r>
            <a:r>
              <a:rPr lang="en-US" sz="2000" dirty="0" err="1" smtClean="0">
                <a:latin typeface="Lucida Console" pitchFamily="49" charset="0"/>
              </a:rPr>
              <a:t>ptr</a:t>
            </a:r>
            <a:r>
              <a:rPr lang="en-US" dirty="0" smtClean="0"/>
              <a:t> is </a:t>
            </a:r>
            <a:r>
              <a:rPr lang="en-US" sz="2000" dirty="0" smtClean="0">
                <a:latin typeface="Lucida Console" pitchFamily="49" charset="0"/>
              </a:rPr>
              <a:t>NULL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itchFamily="49" charset="0"/>
              </a:rPr>
              <a:t>realloc</a:t>
            </a:r>
            <a:r>
              <a:rPr lang="en-US" dirty="0" smtClean="0"/>
              <a:t> is identical to </a:t>
            </a:r>
            <a:r>
              <a:rPr lang="en-US" sz="2000" dirty="0" err="1" smtClean="0">
                <a:latin typeface="Lucida Console" pitchFamily="49" charset="0"/>
              </a:rPr>
              <a:t>malloc</a:t>
            </a:r>
            <a:endParaRPr lang="en-US" sz="2000" dirty="0" smtClean="0">
              <a:latin typeface="Lucida Console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Note: may need to cast return value of </a:t>
            </a:r>
            <a:r>
              <a:rPr lang="en-US" sz="2000" dirty="0" err="1" smtClean="0">
                <a:latin typeface="Lucida Console" pitchFamily="49" charset="0"/>
              </a:rPr>
              <a:t>malloc</a:t>
            </a:r>
            <a:r>
              <a:rPr lang="en-US" sz="2000" dirty="0" smtClean="0">
                <a:latin typeface="Lucida Console" pitchFamily="49" charset="0"/>
              </a:rPr>
              <a:t>/</a:t>
            </a:r>
            <a:r>
              <a:rPr lang="en-US" sz="2000" dirty="0" err="1" smtClean="0">
                <a:latin typeface="Lucida Console" pitchFamily="49" charset="0"/>
              </a:rPr>
              <a:t>calloc</a:t>
            </a:r>
            <a:r>
              <a:rPr lang="en-US" sz="2000" dirty="0" smtClean="0">
                <a:latin typeface="Lucida Console" pitchFamily="49" charset="0"/>
              </a:rPr>
              <a:t>/</a:t>
            </a:r>
            <a:r>
              <a:rPr lang="en-US" sz="2000" dirty="0" err="1" smtClean="0">
                <a:latin typeface="Lucida Console" pitchFamily="49" charset="0"/>
              </a:rPr>
              <a:t>realloc</a:t>
            </a:r>
            <a:r>
              <a:rPr lang="en-US" dirty="0" smtClean="0"/>
              <a:t>: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char *p = (char *) </a:t>
            </a:r>
            <a:r>
              <a:rPr lang="en-US" sz="2000" dirty="0" err="1" smtClean="0">
                <a:latin typeface="Lucida Console" pitchFamily="49" charset="0"/>
              </a:rPr>
              <a:t>malloc</a:t>
            </a:r>
            <a:r>
              <a:rPr lang="en-US" sz="2000" dirty="0" smtClean="0">
                <a:latin typeface="Lucida Console" pitchFamily="49" charset="0"/>
              </a:rPr>
              <a:t>(BUFFER_SIZE);</a:t>
            </a:r>
            <a:endParaRPr lang="en-US" sz="20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Deallocating heap memory</a:t>
            </a:r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B7D4F9-D233-43AD-9246-E097F5F285E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1434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void free(void *pointer);</a:t>
            </a:r>
          </a:p>
          <a:p>
            <a:r>
              <a:rPr lang="en-US" smtClean="0"/>
              <a:t>Given a pointer to previously allocated memory,</a:t>
            </a:r>
          </a:p>
          <a:p>
            <a:pPr lvl="1"/>
            <a:r>
              <a:rPr lang="en-US" smtClean="0"/>
              <a:t>put the region back in the heap of unallocated memory</a:t>
            </a:r>
          </a:p>
          <a:p>
            <a:pPr lvl="1"/>
            <a:endParaRPr lang="en-US" smtClean="0"/>
          </a:p>
          <a:p>
            <a:r>
              <a:rPr lang="en-US" smtClean="0"/>
              <a:t>Note: easy to forget to free memory when no longer needed...</a:t>
            </a:r>
          </a:p>
          <a:p>
            <a:pPr lvl="1"/>
            <a:r>
              <a:rPr lang="en-US" smtClean="0"/>
              <a:t>especially if you’re used to a language with “garbage collection” like Java</a:t>
            </a:r>
          </a:p>
          <a:p>
            <a:pPr lvl="1"/>
            <a:r>
              <a:rPr lang="en-US" smtClean="0"/>
              <a:t>This is the source of the notorious “memory leak” problem</a:t>
            </a:r>
          </a:p>
          <a:p>
            <a:pPr lvl="1"/>
            <a:r>
              <a:rPr lang="en-US" smtClean="0"/>
              <a:t>Difficult to trace – the program will run fine for some time, until suddenly there is no more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for successful allocation</a:t>
            </a:r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C5A745-B7B5-43D1-B57D-F298AFDD3DC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15365" name="Content Placeholder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125"/>
          </a:xfrm>
        </p:spPr>
        <p:txBody>
          <a:bodyPr/>
          <a:lstStyle/>
          <a:p>
            <a:r>
              <a:rPr lang="en-US" smtClean="0"/>
              <a:t>Call to </a:t>
            </a:r>
            <a:r>
              <a:rPr lang="en-US" sz="2000" smtClean="0">
                <a:latin typeface="Lucida Console" pitchFamily="49" charset="0"/>
              </a:rPr>
              <a:t>malloc</a:t>
            </a:r>
            <a:r>
              <a:rPr lang="en-US" smtClean="0"/>
              <a:t> might fail to allocate memory, if there’s not enough available</a:t>
            </a:r>
          </a:p>
          <a:p>
            <a:r>
              <a:rPr lang="en-US" smtClean="0"/>
              <a:t>Easy to forget this check, annoying to have to do it every time </a:t>
            </a:r>
            <a:r>
              <a:rPr lang="en-US" sz="2000" smtClean="0">
                <a:latin typeface="Lucida Console" pitchFamily="49" charset="0"/>
              </a:rPr>
              <a:t>malloc</a:t>
            </a:r>
            <a:r>
              <a:rPr lang="en-US" smtClean="0"/>
              <a:t> is called...</a:t>
            </a:r>
          </a:p>
          <a:p>
            <a:endParaRPr lang="en-US" smtClean="0"/>
          </a:p>
          <a:p>
            <a:r>
              <a:rPr lang="en-US" smtClean="0"/>
              <a:t>Reek’s solution: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#define malloc	DON’T CALL malloc DIRECTLY!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#define MALLOC(num,type) (type *)alloc((num)*sizeof(type))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extern void *alloc(size_t size);</a:t>
            </a:r>
          </a:p>
          <a:p>
            <a:pPr>
              <a:buFont typeface="Wingdings 3" pitchFamily="18" charset="2"/>
              <a:buNone/>
            </a:pPr>
            <a:endParaRPr lang="en-US" sz="2000" smtClean="0">
              <a:latin typeface="Lucida Console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029200" y="2971800"/>
            <a:ext cx="3810000" cy="609600"/>
          </a:xfrm>
          <a:prstGeom prst="borderCallout1">
            <a:avLst>
              <a:gd name="adj1" fmla="val 49856"/>
              <a:gd name="adj2" fmla="val -204"/>
              <a:gd name="adj3" fmla="val 165726"/>
              <a:gd name="adj4" fmla="val -4008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Garbage inserted into source code if programmer uses </a:t>
            </a:r>
            <a:r>
              <a:rPr lang="en-US" sz="2000" dirty="0" err="1">
                <a:latin typeface="Lucida Console" pitchFamily="49" charset="0"/>
              </a:rPr>
              <a:t>malloc</a:t>
            </a:r>
            <a:endParaRPr lang="en-US" sz="2000" dirty="0">
              <a:latin typeface="Lucida Console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876800" y="4953000"/>
            <a:ext cx="4191000" cy="1143000"/>
          </a:xfrm>
          <a:prstGeom prst="borderCallout1">
            <a:avLst>
              <a:gd name="adj1" fmla="val 2114"/>
              <a:gd name="adj2" fmla="val 19934"/>
              <a:gd name="adj3" fmla="val -30403"/>
              <a:gd name="adj4" fmla="val -982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Use </a:t>
            </a:r>
            <a:r>
              <a:rPr lang="en-US" sz="2000" dirty="0">
                <a:latin typeface="Lucida Console" pitchFamily="49" charset="0"/>
              </a:rPr>
              <a:t>MALLOC</a:t>
            </a:r>
            <a:r>
              <a:rPr lang="en-US" dirty="0"/>
              <a:t> instead...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Scales memory region appropriately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(Note use of parameters in </a:t>
            </a:r>
            <a:r>
              <a:rPr lang="en-US" sz="2000" dirty="0">
                <a:latin typeface="Lucida Console" pitchFamily="49" charset="0"/>
              </a:rPr>
              <a:t>#define</a:t>
            </a:r>
            <a:r>
              <a:rPr lang="en-US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Also, calls “safe” </a:t>
            </a:r>
            <a:r>
              <a:rPr lang="en-US" sz="2000" dirty="0" err="1">
                <a:latin typeface="Lucida Console" pitchFamily="49" charset="0"/>
              </a:rPr>
              <a:t>alloc</a:t>
            </a:r>
            <a:r>
              <a:rPr lang="en-US" dirty="0"/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Logipool</a:t>
            </a:r>
            <a:r>
              <a:rPr lang="en-US" dirty="0" smtClean="0"/>
              <a:t> </a:t>
            </a:r>
            <a:r>
              <a:rPr lang="en-US" dirty="0" err="1" smtClean="0"/>
              <a:t>Infotech</a:t>
            </a:r>
            <a:r>
              <a:rPr lang="en-US" dirty="0" smtClean="0"/>
              <a:t> Pvt.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6668-1237-4866-B515-B37102E34BCF}" type="slidenum">
              <a:rPr lang="en-US"/>
              <a:pPr/>
              <a:t>9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Basics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Linked lists and arrays are similar since they both store collections of data.</a:t>
            </a:r>
          </a:p>
          <a:p>
            <a:r>
              <a:rPr lang="en-US"/>
              <a:t>The </a:t>
            </a:r>
            <a:r>
              <a:rPr lang="en-US" i="1"/>
              <a:t>array's</a:t>
            </a:r>
            <a:r>
              <a:rPr lang="en-US"/>
              <a:t> features all follow from its strategy of allocating the memory for all its elements in one block of memory.</a:t>
            </a:r>
          </a:p>
          <a:p>
            <a:r>
              <a:rPr lang="en-US" i="1"/>
              <a:t>Linked lists</a:t>
            </a:r>
            <a:r>
              <a:rPr lang="en-US"/>
              <a:t> use an entirely different strategy: linked lists allocate memory for each element separately and only when necessary.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3047</Words>
  <Application>Microsoft Office PowerPoint</Application>
  <PresentationFormat>On-screen Show (4:3)</PresentationFormat>
  <Paragraphs>607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Wel-Come Logipool Infotech</vt:lpstr>
      <vt:lpstr>Linked Lists</vt:lpstr>
      <vt:lpstr>Overview of memory management</vt:lpstr>
      <vt:lpstr>Overview of memory management</vt:lpstr>
      <vt:lpstr>Allocating new heap memory</vt:lpstr>
      <vt:lpstr>Allocating new heap memory</vt:lpstr>
      <vt:lpstr>Deallocating heap memory</vt:lpstr>
      <vt:lpstr>Checking for successful allocation</vt:lpstr>
      <vt:lpstr>Linked List Basics</vt:lpstr>
      <vt:lpstr>Disadvantages of Arrays</vt:lpstr>
      <vt:lpstr>Linked lists</vt:lpstr>
      <vt:lpstr>Singly Linked Lists</vt:lpstr>
      <vt:lpstr>Empty List</vt:lpstr>
      <vt:lpstr>Basic Ideas</vt:lpstr>
      <vt:lpstr>Basic Linked List Operations </vt:lpstr>
      <vt:lpstr>Traversing a linked list</vt:lpstr>
      <vt:lpstr>Searching a node in a linked list</vt:lpstr>
      <vt:lpstr>Insertion in a linked list</vt:lpstr>
      <vt:lpstr>Deletion from a linked list</vt:lpstr>
      <vt:lpstr>Special Cases (1)</vt:lpstr>
      <vt:lpstr>Special Cases (2)</vt:lpstr>
      <vt:lpstr>Header Nodes</vt:lpstr>
      <vt:lpstr>List with a header node</vt:lpstr>
      <vt:lpstr>Doubly Linked Lists</vt:lpstr>
      <vt:lpstr>Deletion</vt:lpstr>
      <vt:lpstr>Insertion</vt:lpstr>
      <vt:lpstr>The List ADT in C++</vt:lpstr>
      <vt:lpstr>Linked List Node </vt:lpstr>
      <vt:lpstr>Iterator class for linked lists</vt:lpstr>
      <vt:lpstr>List Class Interface</vt:lpstr>
      <vt:lpstr>Some List one-liners</vt:lpstr>
      <vt:lpstr>Slide 32</vt:lpstr>
      <vt:lpstr>Other List methods</vt:lpstr>
      <vt:lpstr>Deletion routine</vt:lpstr>
      <vt:lpstr>Finding the previous node</vt:lpstr>
      <vt:lpstr>Insertion routine</vt:lpstr>
      <vt:lpstr>Memory Reclamation</vt:lpstr>
      <vt:lpstr>operator =</vt:lpstr>
      <vt:lpstr>Copy constructor</vt:lpstr>
      <vt:lpstr>Testing Linked List Interface</vt:lpstr>
      <vt:lpstr>Slide 41</vt:lpstr>
      <vt:lpstr>Comparing Array-Based and Pointer-Based Implementations</vt:lpstr>
      <vt:lpstr>Comparing Array-Based and Pointer-Based Implementations</vt:lpstr>
      <vt:lpstr>Saving and Restoring a Linked List by Using a File</vt:lpstr>
      <vt:lpstr>Passing a Linked List to a Function</vt:lpstr>
      <vt:lpstr>Circular Linked Lists</vt:lpstr>
      <vt:lpstr>Circular Doubly Linked Lists</vt:lpstr>
      <vt:lpstr>Circular Doubly Linked Lists</vt:lpstr>
      <vt:lpstr>Processing Linked Lists Recursively</vt:lpstr>
      <vt:lpstr>Processing Linked Lists Recursively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Wel-Come Logipool Infotech</dc:title>
  <dc:creator>TG-PC-1</dc:creator>
  <cp:lastModifiedBy>TG-PC-1</cp:lastModifiedBy>
  <cp:revision>20</cp:revision>
  <dcterms:created xsi:type="dcterms:W3CDTF">2019-07-15T04:18:09Z</dcterms:created>
  <dcterms:modified xsi:type="dcterms:W3CDTF">2019-07-24T05:06:51Z</dcterms:modified>
</cp:coreProperties>
</file>