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635A5-EA09-4B05-AC20-9477ABC71929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39197-11E2-4741-B583-73572F52FD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C20E5-6959-422E-9FED-49E0F30AF8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5214"/>
            <a:ext cx="5030391" cy="411238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78" tIns="44989" rIns="89978" bIns="44989"/>
          <a:lstStyle/>
          <a:p>
            <a:pPr eaLnBrk="1" hangingPunct="1"/>
            <a:r>
              <a:rPr lang="en-US" smtClean="0"/>
              <a:t>Can add a plate to the top, take a plate form the top, look at the top plate Can check if the stack is empty.</a:t>
            </a:r>
          </a:p>
          <a:p>
            <a:pPr eaLnBrk="1" hangingPunct="1"/>
            <a:r>
              <a:rPr lang="en-US" smtClean="0"/>
              <a:t>We do not take a plate from the middle of the pile! (usually) So, where is all the activity for a stack of plates?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416D5B-19A0-4F57-8271-9F06EB9C83A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ChangeArrowheads="1"/>
          </p:cNvSpPr>
          <p:nvPr>
            <p:ph type="body" idx="1"/>
          </p:nvPr>
        </p:nvSpPr>
        <p:spPr>
          <a:xfrm>
            <a:off x="913805" y="4345214"/>
            <a:ext cx="5030391" cy="411238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78" tIns="44989" rIns="89978" bIns="44989"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0C4CA-5D7F-41B0-B8C1-FCAE86221E7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/>
            <a:fld id="{AC32EF5C-1463-45C3-817F-570D7CC3CC3F}" type="slidenum">
              <a:rPr lang="en-US" sz="1200">
                <a:latin typeface="Times New Roman" pitchFamily="18" charset="0"/>
              </a:rPr>
              <a:pPr algn="r" defTabSz="914485"/>
              <a:t>9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55300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1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978" tIns="44989" rIns="89978" bIns="44989"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B28FF251-9C9F-44A0-8F06-F6FA3EE55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F61C-20B0-4A29-AACB-F187615FE7FE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655F-E89A-4AB7-B7A7-2151730B9B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CodeSamplesChapter07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CodeSamplesChapter07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CodeSamplesChapter07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odeSamplesChapter07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odeSamplesChapter07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CodeSamplesChapter07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odeSamplesChapter07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6B875E25-B77D-4CC5-B117-6AFEF67BEB4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Operations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>
                <a:solidFill>
                  <a:schemeClr val="hlink"/>
                </a:solidFill>
              </a:rPr>
              <a:t>push</a:t>
            </a:r>
            <a:r>
              <a:rPr lang="en-US" smtClean="0"/>
              <a:t>: add an element at the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solidFill>
                  <a:schemeClr val="hlink"/>
                </a:solidFill>
              </a:rPr>
              <a:t>pop</a:t>
            </a:r>
            <a:r>
              <a:rPr lang="en-US" smtClean="0"/>
              <a:t>: remove the element at the top of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solidFill>
                  <a:schemeClr val="hlink"/>
                </a:solidFill>
              </a:rPr>
              <a:t>peek</a:t>
            </a:r>
            <a:r>
              <a:rPr lang="en-US" smtClean="0"/>
              <a:t>: examine the element at the top of the stack</a:t>
            </a:r>
            <a:br>
              <a:rPr lang="en-US" smtClean="0"/>
            </a:b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is </a:t>
            </a:r>
            <a:r>
              <a:rPr lang="en-US" b="1" i="1" smtClean="0">
                <a:solidFill>
                  <a:schemeClr val="accent2"/>
                </a:solidFill>
              </a:rPr>
              <a:t>not</a:t>
            </a:r>
            <a:r>
              <a:rPr lang="en-US" b="1" smtClean="0"/>
              <a:t> </a:t>
            </a:r>
            <a:r>
              <a:rPr lang="en-US" smtClean="0"/>
              <a:t>legal to access any element other than the one that is at the top of the stack!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A61D00A-E48E-407D-A6BD-BC466022C0C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a Stack</a:t>
            </a:r>
          </a:p>
        </p:txBody>
      </p:sp>
      <p:graphicFrame>
        <p:nvGraphicFramePr>
          <p:cNvPr id="18461" name="Group 29"/>
          <p:cNvGraphicFramePr>
            <a:graphicFrameLocks noGrp="1"/>
          </p:cNvGraphicFramePr>
          <p:nvPr>
            <p:ph type="tbl" idx="1"/>
          </p:nvPr>
        </p:nvGraphicFramePr>
        <p:xfrm>
          <a:off x="685800" y="1371600"/>
          <a:ext cx="7772400" cy="4648201"/>
        </p:xfrm>
        <a:graphic>
          <a:graphicData uri="http://schemas.openxmlformats.org/drawingml/2006/table">
            <a:tbl>
              <a:tblPr/>
              <a:tblGrid>
                <a:gridCol w="1752600"/>
                <a:gridCol w="6019800"/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an element to the top of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 element from the top of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Examines the element at the top of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whether the stack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the number of elements in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string representation of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AA5D-642B-4692-AC7E-98CE9E890EEE}" type="slidenum">
              <a:rPr lang="en-US"/>
              <a:pPr/>
              <a:t>12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Stacks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Consider a card game with a discard pile</a:t>
            </a:r>
          </a:p>
          <a:p>
            <a:pPr lvl="1"/>
            <a:r>
              <a:rPr lang="en-US" sz="2400" dirty="0"/>
              <a:t>Discards always </a:t>
            </a:r>
            <a:r>
              <a:rPr lang="en-US" sz="2400" u="sng" dirty="0"/>
              <a:t>placed</a:t>
            </a:r>
            <a:r>
              <a:rPr lang="en-US" sz="2400" dirty="0"/>
              <a:t> on the </a:t>
            </a:r>
            <a:r>
              <a:rPr lang="en-US" sz="2400" u="sng" dirty="0"/>
              <a:t>top</a:t>
            </a:r>
            <a:r>
              <a:rPr lang="en-US" sz="2400" dirty="0"/>
              <a:t> of the pile</a:t>
            </a:r>
          </a:p>
          <a:p>
            <a:pPr lvl="1"/>
            <a:r>
              <a:rPr lang="en-US" sz="2400" dirty="0"/>
              <a:t>Players may </a:t>
            </a:r>
            <a:r>
              <a:rPr lang="en-US" sz="2400" u="sng" dirty="0"/>
              <a:t>retrieve</a:t>
            </a:r>
            <a:r>
              <a:rPr lang="en-US" sz="2400" dirty="0"/>
              <a:t> a card only from the top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We seek a way to represent and manipulate this in a computer program</a:t>
            </a:r>
          </a:p>
          <a:p>
            <a:r>
              <a:rPr lang="en-US" sz="2800" dirty="0"/>
              <a:t>This is a </a:t>
            </a:r>
            <a:r>
              <a:rPr lang="en-US" sz="2800" u="sng" dirty="0"/>
              <a:t>stack</a:t>
            </a:r>
            <a:endParaRPr lang="en-US" sz="2800" dirty="0"/>
          </a:p>
        </p:txBody>
      </p:sp>
      <p:pic>
        <p:nvPicPr>
          <p:cNvPr id="52228" name="Picture 4" descr="j015389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2650" y="3248025"/>
            <a:ext cx="1782763" cy="1395413"/>
          </a:xfrm>
          <a:prstGeom prst="rect">
            <a:avLst/>
          </a:prstGeom>
          <a:noFill/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884488" y="3116263"/>
            <a:ext cx="3375025" cy="1552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What other examples can you think of that are modeled by a stack?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BC29-C227-4D0F-949D-8EFB83C63715}" type="slidenum">
              <a:rPr lang="en-US"/>
              <a:pPr/>
              <a:t>13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Stacks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stack is a last-in-first-out (LIFO) data structure</a:t>
            </a:r>
          </a:p>
          <a:p>
            <a:r>
              <a:rPr lang="en-US"/>
              <a:t>Adding an item</a:t>
            </a:r>
          </a:p>
          <a:p>
            <a:pPr lvl="1"/>
            <a:r>
              <a:rPr lang="en-US"/>
              <a:t>Referred to as </a:t>
            </a:r>
            <a:r>
              <a:rPr lang="en-US" u="sng"/>
              <a:t>pushing</a:t>
            </a:r>
            <a:r>
              <a:rPr lang="en-US"/>
              <a:t> it onto the stack</a:t>
            </a:r>
          </a:p>
          <a:p>
            <a:r>
              <a:rPr lang="en-US"/>
              <a:t>Removing an item</a:t>
            </a:r>
          </a:p>
          <a:p>
            <a:pPr lvl="1"/>
            <a:r>
              <a:rPr lang="en-US"/>
              <a:t>Referred to as</a:t>
            </a:r>
            <a:br>
              <a:rPr lang="en-US"/>
            </a:br>
            <a:r>
              <a:rPr lang="en-US" u="sng"/>
              <a:t>popping</a:t>
            </a:r>
            <a:r>
              <a:rPr lang="en-US"/>
              <a:t> it from</a:t>
            </a:r>
            <a:br>
              <a:rPr lang="en-US"/>
            </a:br>
            <a:r>
              <a:rPr lang="en-US"/>
              <a:t>the stack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4438" y="4419600"/>
            <a:ext cx="1495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1263" y="4425950"/>
            <a:ext cx="1504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6381750" y="4448175"/>
            <a:ext cx="1323975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415088" y="4433888"/>
            <a:ext cx="1323975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872 -0.22695 L -2.5E-6 -1.5253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0208 L 0.33091 -0.2759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3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4" grpId="1" animBg="1"/>
      <p:bldP spid="53254" grpId="2" animBg="1"/>
      <p:bldP spid="53255" grpId="0" animBg="1"/>
      <p:bldP spid="5325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B8B7-8606-4E31-A15D-E7EED8F60D9D}" type="slidenum">
              <a:rPr lang="en-US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Stack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Definition: </a:t>
            </a:r>
          </a:p>
          <a:p>
            <a:pPr lvl="1">
              <a:lnSpc>
                <a:spcPct val="90000"/>
              </a:lnSpc>
            </a:pPr>
            <a:r>
              <a:rPr lang="en-US"/>
              <a:t>An ordered collection of data items</a:t>
            </a:r>
          </a:p>
          <a:p>
            <a:pPr lvl="1">
              <a:lnSpc>
                <a:spcPct val="90000"/>
              </a:lnSpc>
            </a:pPr>
            <a:r>
              <a:rPr lang="en-US"/>
              <a:t>Can be accessed at only one end (the top)</a:t>
            </a:r>
          </a:p>
          <a:p>
            <a:pPr>
              <a:lnSpc>
                <a:spcPct val="90000"/>
              </a:lnSpc>
            </a:pPr>
            <a:r>
              <a:rPr lang="en-US"/>
              <a:t>Operations:</a:t>
            </a:r>
          </a:p>
          <a:p>
            <a:pPr lvl="1">
              <a:lnSpc>
                <a:spcPct val="90000"/>
              </a:lnSpc>
            </a:pPr>
            <a:r>
              <a:rPr lang="en-US"/>
              <a:t>construct a stack (usually empty)</a:t>
            </a:r>
          </a:p>
          <a:p>
            <a:pPr lvl="1">
              <a:lnSpc>
                <a:spcPct val="90000"/>
              </a:lnSpc>
            </a:pPr>
            <a:r>
              <a:rPr lang="en-US"/>
              <a:t>check if it is empty</a:t>
            </a:r>
          </a:p>
          <a:p>
            <a:pPr lvl="1">
              <a:lnSpc>
                <a:spcPct val="90000"/>
              </a:lnSpc>
            </a:pPr>
            <a:r>
              <a:rPr lang="en-US"/>
              <a:t>Push: 	add an element to the top</a:t>
            </a:r>
          </a:p>
          <a:p>
            <a:pPr lvl="1">
              <a:lnSpc>
                <a:spcPct val="90000"/>
              </a:lnSpc>
            </a:pPr>
            <a:r>
              <a:rPr lang="en-US"/>
              <a:t>Top: 	retrieve the top element</a:t>
            </a:r>
          </a:p>
          <a:p>
            <a:pPr lvl="1">
              <a:lnSpc>
                <a:spcPct val="90000"/>
              </a:lnSpc>
            </a:pPr>
            <a:r>
              <a:rPr lang="en-US"/>
              <a:t>Pop:	remove the top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83A9-E862-48A9-A69A-43213AA64206}" type="slidenum">
              <a:rPr lang="en-US"/>
              <a:pPr/>
              <a:t>15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 program to </a:t>
            </a:r>
            <a:br>
              <a:rPr lang="en-US" dirty="0"/>
            </a:br>
            <a:r>
              <a:rPr lang="en-US" dirty="0"/>
              <a:t>do base conversion of </a:t>
            </a:r>
            <a:br>
              <a:rPr lang="en-US" dirty="0"/>
            </a:br>
            <a:r>
              <a:rPr lang="en-US" dirty="0"/>
              <a:t>a number (ten to two)</a:t>
            </a:r>
          </a:p>
          <a:p>
            <a:endParaRPr lang="en-US" dirty="0"/>
          </a:p>
          <a:p>
            <a:r>
              <a:rPr lang="en-US" dirty="0"/>
              <a:t>Note program which assumes existence of a </a:t>
            </a:r>
            <a:r>
              <a:rPr lang="en-US" b="1" dirty="0">
                <a:solidFill>
                  <a:srgbClr val="6666FF"/>
                </a:solidFill>
                <a:latin typeface="Courier New" pitchFamily="49" charset="0"/>
              </a:rPr>
              <a:t>Stack</a:t>
            </a:r>
            <a:r>
              <a:rPr lang="en-US" dirty="0"/>
              <a:t> class to </a:t>
            </a:r>
            <a:r>
              <a:rPr lang="en-US" dirty="0" smtClean="0"/>
              <a:t>accomplish</a:t>
            </a:r>
            <a:endParaRPr lang="en-US" dirty="0"/>
          </a:p>
          <a:p>
            <a:pPr lvl="1"/>
            <a:r>
              <a:rPr lang="en-US" dirty="0"/>
              <a:t>Demonstrates </a:t>
            </a:r>
            <a:r>
              <a:rPr lang="en-US" sz="3200" b="1" dirty="0">
                <a:solidFill>
                  <a:srgbClr val="6666FF"/>
                </a:solidFill>
                <a:latin typeface="Courier New" pitchFamily="49" charset="0"/>
              </a:rPr>
              <a:t>push</a:t>
            </a:r>
            <a:r>
              <a:rPr lang="en-US" dirty="0"/>
              <a:t>, </a:t>
            </a:r>
            <a:r>
              <a:rPr lang="en-US" sz="3200" b="1" dirty="0">
                <a:solidFill>
                  <a:srgbClr val="6666FF"/>
                </a:solidFill>
                <a:latin typeface="Courier New" pitchFamily="49" charset="0"/>
              </a:rPr>
              <a:t>pop</a:t>
            </a:r>
            <a:r>
              <a:rPr lang="en-US" dirty="0"/>
              <a:t>, and </a:t>
            </a:r>
            <a:r>
              <a:rPr lang="en-US" sz="3200" b="1" dirty="0">
                <a:solidFill>
                  <a:srgbClr val="6666FF"/>
                </a:solidFill>
                <a:latin typeface="Courier New" pitchFamily="49" charset="0"/>
              </a:rPr>
              <a:t>top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476375"/>
            <a:ext cx="20320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6DF-F030-43C7-ACCB-DFCFDB680F38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Storage Structure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 with an array</a:t>
            </a:r>
          </a:p>
          <a:p>
            <a:pPr lvl="1"/>
            <a:r>
              <a:rPr lang="en-US"/>
              <a:t>Let position 0 be top of stack</a:t>
            </a:r>
          </a:p>
          <a:p>
            <a:pPr lvl="1"/>
            <a:endParaRPr lang="en-US"/>
          </a:p>
          <a:p>
            <a:r>
              <a:rPr lang="en-US"/>
              <a:t>Problem … consider pushing and popping</a:t>
            </a:r>
          </a:p>
          <a:p>
            <a:pPr lvl="1"/>
            <a:r>
              <a:rPr lang="en-US"/>
              <a:t>Requires much shifting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 l="7062" t="5531" r="6966" b="6352"/>
          <a:stretch>
            <a:fillRect/>
          </a:stretch>
        </p:blipFill>
        <p:spPr bwMode="auto">
          <a:xfrm>
            <a:off x="6854825" y="1298575"/>
            <a:ext cx="1430338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8700" y="4440238"/>
            <a:ext cx="53054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2E65-0299-4359-AE63-03F0A3B61738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Storage Structure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 better approach is to let position 0 be the </a:t>
            </a:r>
            <a:r>
              <a:rPr lang="en-US" u="sng"/>
              <a:t>bottom</a:t>
            </a:r>
            <a:r>
              <a:rPr lang="en-US"/>
              <a:t> of the stack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Thus our design will include</a:t>
            </a:r>
          </a:p>
          <a:p>
            <a:pPr lvl="1">
              <a:lnSpc>
                <a:spcPct val="90000"/>
              </a:lnSpc>
            </a:pPr>
            <a:r>
              <a:rPr lang="en-US"/>
              <a:t>An </a:t>
            </a:r>
            <a:r>
              <a:rPr lang="en-US" u="sng"/>
              <a:t>array</a:t>
            </a:r>
            <a:r>
              <a:rPr lang="en-US"/>
              <a:t> to hold the stack elements</a:t>
            </a:r>
          </a:p>
          <a:p>
            <a:pPr lvl="1">
              <a:lnSpc>
                <a:spcPct val="90000"/>
              </a:lnSpc>
            </a:pPr>
            <a:r>
              <a:rPr lang="en-US"/>
              <a:t>An </a:t>
            </a:r>
            <a:r>
              <a:rPr lang="en-US" u="sng"/>
              <a:t>integer</a:t>
            </a:r>
            <a:r>
              <a:rPr lang="en-US"/>
              <a:t> to indicate the top of the stack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6538" y="2716213"/>
            <a:ext cx="63785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92313" y="2767013"/>
            <a:ext cx="1336675" cy="2578100"/>
            <a:chOff x="1255" y="1743"/>
            <a:chExt cx="842" cy="1624"/>
          </a:xfrm>
        </p:grpSpPr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>
              <a:off x="1300" y="1743"/>
              <a:ext cx="797" cy="109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 flipV="1">
              <a:off x="1255" y="2865"/>
              <a:ext cx="207" cy="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30338" y="3282950"/>
            <a:ext cx="1031875" cy="2578100"/>
            <a:chOff x="901" y="2068"/>
            <a:chExt cx="650" cy="1624"/>
          </a:xfrm>
        </p:grpSpPr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901" y="2068"/>
              <a:ext cx="532" cy="2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 flipH="1" flipV="1">
              <a:off x="1255" y="2334"/>
              <a:ext cx="296" cy="1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6" name="Freeform 12"/>
          <p:cNvSpPr>
            <a:spLocks/>
          </p:cNvSpPr>
          <p:nvPr/>
        </p:nvSpPr>
        <p:spPr bwMode="auto">
          <a:xfrm>
            <a:off x="101600" y="2414588"/>
            <a:ext cx="2101850" cy="1758950"/>
          </a:xfrm>
          <a:custGeom>
            <a:avLst/>
            <a:gdLst/>
            <a:ahLst/>
            <a:cxnLst>
              <a:cxn ang="0">
                <a:pos x="468" y="0"/>
              </a:cxn>
              <a:cxn ang="0">
                <a:pos x="143" y="886"/>
              </a:cxn>
              <a:cxn ang="0">
                <a:pos x="1324" y="1108"/>
              </a:cxn>
            </a:cxnLst>
            <a:rect l="0" t="0" r="r" b="b"/>
            <a:pathLst>
              <a:path w="1324" h="1108">
                <a:moveTo>
                  <a:pt x="468" y="0"/>
                </a:moveTo>
                <a:cubicBezTo>
                  <a:pt x="234" y="350"/>
                  <a:pt x="0" y="701"/>
                  <a:pt x="143" y="886"/>
                </a:cubicBezTo>
                <a:cubicBezTo>
                  <a:pt x="286" y="1071"/>
                  <a:pt x="805" y="1089"/>
                  <a:pt x="1324" y="11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6330950" y="3892550"/>
            <a:ext cx="2532063" cy="1187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Note beginning of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Stack.h</a:t>
            </a:r>
            <a:r>
              <a:rPr lang="en-US" sz="2400"/>
              <a:t> file, </a:t>
            </a:r>
            <a:r>
              <a:rPr lang="en-US" sz="2400">
                <a:hlinkClick r:id="rId3" action="ppaction://hlinkfile"/>
              </a:rPr>
              <a:t>Fig. 7.3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 animBg="1"/>
      <p:bldP spid="573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97A65-957B-4A86-A6C2-AE3A22087CB8}" type="slidenum">
              <a:rPr lang="en-US"/>
              <a:pPr/>
              <a:t>18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Operations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Constructor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Compiler will handle allocation of memory</a:t>
            </a:r>
          </a:p>
          <a:p>
            <a:pPr>
              <a:lnSpc>
                <a:spcPct val="80000"/>
              </a:lnSpc>
            </a:pPr>
            <a:r>
              <a:rPr lang="en-US" sz="2400"/>
              <a:t>Empty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Check if value of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000"/>
              <a:t>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== -1</a:t>
            </a:r>
          </a:p>
          <a:p>
            <a:pPr>
              <a:lnSpc>
                <a:spcPct val="80000"/>
              </a:lnSpc>
            </a:pPr>
            <a:r>
              <a:rPr lang="en-US" sz="2400"/>
              <a:t>Push (if </a:t>
            </a:r>
            <a:r>
              <a:rPr lang="en-US" sz="2800" b="1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 sz="2400"/>
              <a:t> not full)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Increment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sz="2000"/>
              <a:t> by 1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Store value in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myArray [myTop]</a:t>
            </a:r>
          </a:p>
          <a:p>
            <a:pPr>
              <a:lnSpc>
                <a:spcPct val="80000"/>
              </a:lnSpc>
            </a:pPr>
            <a:r>
              <a:rPr lang="en-US" sz="2400"/>
              <a:t>Top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stack not empty, return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myArray[myTop]</a:t>
            </a:r>
          </a:p>
          <a:p>
            <a:pPr>
              <a:lnSpc>
                <a:spcPct val="80000"/>
              </a:lnSpc>
            </a:pPr>
            <a:r>
              <a:rPr lang="en-US" sz="2400"/>
              <a:t>Pop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array not empty, decrement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myTop</a:t>
            </a:r>
          </a:p>
          <a:p>
            <a:pPr>
              <a:lnSpc>
                <a:spcPct val="80000"/>
              </a:lnSpc>
            </a:pPr>
            <a:r>
              <a:rPr lang="en-US" sz="2400"/>
              <a:t>Output routine added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27C0-ADD2-4EF2-92A5-528F7F375165}" type="slidenum">
              <a:rPr lang="en-US"/>
              <a:pPr/>
              <a:t>19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 Class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completed </a:t>
            </a:r>
            <a:r>
              <a:rPr lang="en-US" sz="2800" b="1" dirty="0" err="1">
                <a:solidFill>
                  <a:srgbClr val="6666FF"/>
                </a:solidFill>
                <a:latin typeface="Courier New" pitchFamily="49" charset="0"/>
              </a:rPr>
              <a:t>Stack.h</a:t>
            </a:r>
            <a:r>
              <a:rPr lang="en-US" sz="2800" b="1" dirty="0">
                <a:solidFill>
                  <a:srgbClr val="6666FF"/>
                </a:solidFill>
                <a:latin typeface="Courier New" pitchFamily="49" charset="0"/>
              </a:rPr>
              <a:t> </a:t>
            </a:r>
            <a:r>
              <a:rPr lang="en-US" sz="2800" dirty="0" smtClean="0"/>
              <a:t>file</a:t>
            </a:r>
            <a:endParaRPr lang="en-US" sz="2800" dirty="0"/>
          </a:p>
          <a:p>
            <a:pPr lvl="1"/>
            <a:r>
              <a:rPr lang="en-US" sz="2400" dirty="0"/>
              <a:t>All functions defined</a:t>
            </a:r>
          </a:p>
          <a:p>
            <a:pPr lvl="1"/>
            <a:r>
              <a:rPr lang="en-US" sz="2400" dirty="0"/>
              <a:t>Note use of </a:t>
            </a:r>
            <a:r>
              <a:rPr lang="en-US" b="1" dirty="0" err="1">
                <a:solidFill>
                  <a:srgbClr val="6666FF"/>
                </a:solidFill>
                <a:latin typeface="Courier New" pitchFamily="49" charset="0"/>
              </a:rPr>
              <a:t>typedef</a:t>
            </a:r>
            <a:r>
              <a:rPr lang="en-US" sz="2400" dirty="0"/>
              <a:t> mechanism</a:t>
            </a:r>
          </a:p>
          <a:p>
            <a:r>
              <a:rPr lang="en-US" sz="2800" dirty="0"/>
              <a:t>Implementation file, </a:t>
            </a:r>
            <a:r>
              <a:rPr lang="en-US" sz="2800" b="1" dirty="0" smtClean="0">
                <a:solidFill>
                  <a:srgbClr val="6666FF"/>
                </a:solidFill>
                <a:latin typeface="Courier New" pitchFamily="49" charset="0"/>
              </a:rPr>
              <a:t>Stack.cpp</a:t>
            </a:r>
            <a:endParaRPr lang="en-US" sz="2800" dirty="0"/>
          </a:p>
          <a:p>
            <a:r>
              <a:rPr lang="en-US" sz="2800" dirty="0"/>
              <a:t>Driver program to test the </a:t>
            </a:r>
            <a:r>
              <a:rPr lang="en-US" sz="2800" dirty="0" smtClean="0"/>
              <a:t>class</a:t>
            </a:r>
            <a:endParaRPr lang="en-US" sz="2800" dirty="0"/>
          </a:p>
          <a:p>
            <a:pPr lvl="1"/>
            <a:r>
              <a:rPr lang="en-US" sz="2400" dirty="0"/>
              <a:t>Creates stack of 4 elements</a:t>
            </a:r>
          </a:p>
          <a:p>
            <a:pPr lvl="1"/>
            <a:r>
              <a:rPr lang="en-US" sz="2400" dirty="0"/>
              <a:t>Demonstrates error checking for stack full, empty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9038" y="5100638"/>
            <a:ext cx="35687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B2BF8A5-75CC-4DCE-8B88-5E814175450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b="1" i="1" smtClean="0">
                <a:solidFill>
                  <a:srgbClr val="CC0000"/>
                </a:solidFill>
              </a:rPr>
              <a:t>Stack</a:t>
            </a:r>
            <a:r>
              <a:rPr lang="en-US" b="1" i="1" smtClean="0">
                <a:solidFill>
                  <a:srgbClr val="CC0000"/>
                </a:solidFill>
              </a:rPr>
              <a:t> </a:t>
            </a:r>
            <a:r>
              <a:rPr lang="en-US" b="1" smtClean="0"/>
              <a:t>:</a:t>
            </a:r>
            <a:r>
              <a:rPr lang="en-US" smtClean="0"/>
              <a:t> a collection whose elements are added and removed from one end, called the </a:t>
            </a:r>
            <a:r>
              <a:rPr lang="en-US" b="1" i="1" smtClean="0">
                <a:solidFill>
                  <a:srgbClr val="CC0000"/>
                </a:solidFill>
              </a:rPr>
              <a:t>top</a:t>
            </a:r>
            <a:r>
              <a:rPr lang="en-US" smtClean="0"/>
              <a:t> of the stack</a:t>
            </a:r>
          </a:p>
          <a:p>
            <a:pPr eaLnBrk="1" hangingPunct="1"/>
            <a:r>
              <a:rPr lang="en-US" smtClean="0"/>
              <a:t>Stack is a </a:t>
            </a:r>
            <a:r>
              <a:rPr lang="en-US" b="1" i="1" smtClean="0">
                <a:solidFill>
                  <a:srgbClr val="CC0000"/>
                </a:solidFill>
              </a:rPr>
              <a:t>LIFO</a:t>
            </a:r>
            <a:r>
              <a:rPr lang="en-US" smtClean="0"/>
              <a:t> (last in, first out) data structure </a:t>
            </a: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Examples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A stack of plates – what can we do with the elements of this collection? </a:t>
            </a:r>
          </a:p>
          <a:p>
            <a:pPr lvl="1" eaLnBrk="1" hangingPunct="1"/>
            <a:r>
              <a:rPr lang="en-US" smtClean="0"/>
              <a:t>Other real-world examples of stacks?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6F5E-2562-4EB8-B423-99EE7132B349}" type="slidenum">
              <a:rPr lang="en-US"/>
              <a:pPr/>
              <a:t>20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Dynamic Array </a:t>
            </a:r>
            <a:br>
              <a:rPr lang="en-US" sz="4000"/>
            </a:br>
            <a:r>
              <a:rPr lang="en-US" sz="4000"/>
              <a:t>to Store Stack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issues regarding static arrays for stacks as for lists</a:t>
            </a:r>
          </a:p>
          <a:p>
            <a:pPr lvl="1"/>
            <a:r>
              <a:rPr lang="en-US"/>
              <a:t>Can run out of space if stack set too small</a:t>
            </a:r>
          </a:p>
          <a:p>
            <a:pPr lvl="1"/>
            <a:r>
              <a:rPr lang="en-US"/>
              <a:t>Can waste space if stack set too large</a:t>
            </a:r>
          </a:p>
          <a:p>
            <a:r>
              <a:rPr lang="en-US"/>
              <a:t>As before, we demonstrate a dynamic array implementation to solve the problems</a:t>
            </a:r>
          </a:p>
          <a:p>
            <a:r>
              <a:rPr lang="en-US"/>
              <a:t>Note additional data members required</a:t>
            </a:r>
          </a:p>
          <a:p>
            <a:pPr lvl="1"/>
            <a:r>
              <a:rPr lang="en-US">
                <a:hlinkClick r:id="rId2" action="ppaction://hlinkfile"/>
              </a:rPr>
              <a:t>DStack Data Members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D63-3AAE-4308-BC1A-1534BBAE890F}" type="slidenum">
              <a:rPr lang="en-US"/>
              <a:pPr/>
              <a:t>21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Dynamic Array </a:t>
            </a:r>
            <a:br>
              <a:rPr lang="en-US" sz="4000"/>
            </a:br>
            <a:r>
              <a:rPr lang="en-US" sz="4000"/>
              <a:t>to Store Stack Elements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Constructor must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that specified </a:t>
            </a:r>
            <a:r>
              <a:rPr lang="en-US" sz="3200" b="1" dirty="0" err="1">
                <a:solidFill>
                  <a:srgbClr val="6666FF"/>
                </a:solidFill>
                <a:latin typeface="Courier New" pitchFamily="49" charset="0"/>
              </a:rPr>
              <a:t>numElements</a:t>
            </a:r>
            <a:r>
              <a:rPr lang="en-US" dirty="0"/>
              <a:t> </a:t>
            </a:r>
            <a:r>
              <a:rPr lang="en-US" sz="3200" b="1" dirty="0">
                <a:solidFill>
                  <a:srgbClr val="6666FF"/>
                </a:solidFill>
                <a:latin typeface="Courier New" pitchFamily="49" charset="0"/>
              </a:rPr>
              <a:t>&gt;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Set capacity to </a:t>
            </a:r>
            <a:r>
              <a:rPr lang="en-US" sz="3200" b="1" dirty="0" err="1">
                <a:solidFill>
                  <a:srgbClr val="6666FF"/>
                </a:solidFill>
                <a:latin typeface="Courier New" pitchFamily="49" charset="0"/>
              </a:rPr>
              <a:t>numElements</a:t>
            </a:r>
            <a:endParaRPr lang="en-US" sz="3200" b="1" dirty="0">
              <a:solidFill>
                <a:srgbClr val="6666FF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Allocate an array pointed to by </a:t>
            </a:r>
            <a:r>
              <a:rPr lang="en-US" sz="3200" b="1" dirty="0" err="1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 dirty="0"/>
              <a:t> with capacity = </a:t>
            </a:r>
            <a:r>
              <a:rPr lang="en-US" sz="3200" b="1" dirty="0" err="1">
                <a:solidFill>
                  <a:srgbClr val="6666FF"/>
                </a:solidFill>
                <a:latin typeface="Courier New" pitchFamily="49" charset="0"/>
              </a:rPr>
              <a:t>myCapacity</a:t>
            </a:r>
            <a:endParaRPr lang="en-US" sz="3200" b="1" dirty="0">
              <a:solidFill>
                <a:srgbClr val="6666FF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Set </a:t>
            </a:r>
            <a:r>
              <a:rPr lang="en-US" sz="3200" b="1" dirty="0" err="1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 dirty="0"/>
              <a:t> to -1 if allocation goes OK</a:t>
            </a:r>
          </a:p>
          <a:p>
            <a:pPr>
              <a:lnSpc>
                <a:spcPct val="90000"/>
              </a:lnSpc>
            </a:pPr>
            <a:r>
              <a:rPr lang="en-US" dirty="0"/>
              <a:t>Note </a:t>
            </a:r>
            <a:r>
              <a:rPr lang="en-US" dirty="0">
                <a:hlinkClick r:id="rId2" action="ppaction://hlinkfile"/>
              </a:rPr>
              <a:t>implementation of constructor </a:t>
            </a:r>
            <a:r>
              <a:rPr lang="en-US" dirty="0"/>
              <a:t>for </a:t>
            </a:r>
            <a:r>
              <a:rPr lang="en-US" dirty="0" err="1" smtClean="0"/>
              <a:t>DStack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F1E-C3BE-4D53-8AB0-E2F8D1819603}" type="slidenum">
              <a:rPr lang="en-US"/>
              <a:pPr/>
              <a:t>22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Dynamic Array </a:t>
            </a:r>
            <a:br>
              <a:rPr lang="en-US" sz="4000"/>
            </a:br>
            <a:r>
              <a:rPr lang="en-US" sz="4000"/>
              <a:t>to Store Stack Elements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Class Destructor needed</a:t>
            </a:r>
          </a:p>
          <a:p>
            <a:pPr lvl="1">
              <a:lnSpc>
                <a:spcPct val="90000"/>
              </a:lnSpc>
            </a:pPr>
            <a:r>
              <a:rPr lang="en-US"/>
              <a:t>Avoids memory leak</a:t>
            </a:r>
          </a:p>
          <a:p>
            <a:pPr lvl="1">
              <a:lnSpc>
                <a:spcPct val="90000"/>
              </a:lnSpc>
            </a:pPr>
            <a:r>
              <a:rPr lang="en-US"/>
              <a:t>Deallocates array allocated by constructor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Note </a:t>
            </a:r>
            <a:r>
              <a:rPr lang="en-US">
                <a:hlinkClick r:id="rId2" action="ppaction://hlinkfile"/>
              </a:rPr>
              <a:t>destructor definition</a:t>
            </a:r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1563" y="3740150"/>
            <a:ext cx="4170362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3968750" y="3209925"/>
            <a:ext cx="1225550" cy="136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DE9B-503D-425C-A19A-77EA4E585F8E}" type="slidenum">
              <a:rPr lang="en-US"/>
              <a:pPr/>
              <a:t>23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Dynamic Array </a:t>
            </a:r>
            <a:br>
              <a:rPr lang="en-US" sz="4000"/>
            </a:br>
            <a:r>
              <a:rPr lang="en-US" sz="4000"/>
              <a:t>to Store Stack Elements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Constructor needed for</a:t>
            </a:r>
          </a:p>
          <a:p>
            <a:pPr lvl="1"/>
            <a:r>
              <a:rPr lang="en-US"/>
              <a:t>Initializations</a:t>
            </a:r>
          </a:p>
          <a:p>
            <a:pPr lvl="1"/>
            <a:r>
              <a:rPr lang="en-US"/>
              <a:t>Passing value parameter</a:t>
            </a:r>
          </a:p>
          <a:p>
            <a:pPr lvl="1"/>
            <a:r>
              <a:rPr lang="en-US"/>
              <a:t>Returning a function value</a:t>
            </a:r>
          </a:p>
          <a:p>
            <a:pPr lvl="1"/>
            <a:r>
              <a:rPr lang="en-US"/>
              <a:t>Creating a temporary storage value</a:t>
            </a:r>
          </a:p>
          <a:p>
            <a:r>
              <a:rPr lang="en-US"/>
              <a:t>Provides for </a:t>
            </a:r>
            <a:br>
              <a:rPr lang="en-US"/>
            </a:br>
            <a:r>
              <a:rPr lang="en-US"/>
              <a:t>deep copy</a:t>
            </a:r>
          </a:p>
          <a:p>
            <a:r>
              <a:rPr lang="en-US"/>
              <a:t>Note </a:t>
            </a:r>
            <a:r>
              <a:rPr lang="en-US">
                <a:hlinkClick r:id="rId2" action="ppaction://hlinkfile"/>
              </a:rPr>
              <a:t>definition</a:t>
            </a:r>
            <a:endParaRPr 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0" y="4371975"/>
            <a:ext cx="2951163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3493" name="Freeform 5"/>
          <p:cNvSpPr>
            <a:spLocks/>
          </p:cNvSpPr>
          <p:nvPr/>
        </p:nvSpPr>
        <p:spPr bwMode="auto">
          <a:xfrm>
            <a:off x="3054350" y="4968875"/>
            <a:ext cx="2898775" cy="614363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797" y="20"/>
              </a:cxn>
              <a:cxn ang="0">
                <a:pos x="1593" y="154"/>
              </a:cxn>
              <a:cxn ang="0">
                <a:pos x="1826" y="387"/>
              </a:cxn>
            </a:cxnLst>
            <a:rect l="0" t="0" r="r" b="b"/>
            <a:pathLst>
              <a:path w="1826" h="387">
                <a:moveTo>
                  <a:pt x="0" y="32"/>
                </a:moveTo>
                <a:cubicBezTo>
                  <a:pt x="266" y="16"/>
                  <a:pt x="532" y="0"/>
                  <a:pt x="797" y="20"/>
                </a:cubicBezTo>
                <a:cubicBezTo>
                  <a:pt x="1062" y="40"/>
                  <a:pt x="1422" y="93"/>
                  <a:pt x="1593" y="154"/>
                </a:cubicBezTo>
                <a:cubicBezTo>
                  <a:pt x="1764" y="215"/>
                  <a:pt x="1795" y="301"/>
                  <a:pt x="1826" y="3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AE29-3737-4BCD-A711-9D98F853EA4F}" type="slidenum">
              <a:rPr lang="en-US"/>
              <a:pPr/>
              <a:t>24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Dynamic Array </a:t>
            </a:r>
            <a:br>
              <a:rPr lang="en-US" sz="4000"/>
            </a:br>
            <a:r>
              <a:rPr lang="en-US" sz="4000"/>
              <a:t>to Store Stack Elements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  <a:p>
            <a:pPr lvl="1"/>
            <a:r>
              <a:rPr lang="en-US" dirty="0"/>
              <a:t>Again, deep copy needed</a:t>
            </a:r>
          </a:p>
          <a:p>
            <a:pPr lvl="1"/>
            <a:r>
              <a:rPr lang="en-US" dirty="0"/>
              <a:t>copies member-by-member, not just address</a:t>
            </a:r>
          </a:p>
          <a:p>
            <a:r>
              <a:rPr lang="en-US" dirty="0"/>
              <a:t>Note implementation of algorithm in </a:t>
            </a:r>
            <a:r>
              <a:rPr lang="en-US" sz="3600" b="1" dirty="0">
                <a:solidFill>
                  <a:srgbClr val="6666FF"/>
                </a:solidFill>
                <a:latin typeface="Courier New" pitchFamily="49" charset="0"/>
              </a:rPr>
              <a:t>operator=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definition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driver program to test </a:t>
            </a:r>
            <a:r>
              <a:rPr lang="en-US" dirty="0" err="1"/>
              <a:t>DStack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C808-5765-4CB8-8ED7-DE2046BDB3EA}" type="slidenum">
              <a:rPr lang="en-US"/>
              <a:pPr/>
              <a:t>25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Considerations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if dynamic array initially allocated for stack is too small?</a:t>
            </a:r>
          </a:p>
          <a:p>
            <a:pPr lvl="1">
              <a:lnSpc>
                <a:spcPct val="90000"/>
              </a:lnSpc>
            </a:pPr>
            <a:r>
              <a:rPr lang="en-US"/>
              <a:t>Terminate execution?</a:t>
            </a:r>
          </a:p>
          <a:p>
            <a:pPr lvl="1">
              <a:lnSpc>
                <a:spcPct val="90000"/>
              </a:lnSpc>
            </a:pPr>
            <a:r>
              <a:rPr lang="en-US"/>
              <a:t>Replace with larger array!</a:t>
            </a:r>
          </a:p>
          <a:p>
            <a:pPr>
              <a:lnSpc>
                <a:spcPct val="90000"/>
              </a:lnSpc>
            </a:pPr>
            <a:r>
              <a:rPr lang="en-US"/>
              <a:t>Creating a larger array</a:t>
            </a:r>
          </a:p>
          <a:p>
            <a:pPr lvl="1">
              <a:lnSpc>
                <a:spcPct val="90000"/>
              </a:lnSpc>
            </a:pPr>
            <a:r>
              <a:rPr lang="en-US"/>
              <a:t>Allocate larger array</a:t>
            </a:r>
          </a:p>
          <a:p>
            <a:pPr lvl="1">
              <a:lnSpc>
                <a:spcPct val="90000"/>
              </a:lnSpc>
            </a:pPr>
            <a:r>
              <a:rPr lang="en-US"/>
              <a:t>Use loop to copy elements into new array</a:t>
            </a:r>
          </a:p>
          <a:p>
            <a:pPr lvl="1">
              <a:lnSpc>
                <a:spcPct val="90000"/>
              </a:lnSpc>
            </a:pPr>
            <a:r>
              <a:rPr lang="en-US"/>
              <a:t>Delete old array</a:t>
            </a:r>
          </a:p>
          <a:p>
            <a:pPr lvl="1">
              <a:lnSpc>
                <a:spcPct val="90000"/>
              </a:lnSpc>
            </a:pPr>
            <a:r>
              <a:rPr lang="en-US"/>
              <a:t>Point </a:t>
            </a:r>
            <a:r>
              <a:rPr lang="en-US" sz="3200" b="1">
                <a:solidFill>
                  <a:srgbClr val="6666FF"/>
                </a:solidFill>
                <a:latin typeface="Courier New" pitchFamily="49" charset="0"/>
              </a:rPr>
              <a:t>myArray</a:t>
            </a:r>
            <a:r>
              <a:rPr lang="en-US"/>
              <a:t> variable at this new array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5038725" y="2473325"/>
            <a:ext cx="466725" cy="466725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5635625" y="3011488"/>
            <a:ext cx="603250" cy="60325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  <p:bldP spid="655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5143-3D1A-4149-80D8-7952820E28F8}" type="slidenum">
              <a:rPr lang="en-US"/>
              <a:pPr/>
              <a:t>26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Considerations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weakness – the type must be set with </a:t>
            </a:r>
            <a:r>
              <a:rPr lang="en-US" b="1" dirty="0" err="1">
                <a:solidFill>
                  <a:srgbClr val="6666FF"/>
                </a:solidFill>
                <a:latin typeface="Courier New" pitchFamily="49" charset="0"/>
              </a:rPr>
              <a:t>typedef</a:t>
            </a:r>
            <a:r>
              <a:rPr lang="en-US" dirty="0"/>
              <a:t> mechanism</a:t>
            </a:r>
          </a:p>
          <a:p>
            <a:r>
              <a:rPr lang="en-US" dirty="0"/>
              <a:t>This means we can only have one type of stack in a program</a:t>
            </a:r>
          </a:p>
          <a:p>
            <a:pPr lvl="1"/>
            <a:r>
              <a:rPr lang="en-US" dirty="0"/>
              <a:t>Would require completely different stack declarations and implementations</a:t>
            </a:r>
          </a:p>
          <a:p>
            <a:r>
              <a:rPr lang="en-US" dirty="0"/>
              <a:t>Solution </a:t>
            </a:r>
            <a:r>
              <a:rPr lang="en-US" dirty="0" smtClean="0"/>
              <a:t>coming</a:t>
            </a:r>
            <a:endParaRPr lang="en-US" dirty="0"/>
          </a:p>
          <a:p>
            <a:pPr lvl="1"/>
            <a:r>
              <a:rPr lang="en-US" dirty="0"/>
              <a:t>class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7FD0-186A-41B2-8BA9-49F602DBE9DF}" type="slidenum">
              <a:rPr lang="en-US"/>
              <a:pPr/>
              <a:t>27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Stacks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alternative to allowing stacks to grow as needed</a:t>
            </a:r>
          </a:p>
          <a:p>
            <a:r>
              <a:rPr lang="en-US"/>
              <a:t>Linked list stack needs only one data member</a:t>
            </a:r>
          </a:p>
          <a:p>
            <a:pPr lvl="1"/>
            <a:r>
              <a:rPr lang="en-US"/>
              <a:t>Pointer </a:t>
            </a:r>
            <a:r>
              <a:rPr lang="en-US" sz="3200" b="1">
                <a:solidFill>
                  <a:srgbClr val="6666FF"/>
                </a:solidFill>
                <a:latin typeface="Courier New" pitchFamily="49" charset="0"/>
              </a:rPr>
              <a:t>myTop</a:t>
            </a:r>
          </a:p>
          <a:p>
            <a:pPr lvl="1"/>
            <a:r>
              <a:rPr lang="en-US"/>
              <a:t>Nodes allocated (but not </a:t>
            </a:r>
            <a:br>
              <a:rPr lang="en-US"/>
            </a:br>
            <a:r>
              <a:rPr lang="en-US"/>
              <a:t>part of stack class)</a:t>
            </a:r>
          </a:p>
          <a:p>
            <a:r>
              <a:rPr lang="en-US"/>
              <a:t>Note declaration, </a:t>
            </a:r>
            <a:r>
              <a:rPr lang="en-US">
                <a:hlinkClick r:id="rId2" action="ppaction://hlinkfile"/>
              </a:rPr>
              <a:t>Fig. 7-11</a:t>
            </a:r>
            <a:endParaRPr lang="en-US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5363" y="3482975"/>
            <a:ext cx="1938337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EB017-7045-4FDB-9578-C05F0C25D2C6}" type="slidenum">
              <a:rPr lang="en-US"/>
              <a:pPr/>
              <a:t>28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Implementing Linked Stack Operations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Constructor</a:t>
            </a:r>
          </a:p>
          <a:p>
            <a:pPr lvl="1">
              <a:lnSpc>
                <a:spcPct val="90000"/>
              </a:lnSpc>
            </a:pPr>
            <a:r>
              <a:rPr lang="en-US"/>
              <a:t>Simply assign null pointer to </a:t>
            </a:r>
            <a:r>
              <a:rPr lang="en-US" sz="3200" b="1">
                <a:solidFill>
                  <a:srgbClr val="6666FF"/>
                </a:solidFill>
                <a:latin typeface="Courier New" pitchFamily="49" charset="0"/>
              </a:rPr>
              <a:t>myTop</a:t>
            </a:r>
          </a:p>
          <a:p>
            <a:pPr>
              <a:lnSpc>
                <a:spcPct val="90000"/>
              </a:lnSpc>
            </a:pPr>
            <a:r>
              <a:rPr lang="en-US"/>
              <a:t>Empty</a:t>
            </a:r>
          </a:p>
          <a:p>
            <a:pPr lvl="1">
              <a:lnSpc>
                <a:spcPct val="90000"/>
              </a:lnSpc>
            </a:pPr>
            <a:r>
              <a:rPr lang="en-US"/>
              <a:t>Check for </a:t>
            </a:r>
            <a:r>
              <a:rPr lang="en-US" sz="3200" b="1">
                <a:solidFill>
                  <a:srgbClr val="6666FF"/>
                </a:solidFill>
                <a:latin typeface="Courier New" pitchFamily="49" charset="0"/>
              </a:rPr>
              <a:t>myTop == null</a:t>
            </a:r>
          </a:p>
          <a:p>
            <a:pPr>
              <a:lnSpc>
                <a:spcPct val="90000"/>
              </a:lnSpc>
            </a:pPr>
            <a:r>
              <a:rPr lang="en-US"/>
              <a:t>Push</a:t>
            </a:r>
          </a:p>
          <a:p>
            <a:pPr lvl="1">
              <a:lnSpc>
                <a:spcPct val="90000"/>
              </a:lnSpc>
            </a:pPr>
            <a:r>
              <a:rPr lang="en-US"/>
              <a:t>Insertion at beginning of list</a:t>
            </a:r>
          </a:p>
          <a:p>
            <a:pPr>
              <a:lnSpc>
                <a:spcPct val="90000"/>
              </a:lnSpc>
            </a:pPr>
            <a:r>
              <a:rPr lang="en-US"/>
              <a:t>Top</a:t>
            </a:r>
          </a:p>
          <a:p>
            <a:pPr lvl="1">
              <a:lnSpc>
                <a:spcPct val="90000"/>
              </a:lnSpc>
            </a:pPr>
            <a:r>
              <a:rPr lang="en-US"/>
              <a:t>Return data to which </a:t>
            </a:r>
            <a:r>
              <a:rPr lang="en-US" sz="3200" b="1">
                <a:solidFill>
                  <a:srgbClr val="6666FF"/>
                </a:solidFill>
                <a:latin typeface="Courier New" pitchFamily="49" charset="0"/>
              </a:rPr>
              <a:t>myTop</a:t>
            </a:r>
            <a:r>
              <a:rPr lang="en-US"/>
              <a:t/>
            </a:r>
            <a:br>
              <a:rPr lang="en-US"/>
            </a:br>
            <a:r>
              <a:rPr lang="en-US"/>
              <a:t>points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8088" y="3151188"/>
            <a:ext cx="1846262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873B-6B56-4D89-8F33-2AE6AD673DD5}" type="slidenum">
              <a:rPr lang="en-US"/>
              <a:pPr/>
              <a:t>29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Implementing Linked Stack Operations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Pop</a:t>
            </a:r>
          </a:p>
          <a:p>
            <a:pPr lvl="1">
              <a:lnSpc>
                <a:spcPct val="90000"/>
              </a:lnSpc>
            </a:pPr>
            <a:r>
              <a:rPr lang="en-US"/>
              <a:t>Delete first node in the </a:t>
            </a:r>
            <a:br>
              <a:rPr lang="en-US"/>
            </a:br>
            <a:r>
              <a:rPr lang="en-US"/>
              <a:t>linked list</a:t>
            </a:r>
            <a:br>
              <a:rPr lang="en-US"/>
            </a:b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ptr = myTop;</a:t>
            </a:r>
            <a:br>
              <a:rPr lang="en-US" sz="2400" b="1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myTop = myTop-&gt;next;</a:t>
            </a:r>
            <a:br>
              <a:rPr lang="en-US" sz="2400" b="1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delete ptr;</a:t>
            </a:r>
          </a:p>
          <a:p>
            <a:pPr>
              <a:lnSpc>
                <a:spcPct val="90000"/>
              </a:lnSpc>
            </a:pPr>
            <a:r>
              <a:rPr lang="en-US"/>
              <a:t>Output</a:t>
            </a:r>
          </a:p>
          <a:p>
            <a:pPr lvl="1">
              <a:lnSpc>
                <a:spcPct val="90000"/>
              </a:lnSpc>
            </a:pPr>
            <a:r>
              <a:rPr lang="en-US"/>
              <a:t>Traverse the list</a:t>
            </a:r>
            <a:br>
              <a:rPr lang="en-US"/>
            </a:b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for (ptr = myTop; </a:t>
            </a:r>
            <a:br>
              <a:rPr lang="en-US" b="1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     ptr != 0; ptr = ptr-&gt;next)</a:t>
            </a:r>
            <a:br>
              <a:rPr lang="en-US" b="1">
                <a:solidFill>
                  <a:srgbClr val="6666FF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6666FF"/>
                </a:solidFill>
                <a:latin typeface="Courier New" pitchFamily="49" charset="0"/>
              </a:rPr>
              <a:t>   out &lt;&lt; ptr-&gt;data &lt;&lt; endl;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3788" y="1679575"/>
            <a:ext cx="26289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FCE6C7A6-5FDF-437C-BE0F-785D3DCDC83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Conceptual View of a Stack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2209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2209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2209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2209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2209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209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2209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2209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2209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Oval 12"/>
          <p:cNvSpPr>
            <a:spLocks noChangeArrowheads="1"/>
          </p:cNvSpPr>
          <p:nvPr/>
        </p:nvSpPr>
        <p:spPr bwMode="auto">
          <a:xfrm>
            <a:off x="533400" y="1447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12954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 of stack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228600" y="2971800"/>
            <a:ext cx="13716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(old) top of stack</a:t>
            </a:r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1600200" y="31242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16002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2514600" y="2057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4191000" y="1752600"/>
            <a:ext cx="3978275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New object is added as the new top element of the stack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4191000" y="1143000"/>
            <a:ext cx="312420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Adding an element</a:t>
            </a:r>
          </a:p>
        </p:txBody>
      </p:sp>
      <p:sp>
        <p:nvSpPr>
          <p:cNvPr id="5141" name="Oval 31"/>
          <p:cNvSpPr>
            <a:spLocks noChangeArrowheads="1"/>
          </p:cNvSpPr>
          <p:nvPr/>
        </p:nvSpPr>
        <p:spPr bwMode="auto">
          <a:xfrm>
            <a:off x="6019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2" name="Oval 32"/>
          <p:cNvSpPr>
            <a:spLocks noChangeArrowheads="1"/>
          </p:cNvSpPr>
          <p:nvPr/>
        </p:nvSpPr>
        <p:spPr bwMode="auto">
          <a:xfrm>
            <a:off x="6019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3" name="Oval 33"/>
          <p:cNvSpPr>
            <a:spLocks noChangeArrowheads="1"/>
          </p:cNvSpPr>
          <p:nvPr/>
        </p:nvSpPr>
        <p:spPr bwMode="auto">
          <a:xfrm>
            <a:off x="6019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4" name="Oval 34"/>
          <p:cNvSpPr>
            <a:spLocks noChangeArrowheads="1"/>
          </p:cNvSpPr>
          <p:nvPr/>
        </p:nvSpPr>
        <p:spPr bwMode="auto">
          <a:xfrm>
            <a:off x="6019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5" name="Oval 35"/>
          <p:cNvSpPr>
            <a:spLocks noChangeArrowheads="1"/>
          </p:cNvSpPr>
          <p:nvPr/>
        </p:nvSpPr>
        <p:spPr bwMode="auto">
          <a:xfrm>
            <a:off x="6019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6" name="Oval 36"/>
          <p:cNvSpPr>
            <a:spLocks noChangeArrowheads="1"/>
          </p:cNvSpPr>
          <p:nvPr/>
        </p:nvSpPr>
        <p:spPr bwMode="auto">
          <a:xfrm>
            <a:off x="6019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7" name="Oval 37"/>
          <p:cNvSpPr>
            <a:spLocks noChangeArrowheads="1"/>
          </p:cNvSpPr>
          <p:nvPr/>
        </p:nvSpPr>
        <p:spPr bwMode="auto">
          <a:xfrm>
            <a:off x="6019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8" name="Oval 38"/>
          <p:cNvSpPr>
            <a:spLocks noChangeArrowheads="1"/>
          </p:cNvSpPr>
          <p:nvPr/>
        </p:nvSpPr>
        <p:spPr bwMode="auto">
          <a:xfrm>
            <a:off x="6019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9" name="Oval 39"/>
          <p:cNvSpPr>
            <a:spLocks noChangeArrowheads="1"/>
          </p:cNvSpPr>
          <p:nvPr/>
        </p:nvSpPr>
        <p:spPr bwMode="auto">
          <a:xfrm>
            <a:off x="6019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" name="Oval 40"/>
          <p:cNvSpPr>
            <a:spLocks noChangeArrowheads="1"/>
          </p:cNvSpPr>
          <p:nvPr/>
        </p:nvSpPr>
        <p:spPr bwMode="auto">
          <a:xfrm>
            <a:off x="6019800" y="2590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1" name="Text Box 41"/>
          <p:cNvSpPr txBox="1">
            <a:spLocks noChangeArrowheads="1"/>
          </p:cNvSpPr>
          <p:nvPr/>
        </p:nvSpPr>
        <p:spPr bwMode="auto">
          <a:xfrm>
            <a:off x="5029200" y="3200400"/>
            <a:ext cx="762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top</a:t>
            </a:r>
          </a:p>
        </p:txBody>
      </p:sp>
      <p:sp>
        <p:nvSpPr>
          <p:cNvPr id="5152" name="Text Box 42"/>
          <p:cNvSpPr txBox="1">
            <a:spLocks noChangeArrowheads="1"/>
          </p:cNvSpPr>
          <p:nvPr/>
        </p:nvSpPr>
        <p:spPr bwMode="auto">
          <a:xfrm>
            <a:off x="4953000" y="6248400"/>
            <a:ext cx="10668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</a:t>
            </a:r>
          </a:p>
        </p:txBody>
      </p:sp>
      <p:sp>
        <p:nvSpPr>
          <p:cNvPr id="5153" name="Line 44"/>
          <p:cNvSpPr>
            <a:spLocks noChangeShapeType="1"/>
          </p:cNvSpPr>
          <p:nvPr/>
        </p:nvSpPr>
        <p:spPr bwMode="auto">
          <a:xfrm flipV="1">
            <a:off x="57150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4" name="Line 45"/>
          <p:cNvSpPr>
            <a:spLocks noChangeShapeType="1"/>
          </p:cNvSpPr>
          <p:nvPr/>
        </p:nvSpPr>
        <p:spPr bwMode="auto">
          <a:xfrm flipV="1">
            <a:off x="5257800" y="2819400"/>
            <a:ext cx="7620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5" name="Line 46"/>
          <p:cNvSpPr>
            <a:spLocks noChangeShapeType="1"/>
          </p:cNvSpPr>
          <p:nvPr/>
        </p:nvSpPr>
        <p:spPr bwMode="auto">
          <a:xfrm>
            <a:off x="4953000" y="4495800"/>
            <a:ext cx="838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2259-CF02-447F-BDBE-2063093573DC}" type="slidenum">
              <a:rPr lang="en-US"/>
              <a:pPr/>
              <a:t>30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Implementing Linked Stack Operations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Destructor</a:t>
            </a:r>
          </a:p>
          <a:p>
            <a:pPr lvl="1">
              <a:lnSpc>
                <a:spcPct val="90000"/>
              </a:lnSpc>
            </a:pPr>
            <a:r>
              <a:rPr lang="en-US"/>
              <a:t>Must traverse list and deallocate nodes</a:t>
            </a:r>
          </a:p>
          <a:p>
            <a:pPr lvl="1">
              <a:lnSpc>
                <a:spcPct val="90000"/>
              </a:lnSpc>
            </a:pPr>
            <a:r>
              <a:rPr lang="en-US"/>
              <a:t>Note need to keep track of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ptr-&gt;next</a:t>
            </a:r>
            <a:r>
              <a:rPr lang="en-US"/>
              <a:t> </a:t>
            </a:r>
            <a:r>
              <a:rPr lang="en-US" u="sng"/>
              <a:t>before</a:t>
            </a:r>
            <a:r>
              <a:rPr lang="en-US"/>
              <a:t> calling </a:t>
            </a:r>
            <a:r>
              <a:rPr lang="en-US" sz="2400" b="1">
                <a:solidFill>
                  <a:srgbClr val="6666FF"/>
                </a:solidFill>
                <a:latin typeface="Courier New" pitchFamily="49" charset="0"/>
              </a:rPr>
              <a:t>delete ptr;</a:t>
            </a:r>
          </a:p>
          <a:p>
            <a:pPr>
              <a:lnSpc>
                <a:spcPct val="90000"/>
              </a:lnSpc>
            </a:pPr>
            <a:r>
              <a:rPr lang="en-US"/>
              <a:t>Copy Constructor</a:t>
            </a:r>
          </a:p>
          <a:p>
            <a:pPr lvl="1">
              <a:lnSpc>
                <a:spcPct val="90000"/>
              </a:lnSpc>
            </a:pPr>
            <a:r>
              <a:rPr lang="en-US"/>
              <a:t>Traverse linked list, </a:t>
            </a:r>
            <a:br>
              <a:rPr lang="en-US"/>
            </a:br>
            <a:r>
              <a:rPr lang="en-US"/>
              <a:t>copying each into </a:t>
            </a:r>
            <a:br>
              <a:rPr lang="en-US"/>
            </a:br>
            <a:r>
              <a:rPr lang="en-US"/>
              <a:t>new node</a:t>
            </a:r>
          </a:p>
          <a:p>
            <a:pPr lvl="1">
              <a:lnSpc>
                <a:spcPct val="90000"/>
              </a:lnSpc>
            </a:pPr>
            <a:r>
              <a:rPr lang="en-US"/>
              <a:t>Attach new node </a:t>
            </a:r>
            <a:br>
              <a:rPr lang="en-US"/>
            </a:br>
            <a:r>
              <a:rPr lang="en-US"/>
              <a:t>to copy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0413" y="3824288"/>
            <a:ext cx="42894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E3A1-C80F-497B-AA8E-2DF6272D8BD0}" type="slidenum">
              <a:rPr lang="en-US"/>
              <a:pPr/>
              <a:t>31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Implementing Linked Stack Operations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  <a:p>
            <a:pPr lvl="1"/>
            <a:r>
              <a:rPr lang="en-US" dirty="0"/>
              <a:t>Similar to copy constructor</a:t>
            </a:r>
          </a:p>
          <a:p>
            <a:pPr lvl="1"/>
            <a:r>
              <a:rPr lang="en-US" dirty="0"/>
              <a:t>Must first rule out self assignment</a:t>
            </a:r>
          </a:p>
          <a:p>
            <a:pPr lvl="1"/>
            <a:r>
              <a:rPr lang="en-US" dirty="0"/>
              <a:t>Must destroy list in stack being assigned a new value</a:t>
            </a:r>
          </a:p>
          <a:p>
            <a:r>
              <a:rPr lang="en-US" dirty="0"/>
              <a:t>View completed linked list version of stack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/>
              <a:t>Note driver </a:t>
            </a:r>
            <a:r>
              <a:rPr lang="en-US" dirty="0" smtClean="0"/>
              <a:t>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FFDF-6273-48AB-9456-96C43D523F65}" type="slidenum">
              <a:rPr lang="en-US"/>
              <a:pPr/>
              <a:t>32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Stacks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Consider events when a function begins execution</a:t>
            </a:r>
          </a:p>
          <a:p>
            <a:r>
              <a:rPr lang="en-US" i="1"/>
              <a:t>Activation record</a:t>
            </a:r>
            <a:r>
              <a:rPr lang="en-US"/>
              <a:t> (or </a:t>
            </a:r>
            <a:r>
              <a:rPr lang="en-US" i="1"/>
              <a:t>stack frame</a:t>
            </a:r>
            <a:r>
              <a:rPr lang="en-US"/>
              <a:t>) is created </a:t>
            </a:r>
          </a:p>
          <a:p>
            <a:r>
              <a:rPr lang="en-US"/>
              <a:t>Stores the </a:t>
            </a:r>
            <a:r>
              <a:rPr lang="en-US" i="1"/>
              <a:t>current environment</a:t>
            </a:r>
            <a:r>
              <a:rPr lang="en-US"/>
              <a:t> for that function.  </a:t>
            </a:r>
          </a:p>
          <a:p>
            <a:endParaRPr lang="en-US"/>
          </a:p>
          <a:p>
            <a:r>
              <a:rPr lang="en-US"/>
              <a:t>Contents:</a:t>
            </a:r>
          </a:p>
        </p:txBody>
      </p:sp>
      <p:pic>
        <p:nvPicPr>
          <p:cNvPr id="73745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8163" y="4348163"/>
            <a:ext cx="4370387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E56-AF6E-409F-B351-C27E5ADDD9C8}" type="slidenum">
              <a:rPr lang="en-US"/>
              <a:pPr/>
              <a:t>33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Stack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Functions may call other functions</a:t>
            </a:r>
          </a:p>
          <a:p>
            <a:pPr lvl="1"/>
            <a:r>
              <a:rPr lang="en-US"/>
              <a:t>interrupt their own execution</a:t>
            </a:r>
          </a:p>
          <a:p>
            <a:r>
              <a:rPr lang="en-US"/>
              <a:t>Must store the activation records to be recovered</a:t>
            </a:r>
          </a:p>
          <a:p>
            <a:pPr lvl="1"/>
            <a:r>
              <a:rPr lang="en-US"/>
              <a:t>system then reset when first function resumes execution</a:t>
            </a:r>
          </a:p>
          <a:p>
            <a:r>
              <a:rPr lang="en-US"/>
              <a:t>This algorithm must have LIFO behavior</a:t>
            </a:r>
          </a:p>
          <a:p>
            <a:r>
              <a:rPr lang="en-US"/>
              <a:t>Structure used is the run-time stack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7A751-8C94-45D4-B648-B6E4B381F1C8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Run-time Stack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9363"/>
            <a:ext cx="8686800" cy="5094287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When a function is called …</a:t>
            </a:r>
          </a:p>
          <a:p>
            <a:r>
              <a:rPr lang="en-US"/>
              <a:t>Copy of activation record pushed onto run-time stack</a:t>
            </a:r>
          </a:p>
          <a:p>
            <a:r>
              <a:rPr lang="en-US"/>
              <a:t>Arguments copied into parameter spaces</a:t>
            </a:r>
          </a:p>
          <a:p>
            <a:r>
              <a:rPr lang="en-US"/>
              <a:t>Control transferred to starting address of body of function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9700" y="4552950"/>
            <a:ext cx="39401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D6CF-82E6-4AD6-8563-144883B49892}" type="slidenum">
              <a:rPr lang="en-US"/>
              <a:pPr/>
              <a:t>35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Run-time Stack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When function terminates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Run-time stack popped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Removes activation record of terminated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exposes activation record of previously executing function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Activation record used to restore environment of interrupted function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Interrupted function resumes execution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76600"/>
            <a:ext cx="4373562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297AC561-25F0-462D-81EE-703D60AE737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Conceptual View of a Stack</a:t>
            </a:r>
          </a:p>
        </p:txBody>
      </p:sp>
      <p:sp>
        <p:nvSpPr>
          <p:cNvPr id="6148" name="Text Box 18"/>
          <p:cNvSpPr txBox="1">
            <a:spLocks noChangeArrowheads="1"/>
          </p:cNvSpPr>
          <p:nvPr/>
        </p:nvSpPr>
        <p:spPr bwMode="auto">
          <a:xfrm>
            <a:off x="1143000" y="1752600"/>
            <a:ext cx="3978275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 is removed from the top of the stack</a:t>
            </a:r>
          </a:p>
        </p:txBody>
      </p:sp>
      <p:sp>
        <p:nvSpPr>
          <p:cNvPr id="6149" name="Text Box 19"/>
          <p:cNvSpPr txBox="1">
            <a:spLocks noChangeArrowheads="1"/>
          </p:cNvSpPr>
          <p:nvPr/>
        </p:nvSpPr>
        <p:spPr bwMode="auto">
          <a:xfrm>
            <a:off x="1143000" y="1143000"/>
            <a:ext cx="358140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Removing an element</a:t>
            </a:r>
          </a:p>
        </p:txBody>
      </p:sp>
      <p:sp>
        <p:nvSpPr>
          <p:cNvPr id="6150" name="Oval 20"/>
          <p:cNvSpPr>
            <a:spLocks noChangeArrowheads="1"/>
          </p:cNvSpPr>
          <p:nvPr/>
        </p:nvSpPr>
        <p:spPr bwMode="auto">
          <a:xfrm>
            <a:off x="13716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Oval 21"/>
          <p:cNvSpPr>
            <a:spLocks noChangeArrowheads="1"/>
          </p:cNvSpPr>
          <p:nvPr/>
        </p:nvSpPr>
        <p:spPr bwMode="auto">
          <a:xfrm>
            <a:off x="13716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Oval 22"/>
          <p:cNvSpPr>
            <a:spLocks noChangeArrowheads="1"/>
          </p:cNvSpPr>
          <p:nvPr/>
        </p:nvSpPr>
        <p:spPr bwMode="auto">
          <a:xfrm>
            <a:off x="13716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3" name="Oval 23"/>
          <p:cNvSpPr>
            <a:spLocks noChangeArrowheads="1"/>
          </p:cNvSpPr>
          <p:nvPr/>
        </p:nvSpPr>
        <p:spPr bwMode="auto">
          <a:xfrm>
            <a:off x="13716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Oval 24"/>
          <p:cNvSpPr>
            <a:spLocks noChangeArrowheads="1"/>
          </p:cNvSpPr>
          <p:nvPr/>
        </p:nvSpPr>
        <p:spPr bwMode="auto">
          <a:xfrm>
            <a:off x="13716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Oval 25"/>
          <p:cNvSpPr>
            <a:spLocks noChangeArrowheads="1"/>
          </p:cNvSpPr>
          <p:nvPr/>
        </p:nvSpPr>
        <p:spPr bwMode="auto">
          <a:xfrm>
            <a:off x="13716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Oval 26"/>
          <p:cNvSpPr>
            <a:spLocks noChangeArrowheads="1"/>
          </p:cNvSpPr>
          <p:nvPr/>
        </p:nvSpPr>
        <p:spPr bwMode="auto">
          <a:xfrm>
            <a:off x="13716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Oval 27"/>
          <p:cNvSpPr>
            <a:spLocks noChangeArrowheads="1"/>
          </p:cNvSpPr>
          <p:nvPr/>
        </p:nvSpPr>
        <p:spPr bwMode="auto">
          <a:xfrm>
            <a:off x="13716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8" name="Oval 28"/>
          <p:cNvSpPr>
            <a:spLocks noChangeArrowheads="1"/>
          </p:cNvSpPr>
          <p:nvPr/>
        </p:nvSpPr>
        <p:spPr bwMode="auto">
          <a:xfrm>
            <a:off x="13716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Oval 29"/>
          <p:cNvSpPr>
            <a:spLocks noChangeArrowheads="1"/>
          </p:cNvSpPr>
          <p:nvPr/>
        </p:nvSpPr>
        <p:spPr bwMode="auto">
          <a:xfrm>
            <a:off x="1371600" y="2590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Text Box 30"/>
          <p:cNvSpPr txBox="1">
            <a:spLocks noChangeArrowheads="1"/>
          </p:cNvSpPr>
          <p:nvPr/>
        </p:nvSpPr>
        <p:spPr bwMode="auto">
          <a:xfrm>
            <a:off x="381000" y="3200400"/>
            <a:ext cx="7620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top</a:t>
            </a:r>
          </a:p>
        </p:txBody>
      </p:sp>
      <p:sp>
        <p:nvSpPr>
          <p:cNvPr id="6161" name="Text Box 31"/>
          <p:cNvSpPr txBox="1">
            <a:spLocks noChangeArrowheads="1"/>
          </p:cNvSpPr>
          <p:nvPr/>
        </p:nvSpPr>
        <p:spPr bwMode="auto">
          <a:xfrm>
            <a:off x="304800" y="6248400"/>
            <a:ext cx="10668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</a:t>
            </a:r>
          </a:p>
        </p:txBody>
      </p:sp>
      <p:sp>
        <p:nvSpPr>
          <p:cNvPr id="6162" name="Line 32"/>
          <p:cNvSpPr>
            <a:spLocks noChangeShapeType="1"/>
          </p:cNvSpPr>
          <p:nvPr/>
        </p:nvSpPr>
        <p:spPr bwMode="auto">
          <a:xfrm flipV="1">
            <a:off x="10668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3" name="Line 33"/>
          <p:cNvSpPr>
            <a:spLocks noChangeShapeType="1"/>
          </p:cNvSpPr>
          <p:nvPr/>
        </p:nvSpPr>
        <p:spPr bwMode="auto">
          <a:xfrm flipV="1">
            <a:off x="609600" y="2819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4" name="Line 34"/>
          <p:cNvSpPr>
            <a:spLocks noChangeShapeType="1"/>
          </p:cNvSpPr>
          <p:nvPr/>
        </p:nvSpPr>
        <p:spPr bwMode="auto">
          <a:xfrm>
            <a:off x="4267200" y="4419600"/>
            <a:ext cx="838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5" name="Oval 36"/>
          <p:cNvSpPr>
            <a:spLocks noChangeArrowheads="1"/>
          </p:cNvSpPr>
          <p:nvPr/>
        </p:nvSpPr>
        <p:spPr bwMode="auto">
          <a:xfrm>
            <a:off x="5638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6" name="Oval 37"/>
          <p:cNvSpPr>
            <a:spLocks noChangeArrowheads="1"/>
          </p:cNvSpPr>
          <p:nvPr/>
        </p:nvSpPr>
        <p:spPr bwMode="auto">
          <a:xfrm>
            <a:off x="5638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Oval 38"/>
          <p:cNvSpPr>
            <a:spLocks noChangeArrowheads="1"/>
          </p:cNvSpPr>
          <p:nvPr/>
        </p:nvSpPr>
        <p:spPr bwMode="auto">
          <a:xfrm>
            <a:off x="5638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Oval 39"/>
          <p:cNvSpPr>
            <a:spLocks noChangeArrowheads="1"/>
          </p:cNvSpPr>
          <p:nvPr/>
        </p:nvSpPr>
        <p:spPr bwMode="auto">
          <a:xfrm>
            <a:off x="5638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Oval 40"/>
          <p:cNvSpPr>
            <a:spLocks noChangeArrowheads="1"/>
          </p:cNvSpPr>
          <p:nvPr/>
        </p:nvSpPr>
        <p:spPr bwMode="auto">
          <a:xfrm>
            <a:off x="5638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0" name="Oval 41"/>
          <p:cNvSpPr>
            <a:spLocks noChangeArrowheads="1"/>
          </p:cNvSpPr>
          <p:nvPr/>
        </p:nvSpPr>
        <p:spPr bwMode="auto">
          <a:xfrm>
            <a:off x="5638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1" name="Oval 42"/>
          <p:cNvSpPr>
            <a:spLocks noChangeArrowheads="1"/>
          </p:cNvSpPr>
          <p:nvPr/>
        </p:nvSpPr>
        <p:spPr bwMode="auto">
          <a:xfrm>
            <a:off x="5638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2" name="Oval 43"/>
          <p:cNvSpPr>
            <a:spLocks noChangeArrowheads="1"/>
          </p:cNvSpPr>
          <p:nvPr/>
        </p:nvSpPr>
        <p:spPr bwMode="auto">
          <a:xfrm>
            <a:off x="5638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Oval 44"/>
          <p:cNvSpPr>
            <a:spLocks noChangeArrowheads="1"/>
          </p:cNvSpPr>
          <p:nvPr/>
        </p:nvSpPr>
        <p:spPr bwMode="auto">
          <a:xfrm>
            <a:off x="5638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" name="Oval 45"/>
          <p:cNvSpPr>
            <a:spLocks noChangeArrowheads="1"/>
          </p:cNvSpPr>
          <p:nvPr/>
        </p:nvSpPr>
        <p:spPr bwMode="auto">
          <a:xfrm>
            <a:off x="6324600" y="12192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5" name="Text Box 46"/>
          <p:cNvSpPr txBox="1">
            <a:spLocks noChangeArrowheads="1"/>
          </p:cNvSpPr>
          <p:nvPr/>
        </p:nvSpPr>
        <p:spPr bwMode="auto">
          <a:xfrm>
            <a:off x="4648200" y="3429000"/>
            <a:ext cx="762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top</a:t>
            </a:r>
          </a:p>
        </p:txBody>
      </p:sp>
      <p:sp>
        <p:nvSpPr>
          <p:cNvPr id="6176" name="Text Box 47"/>
          <p:cNvSpPr txBox="1">
            <a:spLocks noChangeArrowheads="1"/>
          </p:cNvSpPr>
          <p:nvPr/>
        </p:nvSpPr>
        <p:spPr bwMode="auto">
          <a:xfrm>
            <a:off x="4572000" y="6248400"/>
            <a:ext cx="10668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</a:t>
            </a:r>
          </a:p>
        </p:txBody>
      </p:sp>
      <p:sp>
        <p:nvSpPr>
          <p:cNvPr id="6177" name="Line 48"/>
          <p:cNvSpPr>
            <a:spLocks noChangeShapeType="1"/>
          </p:cNvSpPr>
          <p:nvPr/>
        </p:nvSpPr>
        <p:spPr bwMode="auto">
          <a:xfrm flipV="1">
            <a:off x="53340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8" name="Line 49"/>
          <p:cNvSpPr>
            <a:spLocks noChangeShapeType="1"/>
          </p:cNvSpPr>
          <p:nvPr/>
        </p:nvSpPr>
        <p:spPr bwMode="auto">
          <a:xfrm flipV="1">
            <a:off x="4876800" y="3124200"/>
            <a:ext cx="7620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9" name="Line 51"/>
          <p:cNvSpPr>
            <a:spLocks noChangeShapeType="1"/>
          </p:cNvSpPr>
          <p:nvPr/>
        </p:nvSpPr>
        <p:spPr bwMode="auto">
          <a:xfrm flipV="1">
            <a:off x="6781800" y="1828800"/>
            <a:ext cx="1143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5C0451B1-3F8A-43A0-9D51-A1D8B893E0B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Stacks in Computing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3038"/>
            <a:ext cx="8001000" cy="4652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Useful for any kind of problem involving </a:t>
            </a:r>
            <a:r>
              <a:rPr lang="en-US" b="1" i="1" smtClean="0">
                <a:solidFill>
                  <a:schemeClr val="hlink"/>
                </a:solidFill>
              </a:rPr>
              <a:t>LIFO</a:t>
            </a:r>
            <a:r>
              <a:rPr lang="en-US" smtClean="0"/>
              <a:t> data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Backtracking</a:t>
            </a:r>
            <a:r>
              <a:rPr lang="en-US" smtClean="0"/>
              <a:t>: in puzzles and games</a:t>
            </a:r>
          </a:p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Browsers</a:t>
            </a:r>
          </a:p>
          <a:p>
            <a:pPr lvl="1" eaLnBrk="1" hangingPunct="1"/>
            <a:r>
              <a:rPr lang="en-US" smtClean="0"/>
              <a:t>To keep track of pages visited in a browser tab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A1D3A586-F502-415A-A359-5F9BBDA1672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Uses of Stacks in Computing</a:t>
            </a:r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410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>
                <a:solidFill>
                  <a:schemeClr val="accent2"/>
                </a:solidFill>
              </a:rPr>
              <a:t>Word Processors, editors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check expressions or strings of text for matching parentheses / brackets</a:t>
            </a:r>
            <a:br>
              <a:rPr lang="en-US" sz="2400" smtClean="0"/>
            </a:br>
            <a:r>
              <a:rPr lang="en-US" sz="2400" smtClean="0"/>
              <a:t>e.g. </a:t>
            </a:r>
            <a:r>
              <a:rPr lang="en-US" sz="2400" smtClean="0">
                <a:solidFill>
                  <a:schemeClr val="tx2"/>
                </a:solidFill>
              </a:rPr>
              <a:t>if (a == b)</a:t>
            </a:r>
            <a:br>
              <a:rPr lang="en-US" sz="2400" smtClean="0">
                <a:solidFill>
                  <a:schemeClr val="tx2"/>
                </a:solidFill>
              </a:rPr>
            </a:br>
            <a:r>
              <a:rPr lang="en-US" sz="2400" smtClean="0">
                <a:solidFill>
                  <a:schemeClr val="tx2"/>
                </a:solidFill>
              </a:rPr>
              <a:t>	     { c = (d + e) * f;</a:t>
            </a:r>
            <a:br>
              <a:rPr lang="en-US" sz="2400" smtClean="0">
                <a:solidFill>
                  <a:schemeClr val="tx2"/>
                </a:solidFill>
              </a:rPr>
            </a:br>
            <a:r>
              <a:rPr lang="en-US" sz="2400" smtClean="0">
                <a:solidFill>
                  <a:schemeClr val="tx2"/>
                </a:solidFill>
              </a:rPr>
              <a:t>	   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implement </a:t>
            </a:r>
            <a:r>
              <a:rPr lang="en-US" sz="2400" i="1" smtClean="0"/>
              <a:t>undo</a:t>
            </a:r>
            <a:r>
              <a:rPr lang="en-US" sz="2400" smtClean="0"/>
              <a:t>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Keeps track of the most recent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solidFill>
                  <a:schemeClr val="accent2"/>
                </a:solidFill>
              </a:rPr>
              <a:t>Markup languages</a:t>
            </a:r>
            <a:r>
              <a:rPr lang="en-US" sz="2800" smtClean="0"/>
              <a:t> (</a:t>
            </a:r>
            <a:r>
              <a:rPr lang="en-US" sz="2800" b="1" i="1" smtClean="0"/>
              <a:t>e.g.</a:t>
            </a:r>
            <a:r>
              <a:rPr lang="en-US" sz="2800" smtClean="0"/>
              <a:t> HTML, XML): have formatting information (</a:t>
            </a:r>
            <a:r>
              <a:rPr lang="en-US" sz="2800" b="1" i="1" smtClean="0">
                <a:solidFill>
                  <a:schemeClr val="hlink"/>
                </a:solidFill>
              </a:rPr>
              <a:t>tags</a:t>
            </a:r>
            <a:r>
              <a:rPr lang="en-US" sz="2800" smtClean="0"/>
              <a:t>) as well as raw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check for matching tags</a:t>
            </a:r>
            <a:br>
              <a:rPr lang="en-US" sz="2400" smtClean="0"/>
            </a:br>
            <a:r>
              <a:rPr lang="en-US" sz="2400" smtClean="0"/>
              <a:t>e.g. </a:t>
            </a:r>
            <a:r>
              <a:rPr lang="en-US" sz="2000" b="1" smtClean="0">
                <a:solidFill>
                  <a:schemeClr val="tx2"/>
                </a:solidFill>
              </a:rPr>
              <a:t>&lt;HEAD&gt;</a:t>
            </a:r>
            <a:br>
              <a:rPr lang="en-US" sz="2000" b="1" smtClean="0">
                <a:solidFill>
                  <a:schemeClr val="tx2"/>
                </a:solidFill>
              </a:rPr>
            </a:br>
            <a:r>
              <a:rPr lang="en-US" sz="2000" b="1" smtClean="0">
                <a:solidFill>
                  <a:schemeClr val="tx2"/>
                </a:solidFill>
              </a:rPr>
              <a:t>	     &lt;TITLE&gt;Computer Science 1027a&lt;/TITLE&gt;</a:t>
            </a:r>
            <a:br>
              <a:rPr lang="en-US" sz="2000" b="1" smtClean="0">
                <a:solidFill>
                  <a:schemeClr val="tx2"/>
                </a:solidFill>
              </a:rPr>
            </a:br>
            <a:r>
              <a:rPr lang="en-US" sz="2000" b="1" smtClean="0">
                <a:solidFill>
                  <a:schemeClr val="tx2"/>
                </a:solidFill>
              </a:rPr>
              <a:t>       &lt;/HEAD&gt;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3000247F-FE37-4F33-B710-9091DE2FCF9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of Stacks in Computing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>
                <a:solidFill>
                  <a:schemeClr val="accent2"/>
                </a:solidFill>
              </a:rPr>
              <a:t>Stack Calculators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convert an </a:t>
            </a:r>
            <a:r>
              <a:rPr lang="en-US" b="1" i="1" smtClean="0">
                <a:solidFill>
                  <a:schemeClr val="hlink"/>
                </a:solidFill>
              </a:rPr>
              <a:t>infix</a:t>
            </a:r>
            <a:r>
              <a:rPr lang="en-US" i="1" smtClean="0"/>
              <a:t> </a:t>
            </a:r>
            <a:r>
              <a:rPr lang="en-US" smtClean="0"/>
              <a:t>expression to </a:t>
            </a:r>
            <a:r>
              <a:rPr lang="en-US" b="1" i="1" smtClean="0">
                <a:solidFill>
                  <a:schemeClr val="hlink"/>
                </a:solidFill>
              </a:rPr>
              <a:t>postfix</a:t>
            </a:r>
            <a:r>
              <a:rPr lang="en-US" i="1" smtClean="0"/>
              <a:t>,</a:t>
            </a:r>
            <a:r>
              <a:rPr lang="en-US" smtClean="0"/>
              <a:t> to make evaluation easier </a:t>
            </a:r>
            <a:r>
              <a:rPr lang="en-US" sz="2400" smtClean="0"/>
              <a:t>(more  on this later)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	Infix expression: 	a * b + 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tx2"/>
                </a:solidFill>
              </a:rPr>
              <a:t>	Postfix expression: 	a b * c +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evaluate postfix expressions </a:t>
            </a:r>
            <a:r>
              <a:rPr lang="en-US" sz="2400" smtClean="0"/>
              <a:t>(ditto)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>
                <a:solidFill>
                  <a:schemeClr val="accent2"/>
                </a:solidFill>
              </a:rPr>
              <a:t>Compilers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convert infix expressions to postfix, to make translation of a high-level language such as Java or C to a lower level language easier</a:t>
            </a:r>
            <a:endParaRPr lang="en-US" sz="24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B8A2795A-DC03-4891-93D3-22A6218AEA4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Uses of Stacks in Computing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i="1" smtClean="0">
                <a:solidFill>
                  <a:schemeClr val="accent2"/>
                </a:solidFill>
              </a:rPr>
              <a:t>Call stack (Runtime stack)</a:t>
            </a:r>
            <a:endParaRPr lang="en-US" smtClean="0"/>
          </a:p>
          <a:p>
            <a:pPr lvl="1" eaLnBrk="1" hangingPunct="1"/>
            <a:r>
              <a:rPr lang="en-US" smtClean="0"/>
              <a:t>Used by runtime system when methods are invoked, for method call / return processing </a:t>
            </a:r>
            <a:r>
              <a:rPr lang="en-US" sz="2400" smtClean="0"/>
              <a:t>(more on this later)</a:t>
            </a:r>
            <a:r>
              <a:rPr lang="en-US" smtClean="0"/>
              <a:t> </a:t>
            </a:r>
          </a:p>
          <a:p>
            <a:pPr lvl="2" eaLnBrk="1" hangingPunct="1"/>
            <a:r>
              <a:rPr lang="en-US" smtClean="0"/>
              <a:t>e.g. </a:t>
            </a:r>
            <a:r>
              <a:rPr lang="en-US" sz="2400" smtClean="0">
                <a:solidFill>
                  <a:schemeClr val="tx2"/>
                </a:solidFill>
              </a:rPr>
              <a:t>main calls method1</a:t>
            </a:r>
            <a:br>
              <a:rPr lang="en-US" sz="2400" smtClean="0">
                <a:solidFill>
                  <a:schemeClr val="tx2"/>
                </a:solidFill>
              </a:rPr>
            </a:br>
            <a:r>
              <a:rPr lang="en-US" sz="2400" smtClean="0">
                <a:solidFill>
                  <a:schemeClr val="tx2"/>
                </a:solidFill>
              </a:rPr>
              <a:t>	method1 calls method 2</a:t>
            </a:r>
            <a:br>
              <a:rPr lang="en-US" sz="2400" smtClean="0">
                <a:solidFill>
                  <a:schemeClr val="tx2"/>
                </a:solidFill>
              </a:rPr>
            </a:br>
            <a:r>
              <a:rPr lang="en-US" sz="2400" smtClean="0">
                <a:solidFill>
                  <a:schemeClr val="tx2"/>
                </a:solidFill>
              </a:rPr>
              <a:t>	method 2 returns …</a:t>
            </a:r>
          </a:p>
          <a:p>
            <a:pPr lvl="1" eaLnBrk="1" hangingPunct="1"/>
            <a:r>
              <a:rPr lang="en-US" smtClean="0"/>
              <a:t>Holds “</a:t>
            </a:r>
            <a:r>
              <a:rPr lang="en-US" i="1" smtClean="0"/>
              <a:t>call frame</a:t>
            </a:r>
            <a:r>
              <a:rPr lang="en-US" smtClean="0"/>
              <a:t>” containing local variables, parameters, etc.</a:t>
            </a:r>
          </a:p>
          <a:p>
            <a:pPr lvl="1" eaLnBrk="1" hangingPunct="1"/>
            <a:r>
              <a:rPr lang="en-US" smtClean="0"/>
              <a:t>Why is a stack structure used for this?</a:t>
            </a:r>
            <a:endParaRPr lang="en-US" sz="24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3-</a:t>
            </a:r>
            <a:fld id="{D75C966A-1963-4959-93D5-ECE90E6540F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CA" sz="1400" b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a Collection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Every collection has a set of operations that define how we interact with it, for example: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Add elements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Remove elements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Determine if the collection is empty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Determine the collection's size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1263</Words>
  <Application>Microsoft Office PowerPoint</Application>
  <PresentationFormat>On-screen Show (4:3)</PresentationFormat>
  <Paragraphs>298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Stacks</vt:lpstr>
      <vt:lpstr>Conceptual View of a Stack</vt:lpstr>
      <vt:lpstr>Conceptual View of a Stack</vt:lpstr>
      <vt:lpstr>Uses of Stacks in Computing</vt:lpstr>
      <vt:lpstr>Uses of Stacks in Computing</vt:lpstr>
      <vt:lpstr>Uses of Stacks in Computing</vt:lpstr>
      <vt:lpstr>Uses of Stacks in Computing</vt:lpstr>
      <vt:lpstr>Operations on a Collection</vt:lpstr>
      <vt:lpstr>Stack Operations</vt:lpstr>
      <vt:lpstr>Operations on a Stack</vt:lpstr>
      <vt:lpstr>Introduction to Stacks</vt:lpstr>
      <vt:lpstr>Introduction to Stacks</vt:lpstr>
      <vt:lpstr>A Stack</vt:lpstr>
      <vt:lpstr>Example Program</vt:lpstr>
      <vt:lpstr>Selecting Storage Structure</vt:lpstr>
      <vt:lpstr>Selecting Storage Structure</vt:lpstr>
      <vt:lpstr>Implementing Operations</vt:lpstr>
      <vt:lpstr>The Stack Class</vt:lpstr>
      <vt:lpstr>Dynamic Array  to Store Stack Elements</vt:lpstr>
      <vt:lpstr>Dynamic Array  to Store Stack Elements</vt:lpstr>
      <vt:lpstr>Dynamic Array  to Store Stack Elements</vt:lpstr>
      <vt:lpstr>Dynamic Array  to Store Stack Elements</vt:lpstr>
      <vt:lpstr>Dynamic Array  to Store Stack Elements</vt:lpstr>
      <vt:lpstr>Further Considerations</vt:lpstr>
      <vt:lpstr>Further Considerations</vt:lpstr>
      <vt:lpstr>Linked Stacks</vt:lpstr>
      <vt:lpstr>Implementing Linked Stack Operations</vt:lpstr>
      <vt:lpstr>Implementing Linked Stack Operations</vt:lpstr>
      <vt:lpstr>Implementing Linked Stack Operations</vt:lpstr>
      <vt:lpstr>Implementing Linked Stack Operations</vt:lpstr>
      <vt:lpstr>Application of Stacks</vt:lpstr>
      <vt:lpstr>Run-time Stack</vt:lpstr>
      <vt:lpstr>Use of Run-time Stack</vt:lpstr>
      <vt:lpstr>Use of Run-time Stack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TG-PC-1</dc:creator>
  <cp:lastModifiedBy>TG-PC-1</cp:lastModifiedBy>
  <cp:revision>1</cp:revision>
  <dcterms:created xsi:type="dcterms:W3CDTF">2019-07-19T06:30:47Z</dcterms:created>
  <dcterms:modified xsi:type="dcterms:W3CDTF">2019-07-19T06:37:34Z</dcterms:modified>
</cp:coreProperties>
</file>