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4ED9-11C4-4C1E-8040-E62F1D43CBB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EC97-2EF2-4F04-ADE7-F602CFD583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894" y="461594"/>
            <a:ext cx="2458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Objectives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26870" y="1215974"/>
            <a:ext cx="723582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ts val="2595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At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class,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students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expected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able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ts val="2595"/>
              </a:lnSpc>
            </a:pP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546100" marR="53340" indent="-533400">
              <a:lnSpc>
                <a:spcPts val="2300"/>
              </a:lnSpc>
              <a:buChar char="•"/>
              <a:tabLst>
                <a:tab pos="545465" algn="l"/>
                <a:tab pos="546100" algn="l"/>
              </a:tabLst>
            </a:pPr>
            <a:r>
              <a:rPr sz="2400" spc="-100" dirty="0">
                <a:latin typeface="Arial"/>
                <a:cs typeface="Arial"/>
              </a:rPr>
              <a:t>Understand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b="1" spc="-140" dirty="0">
                <a:solidFill>
                  <a:srgbClr val="993300"/>
                </a:solidFill>
                <a:latin typeface="Trebuchet MS"/>
                <a:cs typeface="Trebuchet MS"/>
              </a:rPr>
              <a:t>searching </a:t>
            </a:r>
            <a:r>
              <a:rPr sz="2400" b="1" spc="-155" dirty="0">
                <a:solidFill>
                  <a:srgbClr val="993300"/>
                </a:solidFill>
                <a:latin typeface="Trebuchet MS"/>
                <a:cs typeface="Trebuchet MS"/>
              </a:rPr>
              <a:t>technique concept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searching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ts val="2590"/>
              </a:lnSpc>
              <a:spcBef>
                <a:spcPts val="25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100" dirty="0">
                <a:latin typeface="Arial"/>
                <a:cs typeface="Arial"/>
              </a:rPr>
              <a:t>Understand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implementation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125" dirty="0">
                <a:latin typeface="Arial"/>
                <a:cs typeface="Arial"/>
              </a:rPr>
              <a:t>searching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ts val="2590"/>
              </a:lnSpc>
            </a:pPr>
            <a:r>
              <a:rPr sz="2400" spc="-50" dirty="0">
                <a:latin typeface="Arial"/>
                <a:cs typeface="Arial"/>
              </a:rPr>
              <a:t>algorithm;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110" dirty="0">
                <a:solidFill>
                  <a:srgbClr val="669900"/>
                </a:solidFill>
                <a:latin typeface="Arial"/>
                <a:cs typeface="Arial"/>
              </a:rPr>
              <a:t>Sequential</a:t>
            </a:r>
            <a:r>
              <a:rPr sz="2400" spc="-14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69900"/>
                </a:solidFill>
                <a:latin typeface="Arial"/>
                <a:cs typeface="Arial"/>
              </a:rPr>
              <a:t>search</a:t>
            </a:r>
            <a:r>
              <a:rPr sz="2400" spc="-13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327785" lvl="2" indent="-457200">
              <a:lnSpc>
                <a:spcPct val="100000"/>
              </a:lnSpc>
              <a:spcBef>
                <a:spcPts val="15"/>
              </a:spcBef>
              <a:buChar char="•"/>
              <a:tabLst>
                <a:tab pos="1327785" algn="l"/>
                <a:tab pos="1328420" algn="l"/>
              </a:tabLst>
            </a:pPr>
            <a:r>
              <a:rPr sz="2000" spc="-90" dirty="0">
                <a:latin typeface="Arial"/>
                <a:cs typeface="Arial"/>
              </a:rPr>
              <a:t>Sequential </a:t>
            </a:r>
            <a:r>
              <a:rPr sz="2000" spc="-120" dirty="0">
                <a:latin typeface="Arial"/>
                <a:cs typeface="Arial"/>
              </a:rPr>
              <a:t>search </a:t>
            </a:r>
            <a:r>
              <a:rPr sz="2000" spc="-60" dirty="0">
                <a:latin typeface="Arial"/>
                <a:cs typeface="Arial"/>
              </a:rPr>
              <a:t>on unsorted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1384300" lvl="2" indent="-513715">
              <a:lnSpc>
                <a:spcPts val="2395"/>
              </a:lnSpc>
              <a:buChar char="•"/>
              <a:tabLst>
                <a:tab pos="1384300" algn="l"/>
                <a:tab pos="1384935" algn="l"/>
              </a:tabLst>
            </a:pPr>
            <a:r>
              <a:rPr sz="2000" spc="-90" dirty="0">
                <a:latin typeface="Arial"/>
                <a:cs typeface="Arial"/>
              </a:rPr>
              <a:t>Sequential </a:t>
            </a:r>
            <a:r>
              <a:rPr sz="2000" spc="-120" dirty="0">
                <a:latin typeface="Arial"/>
                <a:cs typeface="Arial"/>
              </a:rPr>
              <a:t>search </a:t>
            </a:r>
            <a:r>
              <a:rPr sz="2000" spc="-60" dirty="0">
                <a:latin typeface="Arial"/>
                <a:cs typeface="Arial"/>
              </a:rPr>
              <a:t>on sorted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ts val="2875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00FF"/>
                </a:solidFill>
                <a:latin typeface="Arial"/>
                <a:cs typeface="Arial"/>
              </a:rPr>
              <a:t>Search</a:t>
            </a:r>
            <a:r>
              <a:rPr sz="2400" spc="-16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46100" marR="986790" indent="-533400">
              <a:lnSpc>
                <a:spcPts val="2300"/>
              </a:lnSpc>
              <a:spcBef>
                <a:spcPts val="560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105" dirty="0">
                <a:latin typeface="Arial"/>
                <a:cs typeface="Arial"/>
              </a:rPr>
              <a:t>Able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analyze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b="1" spc="-165" dirty="0">
                <a:solidFill>
                  <a:srgbClr val="660033"/>
                </a:solidFill>
                <a:latin typeface="Trebuchet MS"/>
                <a:cs typeface="Trebuchet MS"/>
              </a:rPr>
              <a:t>efficiency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searching  </a:t>
            </a:r>
            <a:r>
              <a:rPr sz="2400" spc="-75" dirty="0">
                <a:latin typeface="Arial"/>
                <a:cs typeface="Arial"/>
              </a:rPr>
              <a:t>technique.</a:t>
            </a:r>
            <a:endParaRPr sz="2400">
              <a:latin typeface="Arial"/>
              <a:cs typeface="Arial"/>
            </a:endParaRPr>
          </a:p>
          <a:p>
            <a:pPr marL="546100" marR="369570" indent="-533400">
              <a:lnSpc>
                <a:spcPts val="2310"/>
              </a:lnSpc>
              <a:spcBef>
                <a:spcPts val="580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105" dirty="0">
                <a:latin typeface="Arial"/>
                <a:cs typeface="Arial"/>
              </a:rPr>
              <a:t>Able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b="1" spc="-135" dirty="0">
                <a:solidFill>
                  <a:srgbClr val="660033"/>
                </a:solidFill>
                <a:latin typeface="Trebuchet MS"/>
                <a:cs typeface="Trebuchet MS"/>
              </a:rPr>
              <a:t>implement </a:t>
            </a:r>
            <a:r>
              <a:rPr sz="2400" spc="-125" dirty="0">
                <a:latin typeface="Arial"/>
                <a:cs typeface="Arial"/>
              </a:rPr>
              <a:t>searching </a:t>
            </a:r>
            <a:r>
              <a:rPr sz="2400" spc="-75" dirty="0">
                <a:latin typeface="Arial"/>
                <a:cs typeface="Arial"/>
              </a:rPr>
              <a:t>technique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problem  </a:t>
            </a:r>
            <a:r>
              <a:rPr sz="2400" spc="-100" dirty="0">
                <a:latin typeface="Arial"/>
                <a:cs typeface="Arial"/>
              </a:rPr>
              <a:t>solving.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0" y="2317750"/>
            <a:ext cx="142430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6839" y="369239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2726" y="3686175"/>
            <a:ext cx="142430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80238" y="3214687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3665" y="2911329"/>
          <a:ext cx="2349500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3365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335395" y="2400046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4350" y="3233673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6715" marR="5080" indent="-1472565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BS </a:t>
            </a:r>
            <a:r>
              <a:rPr sz="4400" spc="-285" dirty="0"/>
              <a:t>Search </a:t>
            </a:r>
            <a:r>
              <a:rPr sz="4400" spc="-235" dirty="0"/>
              <a:t>implementation</a:t>
            </a:r>
            <a:r>
              <a:rPr sz="4400" spc="-645" dirty="0"/>
              <a:t> </a:t>
            </a:r>
            <a:r>
              <a:rPr sz="4400" spc="575" dirty="0"/>
              <a:t>–  </a:t>
            </a:r>
            <a:r>
              <a:rPr sz="4400" spc="-285" dirty="0"/>
              <a:t>Search </a:t>
            </a:r>
            <a:r>
              <a:rPr sz="4400" spc="-350" dirty="0"/>
              <a:t>key </a:t>
            </a:r>
            <a:r>
              <a:rPr sz="4400" spc="-385" dirty="0"/>
              <a:t>=</a:t>
            </a:r>
            <a:r>
              <a:rPr sz="4400" spc="-380" dirty="0"/>
              <a:t> </a:t>
            </a:r>
            <a:r>
              <a:rPr sz="4400" spc="-350" dirty="0"/>
              <a:t>22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92075" y="1700199"/>
            <a:ext cx="5153025" cy="4676140"/>
          </a:xfrm>
          <a:custGeom>
            <a:avLst/>
            <a:gdLst/>
            <a:ahLst/>
            <a:cxnLst/>
            <a:rect l="l" t="t" r="r" b="b"/>
            <a:pathLst>
              <a:path w="5153025" h="4676140">
                <a:moveTo>
                  <a:pt x="0" y="4675632"/>
                </a:moveTo>
                <a:lnTo>
                  <a:pt x="5153025" y="4675632"/>
                </a:lnTo>
                <a:lnTo>
                  <a:pt x="5153025" y="0"/>
                </a:lnTo>
                <a:lnTo>
                  <a:pt x="0" y="0"/>
                </a:lnTo>
                <a:lnTo>
                  <a:pt x="0" y="467563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075" y="1685925"/>
            <a:ext cx="0" cy="4704715"/>
          </a:xfrm>
          <a:custGeom>
            <a:avLst/>
            <a:gdLst/>
            <a:ahLst/>
            <a:cxnLst/>
            <a:rect l="l" t="t" r="r" b="b"/>
            <a:pathLst>
              <a:path h="4704715">
                <a:moveTo>
                  <a:pt x="0" y="0"/>
                </a:moveTo>
                <a:lnTo>
                  <a:pt x="0" y="47041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5100" y="1685925"/>
            <a:ext cx="0" cy="4704715"/>
          </a:xfrm>
          <a:custGeom>
            <a:avLst/>
            <a:gdLst/>
            <a:ahLst/>
            <a:cxnLst/>
            <a:rect l="l" t="t" r="r" b="b"/>
            <a:pathLst>
              <a:path h="4704715">
                <a:moveTo>
                  <a:pt x="0" y="0"/>
                </a:moveTo>
                <a:lnTo>
                  <a:pt x="0" y="47041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787" y="1700276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87" y="6375831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5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489" y="1710689"/>
            <a:ext cx="453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76270" algn="l"/>
              </a:tabLst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SequenceSearch(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	search_key,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7122" y="1953856"/>
            <a:ext cx="245491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ourier New"/>
                <a:cs typeface="Courier New"/>
              </a:rPr>
              <a:t>const int array [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],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tabLst>
                <a:tab pos="732790" algn="l"/>
              </a:tabLst>
            </a:pPr>
            <a:r>
              <a:rPr sz="1600" b="1" spc="-5" dirty="0">
                <a:latin typeface="Courier New"/>
                <a:cs typeface="Courier New"/>
              </a:rPr>
              <a:t>int	array_size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489" y="2539390"/>
            <a:ext cx="477710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  <a:tabLst>
                <a:tab pos="487045" algn="l"/>
              </a:tabLst>
            </a:pPr>
            <a:r>
              <a:rPr sz="1600" b="1" spc="-5" dirty="0">
                <a:latin typeface="Courier New"/>
                <a:cs typeface="Courier New"/>
              </a:rPr>
              <a:t>{	int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int index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=-1;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385"/>
              </a:spcBef>
            </a:pPr>
            <a:r>
              <a:rPr sz="1600" b="1" i="1" dirty="0">
                <a:latin typeface="Courier New"/>
                <a:cs typeface="Courier New"/>
              </a:rPr>
              <a:t>//-1 </a:t>
            </a:r>
            <a:r>
              <a:rPr sz="1600" b="1" i="1" spc="-5" dirty="0">
                <a:latin typeface="Courier New"/>
                <a:cs typeface="Courier New"/>
              </a:rPr>
              <a:t>means record is not</a:t>
            </a:r>
            <a:r>
              <a:rPr sz="1600" b="1" i="1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for ( p = 0; p &lt; array_size; p++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59690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if ( search_key </a:t>
            </a:r>
            <a:r>
              <a:rPr sz="1600" b="1" dirty="0">
                <a:latin typeface="Courier New"/>
                <a:cs typeface="Courier New"/>
              </a:rPr>
              <a:t>== </a:t>
            </a:r>
            <a:r>
              <a:rPr sz="1600" b="1" spc="-5" dirty="0">
                <a:latin typeface="Courier New"/>
                <a:cs typeface="Courier New"/>
              </a:rPr>
              <a:t>array[p]</a:t>
            </a:r>
            <a:r>
              <a:rPr sz="1600" b="1" dirty="0">
                <a:latin typeface="Courier New"/>
                <a:cs typeface="Courier New"/>
              </a:rPr>
              <a:t> 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489" y="4246524"/>
            <a:ext cx="4652010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4239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ourier New"/>
                <a:cs typeface="Courier New"/>
              </a:rPr>
              <a:t>indeks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  <a:spcBef>
                <a:spcPts val="380"/>
              </a:spcBef>
            </a:pPr>
            <a:r>
              <a:rPr sz="1600" b="1" i="1" spc="-5" dirty="0">
                <a:latin typeface="Courier New"/>
                <a:cs typeface="Courier New"/>
              </a:rPr>
              <a:t>//assign current array</a:t>
            </a:r>
            <a:r>
              <a:rPr sz="1600" b="1" i="1" spc="-25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  <a:p>
            <a:pPr marL="140208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85471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}//end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i="1" spc="-5" dirty="0">
                <a:latin typeface="Courier New"/>
                <a:cs typeface="Courier New"/>
              </a:rPr>
              <a:t>//end</a:t>
            </a:r>
            <a:r>
              <a:rPr sz="1600" b="1" i="1" spc="-60" dirty="0">
                <a:latin typeface="Courier New"/>
                <a:cs typeface="Courier New"/>
              </a:rPr>
              <a:t> </a:t>
            </a:r>
            <a:r>
              <a:rPr sz="1600" b="1" i="1" spc="-10" dirty="0">
                <a:latin typeface="Courier New"/>
                <a:cs typeface="Courier New"/>
              </a:rPr>
              <a:t>for</a:t>
            </a:r>
            <a:endParaRPr sz="16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index;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i="1" spc="-5" dirty="0">
                <a:latin typeface="Courier New"/>
                <a:cs typeface="Courier New"/>
              </a:rPr>
              <a:t>//end</a:t>
            </a:r>
            <a:r>
              <a:rPr sz="1600" b="1" i="1" spc="-70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function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1648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07050" y="1495425"/>
            <a:ext cx="3502025" cy="2514600"/>
          </a:xfrm>
          <a:custGeom>
            <a:avLst/>
            <a:gdLst/>
            <a:ahLst/>
            <a:cxnLst/>
            <a:rect l="l" t="t" r="r" b="b"/>
            <a:pathLst>
              <a:path w="3502025" h="2514600">
                <a:moveTo>
                  <a:pt x="0" y="2514600"/>
                </a:moveTo>
                <a:lnTo>
                  <a:pt x="3502025" y="2514600"/>
                </a:lnTo>
                <a:lnTo>
                  <a:pt x="3502025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7050" y="4010025"/>
            <a:ext cx="3502025" cy="2514600"/>
          </a:xfrm>
          <a:custGeom>
            <a:avLst/>
            <a:gdLst/>
            <a:ahLst/>
            <a:cxnLst/>
            <a:rect l="l" t="t" r="r" b="b"/>
            <a:pathLst>
              <a:path w="3502025" h="2514600">
                <a:moveTo>
                  <a:pt x="0" y="2514600"/>
                </a:moveTo>
                <a:lnTo>
                  <a:pt x="3502025" y="2514600"/>
                </a:lnTo>
                <a:lnTo>
                  <a:pt x="3502025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7050" y="148120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2101" y="4010025"/>
            <a:ext cx="4251325" cy="0"/>
          </a:xfrm>
          <a:custGeom>
            <a:avLst/>
            <a:gdLst/>
            <a:ahLst/>
            <a:cxnLst/>
            <a:rect l="l" t="t" r="r" b="b"/>
            <a:pathLst>
              <a:path w="4251325">
                <a:moveTo>
                  <a:pt x="0" y="0"/>
                </a:moveTo>
                <a:lnTo>
                  <a:pt x="42511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6325" y="148120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9075" y="148120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2101" y="1495425"/>
            <a:ext cx="4251325" cy="0"/>
          </a:xfrm>
          <a:custGeom>
            <a:avLst/>
            <a:gdLst/>
            <a:ahLst/>
            <a:cxnLst/>
            <a:rect l="l" t="t" r="r" b="b"/>
            <a:pathLst>
              <a:path w="4251325">
                <a:moveTo>
                  <a:pt x="0" y="0"/>
                </a:moveTo>
                <a:lnTo>
                  <a:pt x="42511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2101" y="6524625"/>
            <a:ext cx="4251325" cy="0"/>
          </a:xfrm>
          <a:custGeom>
            <a:avLst/>
            <a:gdLst/>
            <a:ahLst/>
            <a:cxnLst/>
            <a:rect l="l" t="t" r="r" b="b"/>
            <a:pathLst>
              <a:path w="4251325">
                <a:moveTo>
                  <a:pt x="0" y="0"/>
                </a:moveTo>
                <a:lnTo>
                  <a:pt x="42511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0612" y="1509712"/>
            <a:ext cx="700405" cy="24860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35"/>
              </a:lnSpc>
            </a:pPr>
            <a:r>
              <a:rPr sz="2200" b="1" spc="-5" dirty="0">
                <a:latin typeface="Courier New"/>
                <a:cs typeface="Courier New"/>
              </a:rPr>
              <a:t>p=0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0612" y="4024312"/>
            <a:ext cx="700405" cy="2486025"/>
          </a:xfrm>
          <a:prstGeom prst="rect">
            <a:avLst/>
          </a:prstGeom>
          <a:solidFill>
            <a:srgbClr val="99FFCC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40"/>
              </a:lnSpc>
            </a:pPr>
            <a:r>
              <a:rPr sz="2200" b="1" spc="-5" dirty="0">
                <a:latin typeface="Courier New"/>
                <a:cs typeface="Courier New"/>
              </a:rPr>
              <a:t>p=1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751" y="210502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3625" y="355282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5425" y="286705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26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898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70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42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54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61425" y="28528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1201" y="2867025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1201" y="3232657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575425" y="2867025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544818" y="2549524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405751" y="461962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13625" y="606742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32625" y="5381625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26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98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470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42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54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61425" y="536740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1201" y="5381625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61201" y="5747232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575425" y="5381625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544818" y="5064487"/>
          <a:ext cx="2349500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3365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6804025" y="3168650"/>
            <a:ext cx="841375" cy="390525"/>
          </a:xfrm>
          <a:custGeom>
            <a:avLst/>
            <a:gdLst/>
            <a:ahLst/>
            <a:cxnLst/>
            <a:rect l="l" t="t" r="r" b="b"/>
            <a:pathLst>
              <a:path w="841375" h="390525">
                <a:moveTo>
                  <a:pt x="71980" y="28861"/>
                </a:moveTo>
                <a:lnTo>
                  <a:pt x="66716" y="40452"/>
                </a:lnTo>
                <a:lnTo>
                  <a:pt x="835532" y="390016"/>
                </a:lnTo>
                <a:lnTo>
                  <a:pt x="840867" y="378333"/>
                </a:lnTo>
                <a:lnTo>
                  <a:pt x="71980" y="28861"/>
                </a:lnTo>
                <a:close/>
              </a:path>
              <a:path w="841375" h="390525">
                <a:moveTo>
                  <a:pt x="85090" y="0"/>
                </a:moveTo>
                <a:lnTo>
                  <a:pt x="0" y="3175"/>
                </a:lnTo>
                <a:lnTo>
                  <a:pt x="53594" y="69341"/>
                </a:lnTo>
                <a:lnTo>
                  <a:pt x="66716" y="40452"/>
                </a:lnTo>
                <a:lnTo>
                  <a:pt x="55118" y="35178"/>
                </a:lnTo>
                <a:lnTo>
                  <a:pt x="60451" y="23622"/>
                </a:lnTo>
                <a:lnTo>
                  <a:pt x="74360" y="23622"/>
                </a:lnTo>
                <a:lnTo>
                  <a:pt x="85090" y="0"/>
                </a:lnTo>
                <a:close/>
              </a:path>
              <a:path w="841375" h="390525">
                <a:moveTo>
                  <a:pt x="60451" y="23622"/>
                </a:moveTo>
                <a:lnTo>
                  <a:pt x="55118" y="35178"/>
                </a:lnTo>
                <a:lnTo>
                  <a:pt x="66716" y="40452"/>
                </a:lnTo>
                <a:lnTo>
                  <a:pt x="71980" y="28861"/>
                </a:lnTo>
                <a:lnTo>
                  <a:pt x="60451" y="23622"/>
                </a:lnTo>
                <a:close/>
              </a:path>
              <a:path w="841375" h="390525">
                <a:moveTo>
                  <a:pt x="74360" y="23622"/>
                </a:moveTo>
                <a:lnTo>
                  <a:pt x="60451" y="23622"/>
                </a:lnTo>
                <a:lnTo>
                  <a:pt x="71980" y="28861"/>
                </a:lnTo>
                <a:lnTo>
                  <a:pt x="7436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61225" y="5686425"/>
            <a:ext cx="385445" cy="386080"/>
          </a:xfrm>
          <a:custGeom>
            <a:avLst/>
            <a:gdLst/>
            <a:ahLst/>
            <a:cxnLst/>
            <a:rect l="l" t="t" r="r" b="b"/>
            <a:pathLst>
              <a:path w="385445" h="386079">
                <a:moveTo>
                  <a:pt x="58357" y="49367"/>
                </a:moveTo>
                <a:lnTo>
                  <a:pt x="49364" y="58366"/>
                </a:lnTo>
                <a:lnTo>
                  <a:pt x="376554" y="385495"/>
                </a:lnTo>
                <a:lnTo>
                  <a:pt x="385445" y="376504"/>
                </a:lnTo>
                <a:lnTo>
                  <a:pt x="58357" y="49367"/>
                </a:lnTo>
                <a:close/>
              </a:path>
              <a:path w="385445" h="386079">
                <a:moveTo>
                  <a:pt x="0" y="0"/>
                </a:moveTo>
                <a:lnTo>
                  <a:pt x="26924" y="80822"/>
                </a:lnTo>
                <a:lnTo>
                  <a:pt x="49364" y="58366"/>
                </a:lnTo>
                <a:lnTo>
                  <a:pt x="40385" y="49390"/>
                </a:lnTo>
                <a:lnTo>
                  <a:pt x="49402" y="40411"/>
                </a:lnTo>
                <a:lnTo>
                  <a:pt x="67306" y="40411"/>
                </a:lnTo>
                <a:lnTo>
                  <a:pt x="80772" y="26936"/>
                </a:lnTo>
                <a:lnTo>
                  <a:pt x="0" y="0"/>
                </a:lnTo>
                <a:close/>
              </a:path>
              <a:path w="385445" h="386079">
                <a:moveTo>
                  <a:pt x="49402" y="40411"/>
                </a:moveTo>
                <a:lnTo>
                  <a:pt x="40385" y="49390"/>
                </a:lnTo>
                <a:lnTo>
                  <a:pt x="49364" y="58366"/>
                </a:lnTo>
                <a:lnTo>
                  <a:pt x="58357" y="49367"/>
                </a:lnTo>
                <a:lnTo>
                  <a:pt x="49402" y="40411"/>
                </a:lnTo>
                <a:close/>
              </a:path>
              <a:path w="385445" h="386079">
                <a:moveTo>
                  <a:pt x="67306" y="40411"/>
                </a:moveTo>
                <a:lnTo>
                  <a:pt x="49402" y="40411"/>
                </a:lnTo>
                <a:lnTo>
                  <a:pt x="58357" y="49367"/>
                </a:lnTo>
                <a:lnTo>
                  <a:pt x="67306" y="40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95541" y="2111121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5541" y="4626051"/>
            <a:ext cx="697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8302" y="5358180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80861" y="3575050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80861" y="6090005"/>
            <a:ext cx="1380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18302" y="2873121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595437"/>
            <a:ext cx="4787900" cy="4514850"/>
          </a:xfrm>
          <a:custGeom>
            <a:avLst/>
            <a:gdLst/>
            <a:ahLst/>
            <a:cxnLst/>
            <a:rect l="l" t="t" r="r" b="b"/>
            <a:pathLst>
              <a:path w="4787900" h="4514850">
                <a:moveTo>
                  <a:pt x="0" y="4514850"/>
                </a:moveTo>
                <a:lnTo>
                  <a:pt x="4787900" y="4514850"/>
                </a:lnTo>
                <a:lnTo>
                  <a:pt x="4787900" y="0"/>
                </a:lnTo>
                <a:lnTo>
                  <a:pt x="0" y="0"/>
                </a:lnTo>
                <a:lnTo>
                  <a:pt x="0" y="4514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5811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4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87900" y="15811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4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595500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6110287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739" y="1556664"/>
            <a:ext cx="4543425" cy="4415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185160" algn="l"/>
              </a:tabLst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SequenceSearch(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	search_key,</a:t>
            </a:r>
            <a:endParaRPr sz="1600">
              <a:latin typeface="Courier New"/>
              <a:cs typeface="Courier New"/>
            </a:endParaRPr>
          </a:p>
          <a:p>
            <a:pPr marL="2088514" marR="5080">
              <a:lnSpc>
                <a:spcPct val="120000"/>
              </a:lnSpc>
              <a:tabLst>
                <a:tab pos="2820670" algn="l"/>
              </a:tabLst>
            </a:pPr>
            <a:r>
              <a:rPr sz="1600" b="1" spc="-5" dirty="0">
                <a:latin typeface="Courier New"/>
                <a:cs typeface="Courier New"/>
              </a:rPr>
              <a:t>const int array [ </a:t>
            </a:r>
            <a:r>
              <a:rPr sz="1600" b="1" dirty="0">
                <a:latin typeface="Courier New"/>
                <a:cs typeface="Courier New"/>
              </a:rPr>
              <a:t>],  int	</a:t>
            </a:r>
            <a:r>
              <a:rPr sz="1600" b="1" spc="-5" dirty="0">
                <a:latin typeface="Courier New"/>
                <a:cs typeface="Courier New"/>
              </a:rPr>
              <a:t>array_size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{ int </a:t>
            </a:r>
            <a:r>
              <a:rPr sz="1600" b="1" dirty="0"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int index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=-1;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90"/>
              </a:spcBef>
            </a:pPr>
            <a:r>
              <a:rPr sz="1600" b="1" i="1" spc="-5" dirty="0">
                <a:latin typeface="Courier New"/>
                <a:cs typeface="Courier New"/>
              </a:rPr>
              <a:t>//-1 means record is </a:t>
            </a:r>
            <a:r>
              <a:rPr sz="1600" b="1" i="1" dirty="0">
                <a:latin typeface="Courier New"/>
                <a:cs typeface="Courier New"/>
              </a:rPr>
              <a:t>not</a:t>
            </a:r>
            <a:r>
              <a:rPr sz="1600" b="1" i="1" spc="15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  <a:p>
            <a:pPr marL="622300" marR="6985" indent="-36576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for ( p = 0; p &lt; array_size; p++ </a:t>
            </a:r>
            <a:r>
              <a:rPr sz="1600" b="1" dirty="0">
                <a:latin typeface="Courier New"/>
                <a:cs typeface="Courier New"/>
              </a:rPr>
              <a:t>){  </a:t>
            </a:r>
            <a:r>
              <a:rPr sz="1600" b="1" spc="-5" dirty="0">
                <a:latin typeface="Courier New"/>
                <a:cs typeface="Courier New"/>
              </a:rPr>
              <a:t>if ( search_key == array[p]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111125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indeks = </a:t>
            </a:r>
            <a:r>
              <a:rPr sz="1600" b="1" dirty="0"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latin typeface="Courier New"/>
                <a:cs typeface="Courier New"/>
              </a:rPr>
              <a:t>//assign current array</a:t>
            </a:r>
            <a:r>
              <a:rPr sz="1600" b="1" i="1" spc="-15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  <a:p>
            <a:pPr marL="111125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R="243586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}//end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i="1" spc="-5" dirty="0">
                <a:latin typeface="Courier New"/>
                <a:cs typeface="Courier New"/>
              </a:rPr>
              <a:t>//end</a:t>
            </a:r>
            <a:r>
              <a:rPr sz="1600" b="1" i="1" spc="-80" dirty="0">
                <a:latin typeface="Courier New"/>
                <a:cs typeface="Courier New"/>
              </a:rPr>
              <a:t> </a:t>
            </a:r>
            <a:r>
              <a:rPr sz="1600" b="1" i="1" dirty="0">
                <a:latin typeface="Courier New"/>
                <a:cs typeface="Courier New"/>
              </a:rPr>
              <a:t>for</a:t>
            </a:r>
            <a:endParaRPr sz="1600">
              <a:latin typeface="Courier New"/>
              <a:cs typeface="Courier New"/>
            </a:endParaRPr>
          </a:p>
          <a:p>
            <a:pPr marR="219202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index;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i="1" spc="-5" dirty="0">
                <a:latin typeface="Courier New"/>
                <a:cs typeface="Courier New"/>
              </a:rPr>
              <a:t>//end</a:t>
            </a:r>
            <a:r>
              <a:rPr sz="1600" b="1" i="1" spc="-70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function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6715" marR="5080" indent="-1472565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BS </a:t>
            </a:r>
            <a:r>
              <a:rPr sz="4400" spc="-285" dirty="0"/>
              <a:t>Search </a:t>
            </a:r>
            <a:r>
              <a:rPr sz="4400" spc="-235" dirty="0"/>
              <a:t>implementation</a:t>
            </a:r>
            <a:r>
              <a:rPr sz="4400" spc="-645" dirty="0"/>
              <a:t> </a:t>
            </a:r>
            <a:r>
              <a:rPr sz="4400" spc="575" dirty="0"/>
              <a:t>–  </a:t>
            </a:r>
            <a:r>
              <a:rPr sz="4400" spc="-285" dirty="0"/>
              <a:t>Search </a:t>
            </a:r>
            <a:r>
              <a:rPr sz="4400" spc="-350" dirty="0"/>
              <a:t>key </a:t>
            </a:r>
            <a:r>
              <a:rPr sz="4400" spc="-385" dirty="0"/>
              <a:t>=</a:t>
            </a:r>
            <a:r>
              <a:rPr sz="4400" spc="-380" dirty="0"/>
              <a:t> </a:t>
            </a:r>
            <a:r>
              <a:rPr sz="4400" spc="-350" dirty="0"/>
              <a:t>22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3151" y="2203450"/>
            <a:ext cx="3456304" cy="2503805"/>
          </a:xfrm>
          <a:custGeom>
            <a:avLst/>
            <a:gdLst/>
            <a:ahLst/>
            <a:cxnLst/>
            <a:rect l="l" t="t" r="r" b="b"/>
            <a:pathLst>
              <a:path w="3456304" h="2503804">
                <a:moveTo>
                  <a:pt x="0" y="2503551"/>
                </a:moveTo>
                <a:lnTo>
                  <a:pt x="3455924" y="2503551"/>
                </a:lnTo>
                <a:lnTo>
                  <a:pt x="3455924" y="0"/>
                </a:lnTo>
                <a:lnTo>
                  <a:pt x="0" y="0"/>
                </a:lnTo>
                <a:lnTo>
                  <a:pt x="0" y="25035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3151" y="2189226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1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925" y="2189226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1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9075" y="2189226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1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6701" y="2203450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6701" y="4707001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5212" y="2217737"/>
            <a:ext cx="772160" cy="24752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635"/>
              </a:lnSpc>
            </a:pPr>
            <a:r>
              <a:rPr sz="2200" b="1" spc="-5" dirty="0">
                <a:latin typeface="Courier New"/>
                <a:cs typeface="Courier New"/>
              </a:rPr>
              <a:t>p=2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9076" y="2805176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6950" y="4252848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94462" y="3552761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78015" y="3249675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493127" y="3871848"/>
            <a:ext cx="104775" cy="382270"/>
          </a:xfrm>
          <a:custGeom>
            <a:avLst/>
            <a:gdLst/>
            <a:ahLst/>
            <a:cxnLst/>
            <a:rect l="l" t="t" r="r" b="b"/>
            <a:pathLst>
              <a:path w="104775" h="382270">
                <a:moveTo>
                  <a:pt x="61258" y="73563"/>
                </a:moveTo>
                <a:lnTo>
                  <a:pt x="0" y="379856"/>
                </a:lnTo>
                <a:lnTo>
                  <a:pt x="12446" y="382269"/>
                </a:lnTo>
                <a:lnTo>
                  <a:pt x="73711" y="76062"/>
                </a:lnTo>
                <a:lnTo>
                  <a:pt x="61258" y="73563"/>
                </a:lnTo>
                <a:close/>
              </a:path>
              <a:path w="104775" h="382270">
                <a:moveTo>
                  <a:pt x="99014" y="61087"/>
                </a:moveTo>
                <a:lnTo>
                  <a:pt x="63753" y="61087"/>
                </a:lnTo>
                <a:lnTo>
                  <a:pt x="76200" y="63626"/>
                </a:lnTo>
                <a:lnTo>
                  <a:pt x="73711" y="76062"/>
                </a:lnTo>
                <a:lnTo>
                  <a:pt x="104775" y="82295"/>
                </a:lnTo>
                <a:lnTo>
                  <a:pt x="99014" y="61087"/>
                </a:lnTo>
                <a:close/>
              </a:path>
              <a:path w="104775" h="382270">
                <a:moveTo>
                  <a:pt x="63753" y="61087"/>
                </a:moveTo>
                <a:lnTo>
                  <a:pt x="61258" y="73563"/>
                </a:lnTo>
                <a:lnTo>
                  <a:pt x="73711" y="76062"/>
                </a:lnTo>
                <a:lnTo>
                  <a:pt x="76200" y="63626"/>
                </a:lnTo>
                <a:lnTo>
                  <a:pt x="63753" y="61087"/>
                </a:lnTo>
                <a:close/>
              </a:path>
              <a:path w="104775" h="382270">
                <a:moveTo>
                  <a:pt x="82423" y="0"/>
                </a:moveTo>
                <a:lnTo>
                  <a:pt x="30099" y="67309"/>
                </a:lnTo>
                <a:lnTo>
                  <a:pt x="61258" y="73563"/>
                </a:lnTo>
                <a:lnTo>
                  <a:pt x="63753" y="61087"/>
                </a:lnTo>
                <a:lnTo>
                  <a:pt x="99014" y="61087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90310" y="4256278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5320" y="2808223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1627" y="3586098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577975"/>
            <a:ext cx="4787900" cy="4514850"/>
          </a:xfrm>
          <a:custGeom>
            <a:avLst/>
            <a:gdLst/>
            <a:ahLst/>
            <a:cxnLst/>
            <a:rect l="l" t="t" r="r" b="b"/>
            <a:pathLst>
              <a:path w="4787900" h="4514850">
                <a:moveTo>
                  <a:pt x="0" y="4514850"/>
                </a:moveTo>
                <a:lnTo>
                  <a:pt x="4787900" y="4514850"/>
                </a:lnTo>
                <a:lnTo>
                  <a:pt x="4787900" y="0"/>
                </a:lnTo>
                <a:lnTo>
                  <a:pt x="0" y="0"/>
                </a:lnTo>
                <a:lnTo>
                  <a:pt x="0" y="4514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5637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3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7900" y="15637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3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577975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92825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1539011"/>
            <a:ext cx="45434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185160" algn="l"/>
              </a:tabLst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SequenceSearch(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	search_key,</a:t>
            </a:r>
            <a:endParaRPr sz="1600">
              <a:latin typeface="Courier New"/>
              <a:cs typeface="Courier New"/>
            </a:endParaRPr>
          </a:p>
          <a:p>
            <a:pPr marL="2088514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const int array [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],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4800" y="2209800"/>
            <a:ext cx="4267200" cy="37375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484"/>
              </a:spcBef>
              <a:tabLst>
                <a:tab pos="2820670" algn="l"/>
              </a:tabLst>
            </a:pPr>
            <a:r>
              <a:rPr sz="1400" dirty="0"/>
              <a:t>int	</a:t>
            </a:r>
            <a:r>
              <a:rPr sz="1400" spc="-5" dirty="0"/>
              <a:t>array_size</a:t>
            </a:r>
            <a:r>
              <a:rPr sz="1400" spc="-25" dirty="0"/>
              <a:t> </a:t>
            </a:r>
            <a:r>
              <a:rPr sz="1400" spc="-5" dirty="0"/>
              <a:t>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spc="-5" dirty="0"/>
              <a:t>{ int </a:t>
            </a:r>
            <a:r>
              <a:rPr sz="1400" dirty="0"/>
              <a:t>p;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400" spc="-5" dirty="0"/>
              <a:t>int index</a:t>
            </a:r>
            <a:r>
              <a:rPr sz="1400" spc="5" dirty="0"/>
              <a:t> </a:t>
            </a:r>
            <a:r>
              <a:rPr sz="1400" dirty="0"/>
              <a:t>=-1;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400" i="1" spc="-5" dirty="0">
                <a:latin typeface="Courier New"/>
                <a:cs typeface="Courier New"/>
              </a:rPr>
              <a:t>//-1 means record is not</a:t>
            </a:r>
            <a:r>
              <a:rPr sz="1400" i="1" spc="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found</a:t>
            </a:r>
          </a:p>
          <a:p>
            <a:pPr marL="622300" marR="5080" indent="-365760">
              <a:lnSpc>
                <a:spcPts val="2310"/>
              </a:lnSpc>
              <a:spcBef>
                <a:spcPts val="135"/>
              </a:spcBef>
            </a:pPr>
            <a:r>
              <a:rPr sz="1400" spc="-5" dirty="0"/>
              <a:t>for ( p = 0; p &lt; array_size; p++ </a:t>
            </a:r>
            <a:r>
              <a:rPr sz="1400" dirty="0"/>
              <a:t>){  </a:t>
            </a:r>
            <a:r>
              <a:rPr sz="1400" spc="-5" dirty="0"/>
              <a:t>if ( search_key == array[p]</a:t>
            </a:r>
            <a:r>
              <a:rPr sz="1400" spc="5" dirty="0"/>
              <a:t> </a:t>
            </a:r>
            <a:r>
              <a:rPr sz="1400" spc="-10" dirty="0"/>
              <a:t>){</a:t>
            </a:r>
          </a:p>
          <a:p>
            <a:pPr marL="1111250">
              <a:lnSpc>
                <a:spcPct val="100000"/>
              </a:lnSpc>
              <a:spcBef>
                <a:spcPts val="240"/>
              </a:spcBef>
            </a:pPr>
            <a:r>
              <a:rPr sz="1400" spc="-5" dirty="0"/>
              <a:t>indeks = </a:t>
            </a:r>
            <a:r>
              <a:rPr sz="1400" dirty="0"/>
              <a:t>p;</a:t>
            </a:r>
          </a:p>
          <a:p>
            <a:pPr marL="989330">
              <a:lnSpc>
                <a:spcPct val="100000"/>
              </a:lnSpc>
              <a:spcBef>
                <a:spcPts val="384"/>
              </a:spcBef>
            </a:pPr>
            <a:r>
              <a:rPr sz="1400" i="1" spc="-5" dirty="0">
                <a:latin typeface="Courier New"/>
                <a:cs typeface="Courier New"/>
              </a:rPr>
              <a:t>//assign current array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index</a:t>
            </a:r>
          </a:p>
          <a:p>
            <a:pPr marL="1111250">
              <a:lnSpc>
                <a:spcPct val="100000"/>
              </a:lnSpc>
              <a:spcBef>
                <a:spcPts val="380"/>
              </a:spcBef>
            </a:pPr>
            <a:r>
              <a:rPr sz="1400" spc="-5" dirty="0"/>
              <a:t>break;</a:t>
            </a:r>
          </a:p>
          <a:p>
            <a:pPr marR="2433320" algn="ctr">
              <a:lnSpc>
                <a:spcPct val="100000"/>
              </a:lnSpc>
              <a:spcBef>
                <a:spcPts val="385"/>
              </a:spcBef>
            </a:pPr>
            <a:r>
              <a:rPr sz="1400" spc="-5" dirty="0"/>
              <a:t>}//end</a:t>
            </a:r>
            <a:r>
              <a:rPr sz="1400" spc="-80" dirty="0"/>
              <a:t> </a:t>
            </a:r>
            <a:r>
              <a:rPr sz="1400" dirty="0"/>
              <a:t>if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400" spc="-5" dirty="0"/>
              <a:t>} </a:t>
            </a:r>
            <a:r>
              <a:rPr sz="1400" i="1" spc="-5" dirty="0">
                <a:latin typeface="Courier New"/>
                <a:cs typeface="Courier New"/>
              </a:rPr>
              <a:t>//end</a:t>
            </a:r>
            <a:r>
              <a:rPr sz="1400" i="1" spc="-80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for</a:t>
            </a:r>
          </a:p>
          <a:p>
            <a:pPr marR="2190115" algn="ctr">
              <a:lnSpc>
                <a:spcPct val="100000"/>
              </a:lnSpc>
              <a:spcBef>
                <a:spcPts val="385"/>
              </a:spcBef>
            </a:pPr>
            <a:r>
              <a:rPr sz="1400" spc="-5" dirty="0"/>
              <a:t>return</a:t>
            </a:r>
            <a:r>
              <a:rPr sz="1400" spc="-75" dirty="0"/>
              <a:t> </a:t>
            </a:r>
            <a:r>
              <a:rPr sz="1400" spc="-5" dirty="0"/>
              <a:t>index;</a:t>
            </a:r>
          </a:p>
          <a:p>
            <a:pPr marR="2555875" algn="ctr">
              <a:lnSpc>
                <a:spcPct val="100000"/>
              </a:lnSpc>
              <a:spcBef>
                <a:spcPts val="385"/>
              </a:spcBef>
            </a:pPr>
            <a:r>
              <a:rPr sz="1400" spc="-5" dirty="0"/>
              <a:t>} </a:t>
            </a:r>
            <a:r>
              <a:rPr sz="1400" i="1" spc="-5" dirty="0">
                <a:latin typeface="Courier New"/>
                <a:cs typeface="Courier New"/>
              </a:rPr>
              <a:t>//end</a:t>
            </a:r>
            <a:r>
              <a:rPr sz="1400" i="1" spc="-7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function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6715" marR="5080" indent="-1472565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BS </a:t>
            </a:r>
            <a:r>
              <a:rPr sz="4400" spc="-285" dirty="0"/>
              <a:t>Search </a:t>
            </a:r>
            <a:r>
              <a:rPr sz="4400" spc="-235" dirty="0"/>
              <a:t>implementation</a:t>
            </a:r>
            <a:r>
              <a:rPr sz="4400" spc="-645" dirty="0"/>
              <a:t> </a:t>
            </a:r>
            <a:r>
              <a:rPr sz="4400" spc="575" dirty="0"/>
              <a:t>–  </a:t>
            </a:r>
            <a:r>
              <a:rPr sz="4400" spc="-285" dirty="0"/>
              <a:t>Search </a:t>
            </a:r>
            <a:r>
              <a:rPr sz="4400" spc="-350" dirty="0"/>
              <a:t>key </a:t>
            </a:r>
            <a:r>
              <a:rPr sz="4400" spc="-385" dirty="0"/>
              <a:t>=</a:t>
            </a:r>
            <a:r>
              <a:rPr sz="4400" spc="-380" dirty="0"/>
              <a:t> </a:t>
            </a:r>
            <a:r>
              <a:rPr sz="4400" spc="-350" dirty="0"/>
              <a:t>22</a:t>
            </a:r>
            <a:endParaRPr sz="4400"/>
          </a:p>
        </p:txBody>
      </p:sp>
      <p:sp>
        <p:nvSpPr>
          <p:cNvPr id="26" name="object 26"/>
          <p:cNvSpPr txBox="1"/>
          <p:nvPr/>
        </p:nvSpPr>
        <p:spPr>
          <a:xfrm>
            <a:off x="5257927" y="5185613"/>
            <a:ext cx="341947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Search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key </a:t>
            </a:r>
            <a:r>
              <a:rPr sz="1800" b="1" dirty="0">
                <a:latin typeface="Arial"/>
                <a:cs typeface="Arial"/>
              </a:rPr>
              <a:t>22 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successful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b="1" spc="-5" dirty="0"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2400" b="1" dirty="0"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923" y="6552115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0925" y="1557400"/>
            <a:ext cx="4248150" cy="2503805"/>
          </a:xfrm>
          <a:custGeom>
            <a:avLst/>
            <a:gdLst/>
            <a:ahLst/>
            <a:cxnLst/>
            <a:rect l="l" t="t" r="r" b="b"/>
            <a:pathLst>
              <a:path w="4248150" h="2503804">
                <a:moveTo>
                  <a:pt x="0" y="2503424"/>
                </a:moveTo>
                <a:lnTo>
                  <a:pt x="4248150" y="2503424"/>
                </a:lnTo>
                <a:lnTo>
                  <a:pt x="4248150" y="0"/>
                </a:lnTo>
                <a:lnTo>
                  <a:pt x="0" y="0"/>
                </a:lnTo>
                <a:lnTo>
                  <a:pt x="0" y="25034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0925" y="1543050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1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9075" y="1543050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1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701" y="1557400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6701" y="4060825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9551" y="1560575"/>
            <a:ext cx="1424305" cy="342900"/>
          </a:xfrm>
          <a:custGeom>
            <a:avLst/>
            <a:gdLst/>
            <a:ahLst/>
            <a:cxnLst/>
            <a:rect l="l" t="t" r="r" b="b"/>
            <a:pathLst>
              <a:path w="1424304" h="342900">
                <a:moveTo>
                  <a:pt x="0" y="342900"/>
                </a:moveTo>
                <a:lnTo>
                  <a:pt x="1423924" y="342900"/>
                </a:lnTo>
                <a:lnTo>
                  <a:pt x="142392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9551" y="1560575"/>
            <a:ext cx="1424305" cy="342900"/>
          </a:xfrm>
          <a:custGeom>
            <a:avLst/>
            <a:gdLst/>
            <a:ahLst/>
            <a:cxnLst/>
            <a:rect l="l" t="t" r="r" b="b"/>
            <a:pathLst>
              <a:path w="1424304" h="342900">
                <a:moveTo>
                  <a:pt x="0" y="342900"/>
                </a:moveTo>
                <a:lnTo>
                  <a:pt x="1423924" y="342900"/>
                </a:lnTo>
                <a:lnTo>
                  <a:pt x="142392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6950" y="3606800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94462" y="2906712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78015" y="2603499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777610" y="3609797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8927" y="293992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577975"/>
            <a:ext cx="4787900" cy="4514850"/>
          </a:xfrm>
          <a:custGeom>
            <a:avLst/>
            <a:gdLst/>
            <a:ahLst/>
            <a:cxnLst/>
            <a:rect l="l" t="t" r="r" b="b"/>
            <a:pathLst>
              <a:path w="4787900" h="4514850">
                <a:moveTo>
                  <a:pt x="0" y="4514850"/>
                </a:moveTo>
                <a:lnTo>
                  <a:pt x="4787900" y="4514850"/>
                </a:lnTo>
                <a:lnTo>
                  <a:pt x="4787900" y="0"/>
                </a:lnTo>
                <a:lnTo>
                  <a:pt x="0" y="0"/>
                </a:lnTo>
                <a:lnTo>
                  <a:pt x="0" y="451485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5637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3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7900" y="1563750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3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577975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092825"/>
            <a:ext cx="4802505" cy="0"/>
          </a:xfrm>
          <a:custGeom>
            <a:avLst/>
            <a:gdLst/>
            <a:ahLst/>
            <a:cxnLst/>
            <a:rect l="l" t="t" r="r" b="b"/>
            <a:pathLst>
              <a:path w="4802505">
                <a:moveTo>
                  <a:pt x="0" y="0"/>
                </a:moveTo>
                <a:lnTo>
                  <a:pt x="48021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739" y="1539011"/>
            <a:ext cx="45434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185160" algn="l"/>
              </a:tabLst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SequenceSearch(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	search_key,</a:t>
            </a:r>
            <a:endParaRPr sz="1600">
              <a:latin typeface="Courier New"/>
              <a:cs typeface="Courier New"/>
            </a:endParaRPr>
          </a:p>
          <a:p>
            <a:pPr marL="2088514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const int array [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],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484"/>
              </a:spcBef>
              <a:tabLst>
                <a:tab pos="2820670" algn="l"/>
              </a:tabLst>
            </a:pPr>
            <a:r>
              <a:rPr dirty="0"/>
              <a:t>int	</a:t>
            </a:r>
            <a:r>
              <a:rPr spc="-5" dirty="0"/>
              <a:t>array_size</a:t>
            </a:r>
            <a:r>
              <a:rPr spc="-25" dirty="0"/>
              <a:t> </a:t>
            </a:r>
            <a:r>
              <a:rPr spc="-5" dirty="0"/>
              <a:t>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5" dirty="0"/>
              <a:t>{ int </a:t>
            </a:r>
            <a:r>
              <a:rPr dirty="0"/>
              <a:t>p;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int index</a:t>
            </a:r>
            <a:r>
              <a:rPr spc="5" dirty="0"/>
              <a:t> </a:t>
            </a:r>
            <a:r>
              <a:rPr dirty="0"/>
              <a:t>=-1;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i="1" spc="-5" dirty="0">
                <a:latin typeface="Courier New"/>
                <a:cs typeface="Courier New"/>
              </a:rPr>
              <a:t>//-1 means record is not</a:t>
            </a:r>
            <a:r>
              <a:rPr i="1" spc="25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found</a:t>
            </a:r>
          </a:p>
          <a:p>
            <a:pPr marL="622300" marR="5080" indent="-365760">
              <a:lnSpc>
                <a:spcPts val="2310"/>
              </a:lnSpc>
              <a:spcBef>
                <a:spcPts val="135"/>
              </a:spcBef>
            </a:pPr>
            <a:r>
              <a:rPr spc="-5" dirty="0"/>
              <a:t>for ( p = 0; p &lt; array_size; p++ </a:t>
            </a:r>
            <a:r>
              <a:rPr dirty="0"/>
              <a:t>){  </a:t>
            </a:r>
            <a:r>
              <a:rPr spc="-5" dirty="0"/>
              <a:t>if ( search_key == array[p]</a:t>
            </a:r>
            <a:r>
              <a:rPr spc="5" dirty="0"/>
              <a:t> </a:t>
            </a:r>
            <a:r>
              <a:rPr spc="-10" dirty="0"/>
              <a:t>){</a:t>
            </a:r>
          </a:p>
          <a:p>
            <a:pPr marL="111125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indeks = </a:t>
            </a:r>
            <a:r>
              <a:rPr dirty="0"/>
              <a:t>p;</a:t>
            </a:r>
          </a:p>
          <a:p>
            <a:pPr marL="989330">
              <a:lnSpc>
                <a:spcPct val="100000"/>
              </a:lnSpc>
              <a:spcBef>
                <a:spcPts val="384"/>
              </a:spcBef>
            </a:pPr>
            <a:r>
              <a:rPr i="1" spc="-5" dirty="0">
                <a:latin typeface="Courier New"/>
                <a:cs typeface="Courier New"/>
              </a:rPr>
              <a:t>//assign current array</a:t>
            </a:r>
            <a:r>
              <a:rPr i="1" spc="-15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index</a:t>
            </a:r>
          </a:p>
          <a:p>
            <a:pPr marL="1111250">
              <a:lnSpc>
                <a:spcPct val="100000"/>
              </a:lnSpc>
              <a:spcBef>
                <a:spcPts val="380"/>
              </a:spcBef>
            </a:pPr>
            <a:r>
              <a:rPr spc="-5" dirty="0"/>
              <a:t>break;</a:t>
            </a:r>
          </a:p>
          <a:p>
            <a:pPr marR="2433320" algn="ctr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}//end</a:t>
            </a:r>
            <a:r>
              <a:rPr spc="-80" dirty="0"/>
              <a:t> </a:t>
            </a:r>
            <a:r>
              <a:rPr dirty="0"/>
              <a:t>if</a:t>
            </a: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} </a:t>
            </a:r>
            <a:r>
              <a:rPr i="1" spc="-5" dirty="0">
                <a:latin typeface="Courier New"/>
                <a:cs typeface="Courier New"/>
              </a:rPr>
              <a:t>//end</a:t>
            </a:r>
            <a:r>
              <a:rPr i="1" spc="-80" dirty="0">
                <a:latin typeface="Courier New"/>
                <a:cs typeface="Courier New"/>
              </a:rPr>
              <a:t> </a:t>
            </a:r>
            <a:r>
              <a:rPr i="1" dirty="0">
                <a:latin typeface="Courier New"/>
                <a:cs typeface="Courier New"/>
              </a:rPr>
              <a:t>for</a:t>
            </a:r>
          </a:p>
          <a:p>
            <a:pPr marR="2190115" algn="ctr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return</a:t>
            </a:r>
            <a:r>
              <a:rPr spc="-75" dirty="0"/>
              <a:t> </a:t>
            </a:r>
            <a:r>
              <a:rPr spc="-5" dirty="0"/>
              <a:t>index;</a:t>
            </a:r>
          </a:p>
          <a:p>
            <a:pPr marR="2555875" algn="ctr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} </a:t>
            </a:r>
            <a:r>
              <a:rPr i="1" spc="-5" dirty="0">
                <a:latin typeface="Courier New"/>
                <a:cs typeface="Courier New"/>
              </a:rPr>
              <a:t>//end</a:t>
            </a:r>
            <a:r>
              <a:rPr i="1" spc="-70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function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6715" marR="5080" indent="-1472565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BS </a:t>
            </a:r>
            <a:r>
              <a:rPr sz="4400" spc="-285" dirty="0"/>
              <a:t>Search </a:t>
            </a:r>
            <a:r>
              <a:rPr sz="4400" spc="-235" dirty="0"/>
              <a:t>implementation</a:t>
            </a:r>
            <a:r>
              <a:rPr sz="4400" spc="-645" dirty="0"/>
              <a:t> </a:t>
            </a:r>
            <a:r>
              <a:rPr sz="4400" spc="575" dirty="0"/>
              <a:t>–  </a:t>
            </a:r>
            <a:r>
              <a:rPr sz="4400" spc="-285" dirty="0"/>
              <a:t>Search </a:t>
            </a:r>
            <a:r>
              <a:rPr sz="4400" spc="-350" dirty="0"/>
              <a:t>key </a:t>
            </a:r>
            <a:r>
              <a:rPr sz="4400" spc="-385" dirty="0"/>
              <a:t>=</a:t>
            </a:r>
            <a:r>
              <a:rPr sz="4400" spc="-380" dirty="0"/>
              <a:t> </a:t>
            </a:r>
            <a:r>
              <a:rPr sz="4400" spc="-350" dirty="0"/>
              <a:t>25</a:t>
            </a:r>
            <a:endParaRPr sz="4400"/>
          </a:p>
        </p:txBody>
      </p:sp>
      <p:sp>
        <p:nvSpPr>
          <p:cNvPr id="23" name="object 23"/>
          <p:cNvSpPr/>
          <p:nvPr/>
        </p:nvSpPr>
        <p:spPr>
          <a:xfrm>
            <a:off x="203200" y="6092823"/>
            <a:ext cx="4584700" cy="641350"/>
          </a:xfrm>
          <a:custGeom>
            <a:avLst/>
            <a:gdLst/>
            <a:ahLst/>
            <a:cxnLst/>
            <a:rect l="l" t="t" r="r" b="b"/>
            <a:pathLst>
              <a:path w="4584700" h="641350">
                <a:moveTo>
                  <a:pt x="0" y="641349"/>
                </a:moveTo>
                <a:lnTo>
                  <a:pt x="4584700" y="641349"/>
                </a:lnTo>
                <a:lnTo>
                  <a:pt x="4584700" y="0"/>
                </a:lnTo>
                <a:lnTo>
                  <a:pt x="0" y="0"/>
                </a:lnTo>
                <a:lnTo>
                  <a:pt x="0" y="641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041" y="6121095"/>
            <a:ext cx="442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p=0,1,2,3,4 </a:t>
            </a:r>
            <a:r>
              <a:rPr sz="1800" b="1" dirty="0">
                <a:latin typeface="Arial"/>
                <a:cs typeface="Arial"/>
              </a:rPr>
              <a:t>=&gt; </a:t>
            </a:r>
            <a:r>
              <a:rPr sz="1800" b="1" spc="-5" dirty="0">
                <a:latin typeface="Arial"/>
                <a:cs typeface="Arial"/>
              </a:rPr>
              <a:t>search key is </a:t>
            </a:r>
            <a:r>
              <a:rPr sz="1800" b="1" dirty="0">
                <a:latin typeface="Arial"/>
                <a:cs typeface="Arial"/>
              </a:rPr>
              <a:t>not </a:t>
            </a:r>
            <a:r>
              <a:rPr sz="1800" b="1" spc="-5" dirty="0">
                <a:latin typeface="Arial"/>
                <a:cs typeface="Arial"/>
              </a:rPr>
              <a:t>matches  Search 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unsuccessful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24725" y="1947926"/>
            <a:ext cx="1424305" cy="342900"/>
          </a:xfrm>
          <a:custGeom>
            <a:avLst/>
            <a:gdLst/>
            <a:ahLst/>
            <a:cxnLst/>
            <a:rect l="l" t="t" r="r" b="b"/>
            <a:pathLst>
              <a:path w="1424304" h="342900">
                <a:moveTo>
                  <a:pt x="0" y="342900"/>
                </a:moveTo>
                <a:lnTo>
                  <a:pt x="1424051" y="342900"/>
                </a:lnTo>
                <a:lnTo>
                  <a:pt x="1424051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4725" y="1947926"/>
            <a:ext cx="1424305" cy="342900"/>
          </a:xfrm>
          <a:custGeom>
            <a:avLst/>
            <a:gdLst/>
            <a:ahLst/>
            <a:cxnLst/>
            <a:rect l="l" t="t" r="r" b="b"/>
            <a:pathLst>
              <a:path w="1424304" h="342900">
                <a:moveTo>
                  <a:pt x="0" y="342900"/>
                </a:moveTo>
                <a:lnTo>
                  <a:pt x="1424051" y="342900"/>
                </a:lnTo>
                <a:lnTo>
                  <a:pt x="1424051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78270" y="1455918"/>
            <a:ext cx="1640839" cy="79502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69"/>
              </a:spcBef>
              <a:tabLst>
                <a:tab pos="943610" algn="l"/>
              </a:tabLst>
            </a:pPr>
            <a:r>
              <a:rPr sz="1800" b="1" spc="-5" dirty="0">
                <a:latin typeface="Courier New"/>
                <a:cs typeface="Courier New"/>
              </a:rPr>
              <a:t>fo</a:t>
            </a:r>
            <a:r>
              <a:rPr sz="1800" b="1" spc="-20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d	</a:t>
            </a:r>
            <a:r>
              <a:rPr sz="1800" spc="-5" dirty="0">
                <a:latin typeface="Courier New"/>
                <a:cs typeface="Courier New"/>
              </a:rPr>
              <a:t>fa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38530" algn="l"/>
              </a:tabLst>
            </a:pPr>
            <a:r>
              <a:rPr sz="1800" b="1" spc="-10" dirty="0">
                <a:latin typeface="Courier New"/>
                <a:cs typeface="Courier New"/>
              </a:rPr>
              <a:t>index	</a:t>
            </a:r>
            <a:r>
              <a:rPr sz="2700" baseline="-6172" dirty="0">
                <a:latin typeface="Times New Roman"/>
                <a:cs typeface="Times New Roman"/>
              </a:rPr>
              <a:t>-1</a:t>
            </a:r>
            <a:endParaRPr sz="2700" baseline="-617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60925" y="4165536"/>
            <a:ext cx="4248150" cy="2503805"/>
          </a:xfrm>
          <a:custGeom>
            <a:avLst/>
            <a:gdLst/>
            <a:ahLst/>
            <a:cxnLst/>
            <a:rect l="l" t="t" r="r" b="b"/>
            <a:pathLst>
              <a:path w="4248150" h="2503804">
                <a:moveTo>
                  <a:pt x="0" y="2503551"/>
                </a:moveTo>
                <a:lnTo>
                  <a:pt x="4248150" y="2503551"/>
                </a:lnTo>
                <a:lnTo>
                  <a:pt x="4248150" y="0"/>
                </a:lnTo>
                <a:lnTo>
                  <a:pt x="0" y="0"/>
                </a:lnTo>
                <a:lnTo>
                  <a:pt x="0" y="25035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60925" y="4151248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2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9075" y="4151248"/>
            <a:ext cx="0" cy="2532380"/>
          </a:xfrm>
          <a:custGeom>
            <a:avLst/>
            <a:gdLst/>
            <a:ahLst/>
            <a:cxnLst/>
            <a:rect l="l" t="t" r="r" b="b"/>
            <a:pathLst>
              <a:path h="2532379">
                <a:moveTo>
                  <a:pt x="0" y="0"/>
                </a:moveTo>
                <a:lnTo>
                  <a:pt x="0" y="2532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6701" y="4165600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6701" y="6669087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>
                <a:moveTo>
                  <a:pt x="0" y="0"/>
                </a:moveTo>
                <a:lnTo>
                  <a:pt x="42765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9551" y="4168775"/>
            <a:ext cx="1424305" cy="342900"/>
          </a:xfrm>
          <a:custGeom>
            <a:avLst/>
            <a:gdLst/>
            <a:ahLst/>
            <a:cxnLst/>
            <a:rect l="l" t="t" r="r" b="b"/>
            <a:pathLst>
              <a:path w="1424304" h="342900">
                <a:moveTo>
                  <a:pt x="0" y="342900"/>
                </a:moveTo>
                <a:lnTo>
                  <a:pt x="1423924" y="342900"/>
                </a:lnTo>
                <a:lnTo>
                  <a:pt x="142392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34313" y="4179887"/>
            <a:ext cx="1414780" cy="327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62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46950" y="6215062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08750" y="552926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5950" y="552926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3150" y="552926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0350" y="552926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37550" y="552926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59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31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803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375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87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94750" y="55149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4526" y="5529326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94526" y="5894870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508750" y="5529326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478015" y="5212333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5790310" y="6218631"/>
            <a:ext cx="1380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82841" y="4172204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fo</a:t>
            </a:r>
            <a:r>
              <a:rPr sz="1800" b="1" spc="-15" dirty="0">
                <a:latin typeface="Courier New"/>
                <a:cs typeface="Courier New"/>
              </a:rPr>
              <a:t>u</a:t>
            </a:r>
            <a:r>
              <a:rPr sz="1800" b="1" spc="-5" dirty="0">
                <a:latin typeface="Courier New"/>
                <a:cs typeface="Courier New"/>
              </a:rPr>
              <a:t>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51627" y="5548680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24725" y="455612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90970" y="4559554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32523" y="5891619"/>
            <a:ext cx="690880" cy="326390"/>
          </a:xfrm>
          <a:custGeom>
            <a:avLst/>
            <a:gdLst/>
            <a:ahLst/>
            <a:cxnLst/>
            <a:rect l="l" t="t" r="r" b="b"/>
            <a:pathLst>
              <a:path w="690879" h="326389">
                <a:moveTo>
                  <a:pt x="606875" y="300327"/>
                </a:moveTo>
                <a:lnTo>
                  <a:pt x="594868" y="326212"/>
                </a:lnTo>
                <a:lnTo>
                  <a:pt x="690626" y="323443"/>
                </a:lnTo>
                <a:lnTo>
                  <a:pt x="676987" y="306311"/>
                </a:lnTo>
                <a:lnTo>
                  <a:pt x="619759" y="306311"/>
                </a:lnTo>
                <a:lnTo>
                  <a:pt x="606875" y="300327"/>
                </a:lnTo>
                <a:close/>
              </a:path>
              <a:path w="690879" h="326389">
                <a:moveTo>
                  <a:pt x="618907" y="274392"/>
                </a:moveTo>
                <a:lnTo>
                  <a:pt x="606875" y="300327"/>
                </a:lnTo>
                <a:lnTo>
                  <a:pt x="619759" y="306311"/>
                </a:lnTo>
                <a:lnTo>
                  <a:pt x="631825" y="280390"/>
                </a:lnTo>
                <a:lnTo>
                  <a:pt x="618907" y="274392"/>
                </a:lnTo>
                <a:close/>
              </a:path>
              <a:path w="690879" h="326389">
                <a:moveTo>
                  <a:pt x="630935" y="248462"/>
                </a:moveTo>
                <a:lnTo>
                  <a:pt x="618907" y="274392"/>
                </a:lnTo>
                <a:lnTo>
                  <a:pt x="631825" y="280390"/>
                </a:lnTo>
                <a:lnTo>
                  <a:pt x="619759" y="306311"/>
                </a:lnTo>
                <a:lnTo>
                  <a:pt x="676987" y="306311"/>
                </a:lnTo>
                <a:lnTo>
                  <a:pt x="630935" y="248462"/>
                </a:lnTo>
                <a:close/>
              </a:path>
              <a:path w="690879" h="326389">
                <a:moveTo>
                  <a:pt x="83854" y="25932"/>
                </a:moveTo>
                <a:lnTo>
                  <a:pt x="71827" y="51858"/>
                </a:lnTo>
                <a:lnTo>
                  <a:pt x="606875" y="300327"/>
                </a:lnTo>
                <a:lnTo>
                  <a:pt x="618907" y="274392"/>
                </a:lnTo>
                <a:lnTo>
                  <a:pt x="83854" y="25932"/>
                </a:lnTo>
                <a:close/>
              </a:path>
              <a:path w="690879" h="326389">
                <a:moveTo>
                  <a:pt x="95884" y="0"/>
                </a:moveTo>
                <a:lnTo>
                  <a:pt x="0" y="2768"/>
                </a:lnTo>
                <a:lnTo>
                  <a:pt x="59817" y="77749"/>
                </a:lnTo>
                <a:lnTo>
                  <a:pt x="71827" y="51858"/>
                </a:lnTo>
                <a:lnTo>
                  <a:pt x="58800" y="45808"/>
                </a:lnTo>
                <a:lnTo>
                  <a:pt x="70866" y="19900"/>
                </a:lnTo>
                <a:lnTo>
                  <a:pt x="86652" y="19900"/>
                </a:lnTo>
                <a:lnTo>
                  <a:pt x="95884" y="0"/>
                </a:lnTo>
                <a:close/>
              </a:path>
              <a:path w="690879" h="326389">
                <a:moveTo>
                  <a:pt x="70866" y="19900"/>
                </a:moveTo>
                <a:lnTo>
                  <a:pt x="58800" y="45808"/>
                </a:lnTo>
                <a:lnTo>
                  <a:pt x="71827" y="51858"/>
                </a:lnTo>
                <a:lnTo>
                  <a:pt x="83854" y="25932"/>
                </a:lnTo>
                <a:lnTo>
                  <a:pt x="70866" y="19900"/>
                </a:lnTo>
                <a:close/>
              </a:path>
              <a:path w="690879" h="326389">
                <a:moveTo>
                  <a:pt x="86652" y="19900"/>
                </a:moveTo>
                <a:lnTo>
                  <a:pt x="70866" y="19900"/>
                </a:lnTo>
                <a:lnTo>
                  <a:pt x="83854" y="25932"/>
                </a:lnTo>
                <a:lnTo>
                  <a:pt x="86652" y="19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7075" y="5881687"/>
            <a:ext cx="447675" cy="320675"/>
          </a:xfrm>
          <a:custGeom>
            <a:avLst/>
            <a:gdLst/>
            <a:ahLst/>
            <a:cxnLst/>
            <a:rect l="l" t="t" r="r" b="b"/>
            <a:pathLst>
              <a:path w="447675" h="320675">
                <a:moveTo>
                  <a:pt x="369676" y="282395"/>
                </a:moveTo>
                <a:lnTo>
                  <a:pt x="353059" y="305600"/>
                </a:lnTo>
                <a:lnTo>
                  <a:pt x="447675" y="320675"/>
                </a:lnTo>
                <a:lnTo>
                  <a:pt x="431862" y="290690"/>
                </a:lnTo>
                <a:lnTo>
                  <a:pt x="381253" y="290690"/>
                </a:lnTo>
                <a:lnTo>
                  <a:pt x="369676" y="282395"/>
                </a:lnTo>
                <a:close/>
              </a:path>
              <a:path w="447675" h="320675">
                <a:moveTo>
                  <a:pt x="386311" y="259166"/>
                </a:moveTo>
                <a:lnTo>
                  <a:pt x="369676" y="282395"/>
                </a:lnTo>
                <a:lnTo>
                  <a:pt x="381253" y="290690"/>
                </a:lnTo>
                <a:lnTo>
                  <a:pt x="397891" y="267462"/>
                </a:lnTo>
                <a:lnTo>
                  <a:pt x="386311" y="259166"/>
                </a:lnTo>
                <a:close/>
              </a:path>
              <a:path w="447675" h="320675">
                <a:moveTo>
                  <a:pt x="402971" y="235902"/>
                </a:moveTo>
                <a:lnTo>
                  <a:pt x="386311" y="259166"/>
                </a:lnTo>
                <a:lnTo>
                  <a:pt x="397891" y="267462"/>
                </a:lnTo>
                <a:lnTo>
                  <a:pt x="381253" y="290690"/>
                </a:lnTo>
                <a:lnTo>
                  <a:pt x="431862" y="290690"/>
                </a:lnTo>
                <a:lnTo>
                  <a:pt x="402971" y="235902"/>
                </a:lnTo>
                <a:close/>
              </a:path>
              <a:path w="447675" h="320675">
                <a:moveTo>
                  <a:pt x="77996" y="38277"/>
                </a:moveTo>
                <a:lnTo>
                  <a:pt x="61359" y="61505"/>
                </a:lnTo>
                <a:lnTo>
                  <a:pt x="369676" y="282395"/>
                </a:lnTo>
                <a:lnTo>
                  <a:pt x="386311" y="259166"/>
                </a:lnTo>
                <a:lnTo>
                  <a:pt x="77996" y="38277"/>
                </a:lnTo>
                <a:close/>
              </a:path>
              <a:path w="447675" h="320675">
                <a:moveTo>
                  <a:pt x="0" y="0"/>
                </a:moveTo>
                <a:lnTo>
                  <a:pt x="44703" y="84759"/>
                </a:lnTo>
                <a:lnTo>
                  <a:pt x="61359" y="61505"/>
                </a:lnTo>
                <a:lnTo>
                  <a:pt x="49783" y="53212"/>
                </a:lnTo>
                <a:lnTo>
                  <a:pt x="66421" y="29984"/>
                </a:lnTo>
                <a:lnTo>
                  <a:pt x="83936" y="29984"/>
                </a:lnTo>
                <a:lnTo>
                  <a:pt x="94615" y="15074"/>
                </a:lnTo>
                <a:lnTo>
                  <a:pt x="0" y="0"/>
                </a:lnTo>
                <a:close/>
              </a:path>
              <a:path w="447675" h="320675">
                <a:moveTo>
                  <a:pt x="66421" y="29984"/>
                </a:moveTo>
                <a:lnTo>
                  <a:pt x="49783" y="53212"/>
                </a:lnTo>
                <a:lnTo>
                  <a:pt x="61359" y="61505"/>
                </a:lnTo>
                <a:lnTo>
                  <a:pt x="77996" y="38277"/>
                </a:lnTo>
                <a:lnTo>
                  <a:pt x="66421" y="29984"/>
                </a:lnTo>
                <a:close/>
              </a:path>
              <a:path w="447675" h="320675">
                <a:moveTo>
                  <a:pt x="83936" y="29984"/>
                </a:moveTo>
                <a:lnTo>
                  <a:pt x="66421" y="29984"/>
                </a:lnTo>
                <a:lnTo>
                  <a:pt x="77996" y="38277"/>
                </a:lnTo>
                <a:lnTo>
                  <a:pt x="83936" y="299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53325" y="5894387"/>
            <a:ext cx="85725" cy="307975"/>
          </a:xfrm>
          <a:custGeom>
            <a:avLst/>
            <a:gdLst/>
            <a:ahLst/>
            <a:cxnLst/>
            <a:rect l="l" t="t" r="r" b="b"/>
            <a:pathLst>
              <a:path w="85725" h="307975">
                <a:moveTo>
                  <a:pt x="28575" y="222250"/>
                </a:moveTo>
                <a:lnTo>
                  <a:pt x="0" y="222250"/>
                </a:lnTo>
                <a:lnTo>
                  <a:pt x="42799" y="307975"/>
                </a:lnTo>
                <a:lnTo>
                  <a:pt x="78570" y="236537"/>
                </a:lnTo>
                <a:lnTo>
                  <a:pt x="28575" y="236537"/>
                </a:lnTo>
                <a:lnTo>
                  <a:pt x="28575" y="222250"/>
                </a:lnTo>
                <a:close/>
              </a:path>
              <a:path w="85725" h="307975">
                <a:moveTo>
                  <a:pt x="57150" y="71437"/>
                </a:moveTo>
                <a:lnTo>
                  <a:pt x="28575" y="71437"/>
                </a:lnTo>
                <a:lnTo>
                  <a:pt x="28575" y="236537"/>
                </a:lnTo>
                <a:lnTo>
                  <a:pt x="57150" y="236537"/>
                </a:lnTo>
                <a:lnTo>
                  <a:pt x="57150" y="71437"/>
                </a:lnTo>
                <a:close/>
              </a:path>
              <a:path w="85725" h="307975">
                <a:moveTo>
                  <a:pt x="85725" y="222250"/>
                </a:moveTo>
                <a:lnTo>
                  <a:pt x="57150" y="222250"/>
                </a:lnTo>
                <a:lnTo>
                  <a:pt x="57150" y="236537"/>
                </a:lnTo>
                <a:lnTo>
                  <a:pt x="78570" y="236537"/>
                </a:lnTo>
                <a:lnTo>
                  <a:pt x="85725" y="222250"/>
                </a:lnTo>
                <a:close/>
              </a:path>
              <a:path w="85725" h="307975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70" y="71437"/>
                </a:lnTo>
                <a:lnTo>
                  <a:pt x="42799" y="0"/>
                </a:lnTo>
                <a:close/>
              </a:path>
              <a:path w="85725" h="307975">
                <a:moveTo>
                  <a:pt x="78570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70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70850" y="5894387"/>
            <a:ext cx="85725" cy="307975"/>
          </a:xfrm>
          <a:custGeom>
            <a:avLst/>
            <a:gdLst/>
            <a:ahLst/>
            <a:cxnLst/>
            <a:rect l="l" t="t" r="r" b="b"/>
            <a:pathLst>
              <a:path w="85725" h="307975">
                <a:moveTo>
                  <a:pt x="28575" y="222250"/>
                </a:moveTo>
                <a:lnTo>
                  <a:pt x="0" y="222250"/>
                </a:lnTo>
                <a:lnTo>
                  <a:pt x="42799" y="307975"/>
                </a:lnTo>
                <a:lnTo>
                  <a:pt x="78570" y="236537"/>
                </a:lnTo>
                <a:lnTo>
                  <a:pt x="28575" y="236537"/>
                </a:lnTo>
                <a:lnTo>
                  <a:pt x="28575" y="222250"/>
                </a:lnTo>
                <a:close/>
              </a:path>
              <a:path w="85725" h="307975">
                <a:moveTo>
                  <a:pt x="57150" y="71437"/>
                </a:moveTo>
                <a:lnTo>
                  <a:pt x="28575" y="71437"/>
                </a:lnTo>
                <a:lnTo>
                  <a:pt x="28575" y="236537"/>
                </a:lnTo>
                <a:lnTo>
                  <a:pt x="57150" y="236537"/>
                </a:lnTo>
                <a:lnTo>
                  <a:pt x="57150" y="71437"/>
                </a:lnTo>
                <a:close/>
              </a:path>
              <a:path w="85725" h="307975">
                <a:moveTo>
                  <a:pt x="85725" y="222250"/>
                </a:moveTo>
                <a:lnTo>
                  <a:pt x="57150" y="222250"/>
                </a:lnTo>
                <a:lnTo>
                  <a:pt x="57150" y="236537"/>
                </a:lnTo>
                <a:lnTo>
                  <a:pt x="78570" y="236537"/>
                </a:lnTo>
                <a:lnTo>
                  <a:pt x="85725" y="222250"/>
                </a:lnTo>
                <a:close/>
              </a:path>
              <a:path w="85725" h="307975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70" y="71437"/>
                </a:lnTo>
                <a:lnTo>
                  <a:pt x="42799" y="0"/>
                </a:lnTo>
                <a:close/>
              </a:path>
              <a:path w="85725" h="307975">
                <a:moveTo>
                  <a:pt x="78570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70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29676" y="5894387"/>
            <a:ext cx="203200" cy="317500"/>
          </a:xfrm>
          <a:custGeom>
            <a:avLst/>
            <a:gdLst/>
            <a:ahLst/>
            <a:cxnLst/>
            <a:rect l="l" t="t" r="r" b="b"/>
            <a:pathLst>
              <a:path w="203200" h="317500">
                <a:moveTo>
                  <a:pt x="10032" y="222186"/>
                </a:moveTo>
                <a:lnTo>
                  <a:pt x="0" y="317500"/>
                </a:lnTo>
                <a:lnTo>
                  <a:pt x="82296" y="268401"/>
                </a:lnTo>
                <a:lnTo>
                  <a:pt x="77033" y="265036"/>
                </a:lnTo>
                <a:lnTo>
                  <a:pt x="50419" y="265036"/>
                </a:lnTo>
                <a:lnTo>
                  <a:pt x="26416" y="249631"/>
                </a:lnTo>
                <a:lnTo>
                  <a:pt x="34123" y="237593"/>
                </a:lnTo>
                <a:lnTo>
                  <a:pt x="10032" y="222186"/>
                </a:lnTo>
                <a:close/>
              </a:path>
              <a:path w="203200" h="317500">
                <a:moveTo>
                  <a:pt x="34123" y="237593"/>
                </a:moveTo>
                <a:lnTo>
                  <a:pt x="26416" y="249631"/>
                </a:lnTo>
                <a:lnTo>
                  <a:pt x="50419" y="265036"/>
                </a:lnTo>
                <a:lnTo>
                  <a:pt x="58150" y="252959"/>
                </a:lnTo>
                <a:lnTo>
                  <a:pt x="34123" y="237593"/>
                </a:lnTo>
                <a:close/>
              </a:path>
              <a:path w="203200" h="317500">
                <a:moveTo>
                  <a:pt x="58150" y="252959"/>
                </a:moveTo>
                <a:lnTo>
                  <a:pt x="50419" y="265036"/>
                </a:lnTo>
                <a:lnTo>
                  <a:pt x="77033" y="265036"/>
                </a:lnTo>
                <a:lnTo>
                  <a:pt x="58150" y="252959"/>
                </a:lnTo>
                <a:close/>
              </a:path>
              <a:path w="203200" h="317500">
                <a:moveTo>
                  <a:pt x="144922" y="64540"/>
                </a:moveTo>
                <a:lnTo>
                  <a:pt x="34123" y="237593"/>
                </a:lnTo>
                <a:lnTo>
                  <a:pt x="58150" y="252959"/>
                </a:lnTo>
                <a:lnTo>
                  <a:pt x="168949" y="79906"/>
                </a:lnTo>
                <a:lnTo>
                  <a:pt x="144922" y="64540"/>
                </a:lnTo>
                <a:close/>
              </a:path>
              <a:path w="203200" h="317500">
                <a:moveTo>
                  <a:pt x="197607" y="52463"/>
                </a:moveTo>
                <a:lnTo>
                  <a:pt x="152653" y="52463"/>
                </a:lnTo>
                <a:lnTo>
                  <a:pt x="176656" y="67868"/>
                </a:lnTo>
                <a:lnTo>
                  <a:pt x="168949" y="79906"/>
                </a:lnTo>
                <a:lnTo>
                  <a:pt x="193040" y="95313"/>
                </a:lnTo>
                <a:lnTo>
                  <a:pt x="197607" y="52463"/>
                </a:lnTo>
                <a:close/>
              </a:path>
              <a:path w="203200" h="317500">
                <a:moveTo>
                  <a:pt x="152653" y="52463"/>
                </a:moveTo>
                <a:lnTo>
                  <a:pt x="144922" y="64540"/>
                </a:lnTo>
                <a:lnTo>
                  <a:pt x="168949" y="79906"/>
                </a:lnTo>
                <a:lnTo>
                  <a:pt x="176656" y="67868"/>
                </a:lnTo>
                <a:lnTo>
                  <a:pt x="152653" y="52463"/>
                </a:lnTo>
                <a:close/>
              </a:path>
              <a:path w="203200" h="317500">
                <a:moveTo>
                  <a:pt x="203200" y="0"/>
                </a:moveTo>
                <a:lnTo>
                  <a:pt x="120776" y="49098"/>
                </a:lnTo>
                <a:lnTo>
                  <a:pt x="144922" y="64540"/>
                </a:lnTo>
                <a:lnTo>
                  <a:pt x="152653" y="52463"/>
                </a:lnTo>
                <a:lnTo>
                  <a:pt x="197607" y="52463"/>
                </a:lnTo>
                <a:lnTo>
                  <a:pt x="203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496" y="1683766"/>
            <a:ext cx="72739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38810" indent="-272415">
              <a:lnSpc>
                <a:spcPct val="100000"/>
              </a:lnSpc>
              <a:spcBef>
                <a:spcPts val="105"/>
              </a:spcBef>
              <a:buChar char="•"/>
              <a:tabLst>
                <a:tab pos="285750" algn="l"/>
              </a:tabLst>
            </a:pPr>
            <a:r>
              <a:rPr sz="3200" spc="-200" dirty="0">
                <a:latin typeface="Arial"/>
                <a:cs typeface="Arial"/>
              </a:rPr>
              <a:t>Searching </a:t>
            </a:r>
            <a:r>
              <a:rPr sz="3200" spc="-25" dirty="0">
                <a:latin typeface="Arial"/>
                <a:cs typeface="Arial"/>
              </a:rPr>
              <a:t>time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110" dirty="0">
                <a:latin typeface="Arial"/>
                <a:cs typeface="Arial"/>
              </a:rPr>
              <a:t>sequential </a:t>
            </a:r>
            <a:r>
              <a:rPr sz="3200" spc="-190" dirty="0">
                <a:latin typeface="Arial"/>
                <a:cs typeface="Arial"/>
              </a:rPr>
              <a:t>search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155" dirty="0">
                <a:latin typeface="Arial"/>
                <a:cs typeface="Arial"/>
              </a:rPr>
              <a:t>O(n).</a:t>
            </a:r>
            <a:endParaRPr sz="320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spcBef>
                <a:spcPts val="770"/>
              </a:spcBef>
              <a:buChar char="•"/>
              <a:tabLst>
                <a:tab pos="285750" algn="l"/>
              </a:tabLst>
            </a:pPr>
            <a:r>
              <a:rPr sz="3200" dirty="0">
                <a:latin typeface="Arial"/>
                <a:cs typeface="Arial"/>
              </a:rPr>
              <a:t>If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80" dirty="0">
                <a:latin typeface="Arial"/>
                <a:cs typeface="Arial"/>
              </a:rPr>
              <a:t>searched </a:t>
            </a:r>
            <a:r>
              <a:rPr sz="3200" spc="-210" dirty="0">
                <a:latin typeface="Arial"/>
                <a:cs typeface="Arial"/>
              </a:rPr>
              <a:t>key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10" dirty="0">
                <a:latin typeface="Arial"/>
                <a:cs typeface="Arial"/>
              </a:rPr>
              <a:t>located </a:t>
            </a:r>
            <a:r>
              <a:rPr sz="3200" spc="-50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61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end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45" dirty="0">
                <a:latin typeface="Arial"/>
                <a:cs typeface="Arial"/>
              </a:rPr>
              <a:t>list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204" dirty="0">
                <a:latin typeface="Arial"/>
                <a:cs typeface="Arial"/>
              </a:rPr>
              <a:t>key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80" dirty="0">
                <a:latin typeface="Arial"/>
                <a:cs typeface="Arial"/>
              </a:rPr>
              <a:t>found,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65" dirty="0">
                <a:latin typeface="Arial"/>
                <a:cs typeface="Arial"/>
              </a:rPr>
              <a:t>loop </a:t>
            </a:r>
            <a:r>
              <a:rPr sz="3200" spc="10" dirty="0">
                <a:latin typeface="Arial"/>
                <a:cs typeface="Arial"/>
              </a:rPr>
              <a:t>will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10" dirty="0">
                <a:latin typeface="Arial"/>
                <a:cs typeface="Arial"/>
              </a:rPr>
              <a:t>repeated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95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67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list, </a:t>
            </a:r>
            <a:r>
              <a:rPr sz="3200" spc="-150" dirty="0">
                <a:latin typeface="Arial"/>
                <a:cs typeface="Arial"/>
              </a:rPr>
              <a:t>O(n).</a:t>
            </a:r>
            <a:endParaRPr sz="3200">
              <a:latin typeface="Arial"/>
              <a:cs typeface="Arial"/>
            </a:endParaRPr>
          </a:p>
          <a:p>
            <a:pPr marL="285115" marR="542925" indent="-272415">
              <a:lnSpc>
                <a:spcPct val="100000"/>
              </a:lnSpc>
              <a:spcBef>
                <a:spcPts val="770"/>
              </a:spcBef>
              <a:buChar char="•"/>
              <a:tabLst>
                <a:tab pos="376555" algn="l"/>
                <a:tab pos="37719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list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can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found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index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0,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then  </a:t>
            </a:r>
            <a:r>
              <a:rPr sz="3200" spc="-165" dirty="0">
                <a:latin typeface="Arial"/>
                <a:cs typeface="Arial"/>
              </a:rPr>
              <a:t>searching </a:t>
            </a:r>
            <a:r>
              <a:rPr sz="3200" spc="-25" dirty="0">
                <a:latin typeface="Arial"/>
                <a:cs typeface="Arial"/>
              </a:rPr>
              <a:t>time </a:t>
            </a:r>
            <a:r>
              <a:rPr sz="3200" spc="-140" dirty="0">
                <a:latin typeface="Arial"/>
                <a:cs typeface="Arial"/>
              </a:rPr>
              <a:t>is,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O(1).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0782" y="385394"/>
            <a:ext cx="6187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Sequential </a:t>
            </a:r>
            <a:r>
              <a:rPr sz="4400" spc="-285" dirty="0"/>
              <a:t>Search</a:t>
            </a:r>
            <a:r>
              <a:rPr sz="4400" spc="-475" dirty="0"/>
              <a:t> </a:t>
            </a:r>
            <a:r>
              <a:rPr sz="4400" spc="-195" dirty="0"/>
              <a:t>Analysis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771" y="1646269"/>
            <a:ext cx="7543800" cy="45345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000" b="1" spc="-204" dirty="0">
                <a:latin typeface="Verdana"/>
                <a:cs typeface="Verdana"/>
              </a:rPr>
              <a:t>Problem:</a:t>
            </a:r>
            <a:endParaRPr sz="2000">
              <a:latin typeface="Verdana"/>
              <a:cs typeface="Verdana"/>
            </a:endParaRPr>
          </a:p>
          <a:p>
            <a:pPr marL="939165" lvl="1" indent="-53340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939165" algn="l"/>
                <a:tab pos="939800" algn="l"/>
              </a:tabLst>
            </a:pPr>
            <a:r>
              <a:rPr sz="2000" spc="-30" dirty="0">
                <a:latin typeface="Verdana"/>
                <a:cs typeface="Verdana"/>
              </a:rPr>
              <a:t>Search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key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compared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with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all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elements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list,</a:t>
            </a:r>
            <a:endParaRPr sz="200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</a:pPr>
            <a:r>
              <a:rPr sz="2000" b="1" spc="-229" dirty="0">
                <a:latin typeface="Verdana"/>
                <a:cs typeface="Verdana"/>
              </a:rPr>
              <a:t>O(n) </a:t>
            </a:r>
            <a:r>
              <a:rPr sz="2000" spc="-55" dirty="0">
                <a:latin typeface="Verdana"/>
                <a:cs typeface="Verdana"/>
              </a:rPr>
              <a:t>time </a:t>
            </a:r>
            <a:r>
              <a:rPr sz="2000" spc="-20" dirty="0">
                <a:latin typeface="Verdana"/>
                <a:cs typeface="Verdana"/>
              </a:rPr>
              <a:t>consuming </a:t>
            </a:r>
            <a:r>
              <a:rPr sz="2000" spc="-80" dirty="0">
                <a:latin typeface="Verdana"/>
                <a:cs typeface="Verdana"/>
              </a:rPr>
              <a:t>for </a:t>
            </a:r>
            <a:r>
              <a:rPr sz="2000" spc="-10" dirty="0">
                <a:latin typeface="Verdana"/>
                <a:cs typeface="Verdana"/>
              </a:rPr>
              <a:t>large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datasets.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000" b="1" spc="-220" dirty="0">
                <a:latin typeface="Verdana"/>
                <a:cs typeface="Verdana"/>
              </a:rPr>
              <a:t>Solution:</a:t>
            </a:r>
            <a:endParaRPr sz="2000">
              <a:latin typeface="Verdana"/>
              <a:cs typeface="Verdana"/>
            </a:endParaRPr>
          </a:p>
          <a:p>
            <a:pPr marL="939165" marR="623570" lvl="1" indent="-53340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939165" algn="l"/>
                <a:tab pos="939800" algn="l"/>
              </a:tabLst>
            </a:pPr>
            <a:r>
              <a:rPr sz="2000" spc="-105" dirty="0">
                <a:latin typeface="Verdana"/>
                <a:cs typeface="Verdana"/>
              </a:rPr>
              <a:t>The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efficiency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basic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search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technique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can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be  </a:t>
            </a:r>
            <a:r>
              <a:rPr sz="2000" spc="-15" dirty="0">
                <a:latin typeface="Verdana"/>
                <a:cs typeface="Verdana"/>
              </a:rPr>
              <a:t>improved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searching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b="1" spc="-200" dirty="0">
                <a:solidFill>
                  <a:srgbClr val="800080"/>
                </a:solidFill>
                <a:latin typeface="Verdana"/>
                <a:cs typeface="Verdana"/>
              </a:rPr>
              <a:t>sorted</a:t>
            </a:r>
            <a:r>
              <a:rPr sz="2000" b="1" spc="-135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000" b="1" spc="-245" dirty="0">
                <a:solidFill>
                  <a:srgbClr val="800080"/>
                </a:solidFill>
                <a:latin typeface="Verdana"/>
                <a:cs typeface="Verdana"/>
              </a:rPr>
              <a:t>list</a:t>
            </a:r>
            <a:r>
              <a:rPr sz="2000" spc="-24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39165" marR="36195" lvl="1" indent="-5334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939165" algn="l"/>
                <a:tab pos="939800" algn="l"/>
              </a:tabLst>
            </a:pPr>
            <a:r>
              <a:rPr sz="2000" spc="-114" dirty="0">
                <a:latin typeface="Verdana"/>
                <a:cs typeface="Verdana"/>
              </a:rPr>
              <a:t>For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searching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on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ascending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list,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search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key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will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be  </a:t>
            </a:r>
            <a:r>
              <a:rPr sz="2000" spc="70" dirty="0">
                <a:latin typeface="Verdana"/>
                <a:cs typeface="Verdana"/>
              </a:rPr>
              <a:t>compared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one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one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until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5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384300" lvl="2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20" dirty="0">
                <a:latin typeface="Verdana"/>
                <a:cs typeface="Verdana"/>
              </a:rPr>
              <a:t>searched </a:t>
            </a:r>
            <a:r>
              <a:rPr sz="2000" spc="-60" dirty="0">
                <a:latin typeface="Verdana"/>
                <a:cs typeface="Verdana"/>
              </a:rPr>
              <a:t>key</a:t>
            </a:r>
            <a:r>
              <a:rPr sz="2000" spc="-465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 </a:t>
            </a:r>
            <a:r>
              <a:rPr sz="2000" b="1" spc="-180" dirty="0">
                <a:solidFill>
                  <a:srgbClr val="800080"/>
                </a:solidFill>
                <a:latin typeface="Verdana"/>
                <a:cs typeface="Verdana"/>
              </a:rPr>
              <a:t>found</a:t>
            </a:r>
            <a:r>
              <a:rPr sz="2000" spc="-18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384300" lvl="2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spc="-45" dirty="0">
                <a:latin typeface="Verdana"/>
                <a:cs typeface="Verdana"/>
              </a:rPr>
              <a:t>Or </a:t>
            </a:r>
            <a:r>
              <a:rPr sz="2000" spc="-100" dirty="0">
                <a:latin typeface="Verdana"/>
                <a:cs typeface="Verdana"/>
              </a:rPr>
              <a:t>until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20" dirty="0">
                <a:latin typeface="Verdana"/>
                <a:cs typeface="Verdana"/>
              </a:rPr>
              <a:t>searched </a:t>
            </a:r>
            <a:r>
              <a:rPr sz="2000" b="1" spc="-125" dirty="0">
                <a:solidFill>
                  <a:srgbClr val="800080"/>
                </a:solidFill>
                <a:latin typeface="Verdana"/>
                <a:cs typeface="Verdana"/>
              </a:rPr>
              <a:t>key </a:t>
            </a:r>
            <a:r>
              <a:rPr sz="2000" b="1" spc="-135" dirty="0">
                <a:solidFill>
                  <a:srgbClr val="800080"/>
                </a:solidFill>
                <a:latin typeface="Verdana"/>
                <a:cs typeface="Verdana"/>
              </a:rPr>
              <a:t>value</a:t>
            </a:r>
            <a:r>
              <a:rPr sz="2000" b="1" spc="-490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000" b="1" spc="-254" dirty="0">
                <a:solidFill>
                  <a:srgbClr val="800080"/>
                </a:solidFill>
                <a:latin typeface="Verdana"/>
                <a:cs typeface="Verdana"/>
              </a:rPr>
              <a:t>is </a:t>
            </a:r>
            <a:r>
              <a:rPr sz="2000" b="1" spc="-200" dirty="0">
                <a:solidFill>
                  <a:srgbClr val="800080"/>
                </a:solidFill>
                <a:latin typeface="Verdana"/>
                <a:cs typeface="Verdana"/>
              </a:rPr>
              <a:t>smaller </a:t>
            </a:r>
            <a:r>
              <a:rPr sz="2000" b="1" spc="-195" dirty="0">
                <a:solidFill>
                  <a:srgbClr val="800080"/>
                </a:solidFill>
                <a:latin typeface="Verdana"/>
                <a:cs typeface="Verdana"/>
              </a:rPr>
              <a:t>than the</a:t>
            </a:r>
            <a:endParaRPr sz="2000">
              <a:latin typeface="Verdana"/>
              <a:cs typeface="Verdana"/>
            </a:endParaRPr>
          </a:p>
          <a:p>
            <a:pPr marL="1383665">
              <a:lnSpc>
                <a:spcPct val="100000"/>
              </a:lnSpc>
            </a:pPr>
            <a:r>
              <a:rPr sz="2000" b="1" spc="-200" dirty="0">
                <a:solidFill>
                  <a:srgbClr val="800080"/>
                </a:solidFill>
                <a:latin typeface="Verdana"/>
                <a:cs typeface="Verdana"/>
              </a:rPr>
              <a:t>item </a:t>
            </a:r>
            <a:r>
              <a:rPr sz="2000" b="1" spc="-105" dirty="0">
                <a:solidFill>
                  <a:srgbClr val="800080"/>
                </a:solidFill>
                <a:latin typeface="Verdana"/>
                <a:cs typeface="Verdana"/>
              </a:rPr>
              <a:t>compared </a:t>
            </a:r>
            <a:r>
              <a:rPr sz="2000" spc="-100" dirty="0">
                <a:latin typeface="Verdana"/>
                <a:cs typeface="Verdana"/>
              </a:rPr>
              <a:t>in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23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list.</a:t>
            </a:r>
            <a:endParaRPr sz="20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480"/>
              </a:spcBef>
            </a:pPr>
            <a:r>
              <a:rPr sz="2000" spc="-425" dirty="0">
                <a:latin typeface="Verdana"/>
                <a:cs typeface="Verdana"/>
              </a:rPr>
              <a:t>=&gt; </a:t>
            </a:r>
            <a:r>
              <a:rPr sz="2000" spc="-210" dirty="0">
                <a:latin typeface="Verdana"/>
                <a:cs typeface="Verdana"/>
              </a:rPr>
              <a:t>This </a:t>
            </a:r>
            <a:r>
              <a:rPr sz="2000" spc="-110" dirty="0">
                <a:latin typeface="Verdana"/>
                <a:cs typeface="Verdana"/>
              </a:rPr>
              <a:t>will </a:t>
            </a:r>
            <a:r>
              <a:rPr sz="2000" spc="-90" dirty="0">
                <a:latin typeface="Verdana"/>
                <a:cs typeface="Verdana"/>
              </a:rPr>
              <a:t>minimize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-20" dirty="0">
                <a:latin typeface="Verdana"/>
                <a:cs typeface="Verdana"/>
              </a:rPr>
              <a:t>searching</a:t>
            </a:r>
            <a:r>
              <a:rPr sz="2000" spc="-4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process.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0564" marR="5080" indent="19304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Improvement </a:t>
            </a:r>
            <a:r>
              <a:rPr sz="4400" spc="-180" dirty="0"/>
              <a:t>of </a:t>
            </a:r>
            <a:r>
              <a:rPr sz="4400" spc="-225" dirty="0"/>
              <a:t>Basic  </a:t>
            </a:r>
            <a:r>
              <a:rPr sz="4400" spc="-235" dirty="0"/>
              <a:t>Sequential </a:t>
            </a:r>
            <a:r>
              <a:rPr sz="4400" spc="-285" dirty="0"/>
              <a:t>Search</a:t>
            </a:r>
            <a:r>
              <a:rPr sz="4400" spc="-530" dirty="0"/>
              <a:t> </a:t>
            </a:r>
            <a:r>
              <a:rPr sz="4400" spc="-465" dirty="0"/>
              <a:t>Tech.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" y="471297"/>
            <a:ext cx="76936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Sequential </a:t>
            </a:r>
            <a:r>
              <a:rPr spc="-235" dirty="0"/>
              <a:t>Searching </a:t>
            </a:r>
            <a:r>
              <a:rPr spc="-170" dirty="0"/>
              <a:t>on </a:t>
            </a:r>
            <a:r>
              <a:rPr spc="-220" dirty="0"/>
              <a:t>Sorted</a:t>
            </a:r>
            <a:r>
              <a:rPr spc="-545" dirty="0"/>
              <a:t> </a:t>
            </a:r>
            <a:r>
              <a:rPr spc="-17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6350" y="1268475"/>
            <a:ext cx="7543800" cy="5304155"/>
          </a:xfrm>
          <a:custGeom>
            <a:avLst/>
            <a:gdLst/>
            <a:ahLst/>
            <a:cxnLst/>
            <a:rect l="l" t="t" r="r" b="b"/>
            <a:pathLst>
              <a:path w="7543800" h="5304155">
                <a:moveTo>
                  <a:pt x="0" y="5303774"/>
                </a:moveTo>
                <a:lnTo>
                  <a:pt x="7543800" y="5303774"/>
                </a:lnTo>
                <a:lnTo>
                  <a:pt x="7543800" y="0"/>
                </a:lnTo>
                <a:lnTo>
                  <a:pt x="0" y="0"/>
                </a:lnTo>
                <a:lnTo>
                  <a:pt x="0" y="530377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6350" y="1254125"/>
            <a:ext cx="0" cy="5332730"/>
          </a:xfrm>
          <a:custGeom>
            <a:avLst/>
            <a:gdLst/>
            <a:ahLst/>
            <a:cxnLst/>
            <a:rect l="l" t="t" r="r" b="b"/>
            <a:pathLst>
              <a:path h="5332730">
                <a:moveTo>
                  <a:pt x="0" y="0"/>
                </a:moveTo>
                <a:lnTo>
                  <a:pt x="0" y="53324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0150" y="1254125"/>
            <a:ext cx="0" cy="5332730"/>
          </a:xfrm>
          <a:custGeom>
            <a:avLst/>
            <a:gdLst/>
            <a:ahLst/>
            <a:cxnLst/>
            <a:rect l="l" t="t" r="r" b="b"/>
            <a:pathLst>
              <a:path h="5332730">
                <a:moveTo>
                  <a:pt x="0" y="0"/>
                </a:moveTo>
                <a:lnTo>
                  <a:pt x="0" y="53324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2062" y="1268475"/>
            <a:ext cx="7572375" cy="0"/>
          </a:xfrm>
          <a:custGeom>
            <a:avLst/>
            <a:gdLst/>
            <a:ahLst/>
            <a:cxnLst/>
            <a:rect l="l" t="t" r="r" b="b"/>
            <a:pathLst>
              <a:path w="7572375">
                <a:moveTo>
                  <a:pt x="0" y="0"/>
                </a:moveTo>
                <a:lnTo>
                  <a:pt x="75723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2062" y="6572250"/>
            <a:ext cx="7572375" cy="0"/>
          </a:xfrm>
          <a:custGeom>
            <a:avLst/>
            <a:gdLst/>
            <a:ahLst/>
            <a:cxnLst/>
            <a:rect l="l" t="t" r="r" b="b"/>
            <a:pathLst>
              <a:path w="7572375">
                <a:moveTo>
                  <a:pt x="0" y="0"/>
                </a:moveTo>
                <a:lnTo>
                  <a:pt x="75723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5216" y="1274140"/>
            <a:ext cx="698627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SortedSeqSearch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search_key, const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array[ ],</a:t>
            </a:r>
            <a:endParaRPr sz="1800">
              <a:latin typeface="Courier New"/>
              <a:cs typeface="Courier New"/>
            </a:endParaRPr>
          </a:p>
          <a:p>
            <a:pPr marR="699135" algn="ctr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array_size)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spc="-10" dirty="0">
                <a:latin typeface="Courier New"/>
                <a:cs typeface="Courier New"/>
              </a:rPr>
              <a:t>int p;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 index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-1; </a:t>
            </a:r>
            <a:r>
              <a:rPr sz="1800" i="1" spc="-10" dirty="0">
                <a:latin typeface="Courier New"/>
                <a:cs typeface="Courier New"/>
              </a:rPr>
              <a:t>//-1 means record not</a:t>
            </a:r>
            <a:r>
              <a:rPr sz="1800" i="1" spc="-5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found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( p = </a:t>
            </a:r>
            <a:r>
              <a:rPr sz="1800" spc="-10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p &lt; </a:t>
            </a:r>
            <a:r>
              <a:rPr sz="1800" spc="-10" dirty="0">
                <a:latin typeface="Courier New"/>
                <a:cs typeface="Courier New"/>
              </a:rPr>
              <a:t>array_size; p++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5"/>
              </a:spcBef>
              <a:tabLst>
                <a:tab pos="832485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(search_key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array [p]</a:t>
            </a:r>
            <a:r>
              <a:rPr sz="1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138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// loop repetition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terminated</a:t>
            </a:r>
            <a:endParaRPr sz="18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// when the value </a:t>
            </a:r>
            <a:r>
              <a:rPr sz="1800" i="1" spc="-5" dirty="0">
                <a:latin typeface="Courier New"/>
                <a:cs typeface="Courier New"/>
              </a:rPr>
              <a:t>of </a:t>
            </a:r>
            <a:r>
              <a:rPr sz="1800" i="1" spc="-10" dirty="0">
                <a:latin typeface="Courier New"/>
                <a:cs typeface="Courier New"/>
              </a:rPr>
              <a:t>search </a:t>
            </a:r>
            <a:r>
              <a:rPr sz="1800" i="1" spc="-5" dirty="0">
                <a:latin typeface="Courier New"/>
                <a:cs typeface="Courier New"/>
              </a:rPr>
              <a:t>key</a:t>
            </a:r>
            <a:r>
              <a:rPr sz="1800" i="1" spc="-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// smaller than the current array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element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(search_key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8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array[p])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291" y="4841240"/>
            <a:ext cx="398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urier New"/>
                <a:cs typeface="Courier New"/>
              </a:rPr>
              <a:t>// </a:t>
            </a:r>
            <a:r>
              <a:rPr sz="1800" i="1" spc="-10" dirty="0">
                <a:latin typeface="Courier New"/>
                <a:cs typeface="Courier New"/>
              </a:rPr>
              <a:t>assign current array</a:t>
            </a:r>
            <a:r>
              <a:rPr sz="1800" i="1" spc="-8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173" y="4841240"/>
            <a:ext cx="2715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3630" marR="23685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index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  </a:t>
            </a:r>
            <a:r>
              <a:rPr sz="1800" spc="-10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" dirty="0">
                <a:latin typeface="Courier New"/>
                <a:cs typeface="Courier New"/>
              </a:rPr>
              <a:t>// </a:t>
            </a:r>
            <a:r>
              <a:rPr sz="1800" spc="-5" dirty="0">
                <a:latin typeface="Courier New"/>
                <a:cs typeface="Courier New"/>
              </a:rPr>
              <a:t>end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else-if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}</a:t>
            </a:r>
            <a:r>
              <a:rPr sz="1800" i="1" spc="-10" dirty="0">
                <a:latin typeface="Courier New"/>
                <a:cs typeface="Courier New"/>
              </a:rPr>
              <a:t>//end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for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216" y="5938824"/>
            <a:ext cx="616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return index; </a:t>
            </a:r>
            <a:r>
              <a:rPr sz="1800" spc="-5" dirty="0">
                <a:latin typeface="Courier New"/>
                <a:cs typeface="Courier New"/>
              </a:rPr>
              <a:t>// </a:t>
            </a:r>
            <a:r>
              <a:rPr sz="1800" spc="-10" dirty="0">
                <a:latin typeface="Courier New"/>
                <a:cs typeface="Courier New"/>
              </a:rPr>
              <a:t>return </a:t>
            </a:r>
            <a:r>
              <a:rPr sz="1800" spc="-5" dirty="0">
                <a:latin typeface="Courier New"/>
                <a:cs typeface="Courier New"/>
              </a:rPr>
              <a:t>the </a:t>
            </a:r>
            <a:r>
              <a:rPr sz="1800" spc="-10" dirty="0">
                <a:latin typeface="Courier New"/>
                <a:cs typeface="Courier New"/>
              </a:rPr>
              <a:t>value of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 </a:t>
            </a:r>
            <a:r>
              <a:rPr sz="1800" i="1" spc="-10" dirty="0">
                <a:latin typeface="Courier New"/>
                <a:cs typeface="Courier New"/>
              </a:rPr>
              <a:t>//end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function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205" rIns="0" bIns="0" rtlCol="0">
            <a:spAutoFit/>
          </a:bodyPr>
          <a:lstStyle/>
          <a:p>
            <a:pPr marL="1658620" marR="5080" indent="-1061085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Steps </a:t>
            </a:r>
            <a:r>
              <a:rPr spc="-180" dirty="0"/>
              <a:t>to </a:t>
            </a:r>
            <a:r>
              <a:rPr spc="-320" dirty="0"/>
              <a:t>Execute </a:t>
            </a:r>
            <a:r>
              <a:rPr spc="-220" dirty="0"/>
              <a:t>Sequential</a:t>
            </a:r>
            <a:r>
              <a:rPr spc="-490" dirty="0"/>
              <a:t> </a:t>
            </a:r>
            <a:r>
              <a:rPr spc="-265" dirty="0"/>
              <a:t>Search  </a:t>
            </a:r>
            <a:r>
              <a:rPr spc="-260" dirty="0"/>
              <a:t>Function </a:t>
            </a:r>
            <a:r>
              <a:rPr spc="-170" dirty="0"/>
              <a:t>on </a:t>
            </a:r>
            <a:r>
              <a:rPr spc="-160" dirty="0"/>
              <a:t>a </a:t>
            </a:r>
            <a:r>
              <a:rPr spc="-220" dirty="0"/>
              <a:t>Sorted</a:t>
            </a:r>
            <a:r>
              <a:rPr spc="-595" dirty="0"/>
              <a:t> </a:t>
            </a:r>
            <a:r>
              <a:rPr spc="-28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117" y="1626159"/>
            <a:ext cx="3408045" cy="1318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600" spc="-145" dirty="0">
                <a:latin typeface="Verdana"/>
                <a:cs typeface="Verdana"/>
              </a:rPr>
              <a:t>Assume:</a:t>
            </a:r>
            <a:endParaRPr sz="2600">
              <a:latin typeface="Verdana"/>
              <a:cs typeface="Verdana"/>
            </a:endParaRPr>
          </a:p>
          <a:p>
            <a:pPr marL="652780" indent="-247015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653415" algn="l"/>
              </a:tabLst>
            </a:pPr>
            <a:r>
              <a:rPr sz="2400" b="1" spc="-5" dirty="0">
                <a:latin typeface="Courier New"/>
                <a:cs typeface="Courier New"/>
              </a:rPr>
              <a:t>search_key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53415" algn="l"/>
              </a:tabLst>
            </a:pPr>
            <a:r>
              <a:rPr sz="2400" b="1" spc="-5" dirty="0">
                <a:latin typeface="Courier New"/>
                <a:cs typeface="Courier New"/>
              </a:rPr>
              <a:t>array_size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3376" y="3500437"/>
            <a:ext cx="3957954" cy="2514600"/>
          </a:xfrm>
          <a:custGeom>
            <a:avLst/>
            <a:gdLst/>
            <a:ahLst/>
            <a:cxnLst/>
            <a:rect l="l" t="t" r="r" b="b"/>
            <a:pathLst>
              <a:path w="3957954" h="2514600">
                <a:moveTo>
                  <a:pt x="0" y="2514600"/>
                </a:moveTo>
                <a:lnTo>
                  <a:pt x="3957574" y="2514600"/>
                </a:lnTo>
                <a:lnTo>
                  <a:pt x="3957574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3376" y="3486150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1077" y="3486150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1877" y="3486150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8477" y="3486150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7525" y="3500373"/>
            <a:ext cx="7115175" cy="0"/>
          </a:xfrm>
          <a:custGeom>
            <a:avLst/>
            <a:gdLst/>
            <a:ahLst/>
            <a:cxnLst/>
            <a:rect l="l" t="t" r="r" b="b"/>
            <a:pathLst>
              <a:path w="7115175">
                <a:moveTo>
                  <a:pt x="0" y="0"/>
                </a:moveTo>
                <a:lnTo>
                  <a:pt x="71151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7525" y="6015037"/>
            <a:ext cx="7115175" cy="0"/>
          </a:xfrm>
          <a:custGeom>
            <a:avLst/>
            <a:gdLst/>
            <a:ahLst/>
            <a:cxnLst/>
            <a:rect l="l" t="t" r="r" b="b"/>
            <a:pathLst>
              <a:path w="7115175">
                <a:moveTo>
                  <a:pt x="0" y="0"/>
                </a:moveTo>
                <a:lnTo>
                  <a:pt x="71151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6164" y="3514661"/>
            <a:ext cx="1050925" cy="24866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22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75"/>
              </a:spcBef>
            </a:pPr>
            <a:r>
              <a:rPr sz="2200" spc="-5" dirty="0">
                <a:latin typeface="Times New Roman"/>
                <a:cs typeface="Times New Roman"/>
              </a:rPr>
              <a:t>Step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27" y="3514661"/>
            <a:ext cx="2037080" cy="24866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2225" rIns="0" bIns="0" rtlCol="0">
            <a:spAutoFit/>
          </a:bodyPr>
          <a:lstStyle/>
          <a:p>
            <a:pPr marL="85725" marR="135255">
              <a:lnSpc>
                <a:spcPct val="100000"/>
              </a:lnSpc>
              <a:spcBef>
                <a:spcPts val="175"/>
              </a:spcBef>
            </a:pPr>
            <a:r>
              <a:rPr sz="2200" spc="-5" dirty="0">
                <a:latin typeface="Times New Roman"/>
                <a:cs typeface="Times New Roman"/>
              </a:rPr>
              <a:t>Initial value </a:t>
            </a:r>
            <a:r>
              <a:rPr sz="2200" dirty="0">
                <a:latin typeface="Times New Roman"/>
                <a:cs typeface="Times New Roman"/>
              </a:rPr>
              <a:t>for  </a:t>
            </a:r>
            <a:r>
              <a:rPr sz="2200" spc="-5" dirty="0">
                <a:latin typeface="Times New Roman"/>
                <a:cs typeface="Times New Roman"/>
              </a:rPr>
              <a:t>variable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index 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b="1" spc="-5" dirty="0">
                <a:latin typeface="Courier New"/>
                <a:cs typeface="Courier New"/>
              </a:rPr>
              <a:t>array  </a:t>
            </a:r>
            <a:r>
              <a:rPr sz="2200" spc="-5" dirty="0"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9076" y="3652773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7552" y="5021326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65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37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09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81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93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5352" y="454977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2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5001" y="4929632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77970" y="4590415"/>
            <a:ext cx="2066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2120" algn="l"/>
                <a:tab pos="909955" algn="l"/>
                <a:tab pos="1367155" algn="l"/>
                <a:tab pos="1824355" algn="l"/>
              </a:tabLst>
            </a:pPr>
            <a:r>
              <a:rPr sz="1800" spc="-7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1	22	33	44	55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59352" y="4247006"/>
          <a:ext cx="2285998" cy="31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457200"/>
                <a:gridCol w="457200"/>
                <a:gridCol w="457200"/>
                <a:gridCol w="456564"/>
              </a:tblGrid>
              <a:tr h="316865">
                <a:tc>
                  <a:txBody>
                    <a:bodyPr/>
                    <a:lstStyle/>
                    <a:p>
                      <a:pPr marL="952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925189" y="3659251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97022" y="4557725"/>
            <a:ext cx="697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0057" y="5046979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4223" y="664809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653" y="1374775"/>
            <a:ext cx="1141730" cy="2514600"/>
          </a:xfrm>
          <a:custGeom>
            <a:avLst/>
            <a:gdLst/>
            <a:ahLst/>
            <a:cxnLst/>
            <a:rect l="l" t="t" r="r" b="b"/>
            <a:pathLst>
              <a:path w="1141730" h="2514600">
                <a:moveTo>
                  <a:pt x="0" y="2514600"/>
                </a:moveTo>
                <a:lnTo>
                  <a:pt x="1141412" y="2514600"/>
                </a:lnTo>
                <a:lnTo>
                  <a:pt x="1141412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2052" y="1374775"/>
            <a:ext cx="4211955" cy="2514600"/>
          </a:xfrm>
          <a:custGeom>
            <a:avLst/>
            <a:gdLst/>
            <a:ahLst/>
            <a:cxnLst/>
            <a:rect l="l" t="t" r="r" b="b"/>
            <a:pathLst>
              <a:path w="4211955" h="2514600">
                <a:moveTo>
                  <a:pt x="0" y="2514600"/>
                </a:moveTo>
                <a:lnTo>
                  <a:pt x="4211574" y="2514600"/>
                </a:lnTo>
                <a:lnTo>
                  <a:pt x="4211574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753" y="1374775"/>
            <a:ext cx="2190750" cy="2514600"/>
          </a:xfrm>
          <a:custGeom>
            <a:avLst/>
            <a:gdLst/>
            <a:ahLst/>
            <a:cxnLst/>
            <a:rect l="l" t="t" r="r" b="b"/>
            <a:pathLst>
              <a:path w="2190750" h="2514600">
                <a:moveTo>
                  <a:pt x="0" y="2514600"/>
                </a:moveTo>
                <a:lnTo>
                  <a:pt x="2190750" y="2514600"/>
                </a:lnTo>
                <a:lnTo>
                  <a:pt x="219075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653" y="3889375"/>
            <a:ext cx="1141730" cy="2514600"/>
          </a:xfrm>
          <a:custGeom>
            <a:avLst/>
            <a:gdLst/>
            <a:ahLst/>
            <a:cxnLst/>
            <a:rect l="l" t="t" r="r" b="b"/>
            <a:pathLst>
              <a:path w="1141730" h="2514600">
                <a:moveTo>
                  <a:pt x="0" y="2514600"/>
                </a:moveTo>
                <a:lnTo>
                  <a:pt x="1141412" y="2514600"/>
                </a:lnTo>
                <a:lnTo>
                  <a:pt x="1141412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2052" y="3889375"/>
            <a:ext cx="4211955" cy="2514600"/>
          </a:xfrm>
          <a:custGeom>
            <a:avLst/>
            <a:gdLst/>
            <a:ahLst/>
            <a:cxnLst/>
            <a:rect l="l" t="t" r="r" b="b"/>
            <a:pathLst>
              <a:path w="4211955" h="2514600">
                <a:moveTo>
                  <a:pt x="0" y="2514600"/>
                </a:moveTo>
                <a:lnTo>
                  <a:pt x="4211574" y="2514600"/>
                </a:lnTo>
                <a:lnTo>
                  <a:pt x="4211574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753" y="3889375"/>
            <a:ext cx="2190750" cy="2514600"/>
          </a:xfrm>
          <a:custGeom>
            <a:avLst/>
            <a:gdLst/>
            <a:ahLst/>
            <a:cxnLst/>
            <a:rect l="l" t="t" r="r" b="b"/>
            <a:pathLst>
              <a:path w="2190750" h="2514600">
                <a:moveTo>
                  <a:pt x="0" y="2514600"/>
                </a:moveTo>
                <a:lnTo>
                  <a:pt x="2190750" y="2514600"/>
                </a:lnTo>
                <a:lnTo>
                  <a:pt x="219075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2052" y="136055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753" y="136055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6365" y="3889375"/>
            <a:ext cx="7572375" cy="0"/>
          </a:xfrm>
          <a:custGeom>
            <a:avLst/>
            <a:gdLst/>
            <a:ahLst/>
            <a:cxnLst/>
            <a:rect l="l" t="t" r="r" b="b"/>
            <a:pathLst>
              <a:path w="7572375">
                <a:moveTo>
                  <a:pt x="0" y="0"/>
                </a:moveTo>
                <a:lnTo>
                  <a:pt x="757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653" y="136055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4504" y="1360550"/>
            <a:ext cx="0" cy="5057775"/>
          </a:xfrm>
          <a:custGeom>
            <a:avLst/>
            <a:gdLst/>
            <a:ahLst/>
            <a:cxnLst/>
            <a:rect l="l" t="t" r="r" b="b"/>
            <a:pathLst>
              <a:path h="5057775">
                <a:moveTo>
                  <a:pt x="0" y="0"/>
                </a:moveTo>
                <a:lnTo>
                  <a:pt x="0" y="50577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6365" y="1374775"/>
            <a:ext cx="7572375" cy="0"/>
          </a:xfrm>
          <a:custGeom>
            <a:avLst/>
            <a:gdLst/>
            <a:ahLst/>
            <a:cxnLst/>
            <a:rect l="l" t="t" r="r" b="b"/>
            <a:pathLst>
              <a:path w="7572375">
                <a:moveTo>
                  <a:pt x="0" y="0"/>
                </a:moveTo>
                <a:lnTo>
                  <a:pt x="757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6365" y="6403975"/>
            <a:ext cx="7572375" cy="0"/>
          </a:xfrm>
          <a:custGeom>
            <a:avLst/>
            <a:gdLst/>
            <a:ahLst/>
            <a:cxnLst/>
            <a:rect l="l" t="t" r="r" b="b"/>
            <a:pathLst>
              <a:path w="7572375">
                <a:moveTo>
                  <a:pt x="0" y="0"/>
                </a:moveTo>
                <a:lnTo>
                  <a:pt x="757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9444" y="1398854"/>
            <a:ext cx="732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Step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3509" y="1347958"/>
            <a:ext cx="1964689" cy="18027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235"/>
              </a:spcBef>
            </a:pPr>
            <a:r>
              <a:rPr sz="2200" spc="-5" dirty="0">
                <a:latin typeface="Times New Roman"/>
                <a:cs typeface="Times New Roman"/>
              </a:rPr>
              <a:t>p = 1  </a:t>
            </a:r>
            <a:r>
              <a:rPr sz="2200" b="1" spc="-5" dirty="0">
                <a:latin typeface="Courier New"/>
                <a:cs typeface="Courier New"/>
              </a:rPr>
              <a:t>search_key</a:t>
            </a:r>
            <a:r>
              <a:rPr sz="2200" b="1" spc="-7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 compared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12700" marR="132715">
              <a:lnSpc>
                <a:spcPts val="2510"/>
              </a:lnSpc>
              <a:spcBef>
                <a:spcPts val="190"/>
              </a:spcBef>
            </a:pPr>
            <a:r>
              <a:rPr sz="2200" spc="-5" dirty="0">
                <a:latin typeface="Times New Roman"/>
                <a:cs typeface="Times New Roman"/>
              </a:rPr>
              <a:t>the first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element  in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9444" y="3914013"/>
            <a:ext cx="732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Step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93509" y="3862730"/>
            <a:ext cx="1964689" cy="21323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229"/>
              </a:spcBef>
            </a:pPr>
            <a:r>
              <a:rPr sz="2200" spc="-5" dirty="0">
                <a:latin typeface="Times New Roman"/>
                <a:cs typeface="Times New Roman"/>
              </a:rPr>
              <a:t>p = 2  </a:t>
            </a:r>
            <a:r>
              <a:rPr sz="2200" b="1" spc="-5" dirty="0">
                <a:latin typeface="Courier New"/>
                <a:cs typeface="Courier New"/>
              </a:rPr>
              <a:t>search_key</a:t>
            </a:r>
            <a:r>
              <a:rPr sz="2200" b="1" spc="-7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 compared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12700" marR="361315">
              <a:lnSpc>
                <a:spcPct val="966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the second  </a:t>
            </a:r>
            <a:r>
              <a:rPr sz="2200" spc="-10" dirty="0">
                <a:latin typeface="Times New Roman"/>
                <a:cs typeface="Times New Roman"/>
              </a:rPr>
              <a:t>element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b="1" spc="-5" dirty="0"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6503" y="198437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4503" y="343217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6303" y="2746400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35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7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79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51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63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2303" y="27321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41953" y="2746375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1953" y="3112007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956303" y="2746375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925061" y="2428874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786503" y="449897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94503" y="5946775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3503" y="5260975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35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07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279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51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63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42303" y="524675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1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1953" y="5260975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41953" y="5626582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956303" y="5260975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932682" y="4943837"/>
          <a:ext cx="2355850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460375"/>
                <a:gridCol w="457200"/>
                <a:gridCol w="457200"/>
                <a:gridCol w="488950"/>
              </a:tblGrid>
              <a:tr h="253365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184903" y="3048000"/>
            <a:ext cx="840740" cy="390525"/>
          </a:xfrm>
          <a:custGeom>
            <a:avLst/>
            <a:gdLst/>
            <a:ahLst/>
            <a:cxnLst/>
            <a:rect l="l" t="t" r="r" b="b"/>
            <a:pathLst>
              <a:path w="840739" h="390525">
                <a:moveTo>
                  <a:pt x="71958" y="28909"/>
                </a:moveTo>
                <a:lnTo>
                  <a:pt x="66716" y="40452"/>
                </a:lnTo>
                <a:lnTo>
                  <a:pt x="835533" y="390016"/>
                </a:lnTo>
                <a:lnTo>
                  <a:pt x="840740" y="378333"/>
                </a:lnTo>
                <a:lnTo>
                  <a:pt x="71958" y="28909"/>
                </a:lnTo>
                <a:close/>
              </a:path>
              <a:path w="840739" h="390525">
                <a:moveTo>
                  <a:pt x="85090" y="0"/>
                </a:moveTo>
                <a:lnTo>
                  <a:pt x="0" y="3175"/>
                </a:lnTo>
                <a:lnTo>
                  <a:pt x="53594" y="69341"/>
                </a:lnTo>
                <a:lnTo>
                  <a:pt x="66716" y="40452"/>
                </a:lnTo>
                <a:lnTo>
                  <a:pt x="55118" y="35178"/>
                </a:lnTo>
                <a:lnTo>
                  <a:pt x="60325" y="23622"/>
                </a:lnTo>
                <a:lnTo>
                  <a:pt x="74360" y="23622"/>
                </a:lnTo>
                <a:lnTo>
                  <a:pt x="85090" y="0"/>
                </a:lnTo>
                <a:close/>
              </a:path>
              <a:path w="840739" h="390525">
                <a:moveTo>
                  <a:pt x="60325" y="23622"/>
                </a:moveTo>
                <a:lnTo>
                  <a:pt x="55118" y="35178"/>
                </a:lnTo>
                <a:lnTo>
                  <a:pt x="66716" y="40452"/>
                </a:lnTo>
                <a:lnTo>
                  <a:pt x="71958" y="28909"/>
                </a:lnTo>
                <a:lnTo>
                  <a:pt x="60325" y="23622"/>
                </a:lnTo>
                <a:close/>
              </a:path>
              <a:path w="840739" h="390525">
                <a:moveTo>
                  <a:pt x="74360" y="23622"/>
                </a:moveTo>
                <a:lnTo>
                  <a:pt x="60325" y="23622"/>
                </a:lnTo>
                <a:lnTo>
                  <a:pt x="71958" y="28909"/>
                </a:lnTo>
                <a:lnTo>
                  <a:pt x="7436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42103" y="5565775"/>
            <a:ext cx="385445" cy="386080"/>
          </a:xfrm>
          <a:custGeom>
            <a:avLst/>
            <a:gdLst/>
            <a:ahLst/>
            <a:cxnLst/>
            <a:rect l="l" t="t" r="r" b="b"/>
            <a:pathLst>
              <a:path w="385445" h="386079">
                <a:moveTo>
                  <a:pt x="58295" y="49428"/>
                </a:moveTo>
                <a:lnTo>
                  <a:pt x="49362" y="58368"/>
                </a:lnTo>
                <a:lnTo>
                  <a:pt x="376428" y="385495"/>
                </a:lnTo>
                <a:lnTo>
                  <a:pt x="385445" y="376504"/>
                </a:lnTo>
                <a:lnTo>
                  <a:pt x="58295" y="49428"/>
                </a:lnTo>
                <a:close/>
              </a:path>
              <a:path w="385445" h="386079">
                <a:moveTo>
                  <a:pt x="0" y="0"/>
                </a:moveTo>
                <a:lnTo>
                  <a:pt x="26924" y="80822"/>
                </a:lnTo>
                <a:lnTo>
                  <a:pt x="49362" y="58368"/>
                </a:lnTo>
                <a:lnTo>
                  <a:pt x="40386" y="49390"/>
                </a:lnTo>
                <a:lnTo>
                  <a:pt x="49275" y="40411"/>
                </a:lnTo>
                <a:lnTo>
                  <a:pt x="67306" y="40411"/>
                </a:lnTo>
                <a:lnTo>
                  <a:pt x="80772" y="26936"/>
                </a:lnTo>
                <a:lnTo>
                  <a:pt x="0" y="0"/>
                </a:lnTo>
                <a:close/>
              </a:path>
              <a:path w="385445" h="386079">
                <a:moveTo>
                  <a:pt x="49275" y="40411"/>
                </a:moveTo>
                <a:lnTo>
                  <a:pt x="40386" y="49390"/>
                </a:lnTo>
                <a:lnTo>
                  <a:pt x="49362" y="58368"/>
                </a:lnTo>
                <a:lnTo>
                  <a:pt x="58295" y="49428"/>
                </a:lnTo>
                <a:lnTo>
                  <a:pt x="49275" y="40411"/>
                </a:lnTo>
                <a:close/>
              </a:path>
              <a:path w="385445" h="386079">
                <a:moveTo>
                  <a:pt x="67306" y="40411"/>
                </a:moveTo>
                <a:lnTo>
                  <a:pt x="49275" y="40411"/>
                </a:lnTo>
                <a:lnTo>
                  <a:pt x="58295" y="49428"/>
                </a:lnTo>
                <a:lnTo>
                  <a:pt x="67306" y="40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79341" y="1990471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85845" y="2752471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40785" y="345440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63466" y="4505401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85845" y="5267705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24910" y="5953455"/>
            <a:ext cx="139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16635" y="4953"/>
            <a:ext cx="73469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50" marR="5080" indent="-1061085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Steps </a:t>
            </a:r>
            <a:r>
              <a:rPr spc="-180" dirty="0"/>
              <a:t>to </a:t>
            </a:r>
            <a:r>
              <a:rPr spc="-320" dirty="0"/>
              <a:t>Execute </a:t>
            </a:r>
            <a:r>
              <a:rPr spc="-220" dirty="0"/>
              <a:t>Sequential</a:t>
            </a:r>
            <a:r>
              <a:rPr spc="-490" dirty="0"/>
              <a:t> </a:t>
            </a:r>
            <a:r>
              <a:rPr spc="-265" dirty="0"/>
              <a:t>Search  </a:t>
            </a:r>
            <a:r>
              <a:rPr spc="-260" dirty="0"/>
              <a:t>Function </a:t>
            </a:r>
            <a:r>
              <a:rPr spc="-170" dirty="0"/>
              <a:t>on </a:t>
            </a:r>
            <a:r>
              <a:rPr spc="-160" dirty="0"/>
              <a:t>a </a:t>
            </a:r>
            <a:r>
              <a:rPr spc="-220" dirty="0"/>
              <a:t>Sorted</a:t>
            </a:r>
            <a:r>
              <a:rPr spc="-595" dirty="0"/>
              <a:t> </a:t>
            </a:r>
            <a:r>
              <a:rPr spc="-280" dirty="0"/>
              <a:t>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91" y="1484781"/>
            <a:ext cx="1148080" cy="5255260"/>
          </a:xfrm>
          <a:custGeom>
            <a:avLst/>
            <a:gdLst/>
            <a:ahLst/>
            <a:cxnLst/>
            <a:rect l="l" t="t" r="r" b="b"/>
            <a:pathLst>
              <a:path w="1148080" h="5255259">
                <a:moveTo>
                  <a:pt x="0" y="5254752"/>
                </a:moveTo>
                <a:lnTo>
                  <a:pt x="1147762" y="5254752"/>
                </a:lnTo>
                <a:lnTo>
                  <a:pt x="1147762" y="0"/>
                </a:lnTo>
                <a:lnTo>
                  <a:pt x="0" y="0"/>
                </a:lnTo>
                <a:lnTo>
                  <a:pt x="0" y="5254752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47367" y="1484781"/>
            <a:ext cx="4368800" cy="5255260"/>
          </a:xfrm>
          <a:custGeom>
            <a:avLst/>
            <a:gdLst/>
            <a:ahLst/>
            <a:cxnLst/>
            <a:rect l="l" t="t" r="r" b="b"/>
            <a:pathLst>
              <a:path w="4368800" h="5255259">
                <a:moveTo>
                  <a:pt x="0" y="5254752"/>
                </a:moveTo>
                <a:lnTo>
                  <a:pt x="4368800" y="5254752"/>
                </a:lnTo>
                <a:lnTo>
                  <a:pt x="4368800" y="0"/>
                </a:lnTo>
                <a:lnTo>
                  <a:pt x="0" y="0"/>
                </a:lnTo>
                <a:lnTo>
                  <a:pt x="0" y="5254752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6166" y="1484781"/>
            <a:ext cx="2256155" cy="5255260"/>
          </a:xfrm>
          <a:custGeom>
            <a:avLst/>
            <a:gdLst/>
            <a:ahLst/>
            <a:cxnLst/>
            <a:rect l="l" t="t" r="r" b="b"/>
            <a:pathLst>
              <a:path w="2256154" h="5255259">
                <a:moveTo>
                  <a:pt x="0" y="5254752"/>
                </a:moveTo>
                <a:lnTo>
                  <a:pt x="2255900" y="5254752"/>
                </a:lnTo>
                <a:lnTo>
                  <a:pt x="2255900" y="0"/>
                </a:lnTo>
                <a:lnTo>
                  <a:pt x="0" y="0"/>
                </a:lnTo>
                <a:lnTo>
                  <a:pt x="0" y="5254752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7367" y="1470533"/>
            <a:ext cx="0" cy="5283835"/>
          </a:xfrm>
          <a:custGeom>
            <a:avLst/>
            <a:gdLst/>
            <a:ahLst/>
            <a:cxnLst/>
            <a:rect l="l" t="t" r="r" b="b"/>
            <a:pathLst>
              <a:path h="5283834">
                <a:moveTo>
                  <a:pt x="0" y="0"/>
                </a:moveTo>
                <a:lnTo>
                  <a:pt x="0" y="5283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6166" y="1470533"/>
            <a:ext cx="0" cy="5283835"/>
          </a:xfrm>
          <a:custGeom>
            <a:avLst/>
            <a:gdLst/>
            <a:ahLst/>
            <a:cxnLst/>
            <a:rect l="l" t="t" r="r" b="b"/>
            <a:pathLst>
              <a:path h="5283834">
                <a:moveTo>
                  <a:pt x="0" y="0"/>
                </a:moveTo>
                <a:lnTo>
                  <a:pt x="0" y="5283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591" y="1470533"/>
            <a:ext cx="0" cy="5283835"/>
          </a:xfrm>
          <a:custGeom>
            <a:avLst/>
            <a:gdLst/>
            <a:ahLst/>
            <a:cxnLst/>
            <a:rect l="l" t="t" r="r" b="b"/>
            <a:pathLst>
              <a:path h="5283834">
                <a:moveTo>
                  <a:pt x="0" y="0"/>
                </a:moveTo>
                <a:lnTo>
                  <a:pt x="0" y="5283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1941" y="1470533"/>
            <a:ext cx="0" cy="5283835"/>
          </a:xfrm>
          <a:custGeom>
            <a:avLst/>
            <a:gdLst/>
            <a:ahLst/>
            <a:cxnLst/>
            <a:rect l="l" t="t" r="r" b="b"/>
            <a:pathLst>
              <a:path h="5283834">
                <a:moveTo>
                  <a:pt x="0" y="0"/>
                </a:moveTo>
                <a:lnTo>
                  <a:pt x="0" y="5283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304" y="1484757"/>
            <a:ext cx="7801609" cy="0"/>
          </a:xfrm>
          <a:custGeom>
            <a:avLst/>
            <a:gdLst/>
            <a:ahLst/>
            <a:cxnLst/>
            <a:rect l="l" t="t" r="r" b="b"/>
            <a:pathLst>
              <a:path w="7801609">
                <a:moveTo>
                  <a:pt x="0" y="0"/>
                </a:moveTo>
                <a:lnTo>
                  <a:pt x="78009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304" y="6739532"/>
            <a:ext cx="7801609" cy="0"/>
          </a:xfrm>
          <a:custGeom>
            <a:avLst/>
            <a:gdLst/>
            <a:ahLst/>
            <a:cxnLst/>
            <a:rect l="l" t="t" r="r" b="b"/>
            <a:pathLst>
              <a:path w="7801609">
                <a:moveTo>
                  <a:pt x="0" y="0"/>
                </a:moveTo>
                <a:lnTo>
                  <a:pt x="78009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8509" y="1911476"/>
            <a:ext cx="73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Step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6050" y="1457940"/>
            <a:ext cx="2085339" cy="52406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25730">
              <a:lnSpc>
                <a:spcPct val="110000"/>
              </a:lnSpc>
              <a:spcBef>
                <a:spcPts val="235"/>
              </a:spcBef>
            </a:pPr>
            <a:r>
              <a:rPr sz="2200" spc="-5" dirty="0">
                <a:latin typeface="Times New Roman"/>
                <a:cs typeface="Times New Roman"/>
              </a:rPr>
              <a:t>p = 3  </a:t>
            </a:r>
            <a:r>
              <a:rPr sz="2200" b="1" spc="-5" dirty="0">
                <a:latin typeface="Courier New"/>
                <a:cs typeface="Courier New"/>
              </a:rPr>
              <a:t>search_key</a:t>
            </a:r>
            <a:r>
              <a:rPr sz="2200" b="1" spc="-7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 compared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12700" marR="176530">
              <a:lnSpc>
                <a:spcPts val="2510"/>
              </a:lnSpc>
              <a:spcBef>
                <a:spcPts val="190"/>
              </a:spcBef>
              <a:tabLst>
                <a:tab pos="78041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third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 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the	</a:t>
            </a:r>
            <a:r>
              <a:rPr sz="2200" b="1" spc="-5" dirty="0"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  <a:p>
            <a:pPr marL="152400" marR="248285" indent="-139700">
              <a:lnSpc>
                <a:spcPct val="120000"/>
              </a:lnSpc>
              <a:spcBef>
                <a:spcPts val="70"/>
              </a:spcBef>
              <a:buChar char="•"/>
              <a:tabLst>
                <a:tab pos="1803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value of  </a:t>
            </a:r>
            <a:r>
              <a:rPr sz="2200" b="1" spc="-5" dirty="0">
                <a:latin typeface="Courier New"/>
                <a:cs typeface="Courier New"/>
              </a:rPr>
              <a:t>search_key  </a:t>
            </a:r>
            <a:r>
              <a:rPr sz="2200" spc="-5" dirty="0">
                <a:latin typeface="Times New Roman"/>
                <a:cs typeface="Times New Roman"/>
              </a:rPr>
              <a:t>is smaller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9339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	current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37945" algn="l"/>
              </a:tabLst>
            </a:pPr>
            <a:r>
              <a:rPr sz="2200" spc="-10" dirty="0">
                <a:latin typeface="Times New Roman"/>
                <a:cs typeface="Times New Roman"/>
              </a:rPr>
              <a:t>element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	array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75"/>
              </a:spcBef>
              <a:buChar char="•"/>
              <a:tabLst>
                <a:tab pos="180340" algn="l"/>
              </a:tabLst>
            </a:pPr>
            <a:r>
              <a:rPr sz="2200" spc="-5" dirty="0">
                <a:latin typeface="Times New Roman"/>
                <a:cs typeface="Times New Roman"/>
              </a:rPr>
              <a:t>loop repetition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 terminated using  “</a:t>
            </a:r>
            <a:r>
              <a:rPr sz="2200" b="1" spc="-5" dirty="0">
                <a:latin typeface="Courier New"/>
                <a:cs typeface="Courier New"/>
              </a:rPr>
              <a:t>break</a:t>
            </a:r>
            <a:r>
              <a:rPr sz="2200" spc="-5" dirty="0">
                <a:latin typeface="Times New Roman"/>
                <a:cs typeface="Times New Roman"/>
              </a:rPr>
              <a:t>”  statement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9266" y="2399157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7140" y="3846957"/>
            <a:ext cx="142430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3340" y="3161182"/>
            <a:ext cx="457200" cy="365760"/>
          </a:xfrm>
          <a:custGeom>
            <a:avLst/>
            <a:gdLst/>
            <a:ahLst/>
            <a:cxnLst/>
            <a:rect l="l" t="t" r="r" b="b"/>
            <a:pathLst>
              <a:path w="457200" h="365760">
                <a:moveTo>
                  <a:pt x="0" y="365607"/>
                </a:moveTo>
                <a:lnTo>
                  <a:pt x="457200" y="365607"/>
                </a:lnTo>
                <a:lnTo>
                  <a:pt x="45720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61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33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05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77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89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4940" y="3146932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4716" y="3161157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4716" y="3526790"/>
            <a:ext cx="2314575" cy="0"/>
          </a:xfrm>
          <a:custGeom>
            <a:avLst/>
            <a:gdLst/>
            <a:ahLst/>
            <a:cxnLst/>
            <a:rect l="l" t="t" r="r" b="b"/>
            <a:pathLst>
              <a:path w="2314575">
                <a:moveTo>
                  <a:pt x="0" y="0"/>
                </a:moveTo>
                <a:lnTo>
                  <a:pt x="23145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718940" y="3161157"/>
          <a:ext cx="2286000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6512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87826" y="2843656"/>
          <a:ext cx="23495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57200"/>
                <a:gridCol w="457200"/>
                <a:gridCol w="457200"/>
                <a:gridCol w="488950"/>
              </a:tblGrid>
              <a:tr h="252729">
                <a:tc>
                  <a:txBody>
                    <a:bodyPr/>
                    <a:lstStyle/>
                    <a:p>
                      <a:pPr marL="12700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703317" y="3465957"/>
            <a:ext cx="105410" cy="382270"/>
          </a:xfrm>
          <a:custGeom>
            <a:avLst/>
            <a:gdLst/>
            <a:ahLst/>
            <a:cxnLst/>
            <a:rect l="l" t="t" r="r" b="b"/>
            <a:pathLst>
              <a:path w="105410" h="382270">
                <a:moveTo>
                  <a:pt x="61272" y="73487"/>
                </a:moveTo>
                <a:lnTo>
                  <a:pt x="0" y="379729"/>
                </a:lnTo>
                <a:lnTo>
                  <a:pt x="12446" y="382269"/>
                </a:lnTo>
                <a:lnTo>
                  <a:pt x="73707" y="75961"/>
                </a:lnTo>
                <a:lnTo>
                  <a:pt x="61272" y="73487"/>
                </a:lnTo>
                <a:close/>
              </a:path>
              <a:path w="105410" h="382270">
                <a:moveTo>
                  <a:pt x="99134" y="61087"/>
                </a:moveTo>
                <a:lnTo>
                  <a:pt x="63754" y="61087"/>
                </a:lnTo>
                <a:lnTo>
                  <a:pt x="76200" y="63500"/>
                </a:lnTo>
                <a:lnTo>
                  <a:pt x="73707" y="75961"/>
                </a:lnTo>
                <a:lnTo>
                  <a:pt x="104902" y="82168"/>
                </a:lnTo>
                <a:lnTo>
                  <a:pt x="99134" y="61087"/>
                </a:lnTo>
                <a:close/>
              </a:path>
              <a:path w="105410" h="382270">
                <a:moveTo>
                  <a:pt x="63754" y="61087"/>
                </a:moveTo>
                <a:lnTo>
                  <a:pt x="61272" y="73487"/>
                </a:lnTo>
                <a:lnTo>
                  <a:pt x="73707" y="75961"/>
                </a:lnTo>
                <a:lnTo>
                  <a:pt x="76200" y="63500"/>
                </a:lnTo>
                <a:lnTo>
                  <a:pt x="63754" y="61087"/>
                </a:lnTo>
                <a:close/>
              </a:path>
              <a:path w="105410" h="382270">
                <a:moveTo>
                  <a:pt x="82423" y="0"/>
                </a:moveTo>
                <a:lnTo>
                  <a:pt x="30226" y="67309"/>
                </a:lnTo>
                <a:lnTo>
                  <a:pt x="61272" y="73487"/>
                </a:lnTo>
                <a:lnTo>
                  <a:pt x="63754" y="61087"/>
                </a:lnTo>
                <a:lnTo>
                  <a:pt x="99134" y="61087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02177" y="2405253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48736" y="3167634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ar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1170" y="3853433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search_key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3695" marR="5080" indent="-106299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Steps </a:t>
            </a:r>
            <a:r>
              <a:rPr spc="-180" dirty="0"/>
              <a:t>to </a:t>
            </a:r>
            <a:r>
              <a:rPr spc="-320" dirty="0"/>
              <a:t>Execute </a:t>
            </a:r>
            <a:r>
              <a:rPr spc="-220" dirty="0"/>
              <a:t>Sequential</a:t>
            </a:r>
            <a:r>
              <a:rPr spc="-490" dirty="0"/>
              <a:t> </a:t>
            </a:r>
            <a:r>
              <a:rPr spc="-265" dirty="0"/>
              <a:t>Search  </a:t>
            </a:r>
            <a:r>
              <a:rPr spc="-260" dirty="0"/>
              <a:t>Function </a:t>
            </a:r>
            <a:r>
              <a:rPr spc="-170" dirty="0"/>
              <a:t>on </a:t>
            </a:r>
            <a:r>
              <a:rPr spc="-160" dirty="0"/>
              <a:t>a </a:t>
            </a:r>
            <a:r>
              <a:rPr spc="-220" dirty="0"/>
              <a:t>Sorted</a:t>
            </a:r>
            <a:r>
              <a:rPr spc="-595" dirty="0"/>
              <a:t> </a:t>
            </a:r>
            <a:r>
              <a:rPr spc="-280" dirty="0"/>
              <a:t>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147" y="461594"/>
            <a:ext cx="3154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/>
              <a:t>Class</a:t>
            </a:r>
            <a:r>
              <a:rPr sz="4400" spc="-370" dirty="0"/>
              <a:t> </a:t>
            </a:r>
            <a:r>
              <a:rPr sz="4400" spc="-270" dirty="0"/>
              <a:t>Content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76375" y="2086105"/>
            <a:ext cx="7645449" cy="350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470" y="1277393"/>
            <a:ext cx="6685915" cy="47948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5750" algn="l"/>
              </a:tabLst>
            </a:pPr>
            <a:r>
              <a:rPr sz="3000" b="1" spc="-220" dirty="0">
                <a:latin typeface="Verdana"/>
                <a:cs typeface="Verdana"/>
              </a:rPr>
              <a:t>Conclusion:</a:t>
            </a:r>
            <a:endParaRPr sz="3000">
              <a:latin typeface="Verdana"/>
              <a:cs typeface="Verdana"/>
            </a:endParaRPr>
          </a:p>
          <a:p>
            <a:pPr marL="652780" marR="65405" lvl="1" indent="-24701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52780" algn="l"/>
              </a:tabLst>
            </a:pP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elements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list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sorted  </a:t>
            </a:r>
            <a:r>
              <a:rPr sz="2400" spc="-5" dirty="0">
                <a:latin typeface="Verdana"/>
                <a:cs typeface="Verdana"/>
              </a:rPr>
              <a:t>(asc/desc) </a:t>
            </a:r>
            <a:r>
              <a:rPr sz="2400" spc="-70" dirty="0">
                <a:latin typeface="Verdana"/>
                <a:cs typeface="Verdana"/>
              </a:rPr>
              <a:t>order, </a:t>
            </a:r>
            <a:r>
              <a:rPr sz="2400" spc="40" dirty="0">
                <a:latin typeface="Verdana"/>
                <a:cs typeface="Verdana"/>
              </a:rPr>
              <a:t>loop </a:t>
            </a:r>
            <a:r>
              <a:rPr sz="2400" spc="-125" dirty="0">
                <a:latin typeface="Verdana"/>
                <a:cs typeface="Verdana"/>
              </a:rPr>
              <a:t>will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55" dirty="0">
                <a:latin typeface="Verdana"/>
                <a:cs typeface="Verdana"/>
              </a:rPr>
              <a:t>repeated  based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elements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52780" algn="l"/>
              </a:tabLst>
            </a:pPr>
            <a:r>
              <a:rPr sz="2400" spc="-25" dirty="0">
                <a:latin typeface="Verdana"/>
                <a:cs typeface="Verdana"/>
              </a:rPr>
              <a:t>When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spc="-25" dirty="0">
                <a:latin typeface="Verdana"/>
                <a:cs typeface="Verdana"/>
              </a:rPr>
              <a:t>not </a:t>
            </a:r>
            <a:r>
              <a:rPr sz="2400" spc="-65" dirty="0">
                <a:latin typeface="Verdana"/>
                <a:cs typeface="Verdana"/>
              </a:rPr>
              <a:t>sorted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45" dirty="0">
                <a:latin typeface="Verdana"/>
                <a:cs typeface="Verdana"/>
              </a:rPr>
              <a:t>loop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50" dirty="0">
                <a:latin typeface="Verdana"/>
                <a:cs typeface="Verdana"/>
              </a:rPr>
              <a:t>repeated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5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times,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compared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times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 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204" dirty="0">
                <a:latin typeface="Verdana"/>
                <a:cs typeface="Verdana"/>
              </a:rPr>
              <a:t>list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65" dirty="0">
                <a:latin typeface="Verdana"/>
                <a:cs typeface="Verdana"/>
              </a:rPr>
              <a:t>sorted </a:t>
            </a:r>
            <a:r>
              <a:rPr sz="2400" spc="-45" dirty="0">
                <a:latin typeface="Verdana"/>
                <a:cs typeface="Verdana"/>
              </a:rPr>
              <a:t>order </a:t>
            </a:r>
            <a:r>
              <a:rPr sz="2400" spc="-65" dirty="0">
                <a:latin typeface="Verdana"/>
                <a:cs typeface="Verdana"/>
              </a:rPr>
              <a:t>as shown </a:t>
            </a:r>
            <a:r>
              <a:rPr sz="2400" spc="-105" dirty="0">
                <a:latin typeface="Verdana"/>
                <a:cs typeface="Verdana"/>
              </a:rPr>
              <a:t>in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70" dirty="0">
                <a:latin typeface="Verdana"/>
                <a:cs typeface="Verdana"/>
              </a:rPr>
              <a:t>previous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example.</a:t>
            </a:r>
            <a:endParaRPr sz="2400">
              <a:latin typeface="Verdana"/>
              <a:cs typeface="Verdana"/>
            </a:endParaRPr>
          </a:p>
          <a:p>
            <a:pPr marL="652780" marR="149225" lvl="1" indent="-247015">
              <a:lnSpc>
                <a:spcPct val="96900"/>
              </a:lnSpc>
              <a:spcBef>
                <a:spcPts val="665"/>
              </a:spcBef>
              <a:buFont typeface="Arial"/>
              <a:buChar char="–"/>
              <a:tabLst>
                <a:tab pos="652780" algn="l"/>
                <a:tab pos="6278880" algn="l"/>
              </a:tabLst>
            </a:pPr>
            <a:r>
              <a:rPr sz="2400" spc="-290" dirty="0">
                <a:latin typeface="Verdana"/>
                <a:cs typeface="Verdana"/>
              </a:rPr>
              <a:t>If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spc="-65" dirty="0">
                <a:latin typeface="Verdana"/>
                <a:cs typeface="Verdana"/>
              </a:rPr>
              <a:t>sorted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35" dirty="0">
                <a:latin typeface="Verdana"/>
                <a:cs typeface="Verdana"/>
              </a:rPr>
              <a:t>descending </a:t>
            </a:r>
            <a:r>
              <a:rPr sz="2400" spc="-75" dirty="0">
                <a:latin typeface="Verdana"/>
                <a:cs typeface="Verdana"/>
              </a:rPr>
              <a:t>order,  </a:t>
            </a:r>
            <a:r>
              <a:rPr sz="2400" spc="105" dirty="0">
                <a:latin typeface="Verdana"/>
                <a:cs typeface="Verdana"/>
              </a:rPr>
              <a:t>change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operator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b="1" spc="-390" dirty="0">
                <a:latin typeface="Verdana"/>
                <a:cs typeface="Verdana"/>
              </a:rPr>
              <a:t>“&lt;“</a:t>
            </a:r>
            <a:r>
              <a:rPr sz="2400" b="1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ope</a:t>
            </a:r>
            <a:r>
              <a:rPr sz="2400" spc="5" dirty="0">
                <a:latin typeface="Verdana"/>
                <a:cs typeface="Verdana"/>
              </a:rPr>
              <a:t>r</a:t>
            </a:r>
            <a:r>
              <a:rPr sz="2400" spc="-40" dirty="0">
                <a:latin typeface="Verdana"/>
                <a:cs typeface="Verdana"/>
              </a:rPr>
              <a:t>ato</a:t>
            </a:r>
            <a:r>
              <a:rPr sz="2400" spc="-30" dirty="0">
                <a:latin typeface="Verdana"/>
                <a:cs typeface="Verdana"/>
              </a:rPr>
              <a:t>r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b="1" spc="-390" dirty="0">
                <a:latin typeface="Verdana"/>
                <a:cs typeface="Verdana"/>
              </a:rPr>
              <a:t>“&gt;”</a:t>
            </a:r>
            <a:r>
              <a:rPr sz="2400" b="1" dirty="0">
                <a:latin typeface="Verdana"/>
                <a:cs typeface="Verdana"/>
              </a:rPr>
              <a:t>	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40" dirty="0">
                <a:latin typeface="Verdana"/>
                <a:cs typeface="Verdana"/>
              </a:rPr>
              <a:t>n 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40" dirty="0">
                <a:latin typeface="Verdana"/>
                <a:cs typeface="Verdana"/>
              </a:rPr>
              <a:t>loop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658620" marR="5080" indent="-1061085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Steps </a:t>
            </a:r>
            <a:r>
              <a:rPr spc="-175" dirty="0"/>
              <a:t>to </a:t>
            </a:r>
            <a:r>
              <a:rPr spc="-320" dirty="0"/>
              <a:t>Execute </a:t>
            </a:r>
            <a:r>
              <a:rPr spc="-220" dirty="0"/>
              <a:t>Sequential</a:t>
            </a:r>
            <a:r>
              <a:rPr spc="-520" dirty="0"/>
              <a:t> </a:t>
            </a:r>
            <a:r>
              <a:rPr spc="-265" dirty="0"/>
              <a:t>Search  </a:t>
            </a:r>
            <a:r>
              <a:rPr spc="-260" dirty="0"/>
              <a:t>Function </a:t>
            </a:r>
            <a:r>
              <a:rPr spc="-170" dirty="0"/>
              <a:t>on </a:t>
            </a:r>
            <a:r>
              <a:rPr spc="-160" dirty="0"/>
              <a:t>a </a:t>
            </a:r>
            <a:r>
              <a:rPr spc="-220" dirty="0"/>
              <a:t>Sorted</a:t>
            </a:r>
            <a:r>
              <a:rPr spc="-595" dirty="0"/>
              <a:t> </a:t>
            </a:r>
            <a:r>
              <a:rPr spc="-280" dirty="0"/>
              <a:t>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716" y="86995"/>
            <a:ext cx="2925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15541" y="1052503"/>
            <a:ext cx="7589520" cy="51631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85750" algn="l"/>
              </a:tabLst>
            </a:pPr>
            <a:r>
              <a:rPr sz="3000" b="1" spc="-245" dirty="0">
                <a:latin typeface="Verdana"/>
                <a:cs typeface="Verdana"/>
              </a:rPr>
              <a:t>Searching</a:t>
            </a:r>
            <a:r>
              <a:rPr sz="3000" b="1" spc="-180" dirty="0">
                <a:latin typeface="Verdana"/>
                <a:cs typeface="Verdana"/>
              </a:rPr>
              <a:t> </a:t>
            </a:r>
            <a:r>
              <a:rPr sz="3200" b="1" spc="-335" dirty="0">
                <a:latin typeface="Verdana"/>
                <a:cs typeface="Verdana"/>
              </a:rPr>
              <a:t>Definition</a:t>
            </a:r>
            <a:endParaRPr sz="3200">
              <a:latin typeface="Verdana"/>
              <a:cs typeface="Verdana"/>
            </a:endParaRPr>
          </a:p>
          <a:p>
            <a:pPr marL="652780" marR="142875" lvl="1" indent="-247015" algn="just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653415" algn="l"/>
              </a:tabLst>
            </a:pPr>
            <a:r>
              <a:rPr sz="2400" spc="-40" dirty="0">
                <a:latin typeface="Verdana"/>
                <a:cs typeface="Verdana"/>
              </a:rPr>
              <a:t>Clifford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Shaffer[1997]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define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searching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determine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whether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element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95" dirty="0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sz="2400" b="1" spc="-204" dirty="0">
                <a:solidFill>
                  <a:srgbClr val="660033"/>
                </a:solidFill>
                <a:latin typeface="Verdana"/>
                <a:cs typeface="Verdana"/>
              </a:rPr>
              <a:t>member</a:t>
            </a:r>
            <a:r>
              <a:rPr sz="2400" b="1" spc="-180" dirty="0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certain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data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set.</a:t>
            </a:r>
            <a:endParaRPr sz="2400">
              <a:latin typeface="Verdana"/>
              <a:cs typeface="Verdana"/>
            </a:endParaRPr>
          </a:p>
          <a:p>
            <a:pPr marL="652780" marR="547370" lvl="1" indent="-24701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53415" algn="l"/>
              </a:tabLst>
            </a:pP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spc="-40" dirty="0">
                <a:latin typeface="Verdana"/>
                <a:cs typeface="Verdana"/>
              </a:rPr>
              <a:t>process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b="1" spc="-225" dirty="0">
                <a:solidFill>
                  <a:srgbClr val="660033"/>
                </a:solidFill>
                <a:latin typeface="Verdana"/>
                <a:cs typeface="Verdana"/>
              </a:rPr>
              <a:t>finding </a:t>
            </a:r>
            <a:r>
              <a:rPr sz="2400" b="1" spc="-235" dirty="0">
                <a:solidFill>
                  <a:srgbClr val="660033"/>
                </a:solidFill>
                <a:latin typeface="Verdana"/>
                <a:cs typeface="Verdana"/>
              </a:rPr>
              <a:t>the </a:t>
            </a:r>
            <a:r>
              <a:rPr sz="2400" b="1" spc="-160" dirty="0">
                <a:solidFill>
                  <a:srgbClr val="660033"/>
                </a:solidFill>
                <a:latin typeface="Verdana"/>
                <a:cs typeface="Verdana"/>
              </a:rPr>
              <a:t>location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65" dirty="0">
                <a:latin typeface="Verdana"/>
                <a:cs typeface="Verdana"/>
              </a:rPr>
              <a:t>an  </a:t>
            </a:r>
            <a:r>
              <a:rPr sz="2400" spc="-10" dirty="0">
                <a:latin typeface="Verdana"/>
                <a:cs typeface="Verdana"/>
              </a:rPr>
              <a:t>element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specific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value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(key)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25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42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elements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53415" algn="l"/>
              </a:tabLst>
            </a:pP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can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also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seen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attempt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652780">
              <a:lnSpc>
                <a:spcPct val="100000"/>
              </a:lnSpc>
            </a:pPr>
            <a:r>
              <a:rPr sz="2400" b="1" spc="-170" dirty="0">
                <a:solidFill>
                  <a:srgbClr val="660033"/>
                </a:solidFill>
                <a:latin typeface="Verdana"/>
                <a:cs typeface="Verdana"/>
              </a:rPr>
              <a:t>search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certain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record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file.</a:t>
            </a:r>
            <a:endParaRPr sz="24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spc="40" dirty="0">
                <a:latin typeface="Verdana"/>
                <a:cs typeface="Verdana"/>
              </a:rPr>
              <a:t>Each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record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contains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b="1" spc="-110" dirty="0">
                <a:solidFill>
                  <a:srgbClr val="669900"/>
                </a:solidFill>
                <a:latin typeface="Verdana"/>
                <a:cs typeface="Verdana"/>
              </a:rPr>
              <a:t>data</a:t>
            </a:r>
            <a:r>
              <a:rPr sz="2000" b="1" spc="-114" dirty="0">
                <a:solidFill>
                  <a:srgbClr val="669900"/>
                </a:solidFill>
                <a:latin typeface="Verdana"/>
                <a:cs typeface="Verdana"/>
              </a:rPr>
              <a:t> </a:t>
            </a:r>
            <a:r>
              <a:rPr sz="2000" b="1" spc="-165" dirty="0">
                <a:solidFill>
                  <a:srgbClr val="669900"/>
                </a:solidFill>
                <a:latin typeface="Verdana"/>
                <a:cs typeface="Verdana"/>
              </a:rPr>
              <a:t>field</a:t>
            </a:r>
            <a:r>
              <a:rPr sz="2000" b="1" spc="-140" dirty="0">
                <a:solidFill>
                  <a:srgbClr val="66990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b="1" spc="-125" dirty="0">
                <a:solidFill>
                  <a:srgbClr val="4F81BC"/>
                </a:solidFill>
                <a:latin typeface="Verdana"/>
                <a:cs typeface="Verdana"/>
              </a:rPr>
              <a:t>key </a:t>
            </a:r>
            <a:r>
              <a:rPr sz="2000" b="1" spc="-165" dirty="0">
                <a:solidFill>
                  <a:srgbClr val="4F81BC"/>
                </a:solidFill>
                <a:latin typeface="Verdana"/>
                <a:cs typeface="Verdana"/>
              </a:rPr>
              <a:t>field</a:t>
            </a:r>
            <a:endParaRPr sz="20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b="1" spc="-165" dirty="0">
                <a:solidFill>
                  <a:srgbClr val="660033"/>
                </a:solidFill>
                <a:latin typeface="Verdana"/>
                <a:cs typeface="Verdana"/>
              </a:rPr>
              <a:t>Key</a:t>
            </a:r>
            <a:r>
              <a:rPr sz="2000" b="1" spc="-145" dirty="0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sz="2000" b="1" spc="-165" dirty="0">
                <a:solidFill>
                  <a:srgbClr val="660033"/>
                </a:solidFill>
                <a:latin typeface="Verdana"/>
                <a:cs typeface="Verdana"/>
              </a:rPr>
              <a:t>field</a:t>
            </a:r>
            <a:r>
              <a:rPr sz="2000" b="1" spc="-145" dirty="0">
                <a:solidFill>
                  <a:srgbClr val="660033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group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characters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or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numbers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used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latin typeface="Verdana"/>
                <a:cs typeface="Verdana"/>
              </a:rPr>
              <a:t>an </a:t>
            </a:r>
            <a:r>
              <a:rPr sz="2000" b="1" spc="-195" dirty="0">
                <a:solidFill>
                  <a:srgbClr val="4F81BC"/>
                </a:solidFill>
                <a:latin typeface="Verdana"/>
                <a:cs typeface="Verdana"/>
              </a:rPr>
              <a:t>identifier </a:t>
            </a:r>
            <a:r>
              <a:rPr sz="2000" spc="-80" dirty="0">
                <a:latin typeface="Verdana"/>
                <a:cs typeface="Verdana"/>
              </a:rPr>
              <a:t>for </a:t>
            </a:r>
            <a:r>
              <a:rPr sz="2000" spc="120" dirty="0">
                <a:latin typeface="Verdana"/>
                <a:cs typeface="Verdana"/>
              </a:rPr>
              <a:t>each</a:t>
            </a:r>
            <a:r>
              <a:rPr sz="2000" spc="-4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record</a:t>
            </a:r>
            <a:endParaRPr sz="2000">
              <a:latin typeface="Verdana"/>
              <a:cs typeface="Verdana"/>
            </a:endParaRPr>
          </a:p>
          <a:p>
            <a:pPr marL="927100" lvl="2" indent="-2470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spc="-30" dirty="0">
                <a:latin typeface="Verdana"/>
                <a:cs typeface="Verdana"/>
              </a:rPr>
              <a:t>Searching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can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done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based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key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field.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7621" rIns="0" bIns="0" rtlCol="0">
            <a:spAutoFit/>
          </a:bodyPr>
          <a:lstStyle/>
          <a:p>
            <a:pPr marL="3609340" marR="5080" indent="-236601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Courier New"/>
                <a:cs typeface="Courier New"/>
              </a:rPr>
              <a:t>Example: Table of Employee  Record</a:t>
            </a:r>
            <a:endParaRPr sz="3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537" y="1685988"/>
          <a:ext cx="8675369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729105"/>
                <a:gridCol w="2133599"/>
                <a:gridCol w="2176145"/>
                <a:gridCol w="1607820"/>
              </a:tblGrid>
              <a:tr h="5048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employeeID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employeeIC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empName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Post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[0]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1111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701111-11-1234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706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Ahmad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Faiz  Azhar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Programmer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[1]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800202-02-2323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Mohd.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Azim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Mohd.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Razi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Clerk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[2]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211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811003-03-3134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4375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Nurina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Raidah  Abdul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Aziz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06680" marR="6445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System  Analyst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98117" y="4858588"/>
            <a:ext cx="6750050" cy="1229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Searching can be done </a:t>
            </a:r>
            <a:r>
              <a:rPr sz="2000" spc="5" dirty="0">
                <a:latin typeface="Arial"/>
                <a:cs typeface="Arial"/>
              </a:rPr>
              <a:t>based </a:t>
            </a:r>
            <a:r>
              <a:rPr sz="2000" dirty="0">
                <a:latin typeface="Arial"/>
                <a:cs typeface="Arial"/>
              </a:rPr>
              <a:t>on certain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35"/>
              </a:lnSpc>
            </a:pPr>
            <a:r>
              <a:rPr sz="2000" b="1" spc="-5" dirty="0">
                <a:latin typeface="Courier New"/>
                <a:cs typeface="Courier New"/>
              </a:rPr>
              <a:t>empID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spc="-5" dirty="0">
                <a:latin typeface="Courier New"/>
                <a:cs typeface="Courier New"/>
              </a:rPr>
              <a:t>empl_IC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empName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spc="5" dirty="0">
                <a:latin typeface="Arial"/>
                <a:cs typeface="Arial"/>
              </a:rPr>
              <a:t>search </a:t>
            </a:r>
            <a:r>
              <a:rPr sz="2000" b="1" spc="-5" dirty="0">
                <a:latin typeface="Courier New"/>
                <a:cs typeface="Courier New"/>
              </a:rPr>
              <a:t>empID</a:t>
            </a:r>
            <a:r>
              <a:rPr sz="2000" b="1" spc="-73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= 122, give us the record value at index 1.  </a:t>
            </a:r>
            <a:r>
              <a:rPr sz="2000" spc="-110" dirty="0">
                <a:latin typeface="Arial"/>
                <a:cs typeface="Arial"/>
              </a:rPr>
              <a:t>To </a:t>
            </a:r>
            <a:r>
              <a:rPr sz="2000" spc="5" dirty="0">
                <a:latin typeface="Arial"/>
                <a:cs typeface="Arial"/>
              </a:rPr>
              <a:t>search </a:t>
            </a:r>
            <a:r>
              <a:rPr sz="2000" b="1" spc="-5" dirty="0">
                <a:latin typeface="Courier New"/>
                <a:cs typeface="Courier New"/>
              </a:rPr>
              <a:t>empID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35" dirty="0">
                <a:latin typeface="Arial"/>
                <a:cs typeface="Arial"/>
              </a:rPr>
              <a:t>211, </a:t>
            </a:r>
            <a:r>
              <a:rPr sz="2000" dirty="0">
                <a:latin typeface="Arial"/>
                <a:cs typeface="Arial"/>
              </a:rPr>
              <a:t>give us the record value at index 1.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716" y="86995"/>
            <a:ext cx="2925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5496" y="1226896"/>
            <a:ext cx="6533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har char="•"/>
              <a:tabLst>
                <a:tab pos="285750" algn="l"/>
              </a:tabLst>
            </a:pPr>
            <a:r>
              <a:rPr sz="3200" spc="-175" dirty="0">
                <a:latin typeface="Arial"/>
                <a:cs typeface="Arial"/>
              </a:rPr>
              <a:t>Among </a:t>
            </a:r>
            <a:r>
              <a:rPr sz="3200" spc="-145" dirty="0">
                <a:latin typeface="Arial"/>
                <a:cs typeface="Arial"/>
              </a:rPr>
              <a:t>Popular </a:t>
            </a:r>
            <a:r>
              <a:rPr sz="3200" spc="-170" dirty="0">
                <a:latin typeface="Arial"/>
                <a:cs typeface="Arial"/>
              </a:rPr>
              <a:t>searching </a:t>
            </a:r>
            <a:r>
              <a:rPr sz="3200" spc="-140" dirty="0">
                <a:latin typeface="Arial"/>
                <a:cs typeface="Arial"/>
              </a:rPr>
              <a:t>techniques</a:t>
            </a:r>
            <a:r>
              <a:rPr sz="3200" b="1" spc="-14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375" y="1773237"/>
            <a:ext cx="5111750" cy="10083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1520" indent="-247015">
              <a:lnSpc>
                <a:spcPts val="3354"/>
              </a:lnSpc>
              <a:buFont typeface="Arial"/>
              <a:buChar char="–"/>
              <a:tabLst>
                <a:tab pos="732155" algn="l"/>
              </a:tabLst>
            </a:pPr>
            <a:r>
              <a:rPr sz="2800" b="1" spc="-155" dirty="0">
                <a:solidFill>
                  <a:srgbClr val="660033"/>
                </a:solidFill>
                <a:latin typeface="Trebuchet MS"/>
                <a:cs typeface="Trebuchet MS"/>
              </a:rPr>
              <a:t>Sequential</a:t>
            </a:r>
            <a:r>
              <a:rPr sz="2800" b="1" spc="-18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731520" indent="-24701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32155" algn="l"/>
              </a:tabLst>
            </a:pPr>
            <a:r>
              <a:rPr sz="2800" b="1" spc="-150" dirty="0">
                <a:solidFill>
                  <a:srgbClr val="660033"/>
                </a:solidFill>
                <a:latin typeface="Trebuchet MS"/>
                <a:cs typeface="Trebuchet MS"/>
              </a:rPr>
              <a:t>Binary</a:t>
            </a:r>
            <a:r>
              <a:rPr sz="2800" b="1" spc="-19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2800" spc="-215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5496" y="2656484"/>
            <a:ext cx="7228840" cy="2846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52780" indent="-24701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52780" algn="l"/>
              </a:tabLst>
            </a:pPr>
            <a:r>
              <a:rPr sz="2800" b="1" spc="-150" dirty="0">
                <a:solidFill>
                  <a:srgbClr val="669900"/>
                </a:solidFill>
                <a:latin typeface="Trebuchet MS"/>
                <a:cs typeface="Trebuchet MS"/>
              </a:rPr>
              <a:t>Binary </a:t>
            </a:r>
            <a:r>
              <a:rPr sz="2800" b="1" spc="-285" dirty="0">
                <a:solidFill>
                  <a:srgbClr val="669900"/>
                </a:solidFill>
                <a:latin typeface="Trebuchet MS"/>
                <a:cs typeface="Trebuchet MS"/>
              </a:rPr>
              <a:t>Tree</a:t>
            </a:r>
            <a:r>
              <a:rPr sz="2800" b="1" spc="-220" dirty="0">
                <a:solidFill>
                  <a:srgbClr val="669900"/>
                </a:solidFill>
                <a:latin typeface="Trebuchet MS"/>
                <a:cs typeface="Trebuchet MS"/>
              </a:rPr>
              <a:t> </a:t>
            </a:r>
            <a:r>
              <a:rPr sz="2800" spc="-215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652780" indent="-24701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652780" algn="l"/>
              </a:tabLst>
            </a:pPr>
            <a:r>
              <a:rPr sz="2800" b="1" spc="-155" dirty="0">
                <a:solidFill>
                  <a:srgbClr val="800080"/>
                </a:solidFill>
                <a:latin typeface="Trebuchet MS"/>
                <a:cs typeface="Trebuchet MS"/>
              </a:rPr>
              <a:t>Indexing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90000"/>
              </a:lnSpc>
              <a:buChar char="•"/>
              <a:tabLst>
                <a:tab pos="285750" algn="l"/>
              </a:tabLst>
            </a:pPr>
            <a:r>
              <a:rPr sz="3200" spc="-135" dirty="0">
                <a:latin typeface="Arial"/>
                <a:cs typeface="Arial"/>
              </a:rPr>
              <a:t>Similar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85" dirty="0">
                <a:latin typeface="Arial"/>
                <a:cs typeface="Arial"/>
              </a:rPr>
              <a:t>sorting, </a:t>
            </a:r>
            <a:r>
              <a:rPr sz="3200" spc="-200" dirty="0">
                <a:latin typeface="Arial"/>
                <a:cs typeface="Arial"/>
              </a:rPr>
              <a:t>Searching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70" dirty="0">
                <a:latin typeface="Arial"/>
                <a:cs typeface="Arial"/>
              </a:rPr>
              <a:t>also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be  </a:t>
            </a:r>
            <a:r>
              <a:rPr sz="3200" spc="-85" dirty="0">
                <a:latin typeface="Arial"/>
                <a:cs typeface="Arial"/>
              </a:rPr>
              <a:t>implemented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10" dirty="0">
                <a:latin typeface="Arial"/>
                <a:cs typeface="Arial"/>
              </a:rPr>
              <a:t>two </a:t>
            </a:r>
            <a:r>
              <a:rPr sz="3200" spc="-250" dirty="0">
                <a:latin typeface="Arial"/>
                <a:cs typeface="Arial"/>
              </a:rPr>
              <a:t>cases, </a:t>
            </a:r>
            <a:r>
              <a:rPr sz="3200" b="1" spc="-185" dirty="0">
                <a:solidFill>
                  <a:srgbClr val="800080"/>
                </a:solidFill>
                <a:latin typeface="Trebuchet MS"/>
                <a:cs typeface="Trebuchet MS"/>
              </a:rPr>
              <a:t>internal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b="1" spc="-215" dirty="0">
                <a:solidFill>
                  <a:srgbClr val="800080"/>
                </a:solidFill>
                <a:latin typeface="Trebuchet MS"/>
                <a:cs typeface="Trebuchet MS"/>
              </a:rPr>
              <a:t>external</a:t>
            </a:r>
            <a:r>
              <a:rPr sz="3200" b="1" spc="-25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latin typeface="Arial"/>
                <a:cs typeface="Arial"/>
              </a:rPr>
              <a:t>search.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716" y="86995"/>
            <a:ext cx="2925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5496" y="1278712"/>
            <a:ext cx="7007859" cy="284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661035" indent="-272415">
              <a:lnSpc>
                <a:spcPct val="100000"/>
              </a:lnSpc>
              <a:spcBef>
                <a:spcPts val="95"/>
              </a:spcBef>
              <a:buChar char="•"/>
              <a:tabLst>
                <a:tab pos="285115" algn="l"/>
                <a:tab pos="285750" algn="l"/>
              </a:tabLst>
            </a:pPr>
            <a:r>
              <a:rPr sz="2800" spc="-120" dirty="0">
                <a:latin typeface="Arial"/>
                <a:cs typeface="Arial"/>
              </a:rPr>
              <a:t>Similar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75" dirty="0">
                <a:latin typeface="Arial"/>
                <a:cs typeface="Arial"/>
              </a:rPr>
              <a:t>sorting, </a:t>
            </a:r>
            <a:r>
              <a:rPr sz="2800" spc="-180" dirty="0">
                <a:latin typeface="Arial"/>
                <a:cs typeface="Arial"/>
              </a:rPr>
              <a:t>Searching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also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80" dirty="0">
                <a:latin typeface="Arial"/>
                <a:cs typeface="Arial"/>
              </a:rPr>
              <a:t>implemented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10" dirty="0">
                <a:latin typeface="Arial"/>
                <a:cs typeface="Arial"/>
              </a:rPr>
              <a:t>two </a:t>
            </a:r>
            <a:r>
              <a:rPr sz="2800" spc="-220" dirty="0">
                <a:latin typeface="Arial"/>
                <a:cs typeface="Arial"/>
              </a:rPr>
              <a:t>cases, </a:t>
            </a:r>
            <a:r>
              <a:rPr sz="2800" b="1" spc="-170" dirty="0">
                <a:latin typeface="Trebuchet MS"/>
                <a:cs typeface="Trebuchet MS"/>
              </a:rPr>
              <a:t>internal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b="1" spc="-195" dirty="0">
                <a:latin typeface="Trebuchet MS"/>
                <a:cs typeface="Trebuchet MS"/>
              </a:rPr>
              <a:t>external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Arial"/>
                <a:cs typeface="Arial"/>
              </a:rPr>
              <a:t>search.</a:t>
            </a:r>
            <a:endParaRPr sz="2800">
              <a:latin typeface="Arial"/>
              <a:cs typeface="Arial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05"/>
              </a:spcBef>
              <a:buSzPct val="95833"/>
              <a:buFont typeface="Wingdings"/>
              <a:buChar char=""/>
              <a:tabLst>
                <a:tab pos="652780" algn="l"/>
              </a:tabLst>
            </a:pPr>
            <a:r>
              <a:rPr sz="2400" b="1" spc="-160" dirty="0">
                <a:latin typeface="Trebuchet MS"/>
                <a:cs typeface="Trebuchet MS"/>
              </a:rPr>
              <a:t>External </a:t>
            </a:r>
            <a:r>
              <a:rPr sz="2400" b="1" spc="-155" dirty="0">
                <a:latin typeface="Trebuchet MS"/>
                <a:cs typeface="Trebuchet MS"/>
              </a:rPr>
              <a:t>search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65" dirty="0">
                <a:latin typeface="Arial"/>
                <a:cs typeface="Arial"/>
              </a:rPr>
              <a:t>only implemented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125" dirty="0">
                <a:latin typeface="Arial"/>
                <a:cs typeface="Arial"/>
              </a:rPr>
              <a:t>searching is  </a:t>
            </a:r>
            <a:r>
              <a:rPr sz="2400" spc="-95" dirty="0">
                <a:latin typeface="Arial"/>
                <a:cs typeface="Arial"/>
              </a:rPr>
              <a:t>done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b="1" spc="-160" dirty="0">
                <a:solidFill>
                  <a:srgbClr val="800080"/>
                </a:solidFill>
                <a:latin typeface="Trebuchet MS"/>
                <a:cs typeface="Trebuchet MS"/>
              </a:rPr>
              <a:t>very </a:t>
            </a:r>
            <a:r>
              <a:rPr sz="2400" b="1" spc="-135" dirty="0">
                <a:solidFill>
                  <a:srgbClr val="800080"/>
                </a:solidFill>
                <a:latin typeface="Trebuchet MS"/>
                <a:cs typeface="Trebuchet MS"/>
              </a:rPr>
              <a:t>large </a:t>
            </a:r>
            <a:r>
              <a:rPr sz="2400" b="1" spc="-185" dirty="0">
                <a:solidFill>
                  <a:srgbClr val="800080"/>
                </a:solidFill>
                <a:latin typeface="Trebuchet MS"/>
                <a:cs typeface="Trebuchet MS"/>
              </a:rPr>
              <a:t>size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data. Half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data  </a:t>
            </a:r>
            <a:r>
              <a:rPr sz="2400" spc="-110" dirty="0">
                <a:latin typeface="Arial"/>
                <a:cs typeface="Arial"/>
              </a:rPr>
              <a:t>need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processed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800080"/>
                </a:solidFill>
                <a:latin typeface="Trebuchet MS"/>
                <a:cs typeface="Trebuchet MS"/>
              </a:rPr>
              <a:t>RAM</a:t>
            </a:r>
            <a:r>
              <a:rPr sz="2400" b="1" spc="-180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latin typeface="Arial"/>
                <a:cs typeface="Arial"/>
              </a:rPr>
              <a:t>while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half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b="1" spc="-135" dirty="0">
                <a:solidFill>
                  <a:srgbClr val="800080"/>
                </a:solidFill>
                <a:latin typeface="Trebuchet MS"/>
                <a:cs typeface="Trebuchet MS"/>
              </a:rPr>
              <a:t>secondary</a:t>
            </a:r>
            <a:r>
              <a:rPr sz="2400" b="1" spc="-41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800080"/>
                </a:solidFill>
                <a:latin typeface="Trebuchet MS"/>
                <a:cs typeface="Trebuchet MS"/>
              </a:rPr>
              <a:t>storage</a:t>
            </a:r>
            <a:r>
              <a:rPr sz="2400" spc="-1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275" y="4149725"/>
            <a:ext cx="7416800" cy="19431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5620" marR="463550" indent="-247015">
              <a:lnSpc>
                <a:spcPct val="100000"/>
              </a:lnSpc>
              <a:spcBef>
                <a:spcPts val="275"/>
              </a:spcBef>
              <a:buFont typeface="Wingdings"/>
              <a:buChar char=""/>
              <a:tabLst>
                <a:tab pos="5848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Internal </a:t>
            </a:r>
            <a:r>
              <a:rPr sz="2400" b="1" spc="-155" dirty="0">
                <a:latin typeface="Trebuchet MS"/>
                <a:cs typeface="Trebuchet MS"/>
              </a:rPr>
              <a:t>search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25" dirty="0">
                <a:latin typeface="Arial"/>
                <a:cs typeface="Arial"/>
              </a:rPr>
              <a:t>searching </a:t>
            </a:r>
            <a:r>
              <a:rPr sz="2400" spc="-75" dirty="0">
                <a:latin typeface="Arial"/>
                <a:cs typeface="Arial"/>
              </a:rPr>
              <a:t>technique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65" dirty="0">
                <a:latin typeface="Arial"/>
                <a:cs typeface="Arial"/>
              </a:rPr>
              <a:t>implemented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b="1" spc="-105" dirty="0">
                <a:solidFill>
                  <a:srgbClr val="800080"/>
                </a:solidFill>
                <a:latin typeface="Trebuchet MS"/>
                <a:cs typeface="Trebuchet MS"/>
              </a:rPr>
              <a:t>small </a:t>
            </a:r>
            <a:r>
              <a:rPr sz="2400" b="1" spc="-185" dirty="0">
                <a:solidFill>
                  <a:srgbClr val="800080"/>
                </a:solidFill>
                <a:latin typeface="Trebuchet MS"/>
                <a:cs typeface="Trebuchet MS"/>
              </a:rPr>
              <a:t>size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data. </a:t>
            </a: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80" dirty="0">
                <a:latin typeface="Arial"/>
                <a:cs typeface="Arial"/>
              </a:rPr>
              <a:t>load </a:t>
            </a:r>
            <a:r>
              <a:rPr sz="2400" spc="-15" dirty="0">
                <a:latin typeface="Arial"/>
                <a:cs typeface="Arial"/>
              </a:rPr>
              <a:t>into </a:t>
            </a:r>
            <a:r>
              <a:rPr sz="2400" b="1" spc="40" dirty="0">
                <a:solidFill>
                  <a:srgbClr val="800080"/>
                </a:solidFill>
                <a:latin typeface="Trebuchet MS"/>
                <a:cs typeface="Trebuchet MS"/>
              </a:rPr>
              <a:t>RAM </a:t>
            </a:r>
            <a:r>
              <a:rPr sz="2400" spc="-40" dirty="0">
                <a:latin typeface="Arial"/>
                <a:cs typeface="Arial"/>
              </a:rPr>
              <a:t>while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searching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90" dirty="0">
                <a:latin typeface="Arial"/>
                <a:cs typeface="Arial"/>
              </a:rPr>
              <a:t>conducted.</a:t>
            </a:r>
            <a:endParaRPr sz="2400">
              <a:latin typeface="Arial"/>
              <a:cs typeface="Arial"/>
            </a:endParaRPr>
          </a:p>
          <a:p>
            <a:pPr marL="4586605">
              <a:lnSpc>
                <a:spcPct val="100000"/>
              </a:lnSpc>
              <a:spcBef>
                <a:spcPts val="944"/>
              </a:spcBef>
            </a:pP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data stored 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in an</a:t>
            </a:r>
            <a:r>
              <a:rPr sz="1800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542" y="193039"/>
            <a:ext cx="5473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Basic </a:t>
            </a:r>
            <a:r>
              <a:rPr sz="4400" spc="-235" dirty="0"/>
              <a:t>Sequential</a:t>
            </a:r>
            <a:r>
              <a:rPr sz="4400" spc="-570" dirty="0"/>
              <a:t> </a:t>
            </a:r>
            <a:r>
              <a:rPr sz="4400" spc="-28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26870" y="1136142"/>
            <a:ext cx="7376159" cy="479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95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215" dirty="0">
                <a:latin typeface="Arial"/>
                <a:cs typeface="Arial"/>
              </a:rPr>
              <a:t>Basic </a:t>
            </a:r>
            <a:r>
              <a:rPr sz="2800" spc="-100" dirty="0">
                <a:latin typeface="Arial"/>
                <a:cs typeface="Arial"/>
              </a:rPr>
              <a:t>sequential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125" dirty="0">
                <a:latin typeface="Arial"/>
                <a:cs typeface="Arial"/>
              </a:rPr>
              <a:t>usually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implemented 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30" dirty="0">
                <a:latin typeface="Arial"/>
                <a:cs typeface="Arial"/>
              </a:rPr>
              <a:t>item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b="1" spc="-150" dirty="0">
                <a:solidFill>
                  <a:srgbClr val="800080"/>
                </a:solidFill>
                <a:latin typeface="Trebuchet MS"/>
                <a:cs typeface="Trebuchet MS"/>
              </a:rPr>
              <a:t>unsorted </a:t>
            </a:r>
            <a:r>
              <a:rPr sz="2800" spc="25" dirty="0">
                <a:latin typeface="Arial"/>
                <a:cs typeface="Arial"/>
              </a:rPr>
              <a:t>list/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array.</a:t>
            </a:r>
            <a:endParaRPr sz="2800">
              <a:latin typeface="Arial"/>
              <a:cs typeface="Arial"/>
            </a:endParaRPr>
          </a:p>
          <a:p>
            <a:pPr marL="622300" marR="66675" indent="-609600">
              <a:lnSpc>
                <a:spcPct val="100000"/>
              </a:lnSpc>
              <a:spcBef>
                <a:spcPts val="670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technique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80" dirty="0">
                <a:latin typeface="Arial"/>
                <a:cs typeface="Arial"/>
              </a:rPr>
              <a:t>implemented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spc="-125" dirty="0">
                <a:solidFill>
                  <a:srgbClr val="800080"/>
                </a:solidFill>
                <a:latin typeface="Trebuchet MS"/>
                <a:cs typeface="Trebuchet MS"/>
              </a:rPr>
              <a:t>small  </a:t>
            </a:r>
            <a:r>
              <a:rPr sz="2800" b="1" spc="-215" dirty="0">
                <a:solidFill>
                  <a:srgbClr val="800080"/>
                </a:solidFill>
                <a:latin typeface="Trebuchet MS"/>
                <a:cs typeface="Trebuchet MS"/>
              </a:rPr>
              <a:t>size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list.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85" dirty="0">
                <a:latin typeface="Arial"/>
                <a:cs typeface="Arial"/>
              </a:rPr>
              <a:t>because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195" dirty="0">
                <a:solidFill>
                  <a:srgbClr val="800080"/>
                </a:solidFill>
                <a:latin typeface="Trebuchet MS"/>
                <a:cs typeface="Trebuchet MS"/>
              </a:rPr>
              <a:t>efficiency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00" dirty="0">
                <a:latin typeface="Arial"/>
                <a:cs typeface="Arial"/>
              </a:rPr>
              <a:t>sequential </a:t>
            </a:r>
            <a:r>
              <a:rPr sz="2800" spc="-170" dirty="0">
                <a:latin typeface="Arial"/>
                <a:cs typeface="Arial"/>
              </a:rPr>
              <a:t>search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b="1" spc="-114" dirty="0">
                <a:solidFill>
                  <a:srgbClr val="800080"/>
                </a:solidFill>
                <a:latin typeface="Trebuchet MS"/>
                <a:cs typeface="Trebuchet MS"/>
              </a:rPr>
              <a:t>low </a:t>
            </a:r>
            <a:r>
              <a:rPr sz="2800" spc="-130" dirty="0">
                <a:latin typeface="Arial"/>
                <a:cs typeface="Arial"/>
              </a:rPr>
              <a:t>compared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other  </a:t>
            </a:r>
            <a:r>
              <a:rPr sz="2800" spc="-150" dirty="0">
                <a:latin typeface="Arial"/>
                <a:cs typeface="Arial"/>
              </a:rPr>
              <a:t>searching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techniques.</a:t>
            </a:r>
            <a:endParaRPr sz="2800">
              <a:latin typeface="Arial"/>
              <a:cs typeface="Arial"/>
            </a:endParaRPr>
          </a:p>
          <a:p>
            <a:pPr marL="702945" indent="-690245">
              <a:lnSpc>
                <a:spcPct val="100000"/>
              </a:lnSpc>
              <a:spcBef>
                <a:spcPts val="675"/>
              </a:spcBef>
              <a:buChar char="•"/>
              <a:tabLst>
                <a:tab pos="702945" algn="l"/>
                <a:tab pos="703580" algn="l"/>
              </a:tabLst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sequential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search:</a:t>
            </a:r>
            <a:endParaRPr sz="2800">
              <a:latin typeface="Arial"/>
              <a:cs typeface="Arial"/>
            </a:endParaRPr>
          </a:p>
          <a:p>
            <a:pPr marL="939165" marR="859155" lvl="1" indent="-5334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939165" algn="l"/>
                <a:tab pos="939800" algn="l"/>
                <a:tab pos="2694940" algn="l"/>
              </a:tabLst>
            </a:pPr>
            <a:r>
              <a:rPr sz="2400" spc="-170" dirty="0">
                <a:latin typeface="Arial"/>
                <a:cs typeface="Arial"/>
              </a:rPr>
              <a:t>Every </a:t>
            </a:r>
            <a:r>
              <a:rPr sz="2400" spc="-65" dirty="0">
                <a:latin typeface="Arial"/>
                <a:cs typeface="Arial"/>
              </a:rPr>
              <a:t>element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05" dirty="0">
                <a:latin typeface="Arial"/>
                <a:cs typeface="Arial"/>
              </a:rPr>
              <a:t>array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b="1" spc="-160" dirty="0">
                <a:solidFill>
                  <a:srgbClr val="800080"/>
                </a:solidFill>
                <a:latin typeface="Trebuchet MS"/>
                <a:cs typeface="Trebuchet MS"/>
              </a:rPr>
              <a:t>examine  </a:t>
            </a:r>
            <a:r>
              <a:rPr sz="2400" b="1" spc="-125" dirty="0">
                <a:solidFill>
                  <a:srgbClr val="800080"/>
                </a:solidFill>
                <a:latin typeface="Trebuchet MS"/>
                <a:cs typeface="Trebuchet MS"/>
              </a:rPr>
              <a:t>sequentially</a:t>
            </a:r>
            <a:r>
              <a:rPr sz="2400" spc="-125" dirty="0">
                <a:latin typeface="Arial"/>
                <a:cs typeface="Arial"/>
              </a:rPr>
              <a:t>,	</a:t>
            </a:r>
            <a:r>
              <a:rPr sz="2400" spc="-60" dirty="0">
                <a:latin typeface="Arial"/>
                <a:cs typeface="Arial"/>
              </a:rPr>
              <a:t>starting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939165" lvl="1" indent="-5334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39165" algn="l"/>
                <a:tab pos="9398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b="1" spc="-155" dirty="0">
                <a:solidFill>
                  <a:srgbClr val="800080"/>
                </a:solidFill>
                <a:latin typeface="Trebuchet MS"/>
                <a:cs typeface="Trebuchet MS"/>
              </a:rPr>
              <a:t>repeated </a:t>
            </a:r>
            <a:r>
              <a:rPr sz="2400" spc="-5" dirty="0">
                <a:latin typeface="Arial"/>
                <a:cs typeface="Arial"/>
              </a:rPr>
              <a:t>until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b="1" spc="-110" dirty="0">
                <a:solidFill>
                  <a:srgbClr val="800080"/>
                </a:solidFill>
                <a:latin typeface="Trebuchet MS"/>
                <a:cs typeface="Trebuchet MS"/>
              </a:rPr>
              <a:t>last</a:t>
            </a:r>
            <a:r>
              <a:rPr sz="2400" b="1" spc="-50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800080"/>
                </a:solidFill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  <a:p>
            <a:pPr marL="33655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array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until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searched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800080"/>
                </a:solidFill>
                <a:latin typeface="Trebuchet MS"/>
                <a:cs typeface="Trebuchet MS"/>
              </a:rPr>
              <a:t>found</a:t>
            </a:r>
            <a:r>
              <a:rPr sz="2400" spc="-114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361" y="48513"/>
            <a:ext cx="6527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Basic </a:t>
            </a:r>
            <a:r>
              <a:rPr sz="4400" spc="-235" dirty="0"/>
              <a:t>Sequential </a:t>
            </a:r>
            <a:r>
              <a:rPr sz="4400" spc="-204" dirty="0"/>
              <a:t>(BS)</a:t>
            </a:r>
            <a:r>
              <a:rPr sz="4400" spc="-665" dirty="0"/>
              <a:t> </a:t>
            </a:r>
            <a:r>
              <a:rPr sz="4400" spc="-28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26870" y="1008075"/>
            <a:ext cx="7270115" cy="523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65" dirty="0">
                <a:latin typeface="Verdana"/>
                <a:cs typeface="Verdana"/>
              </a:rPr>
              <a:t>Used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searching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involves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records</a:t>
            </a:r>
            <a:endParaRPr sz="2400">
              <a:latin typeface="Verdana"/>
              <a:cs typeface="Verdana"/>
            </a:endParaRPr>
          </a:p>
          <a:p>
            <a:pPr marL="622300">
              <a:lnSpc>
                <a:spcPct val="100000"/>
              </a:lnSpc>
            </a:pPr>
            <a:r>
              <a:rPr sz="2400" spc="-65" dirty="0">
                <a:latin typeface="Verdana"/>
                <a:cs typeface="Verdana"/>
              </a:rPr>
              <a:t>stored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main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memory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(RAM)</a:t>
            </a:r>
            <a:endParaRPr sz="2400">
              <a:latin typeface="Verdana"/>
              <a:cs typeface="Verdana"/>
            </a:endParaRPr>
          </a:p>
          <a:p>
            <a:pPr marL="622300" marR="102870" indent="-609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b="1" spc="-254" dirty="0">
                <a:solidFill>
                  <a:srgbClr val="800080"/>
                </a:solidFill>
                <a:latin typeface="Verdana"/>
                <a:cs typeface="Verdana"/>
              </a:rPr>
              <a:t>simplest </a:t>
            </a:r>
            <a:r>
              <a:rPr sz="2400" b="1" spc="-170" dirty="0">
                <a:solidFill>
                  <a:srgbClr val="800080"/>
                </a:solidFill>
                <a:latin typeface="Verdana"/>
                <a:cs typeface="Verdana"/>
              </a:rPr>
              <a:t>search </a:t>
            </a:r>
            <a:r>
              <a:rPr sz="2400" b="1" spc="-235" dirty="0">
                <a:solidFill>
                  <a:srgbClr val="800080"/>
                </a:solidFill>
                <a:latin typeface="Verdana"/>
                <a:cs typeface="Verdana"/>
              </a:rPr>
              <a:t>algorithm</a:t>
            </a:r>
            <a:r>
              <a:rPr sz="2400" spc="-235" dirty="0">
                <a:latin typeface="Verdana"/>
                <a:cs typeface="Verdana"/>
              </a:rPr>
              <a:t>, </a:t>
            </a:r>
            <a:r>
              <a:rPr sz="2400" spc="-25" dirty="0">
                <a:latin typeface="Verdana"/>
                <a:cs typeface="Verdana"/>
              </a:rPr>
              <a:t>but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-50" dirty="0">
                <a:latin typeface="Verdana"/>
                <a:cs typeface="Verdana"/>
              </a:rPr>
              <a:t>also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100" dirty="0">
                <a:latin typeface="Verdana"/>
                <a:cs typeface="Verdana"/>
              </a:rPr>
              <a:t>slowest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400" spc="-35" dirty="0">
                <a:latin typeface="Verdana"/>
                <a:cs typeface="Verdana"/>
              </a:rPr>
              <a:t>Searching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strategy:</a:t>
            </a:r>
            <a:endParaRPr sz="2400">
              <a:latin typeface="Verdana"/>
              <a:cs typeface="Verdana"/>
            </a:endParaRPr>
          </a:p>
          <a:p>
            <a:pPr marL="939165" marR="113664" lvl="1" indent="-5334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939165" algn="l"/>
                <a:tab pos="939800" algn="l"/>
              </a:tabLst>
            </a:pPr>
            <a:r>
              <a:rPr sz="2000" b="1" spc="-200" dirty="0">
                <a:solidFill>
                  <a:srgbClr val="800080"/>
                </a:solidFill>
                <a:latin typeface="Verdana"/>
                <a:cs typeface="Verdana"/>
              </a:rPr>
              <a:t>Examines </a:t>
            </a:r>
            <a:r>
              <a:rPr sz="2000" spc="120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element </a:t>
            </a:r>
            <a:r>
              <a:rPr sz="2000" spc="-10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60" dirty="0">
                <a:latin typeface="Verdana"/>
                <a:cs typeface="Verdana"/>
              </a:rPr>
              <a:t>array </a:t>
            </a:r>
            <a:r>
              <a:rPr sz="2000" spc="50" dirty="0">
                <a:latin typeface="Verdana"/>
                <a:cs typeface="Verdana"/>
              </a:rPr>
              <a:t>one </a:t>
            </a:r>
            <a:r>
              <a:rPr sz="2000" dirty="0">
                <a:latin typeface="Verdana"/>
                <a:cs typeface="Verdana"/>
              </a:rPr>
              <a:t>by </a:t>
            </a:r>
            <a:r>
              <a:rPr sz="2000" spc="55" dirty="0">
                <a:latin typeface="Verdana"/>
                <a:cs typeface="Verdana"/>
              </a:rPr>
              <a:t>one  </a:t>
            </a:r>
            <a:r>
              <a:rPr sz="2000" spc="-65" dirty="0">
                <a:latin typeface="Verdana"/>
                <a:cs typeface="Verdana"/>
              </a:rPr>
              <a:t>(sequentially)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compares</a:t>
            </a:r>
            <a:r>
              <a:rPr sz="2000" spc="-175" dirty="0">
                <a:latin typeface="Verdana"/>
                <a:cs typeface="Verdana"/>
              </a:rPr>
              <a:t> its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with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one  </a:t>
            </a:r>
            <a:r>
              <a:rPr sz="2000" spc="25" dirty="0">
                <a:latin typeface="Verdana"/>
                <a:cs typeface="Verdana"/>
              </a:rPr>
              <a:t>being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looked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for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270" dirty="0">
                <a:latin typeface="Verdana"/>
                <a:cs typeface="Verdana"/>
              </a:rPr>
              <a:t>–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search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marL="939165" marR="141605" lvl="1" indent="-5334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39800" algn="l"/>
              </a:tabLst>
            </a:pPr>
            <a:r>
              <a:rPr sz="2000" spc="-30" dirty="0">
                <a:latin typeface="Verdana"/>
                <a:cs typeface="Verdana"/>
              </a:rPr>
              <a:t>Search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successful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if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search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key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800080"/>
                </a:solidFill>
                <a:latin typeface="Verdana"/>
                <a:cs typeface="Verdana"/>
              </a:rPr>
              <a:t>matches</a:t>
            </a:r>
            <a:r>
              <a:rPr sz="2000" b="1" spc="-165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with 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being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compared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in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array.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Searching  process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305" dirty="0">
                <a:latin typeface="Verdana"/>
                <a:cs typeface="Verdana"/>
              </a:rPr>
              <a:t> </a:t>
            </a:r>
            <a:r>
              <a:rPr sz="2000" b="1" spc="-185" dirty="0">
                <a:solidFill>
                  <a:srgbClr val="800080"/>
                </a:solidFill>
                <a:latin typeface="Verdana"/>
                <a:cs typeface="Verdana"/>
              </a:rPr>
              <a:t>terminated</a:t>
            </a:r>
            <a:r>
              <a:rPr sz="2000" spc="-18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39165" marR="5080" lvl="1" indent="-5334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39165" algn="l"/>
                <a:tab pos="939800" algn="l"/>
              </a:tabLst>
            </a:pPr>
            <a:r>
              <a:rPr sz="2000" spc="-75" dirty="0">
                <a:latin typeface="Verdana"/>
                <a:cs typeface="Verdana"/>
              </a:rPr>
              <a:t>else, </a:t>
            </a:r>
            <a:r>
              <a:rPr sz="2000" spc="-114" dirty="0">
                <a:latin typeface="Verdana"/>
                <a:cs typeface="Verdana"/>
              </a:rPr>
              <a:t>if </a:t>
            </a:r>
            <a:r>
              <a:rPr sz="2000" spc="25" dirty="0">
                <a:latin typeface="Verdana"/>
                <a:cs typeface="Verdana"/>
              </a:rPr>
              <a:t>no </a:t>
            </a:r>
            <a:r>
              <a:rPr sz="2000" spc="5" dirty="0">
                <a:latin typeface="Verdana"/>
                <a:cs typeface="Verdana"/>
              </a:rPr>
              <a:t>matches </a:t>
            </a:r>
            <a:r>
              <a:rPr sz="2000" spc="-210" dirty="0">
                <a:latin typeface="Verdana"/>
                <a:cs typeface="Verdana"/>
              </a:rPr>
              <a:t>is </a:t>
            </a:r>
            <a:r>
              <a:rPr sz="2000" spc="-25" dirty="0">
                <a:latin typeface="Verdana"/>
                <a:cs typeface="Verdana"/>
              </a:rPr>
              <a:t>found,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search </a:t>
            </a:r>
            <a:r>
              <a:rPr sz="2000" spc="-30" dirty="0">
                <a:latin typeface="Verdana"/>
                <a:cs typeface="Verdana"/>
              </a:rPr>
              <a:t>process </a:t>
            </a:r>
            <a:r>
              <a:rPr sz="2000" spc="-215" dirty="0">
                <a:latin typeface="Verdana"/>
                <a:cs typeface="Verdana"/>
              </a:rPr>
              <a:t>is </a:t>
            </a:r>
            <a:r>
              <a:rPr sz="2000" spc="-215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800080"/>
                </a:solidFill>
                <a:latin typeface="Verdana"/>
                <a:cs typeface="Verdana"/>
              </a:rPr>
              <a:t>continued </a:t>
            </a:r>
            <a:r>
              <a:rPr sz="2000" b="1" spc="-204" dirty="0">
                <a:solidFill>
                  <a:srgbClr val="800080"/>
                </a:solidFill>
                <a:latin typeface="Verdana"/>
                <a:cs typeface="Verdana"/>
              </a:rPr>
              <a:t>to </a:t>
            </a:r>
            <a:r>
              <a:rPr sz="2000" b="1" spc="-195" dirty="0">
                <a:solidFill>
                  <a:srgbClr val="800080"/>
                </a:solidFill>
                <a:latin typeface="Verdana"/>
                <a:cs typeface="Verdana"/>
              </a:rPr>
              <a:t>the </a:t>
            </a:r>
            <a:r>
              <a:rPr sz="2000" b="1" spc="-215" dirty="0">
                <a:solidFill>
                  <a:srgbClr val="800080"/>
                </a:solidFill>
                <a:latin typeface="Verdana"/>
                <a:cs typeface="Verdana"/>
              </a:rPr>
              <a:t>last </a:t>
            </a:r>
            <a:r>
              <a:rPr sz="2000" spc="-5" dirty="0">
                <a:latin typeface="Verdana"/>
                <a:cs typeface="Verdana"/>
              </a:rPr>
              <a:t>element </a:t>
            </a:r>
            <a:r>
              <a:rPr sz="2000" spc="10" dirty="0">
                <a:latin typeface="Verdana"/>
                <a:cs typeface="Verdana"/>
              </a:rPr>
              <a:t>of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-85" dirty="0">
                <a:latin typeface="Verdana"/>
                <a:cs typeface="Verdana"/>
              </a:rPr>
              <a:t>array. </a:t>
            </a:r>
            <a:r>
              <a:rPr sz="2000" spc="-30" dirty="0">
                <a:latin typeface="Verdana"/>
                <a:cs typeface="Verdana"/>
              </a:rPr>
              <a:t>Search</a:t>
            </a:r>
            <a:r>
              <a:rPr sz="2000" spc="-520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 </a:t>
            </a:r>
            <a:r>
              <a:rPr sz="2000" spc="-215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000" b="1" spc="-140" dirty="0">
                <a:solidFill>
                  <a:srgbClr val="800080"/>
                </a:solidFill>
                <a:latin typeface="Verdana"/>
                <a:cs typeface="Verdana"/>
              </a:rPr>
              <a:t>failed </a:t>
            </a:r>
            <a:r>
              <a:rPr sz="2000" spc="-60" dirty="0">
                <a:latin typeface="Verdana"/>
                <a:cs typeface="Verdana"/>
              </a:rPr>
              <a:t>array </a:t>
            </a:r>
            <a:r>
              <a:rPr sz="2000" spc="-114" dirty="0">
                <a:latin typeface="Verdana"/>
                <a:cs typeface="Verdana"/>
              </a:rPr>
              <a:t>if </a:t>
            </a:r>
            <a:r>
              <a:rPr sz="2000" spc="-35" dirty="0">
                <a:latin typeface="Verdana"/>
                <a:cs typeface="Verdana"/>
              </a:rPr>
              <a:t>there </a:t>
            </a:r>
            <a:r>
              <a:rPr sz="2000" spc="-210" dirty="0">
                <a:latin typeface="Verdana"/>
                <a:cs typeface="Verdana"/>
              </a:rPr>
              <a:t>is </a:t>
            </a:r>
            <a:r>
              <a:rPr sz="2000" spc="25" dirty="0">
                <a:latin typeface="Verdana"/>
                <a:cs typeface="Verdana"/>
              </a:rPr>
              <a:t>no </a:t>
            </a:r>
            <a:r>
              <a:rPr sz="2000" spc="5" dirty="0">
                <a:latin typeface="Verdana"/>
                <a:cs typeface="Verdana"/>
              </a:rPr>
              <a:t>matches </a:t>
            </a:r>
            <a:r>
              <a:rPr sz="2000" spc="10" dirty="0">
                <a:latin typeface="Verdana"/>
                <a:cs typeface="Verdana"/>
              </a:rPr>
              <a:t>found </a:t>
            </a:r>
            <a:r>
              <a:rPr sz="2000" spc="-80" dirty="0">
                <a:latin typeface="Verdana"/>
                <a:cs typeface="Verdana"/>
              </a:rPr>
              <a:t>from </a:t>
            </a:r>
            <a:r>
              <a:rPr sz="2000" spc="-15" dirty="0">
                <a:latin typeface="Verdana"/>
                <a:cs typeface="Verdana"/>
              </a:rPr>
              <a:t>the  </a:t>
            </a:r>
            <a:r>
              <a:rPr sz="2000" spc="-85" dirty="0">
                <a:latin typeface="Verdana"/>
                <a:cs typeface="Verdana"/>
              </a:rPr>
              <a:t>array.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0843" y="6522821"/>
            <a:ext cx="16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1D4577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0" y="1341500"/>
            <a:ext cx="7277100" cy="4319905"/>
          </a:xfrm>
          <a:custGeom>
            <a:avLst/>
            <a:gdLst/>
            <a:ahLst/>
            <a:cxnLst/>
            <a:rect l="l" t="t" r="r" b="b"/>
            <a:pathLst>
              <a:path w="7277100" h="4319905">
                <a:moveTo>
                  <a:pt x="0" y="4319524"/>
                </a:moveTo>
                <a:lnTo>
                  <a:pt x="7277100" y="4319524"/>
                </a:lnTo>
                <a:lnTo>
                  <a:pt x="7277100" y="0"/>
                </a:lnTo>
                <a:lnTo>
                  <a:pt x="0" y="0"/>
                </a:lnTo>
                <a:lnTo>
                  <a:pt x="0" y="431952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9250" y="1327150"/>
            <a:ext cx="0" cy="4348480"/>
          </a:xfrm>
          <a:custGeom>
            <a:avLst/>
            <a:gdLst/>
            <a:ahLst/>
            <a:cxnLst/>
            <a:rect l="l" t="t" r="r" b="b"/>
            <a:pathLst>
              <a:path h="4348480">
                <a:moveTo>
                  <a:pt x="0" y="0"/>
                </a:moveTo>
                <a:lnTo>
                  <a:pt x="0" y="4348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6350" y="1327150"/>
            <a:ext cx="0" cy="2913380"/>
          </a:xfrm>
          <a:custGeom>
            <a:avLst/>
            <a:gdLst/>
            <a:ahLst/>
            <a:cxnLst/>
            <a:rect l="l" t="t" r="r" b="b"/>
            <a:pathLst>
              <a:path h="2913379">
                <a:moveTo>
                  <a:pt x="0" y="0"/>
                </a:moveTo>
                <a:lnTo>
                  <a:pt x="0" y="29130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6350" y="5156200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5025" y="1341500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>
                <a:moveTo>
                  <a:pt x="0" y="0"/>
                </a:moveTo>
                <a:lnTo>
                  <a:pt x="73055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5025" y="5661025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>
                <a:moveTo>
                  <a:pt x="0" y="0"/>
                </a:moveTo>
                <a:lnTo>
                  <a:pt x="73055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8117" y="1292478"/>
            <a:ext cx="6858634" cy="2660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69335" algn="l"/>
              </a:tabLst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SequenceSearch(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	search_key,</a:t>
            </a:r>
            <a:endParaRPr sz="1800">
              <a:latin typeface="Courier New"/>
              <a:cs typeface="Courier New"/>
            </a:endParaRPr>
          </a:p>
          <a:p>
            <a:pPr marL="2743835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const int array </a:t>
            </a: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],</a:t>
            </a:r>
            <a:endParaRPr sz="1800">
              <a:latin typeface="Courier New"/>
              <a:cs typeface="Courier New"/>
            </a:endParaRPr>
          </a:p>
          <a:p>
            <a:pPr marL="2743835">
              <a:lnSpc>
                <a:spcPct val="100000"/>
              </a:lnSpc>
              <a:spcBef>
                <a:spcPts val="430"/>
              </a:spcBef>
              <a:tabLst>
                <a:tab pos="3564254" algn="l"/>
              </a:tabLst>
            </a:pPr>
            <a:r>
              <a:rPr sz="1800" b="1" spc="-10" dirty="0">
                <a:latin typeface="Courier New"/>
                <a:cs typeface="Courier New"/>
              </a:rPr>
              <a:t>int	array_size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60705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index </a:t>
            </a:r>
            <a:r>
              <a:rPr sz="1800" b="1" spc="-15" dirty="0">
                <a:latin typeface="Courier New"/>
                <a:cs typeface="Courier New"/>
              </a:rPr>
              <a:t>=-1; </a:t>
            </a:r>
            <a:r>
              <a:rPr sz="1800" b="1" i="1" spc="-10" dirty="0">
                <a:latin typeface="Courier New"/>
                <a:cs typeface="Courier New"/>
              </a:rPr>
              <a:t>//-1 means record is </a:t>
            </a:r>
            <a:r>
              <a:rPr sz="1800" b="1" i="1" spc="-5" dirty="0">
                <a:latin typeface="Courier New"/>
                <a:cs typeface="Courier New"/>
              </a:rPr>
              <a:t>not</a:t>
            </a:r>
            <a:r>
              <a:rPr sz="1800" b="1" i="1" spc="-10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found</a:t>
            </a:r>
            <a:endParaRPr sz="1800">
              <a:latin typeface="Courier New"/>
              <a:cs typeface="Courier New"/>
            </a:endParaRPr>
          </a:p>
          <a:p>
            <a:pPr marL="969644" marR="1504315" indent="-410209">
              <a:lnSpc>
                <a:spcPct val="120000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dirty="0">
                <a:latin typeface="Courier New"/>
                <a:cs typeface="Courier New"/>
              </a:rPr>
              <a:t>( p = </a:t>
            </a:r>
            <a:r>
              <a:rPr sz="1800" b="1" spc="-5" dirty="0">
                <a:latin typeface="Courier New"/>
                <a:cs typeface="Courier New"/>
              </a:rPr>
              <a:t>0; </a:t>
            </a:r>
            <a:r>
              <a:rPr sz="1800" b="1" dirty="0">
                <a:latin typeface="Courier New"/>
                <a:cs typeface="Courier New"/>
              </a:rPr>
              <a:t>p &lt; </a:t>
            </a:r>
            <a:r>
              <a:rPr sz="1800" b="1" spc="-10" dirty="0">
                <a:latin typeface="Courier New"/>
                <a:cs typeface="Courier New"/>
              </a:rPr>
              <a:t>array_size; </a:t>
            </a:r>
            <a:r>
              <a:rPr sz="1800" b="1" spc="-5" dirty="0">
                <a:latin typeface="Courier New"/>
                <a:cs typeface="Courier New"/>
              </a:rPr>
              <a:t>p++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){  </a:t>
            </a:r>
            <a:r>
              <a:rPr sz="1800" b="1" spc="-5" dirty="0"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search_key </a:t>
            </a:r>
            <a:r>
              <a:rPr sz="1800" b="1" spc="-5" dirty="0">
                <a:latin typeface="Courier New"/>
                <a:cs typeface="Courier New"/>
              </a:rPr>
              <a:t>== </a:t>
            </a:r>
            <a:r>
              <a:rPr sz="1800" b="1" spc="-10" dirty="0">
                <a:latin typeface="Courier New"/>
                <a:cs typeface="Courier New"/>
              </a:rPr>
              <a:t>array[p]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151384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indeks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p;</a:t>
            </a:r>
            <a:r>
              <a:rPr sz="1800" b="1" i="1" spc="-10" dirty="0">
                <a:latin typeface="Courier New"/>
                <a:cs typeface="Courier New"/>
              </a:rPr>
              <a:t>//assign current array</a:t>
            </a:r>
            <a:r>
              <a:rPr sz="1800" b="1" i="1" spc="-1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8117" y="3926585"/>
            <a:ext cx="230949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7447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ourier New"/>
                <a:cs typeface="Courier New"/>
              </a:rPr>
              <a:t>}//end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i="1" spc="-10" dirty="0">
                <a:latin typeface="Courier New"/>
                <a:cs typeface="Courier New"/>
              </a:rPr>
              <a:t>//end</a:t>
            </a:r>
            <a:r>
              <a:rPr sz="1800" b="1" i="1" spc="-9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ourier New"/>
                <a:cs typeface="Courier New"/>
              </a:rPr>
              <a:t>for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index;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i="1" spc="-10" dirty="0">
                <a:latin typeface="Courier New"/>
                <a:cs typeface="Courier New"/>
              </a:rPr>
              <a:t>//end</a:t>
            </a:r>
            <a:r>
              <a:rPr sz="1800" b="1" i="1" spc="-6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function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3223" y="652282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577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46426" y="0"/>
            <a:ext cx="54775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4025" marR="5080" indent="-171196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Basic </a:t>
            </a:r>
            <a:r>
              <a:rPr sz="4400" spc="-235" dirty="0"/>
              <a:t>Sequential</a:t>
            </a:r>
            <a:r>
              <a:rPr sz="4400" spc="-540" dirty="0"/>
              <a:t> </a:t>
            </a:r>
            <a:r>
              <a:rPr sz="4400" spc="-285" dirty="0"/>
              <a:t>Search  </a:t>
            </a:r>
            <a:r>
              <a:rPr sz="4400" spc="-280" dirty="0"/>
              <a:t>Function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3995801" y="4206366"/>
            <a:ext cx="1723389" cy="394335"/>
          </a:xfrm>
          <a:custGeom>
            <a:avLst/>
            <a:gdLst/>
            <a:ahLst/>
            <a:cxnLst/>
            <a:rect l="l" t="t" r="r" b="b"/>
            <a:pathLst>
              <a:path w="1723389" h="394335">
                <a:moveTo>
                  <a:pt x="115781" y="37378"/>
                </a:moveTo>
                <a:lnTo>
                  <a:pt x="108359" y="74831"/>
                </a:lnTo>
                <a:lnTo>
                  <a:pt x="1715515" y="393826"/>
                </a:lnTo>
                <a:lnTo>
                  <a:pt x="1722882" y="356488"/>
                </a:lnTo>
                <a:lnTo>
                  <a:pt x="115781" y="37378"/>
                </a:lnTo>
                <a:close/>
              </a:path>
              <a:path w="1723389" h="394335">
                <a:moveTo>
                  <a:pt x="123189" y="0"/>
                </a:moveTo>
                <a:lnTo>
                  <a:pt x="0" y="33781"/>
                </a:lnTo>
                <a:lnTo>
                  <a:pt x="100964" y="112140"/>
                </a:lnTo>
                <a:lnTo>
                  <a:pt x="108359" y="74831"/>
                </a:lnTo>
                <a:lnTo>
                  <a:pt x="89662" y="71119"/>
                </a:lnTo>
                <a:lnTo>
                  <a:pt x="97027" y="33654"/>
                </a:lnTo>
                <a:lnTo>
                  <a:pt x="116519" y="33654"/>
                </a:lnTo>
                <a:lnTo>
                  <a:pt x="123189" y="0"/>
                </a:lnTo>
                <a:close/>
              </a:path>
              <a:path w="1723389" h="394335">
                <a:moveTo>
                  <a:pt x="97027" y="33654"/>
                </a:moveTo>
                <a:lnTo>
                  <a:pt x="89662" y="71119"/>
                </a:lnTo>
                <a:lnTo>
                  <a:pt x="108359" y="74831"/>
                </a:lnTo>
                <a:lnTo>
                  <a:pt x="115781" y="37378"/>
                </a:lnTo>
                <a:lnTo>
                  <a:pt x="97027" y="33654"/>
                </a:lnTo>
                <a:close/>
              </a:path>
              <a:path w="1723389" h="394335">
                <a:moveTo>
                  <a:pt x="116519" y="33654"/>
                </a:moveTo>
                <a:lnTo>
                  <a:pt x="97027" y="33654"/>
                </a:lnTo>
                <a:lnTo>
                  <a:pt x="115781" y="37378"/>
                </a:lnTo>
                <a:lnTo>
                  <a:pt x="116519" y="33654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0" y="4240212"/>
            <a:ext cx="3276600" cy="916305"/>
          </a:xfrm>
          <a:prstGeom prst="rect">
            <a:avLst/>
          </a:prstGeom>
          <a:solidFill>
            <a:srgbClr val="66FF99"/>
          </a:solidFill>
        </p:spPr>
        <p:txBody>
          <a:bodyPr vert="horz" wrap="square" lIns="0" tIns="40005" rIns="0" bIns="0" rtlCol="0">
            <a:spAutoFit/>
          </a:bodyPr>
          <a:lstStyle/>
          <a:p>
            <a:pPr marL="116839" marR="109855" algn="ctr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Every element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array </a:t>
            </a:r>
            <a:r>
              <a:rPr sz="1800" spc="-15" dirty="0">
                <a:latin typeface="Arial"/>
                <a:cs typeface="Arial"/>
              </a:rPr>
              <a:t>will  </a:t>
            </a:r>
            <a:r>
              <a:rPr sz="1800" spc="-5" dirty="0">
                <a:latin typeface="Arial"/>
                <a:cs typeface="Arial"/>
              </a:rPr>
              <a:t>be examined until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search  key 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5592" y="3284473"/>
            <a:ext cx="1527810" cy="2531110"/>
          </a:xfrm>
          <a:custGeom>
            <a:avLst/>
            <a:gdLst/>
            <a:ahLst/>
            <a:cxnLst/>
            <a:rect l="l" t="t" r="r" b="b"/>
            <a:pathLst>
              <a:path w="1527810" h="2531110">
                <a:moveTo>
                  <a:pt x="1452516" y="88292"/>
                </a:moveTo>
                <a:lnTo>
                  <a:pt x="0" y="2511221"/>
                </a:lnTo>
                <a:lnTo>
                  <a:pt x="32638" y="2530805"/>
                </a:lnTo>
                <a:lnTo>
                  <a:pt x="1485240" y="107918"/>
                </a:lnTo>
                <a:lnTo>
                  <a:pt x="1452516" y="88292"/>
                </a:lnTo>
                <a:close/>
              </a:path>
              <a:path w="1527810" h="2531110">
                <a:moveTo>
                  <a:pt x="1522105" y="72009"/>
                </a:moveTo>
                <a:lnTo>
                  <a:pt x="1462277" y="72009"/>
                </a:lnTo>
                <a:lnTo>
                  <a:pt x="1495044" y="91566"/>
                </a:lnTo>
                <a:lnTo>
                  <a:pt x="1485240" y="107918"/>
                </a:lnTo>
                <a:lnTo>
                  <a:pt x="1517904" y="127508"/>
                </a:lnTo>
                <a:lnTo>
                  <a:pt x="1522105" y="72009"/>
                </a:lnTo>
                <a:close/>
              </a:path>
              <a:path w="1527810" h="2531110">
                <a:moveTo>
                  <a:pt x="1462277" y="72009"/>
                </a:moveTo>
                <a:lnTo>
                  <a:pt x="1452516" y="88292"/>
                </a:lnTo>
                <a:lnTo>
                  <a:pt x="1485240" y="107918"/>
                </a:lnTo>
                <a:lnTo>
                  <a:pt x="1495044" y="91566"/>
                </a:lnTo>
                <a:lnTo>
                  <a:pt x="1462277" y="72009"/>
                </a:lnTo>
                <a:close/>
              </a:path>
              <a:path w="1527810" h="2531110">
                <a:moveTo>
                  <a:pt x="1527556" y="0"/>
                </a:moveTo>
                <a:lnTo>
                  <a:pt x="1419859" y="68706"/>
                </a:lnTo>
                <a:lnTo>
                  <a:pt x="1452516" y="88292"/>
                </a:lnTo>
                <a:lnTo>
                  <a:pt x="1462277" y="72009"/>
                </a:lnTo>
                <a:lnTo>
                  <a:pt x="1522105" y="72009"/>
                </a:lnTo>
                <a:lnTo>
                  <a:pt x="1527556" y="0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05487"/>
            <a:ext cx="3276600" cy="916305"/>
          </a:xfrm>
          <a:custGeom>
            <a:avLst/>
            <a:gdLst/>
            <a:ahLst/>
            <a:cxnLst/>
            <a:rect l="l" t="t" r="r" b="b"/>
            <a:pathLst>
              <a:path w="3276600" h="916304">
                <a:moveTo>
                  <a:pt x="0" y="915987"/>
                </a:moveTo>
                <a:lnTo>
                  <a:pt x="3276600" y="915987"/>
                </a:lnTo>
                <a:lnTo>
                  <a:pt x="3276600" y="0"/>
                </a:lnTo>
                <a:lnTo>
                  <a:pt x="0" y="0"/>
                </a:lnTo>
                <a:lnTo>
                  <a:pt x="0" y="915987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8597" y="5833668"/>
            <a:ext cx="2958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search process  has reached </a:t>
            </a:r>
            <a:r>
              <a:rPr sz="1800" dirty="0">
                <a:latin typeface="Arial"/>
                <a:cs typeface="Arial"/>
              </a:rPr>
              <a:t>the last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1379</Words>
  <Application>Microsoft Office PowerPoint</Application>
  <PresentationFormat>On-screen Show (4:3)</PresentationFormat>
  <Paragraphs>382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Objectives</vt:lpstr>
      <vt:lpstr>Class Content</vt:lpstr>
      <vt:lpstr>Introduction</vt:lpstr>
      <vt:lpstr>Example: Table of Employee  Record</vt:lpstr>
      <vt:lpstr>Introduction</vt:lpstr>
      <vt:lpstr>Introduction</vt:lpstr>
      <vt:lpstr>Basic Sequential Search</vt:lpstr>
      <vt:lpstr>Basic Sequential (BS) Search</vt:lpstr>
      <vt:lpstr>Basic Sequential Search  Function</vt:lpstr>
      <vt:lpstr>BS Search implementation –  Search key = 22</vt:lpstr>
      <vt:lpstr>BS Search implementation –  Search key = 22</vt:lpstr>
      <vt:lpstr>BS Search implementation –  Search key = 22</vt:lpstr>
      <vt:lpstr>BS Search implementation –  Search key = 25</vt:lpstr>
      <vt:lpstr>Sequential Search Analysis</vt:lpstr>
      <vt:lpstr>Improvement of Basic  Sequential Search Tech.</vt:lpstr>
      <vt:lpstr>Sequential Searching on Sorted Data</vt:lpstr>
      <vt:lpstr>Steps to Execute Sequential Search  Function on a Sorted List</vt:lpstr>
      <vt:lpstr>Steps to Execute Sequential Search  Function on a Sorted List</vt:lpstr>
      <vt:lpstr>Steps to Execute Sequential Search  Function on a Sorted List</vt:lpstr>
      <vt:lpstr>Steps to Execute Sequential Search  Function on a Sorted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TG-PC-1</dc:creator>
  <cp:lastModifiedBy>TG-PC-1</cp:lastModifiedBy>
  <cp:revision>6</cp:revision>
  <dcterms:created xsi:type="dcterms:W3CDTF">2019-07-22T10:53:25Z</dcterms:created>
  <dcterms:modified xsi:type="dcterms:W3CDTF">2019-07-22T11:40:22Z</dcterms:modified>
</cp:coreProperties>
</file>