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68" r:id="rId2"/>
    <p:sldId id="266" r:id="rId3"/>
    <p:sldId id="278" r:id="rId4"/>
    <p:sldId id="258" r:id="rId5"/>
    <p:sldId id="259" r:id="rId6"/>
    <p:sldId id="260" r:id="rId7"/>
    <p:sldId id="261" r:id="rId8"/>
    <p:sldId id="262" r:id="rId9"/>
    <p:sldId id="263" r:id="rId10"/>
    <p:sldId id="264" r:id="rId11"/>
    <p:sldId id="265" r:id="rId12"/>
    <p:sldId id="276" r:id="rId13"/>
    <p:sldId id="277" r:id="rId14"/>
    <p:sldId id="269" r:id="rId15"/>
    <p:sldId id="273" r:id="rId16"/>
    <p:sldId id="279" r:id="rId17"/>
    <p:sldId id="280" r:id="rId18"/>
    <p:sldId id="270" r:id="rId19"/>
    <p:sldId id="274"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19546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141767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4574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51922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03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3865732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2888350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73117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52779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6C5160-2E3C-41EB-B0D1-62219A4B6F7A}"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7665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6C5160-2E3C-41EB-B0D1-62219A4B6F7A}"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56789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6C5160-2E3C-41EB-B0D1-62219A4B6F7A}" type="datetimeFigureOut">
              <a:rPr lang="en-IN" smtClean="0"/>
              <a:t>27-09-2021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155137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6C5160-2E3C-41EB-B0D1-62219A4B6F7A}"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329195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C5160-2E3C-41EB-B0D1-62219A4B6F7A}" type="datetimeFigureOut">
              <a:rPr lang="en-IN" smtClean="0"/>
              <a:t>27-09-2021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101369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C5160-2E3C-41EB-B0D1-62219A4B6F7A}"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42140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6C5160-2E3C-41EB-B0D1-62219A4B6F7A}"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B7BBCA-B342-4A7A-99F2-7E4282EFB074}" type="slidenum">
              <a:rPr lang="en-IN" smtClean="0"/>
              <a:t>‹#›</a:t>
            </a:fld>
            <a:endParaRPr lang="en-IN"/>
          </a:p>
        </p:txBody>
      </p:sp>
    </p:spTree>
    <p:extLst>
      <p:ext uri="{BB962C8B-B14F-4D97-AF65-F5344CB8AC3E}">
        <p14:creationId xmlns:p14="http://schemas.microsoft.com/office/powerpoint/2010/main" val="9394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6C5160-2E3C-41EB-B0D1-62219A4B6F7A}" type="datetimeFigureOut">
              <a:rPr lang="en-IN" smtClean="0"/>
              <a:t>27-09-2021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B7BBCA-B342-4A7A-99F2-7E4282EFB074}" type="slidenum">
              <a:rPr lang="en-IN" smtClean="0"/>
              <a:t>‹#›</a:t>
            </a:fld>
            <a:endParaRPr lang="en-IN"/>
          </a:p>
        </p:txBody>
      </p:sp>
    </p:spTree>
    <p:extLst>
      <p:ext uri="{BB962C8B-B14F-4D97-AF65-F5344CB8AC3E}">
        <p14:creationId xmlns:p14="http://schemas.microsoft.com/office/powerpoint/2010/main" val="152994926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85B624-8EC6-49CF-85C2-FB0B8B15D1B6}"/>
              </a:ext>
            </a:extLst>
          </p:cNvPr>
          <p:cNvSpPr>
            <a:spLocks noGrp="1"/>
          </p:cNvSpPr>
          <p:nvPr>
            <p:ph type="title"/>
          </p:nvPr>
        </p:nvSpPr>
        <p:spPr/>
        <p:txBody>
          <a:bodyPr/>
          <a:lstStyle/>
          <a:p>
            <a:pPr algn="ctr"/>
            <a:r>
              <a:rPr lang="en-US" dirty="0"/>
              <a:t>Agriculture management system</a:t>
            </a:r>
            <a:endParaRPr lang="en-IN" dirty="0"/>
          </a:p>
        </p:txBody>
      </p:sp>
      <p:sp>
        <p:nvSpPr>
          <p:cNvPr id="3" name="Content Placeholder 2">
            <a:extLst>
              <a:ext uri="{FF2B5EF4-FFF2-40B4-BE49-F238E27FC236}">
                <a16:creationId xmlns="" xmlns:a16="http://schemas.microsoft.com/office/drawing/2014/main" id="{7FA9B506-F37A-4CCD-BC25-3441D9283AD1}"/>
              </a:ext>
            </a:extLst>
          </p:cNvPr>
          <p:cNvSpPr>
            <a:spLocks noGrp="1"/>
          </p:cNvSpPr>
          <p:nvPr>
            <p:ph idx="1"/>
          </p:nvPr>
        </p:nvSpPr>
        <p:spPr/>
        <p:txBody>
          <a:bodyPr/>
          <a:lstStyle/>
          <a:p>
            <a:pPr marL="0" indent="0">
              <a:buNone/>
            </a:pPr>
            <a:r>
              <a:rPr lang="en-US" sz="2400" dirty="0"/>
              <a:t>                                  </a:t>
            </a:r>
            <a:r>
              <a:rPr lang="en-US" sz="2400" dirty="0">
                <a:solidFill>
                  <a:schemeClr val="accent1"/>
                </a:solidFill>
              </a:rPr>
              <a:t>Group No – 06</a:t>
            </a:r>
          </a:p>
          <a:p>
            <a:pPr marL="0" indent="0">
              <a:buNone/>
            </a:pPr>
            <a:endParaRPr lang="en-US" sz="2400" b="1" dirty="0">
              <a:solidFill>
                <a:schemeClr val="accent1"/>
              </a:solidFill>
            </a:endParaRPr>
          </a:p>
          <a:p>
            <a:pPr marL="0" indent="0">
              <a:buNone/>
            </a:pPr>
            <a:r>
              <a:rPr lang="en-IN" sz="2400" b="1" dirty="0">
                <a:solidFill>
                  <a:schemeClr val="accent1"/>
                </a:solidFill>
              </a:rPr>
              <a:t>           Miss. Anuradha Shivaji Sangale(TL) - 210543181009</a:t>
            </a:r>
          </a:p>
          <a:p>
            <a:pPr marL="0" indent="0">
              <a:buNone/>
            </a:pPr>
            <a:r>
              <a:rPr lang="en-IN" sz="2400" b="1" dirty="0">
                <a:solidFill>
                  <a:schemeClr val="accent1"/>
                </a:solidFill>
              </a:rPr>
              <a:t>           Miss. Varsha Bhaskar Pawar –            210543181069</a:t>
            </a:r>
          </a:p>
          <a:p>
            <a:pPr marL="0" indent="0">
              <a:buNone/>
            </a:pPr>
            <a:r>
              <a:rPr lang="en-IN" sz="2400" b="1" dirty="0">
                <a:solidFill>
                  <a:schemeClr val="accent1"/>
                </a:solidFill>
              </a:rPr>
              <a:t>           Mr.    Vilas Nagoji Oulkar –                210543181057</a:t>
            </a:r>
          </a:p>
          <a:p>
            <a:pPr marL="0" indent="0">
              <a:buNone/>
            </a:pPr>
            <a:r>
              <a:rPr lang="en-IN" sz="2400" b="1" dirty="0">
                <a:solidFill>
                  <a:schemeClr val="accent1"/>
                </a:solidFill>
              </a:rPr>
              <a:t>           Mr.    Akash Shivkumar Bhosale -      210543181014</a:t>
            </a:r>
          </a:p>
          <a:p>
            <a:pPr marL="0" indent="0">
              <a:buNone/>
            </a:pPr>
            <a:endParaRPr lang="en-IN" dirty="0"/>
          </a:p>
        </p:txBody>
      </p:sp>
    </p:spTree>
    <p:extLst>
      <p:ext uri="{BB962C8B-B14F-4D97-AF65-F5344CB8AC3E}">
        <p14:creationId xmlns:p14="http://schemas.microsoft.com/office/powerpoint/2010/main" val="17026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8088D-3C33-420C-8D88-0A22DCCAFD16}"/>
              </a:ext>
            </a:extLst>
          </p:cNvPr>
          <p:cNvSpPr>
            <a:spLocks noGrp="1"/>
          </p:cNvSpPr>
          <p:nvPr>
            <p:ph type="ctrTitle"/>
          </p:nvPr>
        </p:nvSpPr>
        <p:spPr>
          <a:xfrm>
            <a:off x="1003484" y="278295"/>
            <a:ext cx="3343229" cy="976332"/>
          </a:xfrm>
        </p:spPr>
        <p:txBody>
          <a:bodyPr/>
          <a:lstStyle/>
          <a:p>
            <a:r>
              <a:rPr lang="en-US" dirty="0"/>
              <a:t>Hardware </a:t>
            </a:r>
            <a:endParaRPr lang="en-IN" dirty="0"/>
          </a:p>
        </p:txBody>
      </p:sp>
      <p:sp>
        <p:nvSpPr>
          <p:cNvPr id="3" name="Subtitle 2">
            <a:extLst>
              <a:ext uri="{FF2B5EF4-FFF2-40B4-BE49-F238E27FC236}">
                <a16:creationId xmlns="" xmlns:a16="http://schemas.microsoft.com/office/drawing/2014/main" id="{EB0854D8-F1E2-4981-8967-3B7A6D969FBF}"/>
              </a:ext>
            </a:extLst>
          </p:cNvPr>
          <p:cNvSpPr>
            <a:spLocks noGrp="1"/>
          </p:cNvSpPr>
          <p:nvPr>
            <p:ph type="subTitle" idx="1"/>
          </p:nvPr>
        </p:nvSpPr>
        <p:spPr>
          <a:xfrm>
            <a:off x="804702" y="1722784"/>
            <a:ext cx="7766936" cy="3657600"/>
          </a:xfrm>
        </p:spPr>
        <p:txBody>
          <a:bodyPr>
            <a:normAutofit fontScale="92500" lnSpcReduction="10000"/>
          </a:bodyPr>
          <a:lstStyle/>
          <a:p>
            <a:pPr algn="l">
              <a:lnSpc>
                <a:spcPct val="115000"/>
              </a:lnSpc>
              <a:spcAft>
                <a:spcPts val="1000"/>
              </a:spcAft>
            </a:pPr>
            <a:r>
              <a:rPr lang="en-GB" sz="2400" dirty="0">
                <a:effectLst/>
                <a:ea typeface="Calibri" panose="020F0502020204030204" pitchFamily="34" charset="0"/>
                <a:cs typeface="Times New Roman" panose="02020603050405020304" pitchFamily="18" charset="0"/>
              </a:rPr>
              <a:t>Operating System: </a:t>
            </a:r>
          </a:p>
          <a:p>
            <a:pPr marL="342900" indent="-342900" algn="l">
              <a:lnSpc>
                <a:spcPct val="115000"/>
              </a:lnSpc>
              <a:spcAft>
                <a:spcPts val="1000"/>
              </a:spcAft>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   Windows 7/8/8.1/10</a:t>
            </a:r>
            <a:endParaRPr lang="en-IN" sz="2400" dirty="0">
              <a:effectLst/>
              <a:ea typeface="Calibri" panose="020F0502020204030204" pitchFamily="34" charset="0"/>
              <a:cs typeface="Times New Roman" panose="02020603050405020304" pitchFamily="18" charset="0"/>
            </a:endParaRPr>
          </a:p>
          <a:p>
            <a:pPr marL="342900" indent="-342900" algn="l">
              <a:lnSpc>
                <a:spcPct val="115000"/>
              </a:lnSpc>
              <a:spcAft>
                <a:spcPts val="1000"/>
              </a:spcAft>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   Processor: Intel Core i3</a:t>
            </a:r>
            <a:endParaRPr lang="en-IN" sz="2400" dirty="0">
              <a:effectLst/>
              <a:ea typeface="Calibri" panose="020F0502020204030204" pitchFamily="34" charset="0"/>
              <a:cs typeface="Times New Roman" panose="02020603050405020304" pitchFamily="18" charset="0"/>
            </a:endParaRPr>
          </a:p>
          <a:p>
            <a:pPr marL="342900" indent="-342900" algn="l">
              <a:lnSpc>
                <a:spcPct val="115000"/>
              </a:lnSpc>
              <a:spcAft>
                <a:spcPts val="1000"/>
              </a:spcAft>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   RAM: 1GB or more</a:t>
            </a:r>
            <a:endParaRPr lang="en-IN" sz="2400" dirty="0">
              <a:effectLst/>
              <a:ea typeface="Calibri" panose="020F0502020204030204" pitchFamily="34" charset="0"/>
              <a:cs typeface="Times New Roman" panose="02020603050405020304" pitchFamily="18" charset="0"/>
            </a:endParaRPr>
          </a:p>
          <a:p>
            <a:pPr marL="342900" indent="-342900" algn="l">
              <a:lnSpc>
                <a:spcPct val="115000"/>
              </a:lnSpc>
              <a:spcAft>
                <a:spcPts val="1000"/>
              </a:spcAft>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   ROM: 500MB or more</a:t>
            </a:r>
            <a:endParaRPr lang="en-IN" sz="2400" dirty="0">
              <a:effectLst/>
              <a:ea typeface="Calibri" panose="020F0502020204030204" pitchFamily="34" charset="0"/>
              <a:cs typeface="Times New Roman" panose="02020603050405020304" pitchFamily="18" charset="0"/>
            </a:endParaRPr>
          </a:p>
          <a:p>
            <a:pPr marL="342900" indent="-342900" algn="l">
              <a:lnSpc>
                <a:spcPct val="115000"/>
              </a:lnSpc>
              <a:spcAft>
                <a:spcPts val="1000"/>
              </a:spcAft>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   Data Connection 200 kbps</a:t>
            </a:r>
            <a:endParaRPr lang="en-IN" sz="2400" dirty="0">
              <a:effectLst/>
              <a:ea typeface="Calibri" panose="020F0502020204030204" pitchFamily="34" charset="0"/>
              <a:cs typeface="Times New Roman" panose="02020603050405020304" pitchFamily="18" charset="0"/>
            </a:endParaRPr>
          </a:p>
          <a:p>
            <a:pPr algn="l"/>
            <a:endParaRPr lang="en-IN" sz="2400" dirty="0"/>
          </a:p>
        </p:txBody>
      </p:sp>
    </p:spTree>
    <p:extLst>
      <p:ext uri="{BB962C8B-B14F-4D97-AF65-F5344CB8AC3E}">
        <p14:creationId xmlns:p14="http://schemas.microsoft.com/office/powerpoint/2010/main" val="387962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5545F0-CB7B-487D-8CCF-5458AF0FE7A6}"/>
              </a:ext>
            </a:extLst>
          </p:cNvPr>
          <p:cNvSpPr>
            <a:spLocks noGrp="1"/>
          </p:cNvSpPr>
          <p:nvPr>
            <p:ph type="ctrTitle"/>
          </p:nvPr>
        </p:nvSpPr>
        <p:spPr>
          <a:xfrm>
            <a:off x="930171" y="304799"/>
            <a:ext cx="5165829" cy="949827"/>
          </a:xfrm>
        </p:spPr>
        <p:txBody>
          <a:bodyPr/>
          <a:lstStyle/>
          <a:p>
            <a:r>
              <a:rPr lang="en-US" dirty="0"/>
              <a:t>Languages Used</a:t>
            </a:r>
            <a:endParaRPr lang="en-IN" dirty="0"/>
          </a:p>
        </p:txBody>
      </p:sp>
      <p:sp>
        <p:nvSpPr>
          <p:cNvPr id="3" name="Subtitle 2">
            <a:extLst>
              <a:ext uri="{FF2B5EF4-FFF2-40B4-BE49-F238E27FC236}">
                <a16:creationId xmlns="" xmlns:a16="http://schemas.microsoft.com/office/drawing/2014/main" id="{3153D5A2-8DFB-45CF-BDEC-F6A53D44D373}"/>
              </a:ext>
            </a:extLst>
          </p:cNvPr>
          <p:cNvSpPr>
            <a:spLocks noGrp="1"/>
          </p:cNvSpPr>
          <p:nvPr>
            <p:ph type="subTitle" idx="1"/>
          </p:nvPr>
        </p:nvSpPr>
        <p:spPr>
          <a:xfrm>
            <a:off x="778198" y="1709531"/>
            <a:ext cx="7766936" cy="3233530"/>
          </a:xfrm>
        </p:spPr>
        <p:txBody>
          <a:bodyPr>
            <a:noAutofit/>
          </a:bodyPr>
          <a:lstStyle/>
          <a:p>
            <a:pPr marL="342900" lvl="0" indent="-342900" algn="l">
              <a:lnSpc>
                <a:spcPct val="115000"/>
              </a:lnSpc>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Front end: HTML, CSS, Bootstrap, </a:t>
            </a:r>
            <a:r>
              <a:rPr lang="en-GB" sz="2400" dirty="0" err="1">
                <a:effectLst/>
                <a:ea typeface="Calibri" panose="020F0502020204030204" pitchFamily="34" charset="0"/>
                <a:cs typeface="Times New Roman" panose="02020603050405020304" pitchFamily="18" charset="0"/>
              </a:rPr>
              <a:t>Thymeleaf</a:t>
            </a:r>
            <a:endParaRPr lang="en-GB" sz="2400" dirty="0">
              <a:effectLst/>
              <a:ea typeface="Calibri" panose="020F0502020204030204" pitchFamily="34" charset="0"/>
              <a:cs typeface="Times New Roman" panose="02020603050405020304" pitchFamily="18" charset="0"/>
            </a:endParaRPr>
          </a:p>
          <a:p>
            <a:pPr marL="342900" lvl="0" indent="-342900" algn="l">
              <a:lnSpc>
                <a:spcPct val="115000"/>
              </a:lnSpc>
              <a:buFont typeface="Wingdings" panose="05000000000000000000" pitchFamily="2" charset="2"/>
              <a:buChar char="Ø"/>
            </a:pPr>
            <a:endParaRPr lang="en-GB" sz="2400" dirty="0">
              <a:effectLst/>
              <a:ea typeface="Calibri" panose="020F0502020204030204" pitchFamily="34" charset="0"/>
              <a:cs typeface="Times New Roman" panose="02020603050405020304" pitchFamily="18" charset="0"/>
            </a:endParaRPr>
          </a:p>
          <a:p>
            <a:pPr marL="342900" lvl="0" indent="-342900" algn="l">
              <a:lnSpc>
                <a:spcPct val="115000"/>
              </a:lnSpc>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Backend: Java, JavaScript, JDBC Driver</a:t>
            </a:r>
          </a:p>
          <a:p>
            <a:pPr marL="342900" lvl="0" indent="-342900" algn="l">
              <a:lnSpc>
                <a:spcPct val="115000"/>
              </a:lnSpc>
              <a:buFont typeface="Wingdings" panose="05000000000000000000" pitchFamily="2" charset="2"/>
              <a:buChar char="Ø"/>
            </a:pPr>
            <a:endParaRPr lang="en-IN" sz="2400" dirty="0">
              <a:effectLst/>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Ø"/>
            </a:pPr>
            <a:r>
              <a:rPr lang="en-GB" sz="2400" dirty="0">
                <a:effectLst/>
                <a:ea typeface="Calibri" panose="020F0502020204030204" pitchFamily="34" charset="0"/>
              </a:rPr>
              <a:t>Database: MySQL Server</a:t>
            </a:r>
            <a:endParaRPr lang="en-IN" sz="2400" dirty="0"/>
          </a:p>
        </p:txBody>
      </p:sp>
    </p:spTree>
    <p:extLst>
      <p:ext uri="{BB962C8B-B14F-4D97-AF65-F5344CB8AC3E}">
        <p14:creationId xmlns:p14="http://schemas.microsoft.com/office/powerpoint/2010/main" val="345654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9E740B-3A90-408E-9427-31A91D9B1FD1}"/>
              </a:ext>
            </a:extLst>
          </p:cNvPr>
          <p:cNvSpPr>
            <a:spLocks noGrp="1"/>
          </p:cNvSpPr>
          <p:nvPr>
            <p:ph type="ctrTitle"/>
          </p:nvPr>
        </p:nvSpPr>
        <p:spPr>
          <a:xfrm>
            <a:off x="2162624" y="720685"/>
            <a:ext cx="5152577" cy="989583"/>
          </a:xfrm>
        </p:spPr>
        <p:txBody>
          <a:bodyPr/>
          <a:lstStyle/>
          <a:p>
            <a:pPr algn="ctr"/>
            <a:r>
              <a:rPr lang="en-US" dirty="0"/>
              <a:t>Future Scope</a:t>
            </a:r>
            <a:endParaRPr lang="en-IN" dirty="0"/>
          </a:p>
        </p:txBody>
      </p:sp>
      <p:sp>
        <p:nvSpPr>
          <p:cNvPr id="3" name="Subtitle 2">
            <a:extLst>
              <a:ext uri="{FF2B5EF4-FFF2-40B4-BE49-F238E27FC236}">
                <a16:creationId xmlns="" xmlns:a16="http://schemas.microsoft.com/office/drawing/2014/main" id="{AE48AB0E-FC4D-4674-94B1-6A4BB8CC831B}"/>
              </a:ext>
            </a:extLst>
          </p:cNvPr>
          <p:cNvSpPr>
            <a:spLocks noGrp="1"/>
          </p:cNvSpPr>
          <p:nvPr>
            <p:ph type="subTitle" idx="1"/>
          </p:nvPr>
        </p:nvSpPr>
        <p:spPr>
          <a:xfrm>
            <a:off x="1069745" y="2381058"/>
            <a:ext cx="7766936" cy="3738387"/>
          </a:xfrm>
        </p:spPr>
        <p:txBody>
          <a:bodyPr>
            <a:noAutofit/>
          </a:bodyPr>
          <a:lstStyle/>
          <a:p>
            <a:pPr algn="l"/>
            <a:r>
              <a:rPr lang="en-US" sz="2400" dirty="0"/>
              <a:t>Agriculture management system can be implemented by using satellites. With help of satellite communication user can observe the climatic conditions of the farm even by sitting at home</a:t>
            </a:r>
            <a:r>
              <a:rPr lang="en-US" sz="2400" dirty="0" smtClean="0"/>
              <a:t>.</a:t>
            </a:r>
          </a:p>
          <a:p>
            <a:pPr algn="l"/>
            <a:endParaRPr lang="en-IN" sz="2400" dirty="0"/>
          </a:p>
          <a:p>
            <a:pPr algn="l"/>
            <a:r>
              <a:rPr lang="en-US" sz="2400" dirty="0"/>
              <a:t>Government will put forward the new schemes for the farmers. Unique interface will be provided  for applying and viewing the schemes.</a:t>
            </a:r>
          </a:p>
          <a:p>
            <a:pPr algn="l"/>
            <a:endParaRPr lang="en-IN" sz="2400" dirty="0"/>
          </a:p>
        </p:txBody>
      </p:sp>
    </p:spTree>
    <p:extLst>
      <p:ext uri="{BB962C8B-B14F-4D97-AF65-F5344CB8AC3E}">
        <p14:creationId xmlns:p14="http://schemas.microsoft.com/office/powerpoint/2010/main" val="304272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551328-A096-4DCC-AEBE-959450CE97EA}"/>
              </a:ext>
            </a:extLst>
          </p:cNvPr>
          <p:cNvSpPr>
            <a:spLocks noGrp="1"/>
          </p:cNvSpPr>
          <p:nvPr>
            <p:ph type="ctrTitle"/>
          </p:nvPr>
        </p:nvSpPr>
        <p:spPr>
          <a:xfrm>
            <a:off x="2606997" y="569843"/>
            <a:ext cx="4244376" cy="963079"/>
          </a:xfrm>
        </p:spPr>
        <p:txBody>
          <a:bodyPr/>
          <a:lstStyle/>
          <a:p>
            <a:pPr algn="ctr"/>
            <a:r>
              <a:rPr lang="en-US" dirty="0"/>
              <a:t>Conclusion</a:t>
            </a:r>
            <a:endParaRPr lang="en-IN" dirty="0"/>
          </a:p>
        </p:txBody>
      </p:sp>
      <p:sp>
        <p:nvSpPr>
          <p:cNvPr id="3" name="Subtitle 2">
            <a:extLst>
              <a:ext uri="{FF2B5EF4-FFF2-40B4-BE49-F238E27FC236}">
                <a16:creationId xmlns="" xmlns:a16="http://schemas.microsoft.com/office/drawing/2014/main" id="{F1E5E9CC-4F71-4FB0-980F-9552408BED4B}"/>
              </a:ext>
            </a:extLst>
          </p:cNvPr>
          <p:cNvSpPr>
            <a:spLocks noGrp="1"/>
          </p:cNvSpPr>
          <p:nvPr>
            <p:ph type="subTitle" idx="1"/>
          </p:nvPr>
        </p:nvSpPr>
        <p:spPr>
          <a:xfrm>
            <a:off x="976980" y="2328051"/>
            <a:ext cx="7766936" cy="1700610"/>
          </a:xfrm>
        </p:spPr>
        <p:txBody>
          <a:bodyPr>
            <a:noAutofit/>
          </a:bodyPr>
          <a:lstStyle/>
          <a:p>
            <a:pPr algn="l"/>
            <a:r>
              <a:rPr lang="en-US" sz="2400" dirty="0"/>
              <a:t>Finally this system gives more benefits to the farmers. Without going to the market they can buy products by sitting at home also. It acts as an interface to the farmer to do their work easily.</a:t>
            </a:r>
            <a:endParaRPr lang="en-IN" sz="2400" dirty="0"/>
          </a:p>
        </p:txBody>
      </p:sp>
    </p:spTree>
    <p:extLst>
      <p:ext uri="{BB962C8B-B14F-4D97-AF65-F5344CB8AC3E}">
        <p14:creationId xmlns:p14="http://schemas.microsoft.com/office/powerpoint/2010/main" val="3312576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D9F49-9232-4741-8747-698BA866695C}"/>
              </a:ext>
            </a:extLst>
          </p:cNvPr>
          <p:cNvSpPr>
            <a:spLocks noGrp="1"/>
          </p:cNvSpPr>
          <p:nvPr>
            <p:ph type="ctrTitle"/>
          </p:nvPr>
        </p:nvSpPr>
        <p:spPr/>
        <p:txBody>
          <a:bodyPr/>
          <a:lstStyle/>
          <a:p>
            <a:endParaRPr lang="en-IN" dirty="0"/>
          </a:p>
        </p:txBody>
      </p:sp>
      <p:sp>
        <p:nvSpPr>
          <p:cNvPr id="3" name="Subtitle 2">
            <a:extLst>
              <a:ext uri="{FF2B5EF4-FFF2-40B4-BE49-F238E27FC236}">
                <a16:creationId xmlns="" xmlns:a16="http://schemas.microsoft.com/office/drawing/2014/main" id="{A36B91CE-D661-4632-9BBC-013F7F28D397}"/>
              </a:ext>
            </a:extLst>
          </p:cNvPr>
          <p:cNvSpPr>
            <a:spLocks noGrp="1"/>
          </p:cNvSpPr>
          <p:nvPr>
            <p:ph type="subTitle" idx="1"/>
          </p:nvPr>
        </p:nvSpPr>
        <p:spPr/>
        <p:txBody>
          <a:bodyPr/>
          <a:lstStyle/>
          <a:p>
            <a:endParaRPr lang="en-IN"/>
          </a:p>
        </p:txBody>
      </p:sp>
      <p:pic>
        <p:nvPicPr>
          <p:cNvPr id="5" name="Picture 4">
            <a:extLst>
              <a:ext uri="{FF2B5EF4-FFF2-40B4-BE49-F238E27FC236}">
                <a16:creationId xmlns="" xmlns:a16="http://schemas.microsoft.com/office/drawing/2014/main" id="{A1A0D79C-076A-45BE-948E-FB180F1A5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5" y="596348"/>
            <a:ext cx="8441635" cy="4757530"/>
          </a:xfrm>
          <a:prstGeom prst="rect">
            <a:avLst/>
          </a:prstGeom>
        </p:spPr>
      </p:pic>
    </p:spTree>
    <p:extLst>
      <p:ext uri="{BB962C8B-B14F-4D97-AF65-F5344CB8AC3E}">
        <p14:creationId xmlns:p14="http://schemas.microsoft.com/office/powerpoint/2010/main" val="379993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186E4-543C-4344-BF22-4E78B516247A}"/>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D5F470B3-A1F6-492D-8C8F-8853219BF35B}"/>
              </a:ext>
            </a:extLst>
          </p:cNvPr>
          <p:cNvSpPr>
            <a:spLocks noGrp="1"/>
          </p:cNvSpPr>
          <p:nvPr>
            <p:ph type="subTitle" idx="1"/>
          </p:nvPr>
        </p:nvSpPr>
        <p:spPr/>
        <p:txBody>
          <a:bodyPr/>
          <a:lstStyle/>
          <a:p>
            <a:endParaRPr lang="en-IN"/>
          </a:p>
        </p:txBody>
      </p:sp>
      <p:pic>
        <p:nvPicPr>
          <p:cNvPr id="5" name="Picture 4">
            <a:extLst>
              <a:ext uri="{FF2B5EF4-FFF2-40B4-BE49-F238E27FC236}">
                <a16:creationId xmlns="" xmlns:a16="http://schemas.microsoft.com/office/drawing/2014/main" id="{4F4E6481-29D8-4138-9562-B9312D644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22" y="940904"/>
            <a:ext cx="8772939" cy="4956313"/>
          </a:xfrm>
          <a:prstGeom prst="rect">
            <a:avLst/>
          </a:prstGeom>
        </p:spPr>
      </p:pic>
    </p:spTree>
    <p:extLst>
      <p:ext uri="{BB962C8B-B14F-4D97-AF65-F5344CB8AC3E}">
        <p14:creationId xmlns:p14="http://schemas.microsoft.com/office/powerpoint/2010/main" val="149255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6154"/>
          </a:xfrm>
        </p:spPr>
        <p:txBody>
          <a:bodyPr>
            <a:normAutofit fontScale="90000"/>
          </a:bodyPr>
          <a:lstStyle/>
          <a:p>
            <a:r>
              <a:rPr lang="en-IN" dirty="0" smtClean="0"/>
              <a:t>Admin Product Page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2649" y="1676278"/>
            <a:ext cx="8197936" cy="442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09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615"/>
          </a:xfrm>
        </p:spPr>
        <p:txBody>
          <a:bodyPr/>
          <a:lstStyle/>
          <a:p>
            <a:r>
              <a:rPr lang="en-IN" dirty="0" smtClean="0"/>
              <a:t>User Home Page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6364" y="1617663"/>
            <a:ext cx="6874621" cy="442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36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385E01-7976-4D2C-922B-AB797F4E479C}"/>
              </a:ext>
            </a:extLst>
          </p:cNvPr>
          <p:cNvSpPr>
            <a:spLocks noGrp="1"/>
          </p:cNvSpPr>
          <p:nvPr>
            <p:ph type="ctrTitle"/>
          </p:nvPr>
        </p:nvSpPr>
        <p:spPr/>
        <p:txBody>
          <a:bodyPr/>
          <a:lstStyle/>
          <a:p>
            <a:endParaRPr lang="en-IN" dirty="0"/>
          </a:p>
        </p:txBody>
      </p:sp>
      <p:sp>
        <p:nvSpPr>
          <p:cNvPr id="3" name="Subtitle 2">
            <a:extLst>
              <a:ext uri="{FF2B5EF4-FFF2-40B4-BE49-F238E27FC236}">
                <a16:creationId xmlns="" xmlns:a16="http://schemas.microsoft.com/office/drawing/2014/main" id="{4A3A8249-4C6C-4298-B326-10EA254E775F}"/>
              </a:ext>
            </a:extLst>
          </p:cNvPr>
          <p:cNvSpPr>
            <a:spLocks noGrp="1"/>
          </p:cNvSpPr>
          <p:nvPr>
            <p:ph type="subTitle" idx="1"/>
          </p:nvPr>
        </p:nvSpPr>
        <p:spPr/>
        <p:txBody>
          <a:bodyPr/>
          <a:lstStyle/>
          <a:p>
            <a:endParaRPr lang="en-IN"/>
          </a:p>
        </p:txBody>
      </p:sp>
      <p:pic>
        <p:nvPicPr>
          <p:cNvPr id="5" name="Picture 4">
            <a:extLst>
              <a:ext uri="{FF2B5EF4-FFF2-40B4-BE49-F238E27FC236}">
                <a16:creationId xmlns="" xmlns:a16="http://schemas.microsoft.com/office/drawing/2014/main" id="{F802D0A3-0B92-4935-9E68-A50734228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0" y="1095375"/>
            <a:ext cx="8852452" cy="4483790"/>
          </a:xfrm>
          <a:prstGeom prst="rect">
            <a:avLst/>
          </a:prstGeom>
        </p:spPr>
      </p:pic>
    </p:spTree>
    <p:extLst>
      <p:ext uri="{BB962C8B-B14F-4D97-AF65-F5344CB8AC3E}">
        <p14:creationId xmlns:p14="http://schemas.microsoft.com/office/powerpoint/2010/main" val="73862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4BB692-9EA5-42DC-890D-61ABE22A1F02}"/>
              </a:ext>
            </a:extLst>
          </p:cNvPr>
          <p:cNvSpPr>
            <a:spLocks noGrp="1"/>
          </p:cNvSpPr>
          <p:nvPr>
            <p:ph type="ctrTitle"/>
          </p:nvPr>
        </p:nvSpPr>
        <p:spPr>
          <a:xfrm>
            <a:off x="569843" y="2650434"/>
            <a:ext cx="9130748" cy="2497297"/>
          </a:xfrm>
        </p:spPr>
        <p:txBody>
          <a:bodyPr/>
          <a:lstStyle/>
          <a:p>
            <a:endParaRPr lang="en-IN" dirty="0"/>
          </a:p>
        </p:txBody>
      </p:sp>
      <p:sp>
        <p:nvSpPr>
          <p:cNvPr id="3" name="Subtitle 2">
            <a:extLst>
              <a:ext uri="{FF2B5EF4-FFF2-40B4-BE49-F238E27FC236}">
                <a16:creationId xmlns="" xmlns:a16="http://schemas.microsoft.com/office/drawing/2014/main" id="{DB44412C-A60E-47D0-9380-12117DC518D8}"/>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 xmlns:a16="http://schemas.microsoft.com/office/drawing/2014/main" id="{5CC65112-6FB4-4E1E-AC65-BBFA49295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5" y="1452921"/>
            <a:ext cx="9395792" cy="3952158"/>
          </a:xfrm>
          <a:prstGeom prst="rect">
            <a:avLst/>
          </a:prstGeom>
        </p:spPr>
      </p:pic>
    </p:spTree>
    <p:extLst>
      <p:ext uri="{BB962C8B-B14F-4D97-AF65-F5344CB8AC3E}">
        <p14:creationId xmlns:p14="http://schemas.microsoft.com/office/powerpoint/2010/main" val="347883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B15A38-99F7-42C7-B2FE-91B13CF6E1BF}"/>
              </a:ext>
            </a:extLst>
          </p:cNvPr>
          <p:cNvSpPr>
            <a:spLocks noGrp="1"/>
          </p:cNvSpPr>
          <p:nvPr>
            <p:ph type="ctrTitle"/>
          </p:nvPr>
        </p:nvSpPr>
        <p:spPr>
          <a:xfrm>
            <a:off x="874644" y="389380"/>
            <a:ext cx="2965968" cy="1002836"/>
          </a:xfrm>
        </p:spPr>
        <p:txBody>
          <a:bodyPr/>
          <a:lstStyle/>
          <a:p>
            <a:r>
              <a:rPr lang="en-US" dirty="0"/>
              <a:t>Abstract</a:t>
            </a:r>
            <a:endParaRPr lang="en-IN" dirty="0"/>
          </a:p>
        </p:txBody>
      </p:sp>
      <p:sp>
        <p:nvSpPr>
          <p:cNvPr id="3" name="Subtitle 2">
            <a:extLst>
              <a:ext uri="{FF2B5EF4-FFF2-40B4-BE49-F238E27FC236}">
                <a16:creationId xmlns="" xmlns:a16="http://schemas.microsoft.com/office/drawing/2014/main" id="{B7538EE0-BFF0-4135-8707-926EB0CA9B52}"/>
              </a:ext>
            </a:extLst>
          </p:cNvPr>
          <p:cNvSpPr>
            <a:spLocks noGrp="1"/>
          </p:cNvSpPr>
          <p:nvPr>
            <p:ph type="subTitle" idx="1"/>
          </p:nvPr>
        </p:nvSpPr>
        <p:spPr>
          <a:xfrm>
            <a:off x="764945" y="1824598"/>
            <a:ext cx="7766936" cy="3873837"/>
          </a:xfrm>
        </p:spPr>
        <p:txBody>
          <a:bodyPr>
            <a:noAutofit/>
          </a:bodyPr>
          <a:lstStyle/>
          <a:p>
            <a:pPr algn="l"/>
            <a:r>
              <a:rPr lang="en-US" sz="2400" dirty="0"/>
              <a:t>Agriculture management system is to help farmers by providing all kind of agriculture related information on the website. Agriculture management system is farmer management website  application which help farmers to give best practice farming processes. It helps farmers to improve their productivity and profitability. It enables farmers buy products through online and farmers can purchase tools and seeds. Farmers can view labors profile and they can hire labors.</a:t>
            </a:r>
            <a:endParaRPr lang="en-IN" sz="2400" dirty="0"/>
          </a:p>
        </p:txBody>
      </p:sp>
    </p:spTree>
    <p:extLst>
      <p:ext uri="{BB962C8B-B14F-4D97-AF65-F5344CB8AC3E}">
        <p14:creationId xmlns:p14="http://schemas.microsoft.com/office/powerpoint/2010/main" val="381651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95733-2F0D-45D1-83A3-FC2C13D600D4}"/>
              </a:ext>
            </a:extLst>
          </p:cNvPr>
          <p:cNvSpPr>
            <a:spLocks noGrp="1"/>
          </p:cNvSpPr>
          <p:nvPr>
            <p:ph type="title"/>
          </p:nvPr>
        </p:nvSpPr>
        <p:spPr>
          <a:xfrm>
            <a:off x="2757925" y="2768600"/>
            <a:ext cx="8596668" cy="1320800"/>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163735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746FAB-EA9A-4E83-91A3-B80648529694}"/>
              </a:ext>
            </a:extLst>
          </p:cNvPr>
          <p:cNvSpPr>
            <a:spLocks noGrp="1"/>
          </p:cNvSpPr>
          <p:nvPr>
            <p:ph type="title"/>
          </p:nvPr>
        </p:nvSpPr>
        <p:spPr/>
        <p:txBody>
          <a:bodyPr>
            <a:normAutofit/>
          </a:bodyPr>
          <a:lstStyle/>
          <a:p>
            <a:r>
              <a:rPr lang="en-US" sz="5400" dirty="0"/>
              <a:t>Introduction</a:t>
            </a:r>
            <a:endParaRPr lang="en-IN" sz="5400" dirty="0"/>
          </a:p>
        </p:txBody>
      </p:sp>
      <p:sp>
        <p:nvSpPr>
          <p:cNvPr id="3" name="Content Placeholder 2">
            <a:extLst>
              <a:ext uri="{FF2B5EF4-FFF2-40B4-BE49-F238E27FC236}">
                <a16:creationId xmlns="" xmlns:a16="http://schemas.microsoft.com/office/drawing/2014/main" id="{8FC90494-FFF6-4E53-9E5D-45BFF7F4C595}"/>
              </a:ext>
            </a:extLst>
          </p:cNvPr>
          <p:cNvSpPr>
            <a:spLocks noGrp="1"/>
          </p:cNvSpPr>
          <p:nvPr>
            <p:ph idx="1"/>
          </p:nvPr>
        </p:nvSpPr>
        <p:spPr/>
        <p:txBody>
          <a:bodyPr>
            <a:normAutofit/>
          </a:bodyPr>
          <a:lstStyle/>
          <a:p>
            <a:pPr>
              <a:buFont typeface="Wingdings" panose="05000000000000000000" pitchFamily="2" charset="2"/>
              <a:buChar char="Ø"/>
            </a:pPr>
            <a:r>
              <a:rPr lang="en-US" sz="2600" dirty="0"/>
              <a:t>Agriculture management system is the web application that will help the farmers to perform the </a:t>
            </a:r>
            <a:r>
              <a:rPr lang="en-US" sz="2600" dirty="0" err="1"/>
              <a:t>agro</a:t>
            </a:r>
            <a:r>
              <a:rPr lang="en-US" sz="2600" dirty="0"/>
              <a:t> marketing leading to achieve and increase in standard of living</a:t>
            </a:r>
          </a:p>
          <a:p>
            <a:pPr>
              <a:buFont typeface="Wingdings" panose="05000000000000000000" pitchFamily="2" charset="2"/>
              <a:buChar char="Ø"/>
            </a:pPr>
            <a:endParaRPr lang="en-US" sz="2600" dirty="0"/>
          </a:p>
          <a:p>
            <a:pPr>
              <a:buFont typeface="Wingdings" panose="05000000000000000000" pitchFamily="2" charset="2"/>
              <a:buChar char="Ø"/>
            </a:pPr>
            <a:r>
              <a:rPr lang="en-US" sz="2600" dirty="0"/>
              <a:t>Website will also provide market-wise, commodity-wise report to the farmers in interactive way.</a:t>
            </a:r>
          </a:p>
          <a:p>
            <a:pPr>
              <a:buFont typeface="Wingdings" panose="05000000000000000000" pitchFamily="2" charset="2"/>
              <a:buChar char="Ø"/>
            </a:pPr>
            <a:endParaRPr lang="en-US" sz="2600" dirty="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397645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2AAA87-26A4-4998-AD29-3A27653C0411}"/>
              </a:ext>
            </a:extLst>
          </p:cNvPr>
          <p:cNvSpPr>
            <a:spLocks noGrp="1"/>
          </p:cNvSpPr>
          <p:nvPr>
            <p:ph type="ctrTitle"/>
          </p:nvPr>
        </p:nvSpPr>
        <p:spPr>
          <a:xfrm>
            <a:off x="490331" y="278295"/>
            <a:ext cx="4253947" cy="927654"/>
          </a:xfrm>
        </p:spPr>
        <p:txBody>
          <a:bodyPr/>
          <a:lstStyle/>
          <a:p>
            <a:r>
              <a:rPr lang="en-US" dirty="0"/>
              <a:t>Objectives</a:t>
            </a:r>
            <a:endParaRPr lang="en-IN" dirty="0"/>
          </a:p>
        </p:txBody>
      </p:sp>
      <p:sp>
        <p:nvSpPr>
          <p:cNvPr id="3" name="Subtitle 2">
            <a:extLst>
              <a:ext uri="{FF2B5EF4-FFF2-40B4-BE49-F238E27FC236}">
                <a16:creationId xmlns="" xmlns:a16="http://schemas.microsoft.com/office/drawing/2014/main" id="{AF5DE3F7-37E0-4120-B7E0-B3AEDF658398}"/>
              </a:ext>
            </a:extLst>
          </p:cNvPr>
          <p:cNvSpPr>
            <a:spLocks noGrp="1"/>
          </p:cNvSpPr>
          <p:nvPr>
            <p:ph type="subTitle" idx="1"/>
          </p:nvPr>
        </p:nvSpPr>
        <p:spPr>
          <a:xfrm>
            <a:off x="655981" y="1694415"/>
            <a:ext cx="7195931" cy="4666628"/>
          </a:xfrm>
        </p:spPr>
        <p:txBody>
          <a:bodyPr>
            <a:noAutofit/>
          </a:bodyPr>
          <a:lstStyle/>
          <a:p>
            <a:pPr marL="285750" indent="-285750" algn="l">
              <a:buFont typeface="Wingdings" panose="05000000000000000000" pitchFamily="2" charset="2"/>
              <a:buChar char="Ø"/>
            </a:pPr>
            <a:r>
              <a:rPr lang="en-US" sz="2400" dirty="0">
                <a:cs typeface="Times New Roman" panose="02020603050405020304" pitchFamily="18" charset="0"/>
              </a:rPr>
              <a:t>The main objectives of this project is building a website which will help farmers from Indian villages to sell their product to different city markets.</a:t>
            </a:r>
          </a:p>
          <a:p>
            <a:pPr marL="285750" indent="-285750" algn="l">
              <a:buFont typeface="Wingdings" panose="05000000000000000000" pitchFamily="2" charset="2"/>
              <a:buChar char="Ø"/>
            </a:pPr>
            <a:endParaRPr lang="en-US" sz="2400" dirty="0">
              <a:cs typeface="Times New Roman" panose="02020603050405020304" pitchFamily="18" charset="0"/>
            </a:endParaRPr>
          </a:p>
          <a:p>
            <a:pPr marL="285750" indent="-285750" algn="l">
              <a:buFont typeface="Wingdings" panose="05000000000000000000" pitchFamily="2" charset="2"/>
              <a:buChar char="Ø"/>
            </a:pPr>
            <a:r>
              <a:rPr lang="en-US" sz="2400" dirty="0">
                <a:cs typeface="Times New Roman" panose="02020603050405020304" pitchFamily="18" charset="0"/>
              </a:rPr>
              <a:t> This website will act as unique and secure way to perform </a:t>
            </a:r>
            <a:r>
              <a:rPr lang="en-US" sz="2400" dirty="0" err="1">
                <a:cs typeface="Times New Roman" panose="02020603050405020304" pitchFamily="18" charset="0"/>
              </a:rPr>
              <a:t>agro</a:t>
            </a:r>
            <a:r>
              <a:rPr lang="en-US" sz="2400" dirty="0">
                <a:cs typeface="Times New Roman" panose="02020603050405020304" pitchFamily="18" charset="0"/>
              </a:rPr>
              <a:t>-marketing, purchasing.</a:t>
            </a:r>
          </a:p>
          <a:p>
            <a:pPr marL="285750" indent="-285750" algn="l">
              <a:buFont typeface="Wingdings" panose="05000000000000000000" pitchFamily="2" charset="2"/>
              <a:buChar char="Ø"/>
            </a:pPr>
            <a:endParaRPr lang="en-US" sz="2400" dirty="0">
              <a:cs typeface="Times New Roman" panose="02020603050405020304" pitchFamily="18" charset="0"/>
            </a:endParaRPr>
          </a:p>
          <a:p>
            <a:pPr marL="285750" indent="-285750" algn="l">
              <a:buFont typeface="Wingdings" panose="05000000000000000000" pitchFamily="2" charset="2"/>
              <a:buChar char="Ø"/>
            </a:pPr>
            <a:r>
              <a:rPr lang="en-US" sz="2400" dirty="0">
                <a:cs typeface="Times New Roman" panose="02020603050405020304" pitchFamily="18" charset="0"/>
              </a:rPr>
              <a:t>The site will guide the farmer’s in all the aspects, the current market rate of different product, the total sale and earned profit.</a:t>
            </a:r>
          </a:p>
          <a:p>
            <a:pPr algn="l"/>
            <a:endParaRPr lang="en-US" sz="2400" dirty="0">
              <a:cs typeface="Times New Roman" panose="02020603050405020304" pitchFamily="18" charset="0"/>
            </a:endParaRPr>
          </a:p>
          <a:p>
            <a:pPr algn="l"/>
            <a:endParaRPr lang="en-US" sz="2400" dirty="0">
              <a:cs typeface="Times New Roman" panose="02020603050405020304" pitchFamily="18" charset="0"/>
            </a:endParaRPr>
          </a:p>
        </p:txBody>
      </p:sp>
    </p:spTree>
    <p:extLst>
      <p:ext uri="{BB962C8B-B14F-4D97-AF65-F5344CB8AC3E}">
        <p14:creationId xmlns:p14="http://schemas.microsoft.com/office/powerpoint/2010/main" val="67800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8A2687-85C4-40C9-BCFE-84967BD084C0}"/>
              </a:ext>
            </a:extLst>
          </p:cNvPr>
          <p:cNvSpPr>
            <a:spLocks noGrp="1"/>
          </p:cNvSpPr>
          <p:nvPr>
            <p:ph type="ctrTitle"/>
          </p:nvPr>
        </p:nvSpPr>
        <p:spPr>
          <a:xfrm>
            <a:off x="969927" y="344557"/>
            <a:ext cx="5126073" cy="976332"/>
          </a:xfrm>
        </p:spPr>
        <p:txBody>
          <a:bodyPr/>
          <a:lstStyle/>
          <a:p>
            <a:r>
              <a:rPr lang="en-US" dirty="0"/>
              <a:t>Existing system</a:t>
            </a:r>
            <a:endParaRPr lang="en-IN" dirty="0"/>
          </a:p>
        </p:txBody>
      </p:sp>
      <p:sp>
        <p:nvSpPr>
          <p:cNvPr id="3" name="Subtitle 2">
            <a:extLst>
              <a:ext uri="{FF2B5EF4-FFF2-40B4-BE49-F238E27FC236}">
                <a16:creationId xmlns="" xmlns:a16="http://schemas.microsoft.com/office/drawing/2014/main" id="{0D34F8D4-15AC-4906-B769-4F2CAECB6AAF}"/>
              </a:ext>
            </a:extLst>
          </p:cNvPr>
          <p:cNvSpPr>
            <a:spLocks noGrp="1"/>
          </p:cNvSpPr>
          <p:nvPr>
            <p:ph type="subTitle" idx="1"/>
          </p:nvPr>
        </p:nvSpPr>
        <p:spPr>
          <a:xfrm>
            <a:off x="738440" y="1775792"/>
            <a:ext cx="7766936" cy="4618381"/>
          </a:xfrm>
        </p:spPr>
        <p:txBody>
          <a:bodyPr>
            <a:noAutofit/>
          </a:bodyPr>
          <a:lstStyle/>
          <a:p>
            <a:pPr marL="285750" indent="-285750" algn="l">
              <a:buFont typeface="Wingdings" panose="05000000000000000000" pitchFamily="2" charset="2"/>
              <a:buChar char="Ø"/>
            </a:pPr>
            <a:r>
              <a:rPr lang="en-US" sz="2400" dirty="0"/>
              <a:t>There is no computerized system to buy their products, currently the farmer goes to nearest market and handover his product to a particular agent.</a:t>
            </a:r>
          </a:p>
          <a:p>
            <a:pPr marL="285750" indent="-285750" algn="l">
              <a:buFont typeface="Wingdings" panose="05000000000000000000" pitchFamily="2" charset="2"/>
              <a:buChar char="Ø"/>
            </a:pPr>
            <a:endParaRPr lang="en-US" sz="2400" dirty="0"/>
          </a:p>
          <a:p>
            <a:pPr marL="285750" indent="-285750" algn="l">
              <a:buFont typeface="Wingdings" panose="05000000000000000000" pitchFamily="2" charset="2"/>
              <a:buChar char="Ø"/>
            </a:pPr>
            <a:r>
              <a:rPr lang="en-US" sz="2400" dirty="0"/>
              <a:t>Many times, farmers are not even aware of the schemes and compensation provided by government.</a:t>
            </a:r>
          </a:p>
          <a:p>
            <a:pPr marL="285750" indent="-285750" algn="l">
              <a:buFont typeface="Wingdings" panose="05000000000000000000" pitchFamily="2" charset="2"/>
              <a:buChar char="Ø"/>
            </a:pPr>
            <a:endParaRPr lang="en-US" sz="2400" dirty="0"/>
          </a:p>
          <a:p>
            <a:pPr marL="285750" indent="-285750" algn="l">
              <a:buFont typeface="Wingdings" panose="05000000000000000000" pitchFamily="2" charset="2"/>
              <a:buChar char="Ø"/>
            </a:pPr>
            <a:r>
              <a:rPr lang="en-US" sz="2400" dirty="0"/>
              <a:t>Current system does not provide the way of e-learning for farmer that will provided the knowledge of new technique in farming.</a:t>
            </a:r>
          </a:p>
          <a:p>
            <a:pPr marL="285750" indent="-285750" algn="l">
              <a:buFont typeface="Wingdings" panose="05000000000000000000" pitchFamily="2" charset="2"/>
              <a:buChar char="Ø"/>
            </a:pPr>
            <a:endParaRPr lang="en-US" sz="2400" dirty="0"/>
          </a:p>
          <a:p>
            <a:pPr marL="285750" indent="-285750" algn="l">
              <a:buFont typeface="Wingdings" panose="05000000000000000000" pitchFamily="2" charset="2"/>
              <a:buChar char="Ø"/>
            </a:pPr>
            <a:endParaRPr lang="en-IN" sz="2400" dirty="0"/>
          </a:p>
        </p:txBody>
      </p:sp>
    </p:spTree>
    <p:extLst>
      <p:ext uri="{BB962C8B-B14F-4D97-AF65-F5344CB8AC3E}">
        <p14:creationId xmlns:p14="http://schemas.microsoft.com/office/powerpoint/2010/main" val="407136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EAE49-B9F1-48E4-B12A-FFD04742DDA8}"/>
              </a:ext>
            </a:extLst>
          </p:cNvPr>
          <p:cNvSpPr>
            <a:spLocks noGrp="1"/>
          </p:cNvSpPr>
          <p:nvPr>
            <p:ph type="title"/>
          </p:nvPr>
        </p:nvSpPr>
        <p:spPr>
          <a:xfrm>
            <a:off x="399039" y="412447"/>
            <a:ext cx="8596668" cy="914400"/>
          </a:xfrm>
        </p:spPr>
        <p:txBody>
          <a:bodyPr>
            <a:normAutofit/>
          </a:bodyPr>
          <a:lstStyle/>
          <a:p>
            <a:r>
              <a:rPr lang="en-US" sz="5400" dirty="0"/>
              <a:t>Proposed system</a:t>
            </a:r>
            <a:endParaRPr lang="en-IN" sz="5400" dirty="0"/>
          </a:p>
        </p:txBody>
      </p:sp>
      <p:sp>
        <p:nvSpPr>
          <p:cNvPr id="3" name="Content Placeholder 2">
            <a:extLst>
              <a:ext uri="{FF2B5EF4-FFF2-40B4-BE49-F238E27FC236}">
                <a16:creationId xmlns="" xmlns:a16="http://schemas.microsoft.com/office/drawing/2014/main" id="{2F40A480-BA12-48AF-B6DC-E20024204C9E}"/>
              </a:ext>
            </a:extLst>
          </p:cNvPr>
          <p:cNvSpPr>
            <a:spLocks noGrp="1"/>
          </p:cNvSpPr>
          <p:nvPr>
            <p:ph idx="1"/>
          </p:nvPr>
        </p:nvSpPr>
        <p:spPr>
          <a:xfrm>
            <a:off x="399039" y="1789528"/>
            <a:ext cx="8596668" cy="3880773"/>
          </a:xfrm>
        </p:spPr>
        <p:txBody>
          <a:bodyPr>
            <a:normAutofit/>
          </a:bodyPr>
          <a:lstStyle/>
          <a:p>
            <a:pPr>
              <a:buFont typeface="Wingdings" panose="05000000000000000000" pitchFamily="2" charset="2"/>
              <a:buChar char="Ø"/>
            </a:pPr>
            <a:r>
              <a:rPr lang="en-US" sz="2400" dirty="0"/>
              <a:t>It is an computerized system for the farmer’s buy products through a single site.</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It provided an awareness to the farmer’s about the various schemes provided by the government.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It provides all new agriculture ideas to the farmer’s.</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91154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4276B8-3B44-4532-A786-E7D4790CC045}"/>
              </a:ext>
            </a:extLst>
          </p:cNvPr>
          <p:cNvSpPr>
            <a:spLocks noGrp="1"/>
          </p:cNvSpPr>
          <p:nvPr>
            <p:ph type="ctrTitle"/>
          </p:nvPr>
        </p:nvSpPr>
        <p:spPr>
          <a:xfrm>
            <a:off x="1020416" y="384313"/>
            <a:ext cx="3906873" cy="1002836"/>
          </a:xfrm>
        </p:spPr>
        <p:txBody>
          <a:bodyPr/>
          <a:lstStyle/>
          <a:p>
            <a:r>
              <a:rPr lang="en-US" dirty="0"/>
              <a:t>Advantages</a:t>
            </a:r>
            <a:endParaRPr lang="en-IN" dirty="0"/>
          </a:p>
        </p:txBody>
      </p:sp>
      <p:sp>
        <p:nvSpPr>
          <p:cNvPr id="3" name="Subtitle 2">
            <a:extLst>
              <a:ext uri="{FF2B5EF4-FFF2-40B4-BE49-F238E27FC236}">
                <a16:creationId xmlns="" xmlns:a16="http://schemas.microsoft.com/office/drawing/2014/main" id="{787393CB-3194-4254-ACB6-BE2DEFBD5FDD}"/>
              </a:ext>
            </a:extLst>
          </p:cNvPr>
          <p:cNvSpPr>
            <a:spLocks noGrp="1"/>
          </p:cNvSpPr>
          <p:nvPr>
            <p:ph type="subTitle" idx="1"/>
          </p:nvPr>
        </p:nvSpPr>
        <p:spPr>
          <a:xfrm>
            <a:off x="764946" y="2025416"/>
            <a:ext cx="7766936" cy="3553749"/>
          </a:xfrm>
        </p:spPr>
        <p:txBody>
          <a:bodyPr>
            <a:normAutofit/>
          </a:bodyPr>
          <a:lstStyle/>
          <a:p>
            <a:pPr marL="342900" indent="-342900" algn="l">
              <a:buFont typeface="Wingdings" panose="05000000000000000000" pitchFamily="2" charset="2"/>
              <a:buChar char="Ø"/>
            </a:pPr>
            <a:r>
              <a:rPr lang="en-US" sz="2400" dirty="0"/>
              <a:t>All the facilities are available in single website.</a:t>
            </a:r>
          </a:p>
          <a:p>
            <a:pPr marL="342900" indent="-342900" algn="l">
              <a:buFont typeface="Wingdings" panose="05000000000000000000" pitchFamily="2" charset="2"/>
              <a:buChar char="Ø"/>
            </a:pPr>
            <a:endParaRPr lang="en-US" sz="2400" dirty="0"/>
          </a:p>
          <a:p>
            <a:pPr marL="342900" indent="-342900" algn="l">
              <a:buFont typeface="Wingdings" panose="05000000000000000000" pitchFamily="2" charset="2"/>
              <a:buChar char="Ø"/>
            </a:pPr>
            <a:r>
              <a:rPr lang="en-US" sz="2400" dirty="0"/>
              <a:t>Farmer’s can get information about all the agricultural related items.</a:t>
            </a:r>
          </a:p>
          <a:p>
            <a:pPr marL="342900" indent="-342900" algn="l">
              <a:buFont typeface="Wingdings" panose="05000000000000000000" pitchFamily="2" charset="2"/>
              <a:buChar char="Ø"/>
            </a:pPr>
            <a:endParaRPr lang="en-US" sz="2400" dirty="0"/>
          </a:p>
          <a:p>
            <a:pPr marL="342900" indent="-342900" algn="l">
              <a:buFont typeface="Wingdings" panose="05000000000000000000" pitchFamily="2" charset="2"/>
              <a:buChar char="Ø"/>
            </a:pPr>
            <a:r>
              <a:rPr lang="en-US" sz="2400" dirty="0"/>
              <a:t>People can buy the agriculture products  directly without an agent.</a:t>
            </a:r>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IN" dirty="0"/>
          </a:p>
        </p:txBody>
      </p:sp>
    </p:spTree>
    <p:extLst>
      <p:ext uri="{BB962C8B-B14F-4D97-AF65-F5344CB8AC3E}">
        <p14:creationId xmlns:p14="http://schemas.microsoft.com/office/powerpoint/2010/main" val="16669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D0C1AE-C3D2-4FAA-84DC-0C74B1FB0A55}"/>
              </a:ext>
            </a:extLst>
          </p:cNvPr>
          <p:cNvSpPr>
            <a:spLocks noGrp="1"/>
          </p:cNvSpPr>
          <p:nvPr>
            <p:ph type="ctrTitle"/>
          </p:nvPr>
        </p:nvSpPr>
        <p:spPr>
          <a:xfrm>
            <a:off x="953575" y="383014"/>
            <a:ext cx="4556229" cy="1096899"/>
          </a:xfrm>
        </p:spPr>
        <p:txBody>
          <a:bodyPr/>
          <a:lstStyle/>
          <a:p>
            <a:r>
              <a:rPr lang="en-US" dirty="0"/>
              <a:t>Disadvantages</a:t>
            </a:r>
            <a:endParaRPr lang="en-IN" dirty="0"/>
          </a:p>
        </p:txBody>
      </p:sp>
      <p:sp>
        <p:nvSpPr>
          <p:cNvPr id="3" name="Subtitle 2">
            <a:extLst>
              <a:ext uri="{FF2B5EF4-FFF2-40B4-BE49-F238E27FC236}">
                <a16:creationId xmlns="" xmlns:a16="http://schemas.microsoft.com/office/drawing/2014/main" id="{DAF6B588-95B5-49B0-9E4F-0FF3CA30483C}"/>
              </a:ext>
            </a:extLst>
          </p:cNvPr>
          <p:cNvSpPr>
            <a:spLocks noGrp="1"/>
          </p:cNvSpPr>
          <p:nvPr>
            <p:ph type="subTitle" idx="1"/>
          </p:nvPr>
        </p:nvSpPr>
        <p:spPr>
          <a:xfrm>
            <a:off x="725189" y="1983494"/>
            <a:ext cx="7766936" cy="1660854"/>
          </a:xfrm>
        </p:spPr>
        <p:txBody>
          <a:bodyPr>
            <a:noAutofit/>
          </a:bodyPr>
          <a:lstStyle/>
          <a:p>
            <a:pPr marL="285750" indent="-285750" algn="l">
              <a:buFont typeface="Wingdings" panose="05000000000000000000" pitchFamily="2" charset="2"/>
              <a:buChar char="Ø"/>
            </a:pPr>
            <a:r>
              <a:rPr lang="en-US" sz="2400" dirty="0"/>
              <a:t>Internet connection is must.</a:t>
            </a:r>
          </a:p>
          <a:p>
            <a:pPr marL="285750" indent="-285750" algn="l">
              <a:buFont typeface="Wingdings" panose="05000000000000000000" pitchFamily="2" charset="2"/>
              <a:buChar char="Ø"/>
            </a:pPr>
            <a:endParaRPr lang="en-US" sz="2400" dirty="0"/>
          </a:p>
          <a:p>
            <a:pPr marL="285750" indent="-285750" algn="l">
              <a:buFont typeface="Wingdings" panose="05000000000000000000" pitchFamily="2" charset="2"/>
              <a:buChar char="Ø"/>
            </a:pPr>
            <a:r>
              <a:rPr lang="en-US" sz="2400" dirty="0"/>
              <a:t>People should be aware of the new technologies.</a:t>
            </a:r>
            <a:endParaRPr lang="en-IN" sz="2400" dirty="0"/>
          </a:p>
        </p:txBody>
      </p:sp>
    </p:spTree>
    <p:extLst>
      <p:ext uri="{BB962C8B-B14F-4D97-AF65-F5344CB8AC3E}">
        <p14:creationId xmlns:p14="http://schemas.microsoft.com/office/powerpoint/2010/main" val="7623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2FDEAF-F341-488B-ABBD-A795729222CE}"/>
              </a:ext>
            </a:extLst>
          </p:cNvPr>
          <p:cNvSpPr>
            <a:spLocks noGrp="1"/>
          </p:cNvSpPr>
          <p:nvPr>
            <p:ph type="ctrTitle"/>
          </p:nvPr>
        </p:nvSpPr>
        <p:spPr>
          <a:xfrm>
            <a:off x="791450" y="359845"/>
            <a:ext cx="7093593" cy="1016088"/>
          </a:xfrm>
        </p:spPr>
        <p:txBody>
          <a:bodyPr/>
          <a:lstStyle/>
          <a:p>
            <a:r>
              <a:rPr lang="en-US" dirty="0"/>
              <a:t>Software requirement</a:t>
            </a:r>
            <a:endParaRPr lang="en-IN" dirty="0"/>
          </a:p>
        </p:txBody>
      </p:sp>
      <p:sp>
        <p:nvSpPr>
          <p:cNvPr id="3" name="Subtitle 2">
            <a:extLst>
              <a:ext uri="{FF2B5EF4-FFF2-40B4-BE49-F238E27FC236}">
                <a16:creationId xmlns="" xmlns:a16="http://schemas.microsoft.com/office/drawing/2014/main" id="{36D99C8F-D3B7-48C4-93EF-E34203D9D501}"/>
              </a:ext>
            </a:extLst>
          </p:cNvPr>
          <p:cNvSpPr>
            <a:spLocks noGrp="1"/>
          </p:cNvSpPr>
          <p:nvPr>
            <p:ph type="subTitle" idx="1"/>
          </p:nvPr>
        </p:nvSpPr>
        <p:spPr>
          <a:xfrm>
            <a:off x="791450" y="1890729"/>
            <a:ext cx="7766936" cy="2880054"/>
          </a:xfrm>
        </p:spPr>
        <p:txBody>
          <a:bodyPr>
            <a:noAutofit/>
          </a:bodyPr>
          <a:lstStyle/>
          <a:p>
            <a:pPr marL="857250" lvl="0" indent="-857250" algn="just">
              <a:lnSpc>
                <a:spcPct val="115000"/>
              </a:lnSpc>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Apache Server 8.5</a:t>
            </a:r>
          </a:p>
          <a:p>
            <a:pPr marL="857250" lvl="0" indent="-857250" algn="just">
              <a:lnSpc>
                <a:spcPct val="115000"/>
              </a:lnSpc>
              <a:buFont typeface="Wingdings" panose="05000000000000000000" pitchFamily="2" charset="2"/>
              <a:buChar char="Ø"/>
            </a:pPr>
            <a:endParaRPr lang="en-IN" sz="2400" dirty="0">
              <a:effectLst/>
              <a:ea typeface="Calibri" panose="020F0502020204030204" pitchFamily="34" charset="0"/>
              <a:cs typeface="Times New Roman" panose="02020603050405020304" pitchFamily="18" charset="0"/>
            </a:endParaRPr>
          </a:p>
          <a:p>
            <a:pPr marL="857250" lvl="0" indent="-857250" algn="just">
              <a:lnSpc>
                <a:spcPct val="115000"/>
              </a:lnSpc>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MySQL 5.7 with Workbench 8.0</a:t>
            </a:r>
          </a:p>
          <a:p>
            <a:pPr marL="857250" lvl="0" indent="-857250" algn="just">
              <a:lnSpc>
                <a:spcPct val="115000"/>
              </a:lnSpc>
              <a:buFont typeface="Wingdings" panose="05000000000000000000" pitchFamily="2" charset="2"/>
              <a:buChar char="Ø"/>
            </a:pPr>
            <a:endParaRPr lang="en-IN" sz="2400" dirty="0">
              <a:effectLst/>
              <a:ea typeface="Calibri" panose="020F0502020204030204" pitchFamily="34" charset="0"/>
              <a:cs typeface="Times New Roman" panose="02020603050405020304" pitchFamily="18" charset="0"/>
            </a:endParaRPr>
          </a:p>
          <a:p>
            <a:pPr marL="857250" lvl="0" indent="-857250" algn="just">
              <a:lnSpc>
                <a:spcPct val="115000"/>
              </a:lnSpc>
              <a:spcAft>
                <a:spcPts val="1000"/>
              </a:spcAft>
              <a:buFont typeface="Wingdings" panose="05000000000000000000" pitchFamily="2" charset="2"/>
              <a:buChar char="Ø"/>
            </a:pPr>
            <a:r>
              <a:rPr lang="en-GB" sz="2400" dirty="0">
                <a:effectLst/>
                <a:ea typeface="Calibri" panose="020F0502020204030204" pitchFamily="34" charset="0"/>
                <a:cs typeface="Times New Roman" panose="02020603050405020304" pitchFamily="18" charset="0"/>
              </a:rPr>
              <a:t>Browser: Google chrome, Mozilla Firefox etc</a:t>
            </a:r>
            <a:endParaRPr lang="en-IN" sz="2400" dirty="0">
              <a:effectLst/>
              <a:ea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Ø"/>
            </a:pPr>
            <a:endParaRPr lang="en-US" sz="2400" b="1" dirty="0">
              <a:latin typeface="Arial Black" panose="020B0A04020102020204" pitchFamily="34" charset="0"/>
            </a:endParaRPr>
          </a:p>
        </p:txBody>
      </p:sp>
    </p:spTree>
    <p:extLst>
      <p:ext uri="{BB962C8B-B14F-4D97-AF65-F5344CB8AC3E}">
        <p14:creationId xmlns:p14="http://schemas.microsoft.com/office/powerpoint/2010/main" val="24328444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881</TotalTime>
  <Words>559</Words>
  <Application>Microsoft Office PowerPoint</Application>
  <PresentationFormat>Custom</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Agriculture management system</vt:lpstr>
      <vt:lpstr>Abstract</vt:lpstr>
      <vt:lpstr>Introduction</vt:lpstr>
      <vt:lpstr>Objectives</vt:lpstr>
      <vt:lpstr>Existing system</vt:lpstr>
      <vt:lpstr>Proposed system</vt:lpstr>
      <vt:lpstr>Advantages</vt:lpstr>
      <vt:lpstr>Disadvantages</vt:lpstr>
      <vt:lpstr>Software requirement</vt:lpstr>
      <vt:lpstr>Hardware </vt:lpstr>
      <vt:lpstr>Languages Used</vt:lpstr>
      <vt:lpstr>Future Scope</vt:lpstr>
      <vt:lpstr>Conclusion</vt:lpstr>
      <vt:lpstr>PowerPoint Presentation</vt:lpstr>
      <vt:lpstr>PowerPoint Presentation</vt:lpstr>
      <vt:lpstr>Admin Product Page</vt:lpstr>
      <vt:lpstr>User Home Page</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c:title>
  <dc:creator>Vikrant Ahiwale</dc:creator>
  <cp:lastModifiedBy>anuradha sangale</cp:lastModifiedBy>
  <cp:revision>17</cp:revision>
  <dcterms:created xsi:type="dcterms:W3CDTF">2021-09-26T16:59:03Z</dcterms:created>
  <dcterms:modified xsi:type="dcterms:W3CDTF">2021-09-27T15:07:02Z</dcterms:modified>
</cp:coreProperties>
</file>