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8" r:id="rId4"/>
    <p:sldId id="269" r:id="rId5"/>
    <p:sldId id="259" r:id="rId6"/>
    <p:sldId id="266" r:id="rId7"/>
    <p:sldId id="260" r:id="rId8"/>
    <p:sldId id="273" r:id="rId9"/>
    <p:sldId id="261" r:id="rId10"/>
    <p:sldId id="272" r:id="rId11"/>
    <p:sldId id="271" r:id="rId12"/>
    <p:sldId id="264" r:id="rId13"/>
    <p:sldId id="270" r:id="rId14"/>
    <p:sldId id="275" r:id="rId15"/>
    <p:sldId id="26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665" autoAdjust="0"/>
  </p:normalViewPr>
  <p:slideViewPr>
    <p:cSldViewPr snapToGrid="0">
      <p:cViewPr varScale="1">
        <p:scale>
          <a:sx n="54" d="100"/>
          <a:sy n="54" d="100"/>
        </p:scale>
        <p:origin x="11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91ABED-0AA8-42CC-9E3E-4089AE952E98}"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F5B6F319-B893-45CE-BD77-A6406B81B015}">
      <dgm:prSet/>
      <dgm:spPr/>
      <dgm:t>
        <a:bodyPr/>
        <a:lstStyle/>
        <a:p>
          <a:r>
            <a:rPr lang="en-US" dirty="0"/>
            <a:t>Edited variables “</a:t>
          </a:r>
          <a:r>
            <a:rPr lang="en-US" dirty="0" err="1"/>
            <a:t>NAMESLSAD”in</a:t>
          </a:r>
          <a:r>
            <a:rPr lang="en-US" dirty="0"/>
            <a:t> </a:t>
          </a:r>
          <a:r>
            <a:rPr lang="en-US" dirty="0" err="1"/>
            <a:t>Shp</a:t>
          </a:r>
          <a:r>
            <a:rPr lang="en-US" dirty="0"/>
            <a:t> file to  </a:t>
          </a:r>
        </a:p>
        <a:p>
          <a:r>
            <a:rPr lang="en-US" dirty="0"/>
            <a:t>add join Data to </a:t>
          </a:r>
          <a:r>
            <a:rPr lang="en-US" dirty="0" err="1"/>
            <a:t>shp</a:t>
          </a:r>
          <a:r>
            <a:rPr lang="en-US" dirty="0"/>
            <a:t> file</a:t>
          </a:r>
        </a:p>
      </dgm:t>
    </dgm:pt>
    <dgm:pt modelId="{E57257A2-289C-4084-A0D0-55B8B0740891}" type="parTrans" cxnId="{98EB9BC6-C70B-49B8-8555-A49E48ED7207}">
      <dgm:prSet/>
      <dgm:spPr/>
      <dgm:t>
        <a:bodyPr/>
        <a:lstStyle/>
        <a:p>
          <a:endParaRPr lang="en-US"/>
        </a:p>
      </dgm:t>
    </dgm:pt>
    <dgm:pt modelId="{59B55E95-6677-4EB8-A8B3-E7EF2DAB1F32}" type="sibTrans" cxnId="{98EB9BC6-C70B-49B8-8555-A49E48ED7207}">
      <dgm:prSet/>
      <dgm:spPr/>
      <dgm:t>
        <a:bodyPr/>
        <a:lstStyle/>
        <a:p>
          <a:endParaRPr lang="en-US"/>
        </a:p>
      </dgm:t>
    </dgm:pt>
    <dgm:pt modelId="{C1585B80-5452-4820-B4B2-343ED345A8F7}">
      <dgm:prSet custT="1"/>
      <dgm:spPr/>
      <dgm:t>
        <a:bodyPr/>
        <a:lstStyle/>
        <a:p>
          <a:r>
            <a:rPr lang="en-US" sz="1100" b="1" dirty="0"/>
            <a:t>It contained “County”.</a:t>
          </a:r>
        </a:p>
      </dgm:t>
    </dgm:pt>
    <dgm:pt modelId="{FB70100E-A4FD-4AC1-88AE-B5BB4D575B8C}" type="parTrans" cxnId="{2FC81B8B-73A9-4813-B37B-C39F6886C062}">
      <dgm:prSet/>
      <dgm:spPr/>
      <dgm:t>
        <a:bodyPr/>
        <a:lstStyle/>
        <a:p>
          <a:endParaRPr lang="en-US"/>
        </a:p>
      </dgm:t>
    </dgm:pt>
    <dgm:pt modelId="{8CFE4BFD-FFDA-4D0F-AC21-03C3F2F9C573}" type="sibTrans" cxnId="{2FC81B8B-73A9-4813-B37B-C39F6886C062}">
      <dgm:prSet/>
      <dgm:spPr/>
      <dgm:t>
        <a:bodyPr/>
        <a:lstStyle/>
        <a:p>
          <a:endParaRPr lang="en-US"/>
        </a:p>
      </dgm:t>
    </dgm:pt>
    <dgm:pt modelId="{35504F3A-40DB-4641-80E9-8EA81FD05DEE}">
      <dgm:prSet custT="1"/>
      <dgm:spPr/>
      <dgm:t>
        <a:bodyPr/>
        <a:lstStyle/>
        <a:p>
          <a:r>
            <a:rPr lang="en-US" sz="1200" b="1" dirty="0"/>
            <a:t>code </a:t>
          </a:r>
        </a:p>
        <a:p>
          <a:r>
            <a:rPr lang="en-US" sz="1200" b="1" dirty="0"/>
            <a:t>! </a:t>
          </a:r>
          <a:r>
            <a:rPr lang="en-US" sz="1200" b="1" dirty="0" err="1"/>
            <a:t>NAMESLSAD!.replace</a:t>
          </a:r>
          <a:r>
            <a:rPr lang="en-US" sz="1200" b="1" dirty="0"/>
            <a:t>("county", "")</a:t>
          </a:r>
        </a:p>
      </dgm:t>
    </dgm:pt>
    <dgm:pt modelId="{A6CF3E52-DB0F-4671-95B9-F375DB309146}" type="parTrans" cxnId="{938E51EE-33AC-45F5-996F-5C06D2FF377C}">
      <dgm:prSet/>
      <dgm:spPr/>
      <dgm:t>
        <a:bodyPr/>
        <a:lstStyle/>
        <a:p>
          <a:endParaRPr lang="en-US"/>
        </a:p>
      </dgm:t>
    </dgm:pt>
    <dgm:pt modelId="{8957B333-C606-4BFB-A34A-2A9571EDDA39}" type="sibTrans" cxnId="{938E51EE-33AC-45F5-996F-5C06D2FF377C}">
      <dgm:prSet/>
      <dgm:spPr/>
      <dgm:t>
        <a:bodyPr/>
        <a:lstStyle/>
        <a:p>
          <a:endParaRPr lang="en-US"/>
        </a:p>
      </dgm:t>
    </dgm:pt>
    <dgm:pt modelId="{3F4A583E-B3F6-4957-B1BE-16F4C42E2E3A}">
      <dgm:prSet/>
      <dgm:spPr/>
      <dgm:t>
        <a:bodyPr/>
        <a:lstStyle/>
        <a:p>
          <a:r>
            <a:rPr lang="en-US" b="1" dirty="0"/>
            <a:t>Ensured data quality and compatibility through rigorous validation processes</a:t>
          </a:r>
        </a:p>
      </dgm:t>
    </dgm:pt>
    <dgm:pt modelId="{CCA61F4A-DE23-4335-AA61-91DBE833C0A0}" type="parTrans" cxnId="{04575648-385B-4420-BDE2-C4458FF5A361}">
      <dgm:prSet/>
      <dgm:spPr/>
      <dgm:t>
        <a:bodyPr/>
        <a:lstStyle/>
        <a:p>
          <a:endParaRPr lang="en-US"/>
        </a:p>
      </dgm:t>
    </dgm:pt>
    <dgm:pt modelId="{D7861D31-F4CF-4460-B85B-70694B405846}" type="sibTrans" cxnId="{04575648-385B-4420-BDE2-C4458FF5A361}">
      <dgm:prSet/>
      <dgm:spPr/>
      <dgm:t>
        <a:bodyPr/>
        <a:lstStyle/>
        <a:p>
          <a:endParaRPr lang="en-US"/>
        </a:p>
      </dgm:t>
    </dgm:pt>
    <dgm:pt modelId="{0942F828-B374-4BF4-8E98-5BA4E1674E62}">
      <dgm:prSet/>
      <dgm:spPr/>
      <dgm:t>
        <a:bodyPr/>
        <a:lstStyle/>
        <a:p>
          <a:r>
            <a:rPr lang="en-US"/>
            <a:t>Joining spatial data to link asthma Deaths with geographic locations (Join tables)</a:t>
          </a:r>
        </a:p>
      </dgm:t>
    </dgm:pt>
    <dgm:pt modelId="{35E20C23-C9E1-4DE1-891A-A82666B5B36F}" type="parTrans" cxnId="{88E4A42B-9B09-40F2-818A-333C6BC9EDBF}">
      <dgm:prSet/>
      <dgm:spPr/>
      <dgm:t>
        <a:bodyPr/>
        <a:lstStyle/>
        <a:p>
          <a:endParaRPr lang="en-US"/>
        </a:p>
      </dgm:t>
    </dgm:pt>
    <dgm:pt modelId="{93D38472-F39D-4829-8716-0F7A0DCC03D4}" type="sibTrans" cxnId="{88E4A42B-9B09-40F2-818A-333C6BC9EDBF}">
      <dgm:prSet/>
      <dgm:spPr/>
      <dgm:t>
        <a:bodyPr/>
        <a:lstStyle/>
        <a:p>
          <a:endParaRPr lang="en-US"/>
        </a:p>
      </dgm:t>
    </dgm:pt>
    <dgm:pt modelId="{A57B3A6E-5242-435D-8417-4723157C0FED}" type="pres">
      <dgm:prSet presAssocID="{B291ABED-0AA8-42CC-9E3E-4089AE952E98}" presName="Name0" presStyleCnt="0">
        <dgm:presLayoutVars>
          <dgm:dir/>
          <dgm:animLvl val="lvl"/>
          <dgm:resizeHandles val="exact"/>
        </dgm:presLayoutVars>
      </dgm:prSet>
      <dgm:spPr/>
    </dgm:pt>
    <dgm:pt modelId="{91A34603-F6A3-4514-80B2-540555B6349E}" type="pres">
      <dgm:prSet presAssocID="{0942F828-B374-4BF4-8E98-5BA4E1674E62}" presName="boxAndChildren" presStyleCnt="0"/>
      <dgm:spPr/>
    </dgm:pt>
    <dgm:pt modelId="{FAD03D67-0EF3-444D-914F-E72A65AD3B2B}" type="pres">
      <dgm:prSet presAssocID="{0942F828-B374-4BF4-8E98-5BA4E1674E62}" presName="parentTextBox" presStyleLbl="node1" presStyleIdx="0" presStyleCnt="2" custScaleX="100000" custLinFactNeighborX="278" custLinFactNeighborY="23964"/>
      <dgm:spPr/>
    </dgm:pt>
    <dgm:pt modelId="{C1E78F51-A65F-44D4-9305-FE4ED32F8CD6}" type="pres">
      <dgm:prSet presAssocID="{59B55E95-6677-4EB8-A8B3-E7EF2DAB1F32}" presName="sp" presStyleCnt="0"/>
      <dgm:spPr/>
    </dgm:pt>
    <dgm:pt modelId="{7D659AC8-2881-4F03-AC68-7557D1F8FA63}" type="pres">
      <dgm:prSet presAssocID="{F5B6F319-B893-45CE-BD77-A6406B81B015}" presName="arrowAndChildren" presStyleCnt="0"/>
      <dgm:spPr/>
    </dgm:pt>
    <dgm:pt modelId="{80F3CE6B-81BF-4FF7-99DD-8E21C286454D}" type="pres">
      <dgm:prSet presAssocID="{F5B6F319-B893-45CE-BD77-A6406B81B015}" presName="parentTextArrow" presStyleLbl="node1" presStyleIdx="0" presStyleCnt="2"/>
      <dgm:spPr/>
    </dgm:pt>
    <dgm:pt modelId="{252FFD29-0243-4E4A-AA1D-2BA4E501FCC6}" type="pres">
      <dgm:prSet presAssocID="{F5B6F319-B893-45CE-BD77-A6406B81B015}" presName="arrow" presStyleLbl="node1" presStyleIdx="1" presStyleCnt="2"/>
      <dgm:spPr/>
    </dgm:pt>
    <dgm:pt modelId="{76CA0046-D20C-4938-83B3-AC44BECF1EF7}" type="pres">
      <dgm:prSet presAssocID="{F5B6F319-B893-45CE-BD77-A6406B81B015}" presName="descendantArrow" presStyleCnt="0"/>
      <dgm:spPr/>
    </dgm:pt>
    <dgm:pt modelId="{A4171E97-BF6A-4E29-91D8-61E10441487A}" type="pres">
      <dgm:prSet presAssocID="{C1585B80-5452-4820-B4B2-343ED345A8F7}" presName="childTextArrow" presStyleLbl="fgAccFollowNode1" presStyleIdx="0" presStyleCnt="3" custScaleX="65939">
        <dgm:presLayoutVars>
          <dgm:bulletEnabled val="1"/>
        </dgm:presLayoutVars>
      </dgm:prSet>
      <dgm:spPr/>
    </dgm:pt>
    <dgm:pt modelId="{1E82F6AE-C610-4923-8C83-1454428127AF}" type="pres">
      <dgm:prSet presAssocID="{35504F3A-40DB-4641-80E9-8EA81FD05DEE}" presName="childTextArrow" presStyleLbl="fgAccFollowNode1" presStyleIdx="1" presStyleCnt="3" custScaleX="161737">
        <dgm:presLayoutVars>
          <dgm:bulletEnabled val="1"/>
        </dgm:presLayoutVars>
      </dgm:prSet>
      <dgm:spPr/>
    </dgm:pt>
    <dgm:pt modelId="{70601314-BD7A-44EC-AFFF-FA5409EE879D}" type="pres">
      <dgm:prSet presAssocID="{3F4A583E-B3F6-4957-B1BE-16F4C42E2E3A}" presName="childTextArrow" presStyleLbl="fgAccFollowNode1" presStyleIdx="2" presStyleCnt="3">
        <dgm:presLayoutVars>
          <dgm:bulletEnabled val="1"/>
        </dgm:presLayoutVars>
      </dgm:prSet>
      <dgm:spPr/>
    </dgm:pt>
  </dgm:ptLst>
  <dgm:cxnLst>
    <dgm:cxn modelId="{033A4A0B-A8DC-4E5C-BFE8-CC1551793144}" type="presOf" srcId="{0942F828-B374-4BF4-8E98-5BA4E1674E62}" destId="{FAD03D67-0EF3-444D-914F-E72A65AD3B2B}" srcOrd="0" destOrd="0" presId="urn:microsoft.com/office/officeart/2005/8/layout/process4"/>
    <dgm:cxn modelId="{88E4A42B-9B09-40F2-818A-333C6BC9EDBF}" srcId="{B291ABED-0AA8-42CC-9E3E-4089AE952E98}" destId="{0942F828-B374-4BF4-8E98-5BA4E1674E62}" srcOrd="1" destOrd="0" parTransId="{35E20C23-C9E1-4DE1-891A-A82666B5B36F}" sibTransId="{93D38472-F39D-4829-8716-0F7A0DCC03D4}"/>
    <dgm:cxn modelId="{04575648-385B-4420-BDE2-C4458FF5A361}" srcId="{F5B6F319-B893-45CE-BD77-A6406B81B015}" destId="{3F4A583E-B3F6-4957-B1BE-16F4C42E2E3A}" srcOrd="2" destOrd="0" parTransId="{CCA61F4A-DE23-4335-AA61-91DBE833C0A0}" sibTransId="{D7861D31-F4CF-4460-B85B-70694B405846}"/>
    <dgm:cxn modelId="{3FFB924B-FE48-4654-9B32-67F156C91F04}" type="presOf" srcId="{F5B6F319-B893-45CE-BD77-A6406B81B015}" destId="{252FFD29-0243-4E4A-AA1D-2BA4E501FCC6}" srcOrd="1" destOrd="0" presId="urn:microsoft.com/office/officeart/2005/8/layout/process4"/>
    <dgm:cxn modelId="{B0131371-0833-4DD5-9432-FE886B48D353}" type="presOf" srcId="{35504F3A-40DB-4641-80E9-8EA81FD05DEE}" destId="{1E82F6AE-C610-4923-8C83-1454428127AF}" srcOrd="0" destOrd="0" presId="urn:microsoft.com/office/officeart/2005/8/layout/process4"/>
    <dgm:cxn modelId="{4FECBD72-6344-47CA-85AB-D32895444827}" type="presOf" srcId="{3F4A583E-B3F6-4957-B1BE-16F4C42E2E3A}" destId="{70601314-BD7A-44EC-AFFF-FA5409EE879D}" srcOrd="0" destOrd="0" presId="urn:microsoft.com/office/officeart/2005/8/layout/process4"/>
    <dgm:cxn modelId="{87B4115A-9B8C-4113-9814-DEA475162AB6}" type="presOf" srcId="{F5B6F319-B893-45CE-BD77-A6406B81B015}" destId="{80F3CE6B-81BF-4FF7-99DD-8E21C286454D}" srcOrd="0" destOrd="0" presId="urn:microsoft.com/office/officeart/2005/8/layout/process4"/>
    <dgm:cxn modelId="{2FC81B8B-73A9-4813-B37B-C39F6886C062}" srcId="{F5B6F319-B893-45CE-BD77-A6406B81B015}" destId="{C1585B80-5452-4820-B4B2-343ED345A8F7}" srcOrd="0" destOrd="0" parTransId="{FB70100E-A4FD-4AC1-88AE-B5BB4D575B8C}" sibTransId="{8CFE4BFD-FFDA-4D0F-AC21-03C3F2F9C573}"/>
    <dgm:cxn modelId="{98EB9BC6-C70B-49B8-8555-A49E48ED7207}" srcId="{B291ABED-0AA8-42CC-9E3E-4089AE952E98}" destId="{F5B6F319-B893-45CE-BD77-A6406B81B015}" srcOrd="0" destOrd="0" parTransId="{E57257A2-289C-4084-A0D0-55B8B0740891}" sibTransId="{59B55E95-6677-4EB8-A8B3-E7EF2DAB1F32}"/>
    <dgm:cxn modelId="{2590E9D1-D898-4177-BD03-FC065FBDF6FA}" type="presOf" srcId="{C1585B80-5452-4820-B4B2-343ED345A8F7}" destId="{A4171E97-BF6A-4E29-91D8-61E10441487A}" srcOrd="0" destOrd="0" presId="urn:microsoft.com/office/officeart/2005/8/layout/process4"/>
    <dgm:cxn modelId="{C677EDEA-1D3F-4F79-B169-F3D5023FC128}" type="presOf" srcId="{B291ABED-0AA8-42CC-9E3E-4089AE952E98}" destId="{A57B3A6E-5242-435D-8417-4723157C0FED}" srcOrd="0" destOrd="0" presId="urn:microsoft.com/office/officeart/2005/8/layout/process4"/>
    <dgm:cxn modelId="{938E51EE-33AC-45F5-996F-5C06D2FF377C}" srcId="{F5B6F319-B893-45CE-BD77-A6406B81B015}" destId="{35504F3A-40DB-4641-80E9-8EA81FD05DEE}" srcOrd="1" destOrd="0" parTransId="{A6CF3E52-DB0F-4671-95B9-F375DB309146}" sibTransId="{8957B333-C606-4BFB-A34A-2A9571EDDA39}"/>
    <dgm:cxn modelId="{F318876A-8E57-4D13-A947-20CA886EF906}" type="presParOf" srcId="{A57B3A6E-5242-435D-8417-4723157C0FED}" destId="{91A34603-F6A3-4514-80B2-540555B6349E}" srcOrd="0" destOrd="0" presId="urn:microsoft.com/office/officeart/2005/8/layout/process4"/>
    <dgm:cxn modelId="{BB74E3A7-33E6-449C-96B3-7F3586D32B02}" type="presParOf" srcId="{91A34603-F6A3-4514-80B2-540555B6349E}" destId="{FAD03D67-0EF3-444D-914F-E72A65AD3B2B}" srcOrd="0" destOrd="0" presId="urn:microsoft.com/office/officeart/2005/8/layout/process4"/>
    <dgm:cxn modelId="{A29B4D08-4CB3-4A4B-A27A-A585C5AF3A58}" type="presParOf" srcId="{A57B3A6E-5242-435D-8417-4723157C0FED}" destId="{C1E78F51-A65F-44D4-9305-FE4ED32F8CD6}" srcOrd="1" destOrd="0" presId="urn:microsoft.com/office/officeart/2005/8/layout/process4"/>
    <dgm:cxn modelId="{2A79C4AB-A6D4-4869-9511-713DDC8C5870}" type="presParOf" srcId="{A57B3A6E-5242-435D-8417-4723157C0FED}" destId="{7D659AC8-2881-4F03-AC68-7557D1F8FA63}" srcOrd="2" destOrd="0" presId="urn:microsoft.com/office/officeart/2005/8/layout/process4"/>
    <dgm:cxn modelId="{C6FC82B6-6E71-42B3-9DAA-A35EEE91F30D}" type="presParOf" srcId="{7D659AC8-2881-4F03-AC68-7557D1F8FA63}" destId="{80F3CE6B-81BF-4FF7-99DD-8E21C286454D}" srcOrd="0" destOrd="0" presId="urn:microsoft.com/office/officeart/2005/8/layout/process4"/>
    <dgm:cxn modelId="{ABB62049-C1D9-490B-A696-1D2C80BC620D}" type="presParOf" srcId="{7D659AC8-2881-4F03-AC68-7557D1F8FA63}" destId="{252FFD29-0243-4E4A-AA1D-2BA4E501FCC6}" srcOrd="1" destOrd="0" presId="urn:microsoft.com/office/officeart/2005/8/layout/process4"/>
    <dgm:cxn modelId="{E3B9FEA5-99E6-4907-8C85-4EF5F06B170B}" type="presParOf" srcId="{7D659AC8-2881-4F03-AC68-7557D1F8FA63}" destId="{76CA0046-D20C-4938-83B3-AC44BECF1EF7}" srcOrd="2" destOrd="0" presId="urn:microsoft.com/office/officeart/2005/8/layout/process4"/>
    <dgm:cxn modelId="{90A578FB-FDCE-4A11-AE3D-26D792BE0CE8}" type="presParOf" srcId="{76CA0046-D20C-4938-83B3-AC44BECF1EF7}" destId="{A4171E97-BF6A-4E29-91D8-61E10441487A}" srcOrd="0" destOrd="0" presId="urn:microsoft.com/office/officeart/2005/8/layout/process4"/>
    <dgm:cxn modelId="{1A54CA35-5CAE-4B03-8666-13E85B6F8CA2}" type="presParOf" srcId="{76CA0046-D20C-4938-83B3-AC44BECF1EF7}" destId="{1E82F6AE-C610-4923-8C83-1454428127AF}" srcOrd="1" destOrd="0" presId="urn:microsoft.com/office/officeart/2005/8/layout/process4"/>
    <dgm:cxn modelId="{21C5921C-8C01-4FAA-AB6D-E8F7B4802E27}" type="presParOf" srcId="{76CA0046-D20C-4938-83B3-AC44BECF1EF7}" destId="{70601314-BD7A-44EC-AFFF-FA5409EE879D}" srcOrd="2"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03D67-0EF3-444D-914F-E72A65AD3B2B}">
      <dsp:nvSpPr>
        <dsp:cNvPr id="0" name=""/>
        <dsp:cNvSpPr/>
      </dsp:nvSpPr>
      <dsp:spPr>
        <a:xfrm>
          <a:off x="0" y="2047760"/>
          <a:ext cx="6748059" cy="13425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Joining spatial data to link asthma Deaths with geographic locations (Join tables)</a:t>
          </a:r>
        </a:p>
      </dsp:txBody>
      <dsp:txXfrm>
        <a:off x="0" y="2047760"/>
        <a:ext cx="6748059" cy="1342549"/>
      </dsp:txXfrm>
    </dsp:sp>
    <dsp:sp modelId="{252FFD29-0243-4E4A-AA1D-2BA4E501FCC6}">
      <dsp:nvSpPr>
        <dsp:cNvPr id="0" name=""/>
        <dsp:cNvSpPr/>
      </dsp:nvSpPr>
      <dsp:spPr>
        <a:xfrm rot="10800000">
          <a:off x="0" y="1528"/>
          <a:ext cx="6748059" cy="2064841"/>
        </a:xfrm>
        <a:prstGeom prst="upArrowCallou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Edited variables “</a:t>
          </a:r>
          <a:r>
            <a:rPr lang="en-US" sz="1500" kern="1200" dirty="0" err="1"/>
            <a:t>NAMESLSAD”in</a:t>
          </a:r>
          <a:r>
            <a:rPr lang="en-US" sz="1500" kern="1200" dirty="0"/>
            <a:t> </a:t>
          </a:r>
          <a:r>
            <a:rPr lang="en-US" sz="1500" kern="1200" dirty="0" err="1"/>
            <a:t>Shp</a:t>
          </a:r>
          <a:r>
            <a:rPr lang="en-US" sz="1500" kern="1200" dirty="0"/>
            <a:t> file to  </a:t>
          </a:r>
        </a:p>
        <a:p>
          <a:pPr marL="0" lvl="0" indent="0" algn="ctr" defTabSz="666750">
            <a:lnSpc>
              <a:spcPct val="90000"/>
            </a:lnSpc>
            <a:spcBef>
              <a:spcPct val="0"/>
            </a:spcBef>
            <a:spcAft>
              <a:spcPct val="35000"/>
            </a:spcAft>
            <a:buNone/>
          </a:pPr>
          <a:r>
            <a:rPr lang="en-US" sz="1500" kern="1200" dirty="0"/>
            <a:t>add join Data to </a:t>
          </a:r>
          <a:r>
            <a:rPr lang="en-US" sz="1500" kern="1200" dirty="0" err="1"/>
            <a:t>shp</a:t>
          </a:r>
          <a:r>
            <a:rPr lang="en-US" sz="1500" kern="1200" dirty="0"/>
            <a:t> file</a:t>
          </a:r>
        </a:p>
      </dsp:txBody>
      <dsp:txXfrm rot="-10800000">
        <a:off x="0" y="1528"/>
        <a:ext cx="6748059" cy="724759"/>
      </dsp:txXfrm>
    </dsp:sp>
    <dsp:sp modelId="{A4171E97-BF6A-4E29-91D8-61E10441487A}">
      <dsp:nvSpPr>
        <dsp:cNvPr id="0" name=""/>
        <dsp:cNvSpPr/>
      </dsp:nvSpPr>
      <dsp:spPr>
        <a:xfrm>
          <a:off x="41" y="726288"/>
          <a:ext cx="1357910" cy="6173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It contained “County”.</a:t>
          </a:r>
        </a:p>
      </dsp:txBody>
      <dsp:txXfrm>
        <a:off x="41" y="726288"/>
        <a:ext cx="1357910" cy="617387"/>
      </dsp:txXfrm>
    </dsp:sp>
    <dsp:sp modelId="{1E82F6AE-C610-4923-8C83-1454428127AF}">
      <dsp:nvSpPr>
        <dsp:cNvPr id="0" name=""/>
        <dsp:cNvSpPr/>
      </dsp:nvSpPr>
      <dsp:spPr>
        <a:xfrm>
          <a:off x="1357952" y="726288"/>
          <a:ext cx="3330721" cy="617387"/>
        </a:xfrm>
        <a:prstGeom prst="rect">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code </a:t>
          </a:r>
        </a:p>
        <a:p>
          <a:pPr marL="0" lvl="0" indent="0" algn="ctr" defTabSz="533400">
            <a:lnSpc>
              <a:spcPct val="90000"/>
            </a:lnSpc>
            <a:spcBef>
              <a:spcPct val="0"/>
            </a:spcBef>
            <a:spcAft>
              <a:spcPct val="35000"/>
            </a:spcAft>
            <a:buNone/>
          </a:pPr>
          <a:r>
            <a:rPr lang="en-US" sz="1200" b="1" kern="1200" dirty="0"/>
            <a:t>! </a:t>
          </a:r>
          <a:r>
            <a:rPr lang="en-US" sz="1200" b="1" kern="1200" dirty="0" err="1"/>
            <a:t>NAMESLSAD!.replace</a:t>
          </a:r>
          <a:r>
            <a:rPr lang="en-US" sz="1200" b="1" kern="1200" dirty="0"/>
            <a:t>("county", "")</a:t>
          </a:r>
        </a:p>
      </dsp:txBody>
      <dsp:txXfrm>
        <a:off x="1357952" y="726288"/>
        <a:ext cx="3330721" cy="617387"/>
      </dsp:txXfrm>
    </dsp:sp>
    <dsp:sp modelId="{70601314-BD7A-44EC-AFFF-FA5409EE879D}">
      <dsp:nvSpPr>
        <dsp:cNvPr id="0" name=""/>
        <dsp:cNvSpPr/>
      </dsp:nvSpPr>
      <dsp:spPr>
        <a:xfrm>
          <a:off x="4688673" y="726288"/>
          <a:ext cx="2059344" cy="617387"/>
        </a:xfrm>
        <a:prstGeom prst="rect">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Ensured data quality and compatibility through rigorous validation processes</a:t>
          </a:r>
        </a:p>
      </dsp:txBody>
      <dsp:txXfrm>
        <a:off x="4688673" y="726288"/>
        <a:ext cx="2059344" cy="6173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0E7FB-1451-43FC-8B23-2A4C6DE84084}"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F6DA9-AFD3-4A75-96B7-DE701BF01600}" type="slidenum">
              <a:rPr lang="en-US" smtClean="0"/>
              <a:t>‹#›</a:t>
            </a:fld>
            <a:endParaRPr lang="en-US"/>
          </a:p>
        </p:txBody>
      </p:sp>
    </p:spTree>
    <p:extLst>
      <p:ext uri="{BB962C8B-B14F-4D97-AF65-F5344CB8AC3E}">
        <p14:creationId xmlns:p14="http://schemas.microsoft.com/office/powerpoint/2010/main" val="385311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8F6DA9-AFD3-4A75-96B7-DE701BF01600}" type="slidenum">
              <a:rPr lang="en-US" smtClean="0"/>
              <a:t>3</a:t>
            </a:fld>
            <a:endParaRPr lang="en-US"/>
          </a:p>
        </p:txBody>
      </p:sp>
    </p:spTree>
    <p:extLst>
      <p:ext uri="{BB962C8B-B14F-4D97-AF65-F5344CB8AC3E}">
        <p14:creationId xmlns:p14="http://schemas.microsoft.com/office/powerpoint/2010/main" val="387525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Mendocino</a:t>
            </a:r>
            <a:r>
              <a:rPr lang="en-US" dirty="0"/>
              <a:t> County exhibits the highest mortality rate at 21.6 deaths per 1,000,000 residents , Hot spot 2 which is statistically significant with </a:t>
            </a:r>
            <a:r>
              <a:rPr lang="en-US" dirty="0" err="1"/>
              <a:t>GiPValue</a:t>
            </a:r>
            <a:r>
              <a:rPr lang="en-US" dirty="0"/>
              <a:t>=0.01443.</a:t>
            </a:r>
          </a:p>
          <a:p>
            <a:endParaRPr lang="en-US" dirty="0"/>
          </a:p>
        </p:txBody>
      </p:sp>
      <p:sp>
        <p:nvSpPr>
          <p:cNvPr id="4" name="Slide Number Placeholder 3"/>
          <p:cNvSpPr>
            <a:spLocks noGrp="1"/>
          </p:cNvSpPr>
          <p:nvPr>
            <p:ph type="sldNum" sz="quarter" idx="5"/>
          </p:nvPr>
        </p:nvSpPr>
        <p:spPr/>
        <p:txBody>
          <a:bodyPr/>
          <a:lstStyle/>
          <a:p>
            <a:fld id="{EB8F6DA9-AFD3-4A75-96B7-DE701BF01600}" type="slidenum">
              <a:rPr lang="en-US" smtClean="0"/>
              <a:t>10</a:t>
            </a:fld>
            <a:endParaRPr lang="en-US"/>
          </a:p>
        </p:txBody>
      </p:sp>
    </p:spTree>
    <p:extLst>
      <p:ext uri="{BB962C8B-B14F-4D97-AF65-F5344CB8AC3E}">
        <p14:creationId xmlns:p14="http://schemas.microsoft.com/office/powerpoint/2010/main" val="62204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8F6DA9-AFD3-4A75-96B7-DE701BF01600}" type="slidenum">
              <a:rPr lang="en-US" smtClean="0"/>
              <a:t>13</a:t>
            </a:fld>
            <a:endParaRPr lang="en-US"/>
          </a:p>
        </p:txBody>
      </p:sp>
    </p:spTree>
    <p:extLst>
      <p:ext uri="{BB962C8B-B14F-4D97-AF65-F5344CB8AC3E}">
        <p14:creationId xmlns:p14="http://schemas.microsoft.com/office/powerpoint/2010/main" val="71889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8F6DA9-AFD3-4A75-96B7-DE701BF01600}" type="slidenum">
              <a:rPr lang="en-US" smtClean="0"/>
              <a:t>14</a:t>
            </a:fld>
            <a:endParaRPr lang="en-US"/>
          </a:p>
        </p:txBody>
      </p:sp>
    </p:spTree>
    <p:extLst>
      <p:ext uri="{BB962C8B-B14F-4D97-AF65-F5344CB8AC3E}">
        <p14:creationId xmlns:p14="http://schemas.microsoft.com/office/powerpoint/2010/main" val="144192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8F6DA9-AFD3-4A75-96B7-DE701BF01600}" type="slidenum">
              <a:rPr lang="en-US" smtClean="0"/>
              <a:t>15</a:t>
            </a:fld>
            <a:endParaRPr lang="en-US"/>
          </a:p>
        </p:txBody>
      </p:sp>
    </p:spTree>
    <p:extLst>
      <p:ext uri="{BB962C8B-B14F-4D97-AF65-F5344CB8AC3E}">
        <p14:creationId xmlns:p14="http://schemas.microsoft.com/office/powerpoint/2010/main" val="30775924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7ECD2-5A89-4FE4-9B6C-E5B80F480F7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9E352D7-14A8-4A7A-BB1B-852A6E54C9EF}" type="slidenum">
              <a:rPr lang="en-US" smtClean="0"/>
              <a:t>‹#›</a:t>
            </a:fld>
            <a:endParaRPr lang="en-US"/>
          </a:p>
        </p:txBody>
      </p:sp>
    </p:spTree>
    <p:extLst>
      <p:ext uri="{BB962C8B-B14F-4D97-AF65-F5344CB8AC3E}">
        <p14:creationId xmlns:p14="http://schemas.microsoft.com/office/powerpoint/2010/main" val="224172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7ECD2-5A89-4FE4-9B6C-E5B80F480F7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201357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7ECD2-5A89-4FE4-9B6C-E5B80F480F7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26793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7ECD2-5A89-4FE4-9B6C-E5B80F480F7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411010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37ECD2-5A89-4FE4-9B6C-E5B80F480F7F}" type="datetimeFigureOut">
              <a:rPr lang="en-US" smtClean="0"/>
              <a:t>4/26/2024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9E352D7-14A8-4A7A-BB1B-852A6E54C9EF}" type="slidenum">
              <a:rPr lang="en-US" smtClean="0"/>
              <a:t>‹#›</a:t>
            </a:fld>
            <a:endParaRPr lang="en-US"/>
          </a:p>
        </p:txBody>
      </p:sp>
    </p:spTree>
    <p:extLst>
      <p:ext uri="{BB962C8B-B14F-4D97-AF65-F5344CB8AC3E}">
        <p14:creationId xmlns:p14="http://schemas.microsoft.com/office/powerpoint/2010/main" val="37900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7ECD2-5A89-4FE4-9B6C-E5B80F480F7F}"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222386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7ECD2-5A89-4FE4-9B6C-E5B80F480F7F}"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361891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7ECD2-5A89-4FE4-9B6C-E5B80F480F7F}"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33242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7ECD2-5A89-4FE4-9B6C-E5B80F480F7F}"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8178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7ECD2-5A89-4FE4-9B6C-E5B80F480F7F}"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386226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7ECD2-5A89-4FE4-9B6C-E5B80F480F7F}" type="datetimeFigureOut">
              <a:rPr lang="en-US" smtClean="0"/>
              <a:t>4/26/2024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9E352D7-14A8-4A7A-BB1B-852A6E54C9EF}" type="slidenum">
              <a:rPr lang="en-US" smtClean="0"/>
              <a:t>‹#›</a:t>
            </a:fld>
            <a:endParaRPr lang="en-US"/>
          </a:p>
        </p:txBody>
      </p:sp>
    </p:spTree>
    <p:extLst>
      <p:ext uri="{BB962C8B-B14F-4D97-AF65-F5344CB8AC3E}">
        <p14:creationId xmlns:p14="http://schemas.microsoft.com/office/powerpoint/2010/main" val="198537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37ECD2-5A89-4FE4-9B6C-E5B80F480F7F}" type="datetimeFigureOut">
              <a:rPr lang="en-US" smtClean="0"/>
              <a:t>4/26/2024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9E352D7-14A8-4A7A-BB1B-852A6E54C9EF}" type="slidenum">
              <a:rPr lang="en-US" smtClean="0"/>
              <a:t>‹#›</a:t>
            </a:fld>
            <a:endParaRPr lang="en-US"/>
          </a:p>
        </p:txBody>
      </p:sp>
    </p:spTree>
    <p:extLst>
      <p:ext uri="{BB962C8B-B14F-4D97-AF65-F5344CB8AC3E}">
        <p14:creationId xmlns:p14="http://schemas.microsoft.com/office/powerpoint/2010/main" val="1572652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hyperlink" Target="https://www.lung.org/research/sota/diversity-asthma-disparities" TargetMode="External"/><Relationship Id="rId3" Type="http://schemas.openxmlformats.org/officeDocument/2006/relationships/image" Target="../media/image4.png"/><Relationship Id="rId7" Type="http://schemas.openxmlformats.org/officeDocument/2006/relationships/hyperlink" Target="https://www.cdph.ca.gov/Programs/CCDPHP/DCDIC/CDCB/CDPH%20Document%20Library/AsthmaInCaliforniaSurveillanceReport2019.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nasthma.org/gina-reports/" TargetMode="External"/><Relationship Id="rId5" Type="http://schemas.openxmlformats.org/officeDocument/2006/relationships/hyperlink" Target="https://www.cdc.gov/asthma/index.html" TargetMode="External"/><Relationship Id="rId10" Type="http://schemas.openxmlformats.org/officeDocument/2006/relationships/image" Target="../media/image2.png"/><Relationship Id="rId4" Type="http://schemas.microsoft.com/office/2007/relationships/hdphoto" Target="../media/hdphoto2.wdp"/><Relationship Id="rId9" Type="http://schemas.openxmlformats.org/officeDocument/2006/relationships/hyperlink" Target="https://www.cdph.ca.gov/Programs/CCDPHP/DEODC/EHIB/CPE/Pages/CaliforniaBreathing.asp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4.jpe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cdph.ca.gov/Programs/CCDPHP/DEODC/EHIB/CPE/Pages/CaliforniaBreathing.aspx"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7.png"/><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8EFF-755C-CA72-B7EF-D82B83A4167C}"/>
              </a:ext>
            </a:extLst>
          </p:cNvPr>
          <p:cNvSpPr>
            <a:spLocks noGrp="1"/>
          </p:cNvSpPr>
          <p:nvPr>
            <p:ph type="ctrTitle"/>
          </p:nvPr>
        </p:nvSpPr>
        <p:spPr/>
        <p:txBody>
          <a:bodyPr/>
          <a:lstStyle/>
          <a:p>
            <a:r>
              <a:rPr lang="en-US" sz="4400" dirty="0">
                <a:latin typeface="Arial" panose="020B0604020202020204" pitchFamily="34" charset="0"/>
                <a:cs typeface="Arial" panose="020B0604020202020204" pitchFamily="34" charset="0"/>
              </a:rPr>
              <a:t>Examining Geographic Disparities in Asthma Mortality Rates Across Counties in California</a:t>
            </a:r>
          </a:p>
        </p:txBody>
      </p:sp>
      <p:sp>
        <p:nvSpPr>
          <p:cNvPr id="3" name="Subtitle 2">
            <a:extLst>
              <a:ext uri="{FF2B5EF4-FFF2-40B4-BE49-F238E27FC236}">
                <a16:creationId xmlns:a16="http://schemas.microsoft.com/office/drawing/2014/main" id="{3434388B-B298-E389-CC90-D60BA15B98E4}"/>
              </a:ext>
            </a:extLst>
          </p:cNvPr>
          <p:cNvSpPr>
            <a:spLocks noGrp="1"/>
          </p:cNvSpPr>
          <p:nvPr>
            <p:ph type="subTitle" idx="1"/>
          </p:nvPr>
        </p:nvSpPr>
        <p:spPr>
          <a:xfrm>
            <a:off x="1852168" y="4355929"/>
            <a:ext cx="7891272" cy="1069848"/>
          </a:xfrm>
        </p:spPr>
        <p:txBody>
          <a:bodyPr>
            <a:normAutofit fontScale="92500" lnSpcReduction="10000"/>
          </a:bodyPr>
          <a:lstStyle/>
          <a:p>
            <a:pPr marL="342900" indent="-342900" algn="ctr">
              <a:buFontTx/>
              <a:buChar char="-"/>
            </a:pPr>
            <a:endParaRPr lang="en-US" dirty="0"/>
          </a:p>
          <a:p>
            <a:pPr marL="342900" indent="-342900" algn="ctr">
              <a:buFontTx/>
              <a:buChar char="-"/>
            </a:pPr>
            <a:r>
              <a:rPr lang="en-US" dirty="0"/>
              <a:t>Anuradha Vyas</a:t>
            </a:r>
          </a:p>
          <a:p>
            <a:pPr algn="ctr"/>
            <a:r>
              <a:rPr lang="en-US" sz="1600" dirty="0">
                <a:latin typeface="Arial" panose="020B0604020202020204" pitchFamily="34" charset="0"/>
                <a:cs typeface="Arial" panose="020B0604020202020204" pitchFamily="34" charset="0"/>
              </a:rPr>
              <a:t>(</a:t>
            </a:r>
            <a:r>
              <a:rPr lang="en-US" sz="1600" b="0" i="0" dirty="0">
                <a:solidFill>
                  <a:srgbClr val="272727"/>
                </a:solidFill>
                <a:effectLst/>
                <a:highlight>
                  <a:srgbClr val="FFFFFF"/>
                </a:highlight>
                <a:latin typeface="Arial" panose="020B0604020202020204" pitchFamily="34" charset="0"/>
                <a:cs typeface="Arial" panose="020B0604020202020204" pitchFamily="34" charset="0"/>
              </a:rPr>
              <a:t>EPBI 5003: Spatial Analysis in Public Health</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4675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Results: Hot spot (</a:t>
            </a:r>
            <a:r>
              <a:rPr lang="en-US" dirty="0" err="1"/>
              <a:t>Getis</a:t>
            </a:r>
            <a:r>
              <a:rPr lang="en-US" dirty="0"/>
              <a:t>-Ord Gi)</a:t>
            </a:r>
          </a:p>
        </p:txBody>
      </p:sp>
      <p:sp>
        <p:nvSpPr>
          <p:cNvPr id="4" name="TextBox 3">
            <a:extLst>
              <a:ext uri="{FF2B5EF4-FFF2-40B4-BE49-F238E27FC236}">
                <a16:creationId xmlns:a16="http://schemas.microsoft.com/office/drawing/2014/main" id="{55E6C634-8ECF-0ABC-ED1A-9E13D15411A1}"/>
              </a:ext>
            </a:extLst>
          </p:cNvPr>
          <p:cNvSpPr txBox="1"/>
          <p:nvPr/>
        </p:nvSpPr>
        <p:spPr>
          <a:xfrm>
            <a:off x="7216294" y="2320412"/>
            <a:ext cx="3911953" cy="385178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endParaRPr lang="en-US" dirty="0"/>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 name="Content Placeholder 6" descr="A map of california with a number of spots&#10;&#10;Description automatically generated">
            <a:extLst>
              <a:ext uri="{FF2B5EF4-FFF2-40B4-BE49-F238E27FC236}">
                <a16:creationId xmlns:a16="http://schemas.microsoft.com/office/drawing/2014/main" id="{C7386FB9-D401-D74F-F559-F4073B8C4263}"/>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126066" y="2543556"/>
            <a:ext cx="4766733" cy="3628643"/>
          </a:xfrm>
        </p:spPr>
      </p:pic>
      <p:pic>
        <p:nvPicPr>
          <p:cNvPr id="10" name="Picture 9">
            <a:extLst>
              <a:ext uri="{FF2B5EF4-FFF2-40B4-BE49-F238E27FC236}">
                <a16:creationId xmlns:a16="http://schemas.microsoft.com/office/drawing/2014/main" id="{0BAD995B-DA28-E0EE-1905-4E66CB6E62EC}"/>
              </a:ext>
            </a:extLst>
          </p:cNvPr>
          <p:cNvPicPr>
            <a:picLocks noChangeAspect="1"/>
          </p:cNvPicPr>
          <p:nvPr/>
        </p:nvPicPr>
        <p:blipFill>
          <a:blip r:embed="rId7"/>
          <a:stretch>
            <a:fillRect/>
          </a:stretch>
        </p:blipFill>
        <p:spPr>
          <a:xfrm>
            <a:off x="6519333" y="2480733"/>
            <a:ext cx="4608913" cy="3691466"/>
          </a:xfrm>
          <a:prstGeom prst="rect">
            <a:avLst/>
          </a:prstGeom>
        </p:spPr>
      </p:pic>
    </p:spTree>
    <p:extLst>
      <p:ext uri="{BB962C8B-B14F-4D97-AF65-F5344CB8AC3E}">
        <p14:creationId xmlns:p14="http://schemas.microsoft.com/office/powerpoint/2010/main" val="293951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a:normAutofit/>
          </a:bodyPr>
          <a:lstStyle/>
          <a:p>
            <a:r>
              <a:rPr lang="en-US" sz="5400" dirty="0"/>
              <a:t>map</a:t>
            </a: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Picture 2" descr="A map of the state of california&#10;&#10;Description automatically generated">
            <a:extLst>
              <a:ext uri="{FF2B5EF4-FFF2-40B4-BE49-F238E27FC236}">
                <a16:creationId xmlns:a16="http://schemas.microsoft.com/office/drawing/2014/main" id="{B2A67BAE-3520-41AB-4F72-86C091A778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191" y="2306578"/>
            <a:ext cx="4969343" cy="4313458"/>
          </a:xfrm>
          <a:prstGeom prst="rect">
            <a:avLst/>
          </a:prstGeom>
        </p:spPr>
      </p:pic>
    </p:spTree>
    <p:extLst>
      <p:ext uri="{BB962C8B-B14F-4D97-AF65-F5344CB8AC3E}">
        <p14:creationId xmlns:p14="http://schemas.microsoft.com/office/powerpoint/2010/main" val="19422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7FBA948D-6D71-1B76-FF51-0E85C86203EE}"/>
              </a:ext>
            </a:extLst>
          </p:cNvPr>
          <p:cNvSpPr>
            <a:spLocks noGrp="1"/>
          </p:cNvSpPr>
          <p:nvPr>
            <p:ph idx="1"/>
          </p:nvPr>
        </p:nvSpPr>
        <p:spPr>
          <a:xfrm>
            <a:off x="1069848" y="2320412"/>
            <a:ext cx="10058400" cy="3851787"/>
          </a:xfrm>
        </p:spPr>
        <p:txBody>
          <a:bodyPr>
            <a:normAutofit/>
          </a:bodyPr>
          <a:lstStyle/>
          <a:p>
            <a:r>
              <a:rPr lang="en-US" dirty="0"/>
              <a:t>Overall, in California, the age-adjusted mortality rate for asthma is 9.6 deaths per 1,000,000 residents.</a:t>
            </a:r>
          </a:p>
          <a:p>
            <a:r>
              <a:rPr lang="en-US" dirty="0"/>
              <a:t>Mendocino County exhibits the highest mortality rate at 21.6 deaths per 1,000,000 residents.</a:t>
            </a:r>
          </a:p>
          <a:p>
            <a:r>
              <a:rPr lang="en-US" dirty="0"/>
              <a:t> Identifying areas with the highest mortality rates, such as Mendocino County, is crucial for pinpointing regions with the greatest need for intervention.</a:t>
            </a:r>
          </a:p>
          <a:p>
            <a:r>
              <a:rPr lang="en-US" dirty="0"/>
              <a:t>By targeting interventions in high-risk areas, we can reduce disparities in healthcare access and outcomes and improve asthma management and care statewide.</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2636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7FBA948D-6D71-1B76-FF51-0E85C86203EE}"/>
              </a:ext>
            </a:extLst>
          </p:cNvPr>
          <p:cNvSpPr>
            <a:spLocks noGrp="1"/>
          </p:cNvSpPr>
          <p:nvPr>
            <p:ph idx="1"/>
          </p:nvPr>
        </p:nvSpPr>
        <p:spPr>
          <a:xfrm>
            <a:off x="1066800" y="2606494"/>
            <a:ext cx="10058400" cy="3851787"/>
          </a:xfrm>
        </p:spPr>
        <p:txBody>
          <a:bodyPr>
            <a:normAutofit fontScale="92500"/>
          </a:bodyPr>
          <a:lstStyle/>
          <a:p>
            <a:pPr marL="457200" marR="0" indent="-45720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Centers for Disease Control and Prevention.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(2020).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Asthma</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https://www.cdc.gov/asthma/index.html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Global Initiative for Asthma. (2021). Global Strategy for Asthma Management and 	Prevention (2021 update).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https://ginasthma.org/gina-reports/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California Department of Public Health. (2019). Asthma in California: A surveillance report.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https://www.cdph.ca.gov/Programs/CCDPHP/DCDIC/CDCB/CDPH%20Document%20Library/AsthmaInCaliforniaSurveillanceReport2019.pdf</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American Lung Association. (2020). Asthma disparities in America: A roadmap to reducing burdens on racial and ethnic minorities.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https://www.lung.org/research/sota/diversity-asthma-disparities</a:t>
            </a:r>
            <a:endPar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California Department of Public Health. (n.d.). California Breathing: Asthma deaths among Californians statewide and by county . asthma-deaths-by-county Retrieved from </a:t>
            </a:r>
            <a:r>
              <a:rPr lang="en-US" sz="1800" kern="100" dirty="0">
                <a:effectLst/>
                <a:latin typeface="Aptos" panose="020B0004020202020204" pitchFamily="34" charset="0"/>
                <a:ea typeface="Aptos" panose="020B0004020202020204" pitchFamily="34" charset="0"/>
                <a:cs typeface="Times New Roman" panose="02020603050405020304" pitchFamily="18" charset="0"/>
                <a:hlinkClick r:id="rId9"/>
              </a:rPr>
              <a:t>https://www.cdph.ca.gov/Programs/CCDPHP/DEODC/EHIB/CPE/Pages/CaliforniaBreathing.aspx</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3344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a:normAutofit/>
          </a:bodyPr>
          <a:lstStyle/>
          <a:p>
            <a:r>
              <a:rPr lang="en-US" dirty="0"/>
              <a:t>Table</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4" name="Content Placeholder 3">
            <a:extLst>
              <a:ext uri="{FF2B5EF4-FFF2-40B4-BE49-F238E27FC236}">
                <a16:creationId xmlns:a16="http://schemas.microsoft.com/office/drawing/2014/main" id="{C0499F61-DDB1-E6FA-A9EE-AF2B467CA0B0}"/>
              </a:ext>
            </a:extLst>
          </p:cNvPr>
          <p:cNvGraphicFramePr>
            <a:graphicFrameLocks noGrp="1"/>
          </p:cNvGraphicFramePr>
          <p:nvPr>
            <p:ph idx="1"/>
            <p:extLst>
              <p:ext uri="{D42A27DB-BD31-4B8C-83A1-F6EECF244321}">
                <p14:modId xmlns:p14="http://schemas.microsoft.com/office/powerpoint/2010/main" val="327200189"/>
              </p:ext>
            </p:extLst>
          </p:nvPr>
        </p:nvGraphicFramePr>
        <p:xfrm>
          <a:off x="2904067" y="2507739"/>
          <a:ext cx="5796791" cy="3911135"/>
        </p:xfrm>
        <a:graphic>
          <a:graphicData uri="http://schemas.openxmlformats.org/drawingml/2006/table">
            <a:tbl>
              <a:tblPr firstRow="1" bandRow="1">
                <a:tableStyleId>{5C22544A-7EE6-4342-B048-85BDC9FD1C3A}</a:tableStyleId>
              </a:tblPr>
              <a:tblGrid>
                <a:gridCol w="1374031">
                  <a:extLst>
                    <a:ext uri="{9D8B030D-6E8A-4147-A177-3AD203B41FA5}">
                      <a16:colId xmlns:a16="http://schemas.microsoft.com/office/drawing/2014/main" val="99563942"/>
                    </a:ext>
                  </a:extLst>
                </a:gridCol>
                <a:gridCol w="1648263">
                  <a:extLst>
                    <a:ext uri="{9D8B030D-6E8A-4147-A177-3AD203B41FA5}">
                      <a16:colId xmlns:a16="http://schemas.microsoft.com/office/drawing/2014/main" val="3972448976"/>
                    </a:ext>
                  </a:extLst>
                </a:gridCol>
                <a:gridCol w="1361609">
                  <a:extLst>
                    <a:ext uri="{9D8B030D-6E8A-4147-A177-3AD203B41FA5}">
                      <a16:colId xmlns:a16="http://schemas.microsoft.com/office/drawing/2014/main" val="4151832986"/>
                    </a:ext>
                  </a:extLst>
                </a:gridCol>
                <a:gridCol w="1412888">
                  <a:extLst>
                    <a:ext uri="{9D8B030D-6E8A-4147-A177-3AD203B41FA5}">
                      <a16:colId xmlns:a16="http://schemas.microsoft.com/office/drawing/2014/main" val="2203097459"/>
                    </a:ext>
                  </a:extLst>
                </a:gridCol>
              </a:tblGrid>
              <a:tr h="855052">
                <a:tc>
                  <a:txBody>
                    <a:bodyPr/>
                    <a:lstStyle/>
                    <a:p>
                      <a:r>
                        <a:rPr lang="en-US" b="0" dirty="0"/>
                        <a:t>County</a:t>
                      </a:r>
                    </a:p>
                  </a:txBody>
                  <a:tcPr/>
                </a:tc>
                <a:tc>
                  <a:txBody>
                    <a:bodyPr/>
                    <a:lstStyle/>
                    <a:p>
                      <a:r>
                        <a:rPr lang="en-US" b="0" dirty="0"/>
                        <a:t>Age-adjusted Mortality</a:t>
                      </a:r>
                    </a:p>
                    <a:p>
                      <a:r>
                        <a:rPr lang="en-US" b="0" dirty="0"/>
                        <a:t> Rates </a:t>
                      </a:r>
                    </a:p>
                  </a:txBody>
                  <a:tcPr/>
                </a:tc>
                <a:tc>
                  <a:txBody>
                    <a:bodyPr/>
                    <a:lstStyle/>
                    <a:p>
                      <a:r>
                        <a:rPr lang="en-US" sz="1800" b="0" i="0" kern="1200" dirty="0" err="1">
                          <a:solidFill>
                            <a:schemeClr val="lt1"/>
                          </a:solidFill>
                          <a:effectLst/>
                          <a:latin typeface="+mn-lt"/>
                          <a:ea typeface="+mn-ea"/>
                          <a:cs typeface="+mn-cs"/>
                        </a:rPr>
                        <a:t>GiPValue</a:t>
                      </a:r>
                      <a:r>
                        <a:rPr lang="en-US" sz="1800" b="0" i="0" kern="1200" dirty="0">
                          <a:solidFill>
                            <a:schemeClr val="lt1"/>
                          </a:solidFill>
                          <a:effectLst/>
                          <a:latin typeface="+mn-lt"/>
                          <a:ea typeface="+mn-ea"/>
                          <a:cs typeface="+mn-cs"/>
                        </a:rPr>
                        <a:t> (Fixed 128842)</a:t>
                      </a:r>
                      <a:endParaRPr lang="en-US" b="0" dirty="0"/>
                    </a:p>
                  </a:txBody>
                  <a:tcPr/>
                </a:tc>
                <a:tc>
                  <a:txBody>
                    <a:bodyPr/>
                    <a:lstStyle/>
                    <a:p>
                      <a:r>
                        <a:rPr lang="en-US" sz="1800" b="0" i="0" kern="1200" dirty="0" err="1">
                          <a:solidFill>
                            <a:schemeClr val="lt1"/>
                          </a:solidFill>
                          <a:effectLst/>
                          <a:latin typeface="+mn-lt"/>
                          <a:ea typeface="+mn-ea"/>
                          <a:cs typeface="+mn-cs"/>
                        </a:rPr>
                        <a:t>Gi_Bin</a:t>
                      </a:r>
                      <a:r>
                        <a:rPr lang="en-US" sz="1800" b="0" i="0" kern="1200" dirty="0">
                          <a:solidFill>
                            <a:schemeClr val="lt1"/>
                          </a:solidFill>
                          <a:effectLst/>
                          <a:latin typeface="+mn-lt"/>
                          <a:ea typeface="+mn-ea"/>
                          <a:cs typeface="+mn-cs"/>
                        </a:rPr>
                        <a:t> (Fixed 128842)</a:t>
                      </a:r>
                      <a:endParaRPr lang="en-US" b="0" dirty="0"/>
                    </a:p>
                  </a:txBody>
                  <a:tcPr/>
                </a:tc>
                <a:extLst>
                  <a:ext uri="{0D108BD9-81ED-4DB2-BD59-A6C34878D82A}">
                    <a16:rowId xmlns:a16="http://schemas.microsoft.com/office/drawing/2014/main" val="2163537998"/>
                  </a:ext>
                </a:extLst>
              </a:tr>
              <a:tr h="2996735">
                <a:tc>
                  <a:txBody>
                    <a:bodyPr/>
                    <a:lstStyle/>
                    <a:p>
                      <a:r>
                        <a:rPr lang="en-US" dirty="0"/>
                        <a:t>Santa Clara Alameda</a:t>
                      </a:r>
                    </a:p>
                    <a:p>
                      <a:r>
                        <a:rPr lang="en-US" dirty="0"/>
                        <a:t>Alpine</a:t>
                      </a:r>
                    </a:p>
                    <a:p>
                      <a:r>
                        <a:rPr lang="en-US" dirty="0"/>
                        <a:t>Sierra</a:t>
                      </a:r>
                    </a:p>
                    <a:p>
                      <a:r>
                        <a:rPr lang="en-US" dirty="0"/>
                        <a:t>Merced</a:t>
                      </a:r>
                    </a:p>
                    <a:p>
                      <a:r>
                        <a:rPr lang="en-US" dirty="0"/>
                        <a:t>Monterey</a:t>
                      </a:r>
                    </a:p>
                    <a:p>
                      <a:r>
                        <a:rPr lang="en-US" dirty="0"/>
                        <a:t>Stanislaus</a:t>
                      </a:r>
                    </a:p>
                    <a:p>
                      <a:r>
                        <a:rPr lang="en-US" dirty="0"/>
                        <a:t>Lassen</a:t>
                      </a:r>
                    </a:p>
                    <a:p>
                      <a:r>
                        <a:rPr lang="en-US" dirty="0"/>
                        <a:t>Tehama</a:t>
                      </a:r>
                    </a:p>
                    <a:p>
                      <a:r>
                        <a:rPr lang="en-US" dirty="0"/>
                        <a:t>Trinity</a:t>
                      </a:r>
                    </a:p>
                  </a:txBody>
                  <a:tcPr/>
                </a:tc>
                <a:tc>
                  <a:txBody>
                    <a:bodyPr/>
                    <a:lstStyle/>
                    <a:p>
                      <a:r>
                        <a:rPr lang="en-US" dirty="0"/>
                        <a:t>11.1</a:t>
                      </a:r>
                    </a:p>
                    <a:p>
                      <a:r>
                        <a:rPr lang="en-US" dirty="0"/>
                        <a:t>11.2</a:t>
                      </a:r>
                    </a:p>
                    <a:p>
                      <a:r>
                        <a:rPr lang="en-US" dirty="0"/>
                        <a:t>0</a:t>
                      </a:r>
                    </a:p>
                    <a:p>
                      <a:r>
                        <a:rPr lang="en-US" dirty="0"/>
                        <a:t>0</a:t>
                      </a:r>
                    </a:p>
                    <a:p>
                      <a:r>
                        <a:rPr lang="en-US" dirty="0"/>
                        <a:t>21.6</a:t>
                      </a:r>
                    </a:p>
                    <a:p>
                      <a:r>
                        <a:rPr lang="en-US" dirty="0"/>
                        <a:t>14.2</a:t>
                      </a:r>
                    </a:p>
                    <a:p>
                      <a:r>
                        <a:rPr lang="en-US" dirty="0"/>
                        <a:t>13</a:t>
                      </a:r>
                    </a:p>
                    <a:p>
                      <a:r>
                        <a:rPr lang="en-US" dirty="0"/>
                        <a:t>0</a:t>
                      </a:r>
                    </a:p>
                    <a:p>
                      <a:r>
                        <a:rPr lang="en-US" dirty="0"/>
                        <a:t>0</a:t>
                      </a:r>
                    </a:p>
                    <a:p>
                      <a:r>
                        <a:rPr lang="en-US" dirty="0"/>
                        <a:t>0</a:t>
                      </a:r>
                    </a:p>
                  </a:txBody>
                  <a:tcPr/>
                </a:tc>
                <a:tc>
                  <a:txBody>
                    <a:bodyPr/>
                    <a:lstStyle/>
                    <a:p>
                      <a:r>
                        <a:rPr lang="en-US" dirty="0"/>
                        <a:t>0.002035</a:t>
                      </a:r>
                    </a:p>
                    <a:p>
                      <a:r>
                        <a:rPr lang="en-US" dirty="0"/>
                        <a:t>0.00208</a:t>
                      </a:r>
                    </a:p>
                    <a:p>
                      <a:r>
                        <a:rPr lang="en-US" dirty="0"/>
                        <a:t>0.003696</a:t>
                      </a:r>
                    </a:p>
                    <a:p>
                      <a:r>
                        <a:rPr lang="en-US" dirty="0"/>
                        <a:t>0.003696</a:t>
                      </a:r>
                    </a:p>
                    <a:p>
                      <a:r>
                        <a:rPr lang="en-US" dirty="0"/>
                        <a:t>0.01443</a:t>
                      </a:r>
                    </a:p>
                    <a:p>
                      <a:r>
                        <a:rPr lang="en-US" dirty="0"/>
                        <a:t>0.024159</a:t>
                      </a:r>
                    </a:p>
                    <a:p>
                      <a:r>
                        <a:rPr lang="en-US" dirty="0"/>
                        <a:t>0.038408</a:t>
                      </a:r>
                    </a:p>
                    <a:p>
                      <a:r>
                        <a:rPr lang="en-US" dirty="0"/>
                        <a:t>0.048242</a:t>
                      </a:r>
                    </a:p>
                    <a:p>
                      <a:r>
                        <a:rPr lang="en-US" dirty="0"/>
                        <a:t>0.048242</a:t>
                      </a:r>
                    </a:p>
                    <a:p>
                      <a:r>
                        <a:rPr lang="en-US" dirty="0"/>
                        <a:t>0.048242</a:t>
                      </a:r>
                    </a:p>
                  </a:txBody>
                  <a:tcPr/>
                </a:tc>
                <a:tc>
                  <a:txBody>
                    <a:bodyPr/>
                    <a:lstStyle/>
                    <a:p>
                      <a:r>
                        <a:rPr lang="en-US" dirty="0"/>
                        <a:t>3</a:t>
                      </a:r>
                    </a:p>
                    <a:p>
                      <a:r>
                        <a:rPr lang="en-US" dirty="0"/>
                        <a:t>3</a:t>
                      </a:r>
                    </a:p>
                    <a:p>
                      <a:r>
                        <a:rPr lang="en-US" dirty="0"/>
                        <a:t>-3</a:t>
                      </a:r>
                    </a:p>
                    <a:p>
                      <a:r>
                        <a:rPr lang="en-US" dirty="0"/>
                        <a:t>-3</a:t>
                      </a:r>
                    </a:p>
                    <a:p>
                      <a:r>
                        <a:rPr lang="en-US" dirty="0"/>
                        <a:t>2</a:t>
                      </a:r>
                    </a:p>
                    <a:p>
                      <a:r>
                        <a:rPr lang="en-US" dirty="0"/>
                        <a:t>2</a:t>
                      </a:r>
                    </a:p>
                    <a:p>
                      <a:r>
                        <a:rPr lang="en-US" dirty="0"/>
                        <a:t>2</a:t>
                      </a:r>
                    </a:p>
                    <a:p>
                      <a:r>
                        <a:rPr lang="en-US" dirty="0"/>
                        <a:t>-2</a:t>
                      </a:r>
                    </a:p>
                    <a:p>
                      <a:r>
                        <a:rPr lang="en-US" dirty="0"/>
                        <a:t>-2</a:t>
                      </a:r>
                    </a:p>
                    <a:p>
                      <a:r>
                        <a:rPr lang="en-US" dirty="0"/>
                        <a:t>-2</a:t>
                      </a:r>
                    </a:p>
                  </a:txBody>
                  <a:tcPr/>
                </a:tc>
                <a:extLst>
                  <a:ext uri="{0D108BD9-81ED-4DB2-BD59-A6C34878D82A}">
                    <a16:rowId xmlns:a16="http://schemas.microsoft.com/office/drawing/2014/main" val="3330130915"/>
                  </a:ext>
                </a:extLst>
              </a:tr>
            </a:tbl>
          </a:graphicData>
        </a:graphic>
      </p:graphicFrame>
    </p:spTree>
    <p:extLst>
      <p:ext uri="{BB962C8B-B14F-4D97-AF65-F5344CB8AC3E}">
        <p14:creationId xmlns:p14="http://schemas.microsoft.com/office/powerpoint/2010/main" val="241247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B8EFF-755C-CA72-B7EF-D82B83A4167C}"/>
              </a:ext>
            </a:extLst>
          </p:cNvPr>
          <p:cNvSpPr>
            <a:spLocks noGrp="1"/>
          </p:cNvSpPr>
          <p:nvPr>
            <p:ph type="ctrTitle"/>
          </p:nvPr>
        </p:nvSpPr>
        <p:spPr>
          <a:xfrm>
            <a:off x="7534654" y="702365"/>
            <a:ext cx="3896264" cy="3765666"/>
          </a:xfrm>
        </p:spPr>
        <p:txBody>
          <a:bodyPr anchor="b">
            <a:normAutofit/>
          </a:bodyPr>
          <a:lstStyle/>
          <a:p>
            <a:r>
              <a:rPr lang="en-US" sz="7200"/>
              <a:t>Questions?</a:t>
            </a:r>
          </a:p>
        </p:txBody>
      </p:sp>
      <p:pic>
        <p:nvPicPr>
          <p:cNvPr id="33" name="Picture 32" descr="Question marks in a line and one question mark is lit">
            <a:extLst>
              <a:ext uri="{FF2B5EF4-FFF2-40B4-BE49-F238E27FC236}">
                <a16:creationId xmlns:a16="http://schemas.microsoft.com/office/drawing/2014/main" id="{4E87D0A3-387C-848F-7046-27390C4FDB8D}"/>
              </a:ext>
            </a:extLst>
          </p:cNvPr>
          <p:cNvPicPr>
            <a:picLocks noChangeAspect="1"/>
          </p:cNvPicPr>
          <p:nvPr/>
        </p:nvPicPr>
        <p:blipFill rotWithShape="1">
          <a:blip r:embed="rId5"/>
          <a:srcRect r="32830" b="-1"/>
          <a:stretch/>
        </p:blipFill>
        <p:spPr>
          <a:xfrm>
            <a:off x="20" y="10"/>
            <a:ext cx="6901088" cy="6857990"/>
          </a:xfrm>
          <a:prstGeom prst="rect">
            <a:avLst/>
          </a:prstGeom>
        </p:spPr>
      </p:pic>
      <p:grpSp>
        <p:nvGrpSpPr>
          <p:cNvPr id="41" name="Group 40">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42" name="Oval 41">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42">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806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B8EFF-755C-CA72-B7EF-D82B83A4167C}"/>
              </a:ext>
            </a:extLst>
          </p:cNvPr>
          <p:cNvSpPr>
            <a:spLocks noGrp="1"/>
          </p:cNvSpPr>
          <p:nvPr>
            <p:ph type="ctrTitle"/>
          </p:nvPr>
        </p:nvSpPr>
        <p:spPr>
          <a:xfrm>
            <a:off x="1248156" y="1432223"/>
            <a:ext cx="5965470" cy="3357976"/>
          </a:xfrm>
        </p:spPr>
        <p:txBody>
          <a:bodyPr anchor="ctr">
            <a:normAutofit/>
          </a:bodyPr>
          <a:lstStyle/>
          <a:p>
            <a:r>
              <a:rPr lang="en-US" sz="8000"/>
              <a:t>Thank you!</a:t>
            </a:r>
          </a:p>
        </p:txBody>
      </p:sp>
      <p:pic>
        <p:nvPicPr>
          <p:cNvPr id="18" name="Graphic 17" descr="Smiling Face with No Fill">
            <a:extLst>
              <a:ext uri="{FF2B5EF4-FFF2-40B4-BE49-F238E27FC236}">
                <a16:creationId xmlns:a16="http://schemas.microsoft.com/office/drawing/2014/main" id="{C98460FB-DB30-5162-C14D-76C6D70B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55117" y="1702032"/>
            <a:ext cx="3416725" cy="3416725"/>
          </a:xfrm>
          <a:prstGeom prst="rect">
            <a:avLst/>
          </a:prstGeom>
        </p:spPr>
      </p:pic>
      <p:sp>
        <p:nvSpPr>
          <p:cNvPr id="27" name="Rectangle 26">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9">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1830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background</a:t>
            </a:r>
          </a:p>
        </p:txBody>
      </p:sp>
      <p:pic>
        <p:nvPicPr>
          <p:cNvPr id="11" name="Picture 10" descr="A diagram of a child's lungs&#10;&#10;Description automatically generated">
            <a:extLst>
              <a:ext uri="{FF2B5EF4-FFF2-40B4-BE49-F238E27FC236}">
                <a16:creationId xmlns:a16="http://schemas.microsoft.com/office/drawing/2014/main" id="{870B1FC9-5977-5BAD-C0CD-59F78980C5E4}"/>
              </a:ext>
            </a:extLst>
          </p:cNvPr>
          <p:cNvPicPr>
            <a:picLocks noChangeAspect="1"/>
          </p:cNvPicPr>
          <p:nvPr/>
        </p:nvPicPr>
        <p:blipFill rotWithShape="1">
          <a:blip r:embed="rId4">
            <a:extLst>
              <a:ext uri="{28A0092B-C50C-407E-A947-70E740481C1C}">
                <a14:useLocalDpi xmlns:a14="http://schemas.microsoft.com/office/drawing/2010/main" val="0"/>
              </a:ext>
            </a:extLst>
          </a:blip>
          <a:srcRect l="9297" r="2466" b="3"/>
          <a:stretch/>
        </p:blipFill>
        <p:spPr>
          <a:xfrm>
            <a:off x="7527506" y="2554596"/>
            <a:ext cx="3859444" cy="3576963"/>
          </a:xfrm>
          <a:prstGeom prst="rect">
            <a:avLst/>
          </a:prstGeom>
        </p:spPr>
      </p:pic>
      <p:sp>
        <p:nvSpPr>
          <p:cNvPr id="7" name="TextBox 6">
            <a:extLst>
              <a:ext uri="{FF2B5EF4-FFF2-40B4-BE49-F238E27FC236}">
                <a16:creationId xmlns:a16="http://schemas.microsoft.com/office/drawing/2014/main" id="{C8CB10A6-6071-2386-ADE8-C5A0ECCC2335}"/>
              </a:ext>
            </a:extLst>
          </p:cNvPr>
          <p:cNvSpPr txBox="1"/>
          <p:nvPr/>
        </p:nvSpPr>
        <p:spPr>
          <a:xfrm>
            <a:off x="805050" y="2377894"/>
            <a:ext cx="6640664" cy="3851787"/>
          </a:xfrm>
          <a:prstGeom prst="rect">
            <a:avLst/>
          </a:prstGeom>
        </p:spPr>
        <p:txBody>
          <a:bodyPr vert="horz" lIns="91440" tIns="45720" rIns="91440" bIns="45720" rtlCol="0" anchor="ctr">
            <a:normAutofit/>
          </a:bodyPr>
          <a:lstStyle/>
          <a:p>
            <a:pPr lvl="0" indent="-182880" defTabSz="914400">
              <a:lnSpc>
                <a:spcPct val="90000"/>
              </a:lnSpc>
              <a:spcAft>
                <a:spcPts val="600"/>
              </a:spcAft>
              <a:buClr>
                <a:schemeClr val="accent1">
                  <a:lumMod val="75000"/>
                </a:schemeClr>
              </a:buClr>
              <a:buSzPct val="85000"/>
              <a:buFont typeface="Wingdings" pitchFamily="2" charset="2"/>
              <a:buChar char="§"/>
            </a:pPr>
            <a:r>
              <a:rPr lang="en-US" sz="1700" dirty="0">
                <a:latin typeface="Arial" panose="020B0604020202020204" pitchFamily="34" charset="0"/>
                <a:cs typeface="Arial" panose="020B0604020202020204" pitchFamily="34" charset="0"/>
              </a:rPr>
              <a:t>Asthma is a prevalent chronic respiratory condition that impacts individuals of all ages, leading to symptoms like wheezing and shortness of breath (CDC, 2020). While manageable with treatment, severe cases can result in hospitalization or death (GINA, 2021). In California, asthma ranks among the top causes of hospital visits, imposing significant burdens on individuals and healthcare systems (California Department of Public Health, 2019). To address this issue effectively, it's crucial to analyze asthma mortality rates at the county level to pinpoint areas with the greatest need for intervention and reduce disparities in healthcare access and outcomes (American Lung Association, 2020).</a:t>
            </a:r>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3455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286934" y="1465790"/>
            <a:ext cx="3860798" cy="3941345"/>
          </a:xfrm>
        </p:spPr>
        <p:txBody>
          <a:bodyPr>
            <a:normAutofit/>
          </a:bodyPr>
          <a:lstStyle/>
          <a:p>
            <a:r>
              <a:rPr lang="en-US" sz="6000" dirty="0"/>
              <a:t> Goal</a:t>
            </a:r>
          </a:p>
        </p:txBody>
      </p:sp>
      <p:sp>
        <p:nvSpPr>
          <p:cNvPr id="4" name="Content Placeholder 3">
            <a:extLst>
              <a:ext uri="{FF2B5EF4-FFF2-40B4-BE49-F238E27FC236}">
                <a16:creationId xmlns:a16="http://schemas.microsoft.com/office/drawing/2014/main" id="{74B4F979-BAF8-6BDF-32BC-7FD750741E49}"/>
              </a:ext>
            </a:extLst>
          </p:cNvPr>
          <p:cNvSpPr>
            <a:spLocks noGrp="1"/>
          </p:cNvSpPr>
          <p:nvPr>
            <p:ph idx="1"/>
          </p:nvPr>
        </p:nvSpPr>
        <p:spPr>
          <a:xfrm>
            <a:off x="6417733" y="1359090"/>
            <a:ext cx="5132665" cy="4048046"/>
          </a:xfrm>
        </p:spPr>
        <p:txBody>
          <a:bodyPr anchor="ctr">
            <a:normAutofit/>
          </a:bodyPr>
          <a:lstStyle/>
          <a:p>
            <a:r>
              <a:rPr lang="en-US" dirty="0"/>
              <a:t>To examine Geographic Disparities in Asthma, Age-adjusted Mortality Rates  Across Counties in California</a:t>
            </a:r>
          </a:p>
          <a:p>
            <a:pPr marL="0" indent="0">
              <a:buNone/>
            </a:pPr>
            <a:endParaRPr lang="en-US" dirty="0"/>
          </a:p>
        </p:txBody>
      </p:sp>
      <p:sp>
        <p:nvSpPr>
          <p:cNvPr id="29" name="Rectangle 28">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45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 Data</a:t>
            </a:r>
          </a:p>
        </p:txBody>
      </p:sp>
      <p:sp>
        <p:nvSpPr>
          <p:cNvPr id="7" name="TextBox 6">
            <a:extLst>
              <a:ext uri="{FF2B5EF4-FFF2-40B4-BE49-F238E27FC236}">
                <a16:creationId xmlns:a16="http://schemas.microsoft.com/office/drawing/2014/main" id="{C8CB10A6-6071-2386-ADE8-C5A0ECCC2335}"/>
              </a:ext>
            </a:extLst>
          </p:cNvPr>
          <p:cNvSpPr txBox="1"/>
          <p:nvPr/>
        </p:nvSpPr>
        <p:spPr>
          <a:xfrm>
            <a:off x="805050" y="2377894"/>
            <a:ext cx="6640664" cy="3851787"/>
          </a:xfrm>
          <a:prstGeom prst="rect">
            <a:avLst/>
          </a:prstGeom>
        </p:spPr>
        <p:txBody>
          <a:bodyPr vert="horz" lIns="91440" tIns="45720" rIns="91440" bIns="45720" rtlCol="0" anchor="ctr">
            <a:normAutofit/>
          </a:bodyPr>
          <a:lstStyle/>
          <a:p>
            <a:pPr lvl="0" indent="-182880" defTabSz="914400">
              <a:lnSpc>
                <a:spcPct val="90000"/>
              </a:lnSpc>
              <a:spcAft>
                <a:spcPts val="600"/>
              </a:spcAft>
              <a:buClr>
                <a:schemeClr val="accent1">
                  <a:lumMod val="75000"/>
                </a:schemeClr>
              </a:buClr>
              <a:buSzPct val="85000"/>
              <a:buFont typeface="Wingdings" pitchFamily="2" charset="2"/>
              <a:buChar char="§"/>
            </a:pPr>
            <a:endParaRPr lang="en-US" sz="1700" dirty="0"/>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FD82F87A-2C4E-04ED-FBD6-FF7C0CE53279}"/>
              </a:ext>
            </a:extLst>
          </p:cNvPr>
          <p:cNvSpPr txBox="1"/>
          <p:nvPr/>
        </p:nvSpPr>
        <p:spPr>
          <a:xfrm>
            <a:off x="1069848" y="2317426"/>
            <a:ext cx="10058400" cy="3693319"/>
          </a:xfrm>
          <a:prstGeom prst="rect">
            <a:avLst/>
          </a:prstGeom>
          <a:noFill/>
        </p:spPr>
        <p:txBody>
          <a:bodyPr wrap="square">
            <a:spAutoFit/>
          </a:bodyPr>
          <a:lstStyle/>
          <a:p>
            <a:r>
              <a:rPr lang="en-US" dirty="0"/>
              <a:t>“The dataset contains counts and rates (per 1,000,000 residents) of asthma deaths among Californians statewide and by county. The data are stratified by age group (all ages, 0-17, 18+) and reported for 3-year periods. The data are derived from the California Death Statistical Master Files, which contain information collected from death certificates. All deaths with asthma coded as the underlying cause of death (ICD-10 CM J45 or J46) are included.</a:t>
            </a:r>
          </a:p>
          <a:p>
            <a:endParaRPr lang="en-US" dirty="0"/>
          </a:p>
          <a:p>
            <a:r>
              <a:rPr lang="en-US" b="1" dirty="0"/>
              <a:t>Source</a:t>
            </a:r>
            <a:r>
              <a:rPr lang="en-US" dirty="0"/>
              <a:t>: </a:t>
            </a:r>
            <a:r>
              <a:rPr lang="en-US" dirty="0">
                <a:hlinkClick r:id="rId5"/>
              </a:rPr>
              <a:t>https://www.cdph.ca.gov/Programs/CCDPHP/DEODC/EHIB/CPE/Pages/CaliforniaBreathing.aspx</a:t>
            </a:r>
            <a:endParaRPr lang="en-US" dirty="0"/>
          </a:p>
          <a:p>
            <a:endParaRPr lang="en-US" dirty="0"/>
          </a:p>
          <a:p>
            <a:r>
              <a:rPr lang="en-US" b="1" dirty="0"/>
              <a:t>Last updated </a:t>
            </a:r>
            <a:r>
              <a:rPr lang="en-US" dirty="0"/>
              <a:t>at https://data.chhs.ca.gov : 2021-11-10</a:t>
            </a:r>
          </a:p>
          <a:p>
            <a:endParaRPr lang="en-US" dirty="0"/>
          </a:p>
          <a:p>
            <a:r>
              <a:rPr lang="en-US" b="1" dirty="0"/>
              <a:t>License: </a:t>
            </a:r>
            <a:r>
              <a:rPr lang="en-US" dirty="0"/>
              <a:t>https://data.chhs.ca.gov/pages/terms”</a:t>
            </a:r>
          </a:p>
        </p:txBody>
      </p:sp>
    </p:spTree>
    <p:extLst>
      <p:ext uri="{BB962C8B-B14F-4D97-AF65-F5344CB8AC3E}">
        <p14:creationId xmlns:p14="http://schemas.microsoft.com/office/powerpoint/2010/main" val="416401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 spatial data processing method</a:t>
            </a:r>
          </a:p>
        </p:txBody>
      </p:sp>
      <p:sp>
        <p:nvSpPr>
          <p:cNvPr id="30" name="Rectangle 2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0" name="Content Placeholder 2">
            <a:extLst>
              <a:ext uri="{FF2B5EF4-FFF2-40B4-BE49-F238E27FC236}">
                <a16:creationId xmlns:a16="http://schemas.microsoft.com/office/drawing/2014/main" id="{1CFB9736-CE38-5E16-1D26-C1C925340BA8}"/>
              </a:ext>
            </a:extLst>
          </p:cNvPr>
          <p:cNvGraphicFramePr>
            <a:graphicFrameLocks noGrp="1"/>
          </p:cNvGraphicFramePr>
          <p:nvPr>
            <p:ph idx="1"/>
            <p:extLst>
              <p:ext uri="{D42A27DB-BD31-4B8C-83A1-F6EECF244321}">
                <p14:modId xmlns:p14="http://schemas.microsoft.com/office/powerpoint/2010/main" val="3435277843"/>
              </p:ext>
            </p:extLst>
          </p:nvPr>
        </p:nvGraphicFramePr>
        <p:xfrm>
          <a:off x="4905865" y="3243900"/>
          <a:ext cx="6748059" cy="33903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 name="Picture 4">
            <a:extLst>
              <a:ext uri="{FF2B5EF4-FFF2-40B4-BE49-F238E27FC236}">
                <a16:creationId xmlns:a16="http://schemas.microsoft.com/office/drawing/2014/main" id="{4E505E19-3502-1471-726F-380DB1EC7B4F}"/>
              </a:ext>
            </a:extLst>
          </p:cNvPr>
          <p:cNvPicPr>
            <a:picLocks noChangeAspect="1"/>
          </p:cNvPicPr>
          <p:nvPr/>
        </p:nvPicPr>
        <p:blipFill>
          <a:blip r:embed="rId11"/>
          <a:stretch>
            <a:fillRect/>
          </a:stretch>
        </p:blipFill>
        <p:spPr>
          <a:xfrm>
            <a:off x="4905864" y="751497"/>
            <a:ext cx="6748059" cy="857250"/>
          </a:xfrm>
          <a:prstGeom prst="rect">
            <a:avLst/>
          </a:prstGeom>
        </p:spPr>
      </p:pic>
      <p:pic>
        <p:nvPicPr>
          <p:cNvPr id="7" name="Picture 6">
            <a:extLst>
              <a:ext uri="{FF2B5EF4-FFF2-40B4-BE49-F238E27FC236}">
                <a16:creationId xmlns:a16="http://schemas.microsoft.com/office/drawing/2014/main" id="{940EAECB-59C4-7F0C-B593-DEF860FF0149}"/>
              </a:ext>
            </a:extLst>
          </p:cNvPr>
          <p:cNvPicPr>
            <a:picLocks noChangeAspect="1"/>
          </p:cNvPicPr>
          <p:nvPr/>
        </p:nvPicPr>
        <p:blipFill>
          <a:blip r:embed="rId12"/>
          <a:stretch>
            <a:fillRect/>
          </a:stretch>
        </p:blipFill>
        <p:spPr>
          <a:xfrm>
            <a:off x="4905864" y="2119687"/>
            <a:ext cx="6748059" cy="752475"/>
          </a:xfrm>
          <a:prstGeom prst="rect">
            <a:avLst/>
          </a:prstGeom>
        </p:spPr>
      </p:pic>
      <p:sp>
        <p:nvSpPr>
          <p:cNvPr id="3" name="TextBox 2">
            <a:extLst>
              <a:ext uri="{FF2B5EF4-FFF2-40B4-BE49-F238E27FC236}">
                <a16:creationId xmlns:a16="http://schemas.microsoft.com/office/drawing/2014/main" id="{D0AE47FC-2281-CF77-A373-F3B9DAFED119}"/>
              </a:ext>
            </a:extLst>
          </p:cNvPr>
          <p:cNvSpPr txBox="1"/>
          <p:nvPr/>
        </p:nvSpPr>
        <p:spPr>
          <a:xfrm>
            <a:off x="4905864" y="383249"/>
            <a:ext cx="2103120" cy="369332"/>
          </a:xfrm>
          <a:prstGeom prst="rect">
            <a:avLst/>
          </a:prstGeom>
          <a:noFill/>
        </p:spPr>
        <p:txBody>
          <a:bodyPr wrap="square" rtlCol="0">
            <a:spAutoFit/>
          </a:bodyPr>
          <a:lstStyle/>
          <a:p>
            <a:r>
              <a:rPr lang="en-US" b="1" dirty="0"/>
              <a:t>Data</a:t>
            </a:r>
          </a:p>
        </p:txBody>
      </p:sp>
      <p:sp>
        <p:nvSpPr>
          <p:cNvPr id="4" name="TextBox 3">
            <a:extLst>
              <a:ext uri="{FF2B5EF4-FFF2-40B4-BE49-F238E27FC236}">
                <a16:creationId xmlns:a16="http://schemas.microsoft.com/office/drawing/2014/main" id="{31EAB325-0416-47C2-B473-9E09090C2EA3}"/>
              </a:ext>
            </a:extLst>
          </p:cNvPr>
          <p:cNvSpPr txBox="1"/>
          <p:nvPr/>
        </p:nvSpPr>
        <p:spPr>
          <a:xfrm>
            <a:off x="4852254" y="1747949"/>
            <a:ext cx="2103120" cy="369332"/>
          </a:xfrm>
          <a:prstGeom prst="rect">
            <a:avLst/>
          </a:prstGeom>
          <a:noFill/>
        </p:spPr>
        <p:txBody>
          <a:bodyPr wrap="square" rtlCol="0">
            <a:spAutoFit/>
          </a:bodyPr>
          <a:lstStyle/>
          <a:p>
            <a:r>
              <a:rPr lang="en-US" b="1" dirty="0" err="1"/>
              <a:t>Shp</a:t>
            </a:r>
            <a:r>
              <a:rPr lang="en-US" b="1" dirty="0"/>
              <a:t> file</a:t>
            </a:r>
          </a:p>
        </p:txBody>
      </p:sp>
      <p:sp>
        <p:nvSpPr>
          <p:cNvPr id="6" name="Rectangle 5">
            <a:extLst>
              <a:ext uri="{FF2B5EF4-FFF2-40B4-BE49-F238E27FC236}">
                <a16:creationId xmlns:a16="http://schemas.microsoft.com/office/drawing/2014/main" id="{950197FC-6490-6E00-EF6E-5E275E56D4A5}"/>
              </a:ext>
            </a:extLst>
          </p:cNvPr>
          <p:cNvSpPr/>
          <p:nvPr/>
        </p:nvSpPr>
        <p:spPr>
          <a:xfrm>
            <a:off x="4905864" y="751497"/>
            <a:ext cx="6748059" cy="8572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70FC97D-7CA8-8E46-5DB9-AEDEA75148EA}"/>
              </a:ext>
            </a:extLst>
          </p:cNvPr>
          <p:cNvSpPr/>
          <p:nvPr/>
        </p:nvSpPr>
        <p:spPr>
          <a:xfrm>
            <a:off x="4905864" y="2060394"/>
            <a:ext cx="6748059" cy="8572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8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a:normAutofit/>
          </a:bodyPr>
          <a:lstStyle/>
          <a:p>
            <a:r>
              <a:rPr lang="en-US" dirty="0"/>
              <a:t>Descriptive statistics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794FDC07-BB56-5C9C-0CC9-F6C2A332D145}"/>
              </a:ext>
            </a:extLst>
          </p:cNvPr>
          <p:cNvPicPr>
            <a:picLocks noChangeAspect="1"/>
          </p:cNvPicPr>
          <p:nvPr/>
        </p:nvPicPr>
        <p:blipFill>
          <a:blip r:embed="rId5"/>
          <a:stretch>
            <a:fillRect/>
          </a:stretch>
        </p:blipFill>
        <p:spPr>
          <a:xfrm>
            <a:off x="804334" y="2451906"/>
            <a:ext cx="6383866" cy="4073525"/>
          </a:xfrm>
          <a:prstGeom prst="rect">
            <a:avLst/>
          </a:prstGeom>
        </p:spPr>
      </p:pic>
      <p:sp>
        <p:nvSpPr>
          <p:cNvPr id="4" name="TextBox 3">
            <a:extLst>
              <a:ext uri="{FF2B5EF4-FFF2-40B4-BE49-F238E27FC236}">
                <a16:creationId xmlns:a16="http://schemas.microsoft.com/office/drawing/2014/main" id="{2425E313-DC8D-4BD2-BE03-083E6F448DA5}"/>
              </a:ext>
            </a:extLst>
          </p:cNvPr>
          <p:cNvSpPr txBox="1"/>
          <p:nvPr/>
        </p:nvSpPr>
        <p:spPr>
          <a:xfrm>
            <a:off x="7357533" y="3766225"/>
            <a:ext cx="4572918" cy="590931"/>
          </a:xfrm>
          <a:prstGeom prst="rect">
            <a:avLst/>
          </a:prstGeom>
          <a:noFill/>
        </p:spPr>
        <p:txBody>
          <a:bodyPr wrap="square">
            <a:sp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a:t>Distribution of </a:t>
            </a:r>
            <a:r>
              <a:rPr lang="en-US" dirty="0"/>
              <a:t>Age-adjusted Mortality Rates</a:t>
            </a:r>
            <a:r>
              <a:rPr lang="en-US" b="1" dirty="0"/>
              <a:t> </a:t>
            </a:r>
            <a:r>
              <a:rPr lang="en-US" dirty="0"/>
              <a:t>is also </a:t>
            </a:r>
            <a:r>
              <a:rPr lang="en-US" b="1" dirty="0"/>
              <a:t>right skewed</a:t>
            </a:r>
            <a:endParaRPr lang="en-US" dirty="0"/>
          </a:p>
        </p:txBody>
      </p:sp>
    </p:spTree>
    <p:extLst>
      <p:ext uri="{BB962C8B-B14F-4D97-AF65-F5344CB8AC3E}">
        <p14:creationId xmlns:p14="http://schemas.microsoft.com/office/powerpoint/2010/main" val="25127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a:normAutofit/>
          </a:bodyPr>
          <a:lstStyle/>
          <a:p>
            <a:r>
              <a:rPr lang="en-US" dirty="0"/>
              <a:t>Descriptive statistics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F0E20FA1-FEAC-F2C9-3D6B-83F619980898}"/>
              </a:ext>
            </a:extLst>
          </p:cNvPr>
          <p:cNvPicPr>
            <a:picLocks noChangeAspect="1"/>
          </p:cNvPicPr>
          <p:nvPr/>
        </p:nvPicPr>
        <p:blipFill>
          <a:blip r:embed="rId5"/>
          <a:stretch>
            <a:fillRect/>
          </a:stretch>
        </p:blipFill>
        <p:spPr>
          <a:xfrm>
            <a:off x="785283" y="2220409"/>
            <a:ext cx="6538383" cy="4273495"/>
          </a:xfrm>
          <a:prstGeom prst="rect">
            <a:avLst/>
          </a:prstGeom>
        </p:spPr>
      </p:pic>
      <p:sp>
        <p:nvSpPr>
          <p:cNvPr id="4" name="TextBox 3">
            <a:extLst>
              <a:ext uri="{FF2B5EF4-FFF2-40B4-BE49-F238E27FC236}">
                <a16:creationId xmlns:a16="http://schemas.microsoft.com/office/drawing/2014/main" id="{54B0CA01-BE9D-1961-AD89-2DF3CE4D84B9}"/>
              </a:ext>
            </a:extLst>
          </p:cNvPr>
          <p:cNvSpPr txBox="1"/>
          <p:nvPr/>
        </p:nvSpPr>
        <p:spPr>
          <a:xfrm>
            <a:off x="7907866" y="3337330"/>
            <a:ext cx="3395132" cy="590931"/>
          </a:xfrm>
          <a:prstGeom prst="rect">
            <a:avLst/>
          </a:prstGeom>
          <a:noFill/>
        </p:spPr>
        <p:txBody>
          <a:bodyPr wrap="square">
            <a:sp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dirty="0"/>
              <a:t>Distribution of number of deaths is right skewed</a:t>
            </a:r>
            <a:endParaRPr lang="en-US" dirty="0"/>
          </a:p>
        </p:txBody>
      </p:sp>
    </p:spTree>
    <p:extLst>
      <p:ext uri="{BB962C8B-B14F-4D97-AF65-F5344CB8AC3E}">
        <p14:creationId xmlns:p14="http://schemas.microsoft.com/office/powerpoint/2010/main" val="266947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Analysis: Hot spot (</a:t>
            </a:r>
            <a:r>
              <a:rPr lang="en-US" dirty="0" err="1"/>
              <a:t>Getis</a:t>
            </a:r>
            <a:r>
              <a:rPr lang="en-US" dirty="0"/>
              <a:t>-Ord Gi)</a:t>
            </a:r>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Content Placeholder 9">
            <a:extLst>
              <a:ext uri="{FF2B5EF4-FFF2-40B4-BE49-F238E27FC236}">
                <a16:creationId xmlns:a16="http://schemas.microsoft.com/office/drawing/2014/main" id="{C3406E1B-2073-9E70-22F5-688E25A626B6}"/>
              </a:ext>
            </a:extLst>
          </p:cNvPr>
          <p:cNvSpPr>
            <a:spLocks noGrp="1"/>
          </p:cNvSpPr>
          <p:nvPr>
            <p:ph idx="1"/>
          </p:nvPr>
        </p:nvSpPr>
        <p:spPr>
          <a:xfrm>
            <a:off x="1727200" y="2757956"/>
            <a:ext cx="8500534" cy="3058644"/>
          </a:xfrm>
        </p:spPr>
        <p:txBody>
          <a:bodyPr>
            <a:normAutofit fontScale="85000" lnSpcReduction="20000"/>
          </a:bodyPr>
          <a:lstStyle/>
          <a:p>
            <a:pPr marL="0" indent="0" algn="l">
              <a:buNone/>
            </a:pPr>
            <a:r>
              <a:rPr lang="en-US" b="1" i="0" dirty="0" err="1">
                <a:solidFill>
                  <a:srgbClr val="0D0D0D"/>
                </a:solidFill>
                <a:effectLst/>
                <a:highlight>
                  <a:srgbClr val="FFFFFF"/>
                </a:highlight>
                <a:latin typeface="Söhne"/>
              </a:rPr>
              <a:t>Getis</a:t>
            </a:r>
            <a:r>
              <a:rPr lang="en-US" b="1" i="0" dirty="0">
                <a:solidFill>
                  <a:srgbClr val="0D0D0D"/>
                </a:solidFill>
                <a:effectLst/>
                <a:highlight>
                  <a:srgbClr val="FFFFFF"/>
                </a:highlight>
                <a:latin typeface="Söhne"/>
              </a:rPr>
              <a:t>-Ord Gi Statistic</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0" i="0" dirty="0">
                <a:solidFill>
                  <a:srgbClr val="0D0D0D"/>
                </a:solidFill>
                <a:effectLst/>
                <a:highlight>
                  <a:srgbClr val="FFFFFF"/>
                </a:highlight>
                <a:latin typeface="Söhne"/>
              </a:rPr>
              <a:t>The </a:t>
            </a:r>
            <a:r>
              <a:rPr lang="en-US" b="0" i="0" dirty="0" err="1">
                <a:solidFill>
                  <a:srgbClr val="0D0D0D"/>
                </a:solidFill>
                <a:effectLst/>
                <a:highlight>
                  <a:srgbClr val="FFFFFF"/>
                </a:highlight>
                <a:latin typeface="Söhne"/>
              </a:rPr>
              <a:t>Getis</a:t>
            </a:r>
            <a:r>
              <a:rPr lang="en-US" b="0" i="0" dirty="0">
                <a:solidFill>
                  <a:srgbClr val="0D0D0D"/>
                </a:solidFill>
                <a:effectLst/>
                <a:highlight>
                  <a:srgbClr val="FFFFFF"/>
                </a:highlight>
                <a:latin typeface="Söhne"/>
              </a:rPr>
              <a:t>-Ord Gi statistic is used for identifying spatial clusters of high or low values within a geographic area.</a:t>
            </a:r>
          </a:p>
          <a:p>
            <a:pPr algn="l">
              <a:buFont typeface="Arial" panose="020B0604020202020204" pitchFamily="34" charset="0"/>
              <a:buChar char="•"/>
            </a:pPr>
            <a:endParaRPr lang="en-US" b="1"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GIS Software</a:t>
            </a:r>
            <a:r>
              <a:rPr lang="en-US" b="0" i="0" dirty="0">
                <a:solidFill>
                  <a:srgbClr val="0D0D0D"/>
                </a:solidFill>
                <a:effectLst/>
                <a:highlight>
                  <a:srgbClr val="FFFFFF"/>
                </a:highlight>
                <a:latin typeface="Söhne"/>
              </a:rPr>
              <a:t>: </a:t>
            </a:r>
          </a:p>
          <a:p>
            <a:pPr>
              <a:buFont typeface="Arial" panose="020B0604020202020204" pitchFamily="34" charset="0"/>
              <a:buChar char="•"/>
            </a:pPr>
            <a:r>
              <a:rPr lang="en-US" b="0" i="0" dirty="0">
                <a:solidFill>
                  <a:srgbClr val="0D0D0D"/>
                </a:solidFill>
                <a:effectLst/>
                <a:highlight>
                  <a:srgbClr val="FFFFFF"/>
                </a:highlight>
                <a:latin typeface="Söhne"/>
              </a:rPr>
              <a:t>Utilized ArcGIS software</a:t>
            </a:r>
          </a:p>
          <a:p>
            <a:pPr marL="0" indent="0" algn="l">
              <a:buNone/>
            </a:pP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Calculate the </a:t>
            </a:r>
            <a:r>
              <a:rPr lang="en-US" b="1" i="0" dirty="0" err="1">
                <a:solidFill>
                  <a:srgbClr val="0D0D0D"/>
                </a:solidFill>
                <a:effectLst/>
                <a:highlight>
                  <a:srgbClr val="FFFFFF"/>
                </a:highlight>
                <a:latin typeface="Söhne"/>
              </a:rPr>
              <a:t>Getis</a:t>
            </a:r>
            <a:r>
              <a:rPr lang="en-US" b="1" i="0" dirty="0">
                <a:solidFill>
                  <a:srgbClr val="0D0D0D"/>
                </a:solidFill>
                <a:effectLst/>
                <a:highlight>
                  <a:srgbClr val="FFFFFF"/>
                </a:highlight>
                <a:latin typeface="Söhne"/>
              </a:rPr>
              <a:t>-Ord Gi Statistic: </a:t>
            </a:r>
          </a:p>
          <a:p>
            <a:pPr>
              <a:buFont typeface="Arial" panose="020B0604020202020204" pitchFamily="34" charset="0"/>
              <a:buChar char="•"/>
            </a:pPr>
            <a:r>
              <a:rPr lang="en-US" b="0" i="0" dirty="0">
                <a:solidFill>
                  <a:srgbClr val="0D0D0D"/>
                </a:solidFill>
                <a:effectLst/>
                <a:highlight>
                  <a:srgbClr val="FFFFFF"/>
                </a:highlight>
                <a:latin typeface="Söhne"/>
              </a:rPr>
              <a:t>This statistic calculates z-scores and p-values for each county, indicating whether it is a hot spot or a cold spot.</a:t>
            </a:r>
          </a:p>
        </p:txBody>
      </p:sp>
    </p:spTree>
    <p:extLst>
      <p:ext uri="{BB962C8B-B14F-4D97-AF65-F5344CB8AC3E}">
        <p14:creationId xmlns:p14="http://schemas.microsoft.com/office/powerpoint/2010/main" val="237168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69F816-0284-BD12-B19B-A0A7752B0ED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Method: Hot spot (</a:t>
            </a:r>
            <a:r>
              <a:rPr lang="en-US" dirty="0" err="1"/>
              <a:t>Getis</a:t>
            </a:r>
            <a:r>
              <a:rPr lang="en-US" dirty="0"/>
              <a:t>-Ord Gi)</a:t>
            </a:r>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Content Placeholder 9">
            <a:extLst>
              <a:ext uri="{FF2B5EF4-FFF2-40B4-BE49-F238E27FC236}">
                <a16:creationId xmlns:a16="http://schemas.microsoft.com/office/drawing/2014/main" id="{C3406E1B-2073-9E70-22F5-688E25A626B6}"/>
              </a:ext>
            </a:extLst>
          </p:cNvPr>
          <p:cNvSpPr>
            <a:spLocks noGrp="1"/>
          </p:cNvSpPr>
          <p:nvPr>
            <p:ph idx="1"/>
          </p:nvPr>
        </p:nvSpPr>
        <p:spPr>
          <a:xfrm>
            <a:off x="984504" y="2343089"/>
            <a:ext cx="10084145" cy="4050792"/>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load the joined dataset.</a:t>
            </a:r>
          </a:p>
          <a:p>
            <a:pPr algn="l">
              <a:buFont typeface="Arial" panose="020B0604020202020204" pitchFamily="34" charset="0"/>
              <a:buChar char="•"/>
            </a:pPr>
            <a:r>
              <a:rPr lang="en-US" b="0" i="0" dirty="0">
                <a:solidFill>
                  <a:srgbClr val="0D0D0D"/>
                </a:solidFill>
                <a:effectLst/>
                <a:highlight>
                  <a:srgbClr val="FFFFFF"/>
                </a:highlight>
                <a:latin typeface="Söhne"/>
              </a:rPr>
              <a:t>Navigate to the Spatial Statistics toolbox.</a:t>
            </a:r>
          </a:p>
          <a:p>
            <a:pPr algn="l">
              <a:buFont typeface="Arial" panose="020B0604020202020204" pitchFamily="34" charset="0"/>
              <a:buChar char="•"/>
            </a:pPr>
            <a:r>
              <a:rPr lang="en-US" b="0" i="0" dirty="0">
                <a:solidFill>
                  <a:srgbClr val="0D0D0D"/>
                </a:solidFill>
                <a:effectLst/>
                <a:highlight>
                  <a:srgbClr val="FFFFFF"/>
                </a:highlight>
                <a:latin typeface="Söhne"/>
              </a:rPr>
              <a:t>Choose the tool for calculating the </a:t>
            </a:r>
            <a:r>
              <a:rPr lang="en-US" b="0" i="0" dirty="0" err="1">
                <a:solidFill>
                  <a:srgbClr val="0D0D0D"/>
                </a:solidFill>
                <a:effectLst/>
                <a:highlight>
                  <a:srgbClr val="FFFFFF"/>
                </a:highlight>
                <a:latin typeface="Söhne"/>
              </a:rPr>
              <a:t>Getis</a:t>
            </a:r>
            <a:r>
              <a:rPr lang="en-US" b="0" i="0" dirty="0">
                <a:solidFill>
                  <a:srgbClr val="0D0D0D"/>
                </a:solidFill>
                <a:effectLst/>
                <a:highlight>
                  <a:srgbClr val="FFFFFF"/>
                </a:highlight>
                <a:latin typeface="Söhne"/>
              </a:rPr>
              <a:t>-Ord Gi statistic. In ArcGIS, this tool is usually found under the "Density" or "Hot Spot Analysis" category.</a:t>
            </a:r>
          </a:p>
          <a:p>
            <a:pPr algn="l">
              <a:buFont typeface="Arial" panose="020B0604020202020204" pitchFamily="34" charset="0"/>
              <a:buChar char="•"/>
            </a:pPr>
            <a:r>
              <a:rPr lang="en-US" b="0" i="0" dirty="0">
                <a:solidFill>
                  <a:srgbClr val="0D0D0D"/>
                </a:solidFill>
                <a:effectLst/>
                <a:highlight>
                  <a:srgbClr val="FFFFFF"/>
                </a:highlight>
                <a:latin typeface="Söhne"/>
              </a:rPr>
              <a:t>Configure the tool parameters: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Input feature class: </a:t>
            </a:r>
            <a:r>
              <a:rPr lang="en-US" b="0" i="0" dirty="0">
                <a:solidFill>
                  <a:srgbClr val="0D0D0D"/>
                </a:solidFill>
                <a:effectLst/>
                <a:highlight>
                  <a:srgbClr val="FFFFFF"/>
                </a:highlight>
                <a:latin typeface="Söhne"/>
              </a:rPr>
              <a:t>California counties shapefile or feature class.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Input field: </a:t>
            </a:r>
            <a:r>
              <a:rPr lang="en-US" b="0" i="0" dirty="0">
                <a:solidFill>
                  <a:srgbClr val="0D0D0D"/>
                </a:solidFill>
                <a:effectLst/>
                <a:highlight>
                  <a:srgbClr val="FFFFFF"/>
                </a:highlight>
                <a:latin typeface="Söhne"/>
              </a:rPr>
              <a:t>Select the field containing Age-adjusted Mortality Rates .</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Output feature class: </a:t>
            </a:r>
            <a:r>
              <a:rPr lang="en-US" b="0" i="0" dirty="0">
                <a:solidFill>
                  <a:srgbClr val="0D0D0D"/>
                </a:solidFill>
                <a:effectLst/>
                <a:highlight>
                  <a:srgbClr val="FFFFFF"/>
                </a:highlight>
                <a:latin typeface="Söhne"/>
              </a:rPr>
              <a:t>Specify where you want to save the results.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run</a:t>
            </a:r>
          </a:p>
          <a:p>
            <a:endParaRPr lang="en-US" dirty="0"/>
          </a:p>
        </p:txBody>
      </p:sp>
    </p:spTree>
    <p:extLst>
      <p:ext uri="{BB962C8B-B14F-4D97-AF65-F5344CB8AC3E}">
        <p14:creationId xmlns:p14="http://schemas.microsoft.com/office/powerpoint/2010/main" val="1670022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1775</TotalTime>
  <Words>917</Words>
  <Application>Microsoft Office PowerPoint</Application>
  <PresentationFormat>Widescreen</PresentationFormat>
  <Paragraphs>114</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Rockwell</vt:lpstr>
      <vt:lpstr>Rockwell Condensed</vt:lpstr>
      <vt:lpstr>Rockwell Extra Bold</vt:lpstr>
      <vt:lpstr>Söhne</vt:lpstr>
      <vt:lpstr>Wingdings</vt:lpstr>
      <vt:lpstr>Wood Type</vt:lpstr>
      <vt:lpstr>Examining Geographic Disparities in Asthma Mortality Rates Across Counties in California</vt:lpstr>
      <vt:lpstr>background</vt:lpstr>
      <vt:lpstr> Goal</vt:lpstr>
      <vt:lpstr> Data</vt:lpstr>
      <vt:lpstr> spatial data processing method</vt:lpstr>
      <vt:lpstr>Descriptive statistics</vt:lpstr>
      <vt:lpstr>Descriptive statistics</vt:lpstr>
      <vt:lpstr>Analysis: Hot spot (Getis-Ord Gi)</vt:lpstr>
      <vt:lpstr>Method: Hot spot (Getis-Ord Gi)</vt:lpstr>
      <vt:lpstr>Results: Hot spot (Getis-Ord Gi)</vt:lpstr>
      <vt:lpstr>map</vt:lpstr>
      <vt:lpstr>conclusion</vt:lpstr>
      <vt:lpstr>References</vt:lpstr>
      <vt:lpstr>Table</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Vyas</dc:creator>
  <cp:lastModifiedBy>Anuradha Vyas</cp:lastModifiedBy>
  <cp:revision>40</cp:revision>
  <dcterms:created xsi:type="dcterms:W3CDTF">2024-04-24T18:21:18Z</dcterms:created>
  <dcterms:modified xsi:type="dcterms:W3CDTF">2024-04-26T21:13:59Z</dcterms:modified>
</cp:coreProperties>
</file>