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DNGMAybkcrWXFxaVCjjXXZdq/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33C0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2670938" y="1985472"/>
            <a:ext cx="68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POWER BI</a:t>
            </a:r>
            <a:endParaRPr sz="60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4990697" y="2194695"/>
            <a:ext cx="220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 txBox="1"/>
          <p:nvPr/>
        </p:nvSpPr>
        <p:spPr>
          <a:xfrm>
            <a:off x="0" y="15764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00B0F0"/>
                </a:solidFill>
                <a:latin typeface="Lato Black"/>
                <a:ea typeface="Lato Black"/>
                <a:cs typeface="Lato Black"/>
                <a:sym typeface="Lato Black"/>
              </a:rPr>
              <a:t>DATA ANALYST </a:t>
            </a:r>
            <a:r>
              <a:rPr lang="en-IN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PROJECT</a:t>
            </a:r>
            <a:endParaRPr/>
          </a:p>
        </p:txBody>
      </p:sp>
      <p:sp>
        <p:nvSpPr>
          <p:cNvPr id="87" name="Google Shape;87;p6"/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rgbClr val="FFFF00"/>
                </a:solidFill>
                <a:latin typeface="Lato Black"/>
                <a:ea typeface="Lato Black"/>
                <a:cs typeface="Lato Black"/>
                <a:sym typeface="Lato Black"/>
              </a:rPr>
              <a:t>BANK LOAN ANALYSIS</a:t>
            </a:r>
            <a:endParaRPr/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9" y="3097729"/>
            <a:ext cx="3619260" cy="203583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 txBox="1"/>
          <p:nvPr/>
        </p:nvSpPr>
        <p:spPr>
          <a:xfrm>
            <a:off x="1542075" y="5385650"/>
            <a:ext cx="9485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60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ANURAG PANDEY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3864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/>
        </p:nvSpPr>
        <p:spPr>
          <a:xfrm>
            <a:off x="127778" y="57150"/>
            <a:ext cx="939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FUNCTIONALITIES USED IN PROJECT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Creating Database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Creating Table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Datename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Datepart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Cast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Hour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Quarter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Limit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CTE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Partition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4B081"/>
                </a:solidFill>
                <a:latin typeface="Rockwell"/>
                <a:ea typeface="Rockwell"/>
                <a:cs typeface="Rockwell"/>
                <a:sym typeface="Rockwell"/>
              </a:rPr>
              <a:t>SQL – MS SQL SERVER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Connecting to SQL Server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Data Modelling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Power Query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Date Tables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Time Intelligence Func</a:t>
            </a:r>
            <a:endParaRPr b="1" sz="1800">
              <a:solidFill>
                <a:srgbClr val="FBE4D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DAX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Date Function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Text Function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Filter Function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Calculate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SUM/ SUMX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Creating KPI’s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New Card Visual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Creating Charts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Formatting visuals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Creating Functions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1800"/>
              <a:buFont typeface="Noto Sans Symbols"/>
              <a:buChar char="✔"/>
            </a:pPr>
            <a:r>
              <a:rPr b="1" lang="en-IN" sz="18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Navigations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POWER BI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386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1077125" y="1363850"/>
            <a:ext cx="103221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 u="sng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5000" u="sng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33C0B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CONNECTING TO</a:t>
            </a:r>
            <a:endParaRPr/>
          </a:p>
        </p:txBody>
      </p:sp>
      <p:sp>
        <p:nvSpPr>
          <p:cNvPr id="95" name="Google Shape;95;p7"/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MS SQL SERVER</a:t>
            </a:r>
            <a:endParaRPr/>
          </a:p>
        </p:txBody>
      </p:sp>
      <p:pic>
        <p:nvPicPr>
          <p:cNvPr descr="Sql server - Free logo icons"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409" y="2494495"/>
            <a:ext cx="2513849" cy="30153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ugs connection outline symbol in a circle - Free interface icons" id="97" name="Google Shape;97;p7"/>
          <p:cNvPicPr preferRelativeResize="0"/>
          <p:nvPr/>
        </p:nvPicPr>
        <p:blipFill rotWithShape="1">
          <a:blip r:embed="rId4">
            <a:alphaModFix/>
          </a:blip>
          <a:srcRect b="0" l="0" r="44256" t="0"/>
          <a:stretch/>
        </p:blipFill>
        <p:spPr>
          <a:xfrm>
            <a:off x="4675950" y="2246966"/>
            <a:ext cx="1631368" cy="3510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ugs connection outline symbol in a circle - Free interface icons" id="98" name="Google Shape;98;p7"/>
          <p:cNvPicPr preferRelativeResize="0"/>
          <p:nvPr/>
        </p:nvPicPr>
        <p:blipFill rotWithShape="1">
          <a:blip r:embed="rId5">
            <a:alphaModFix/>
          </a:blip>
          <a:srcRect b="0" l="54627" r="0" t="0"/>
          <a:stretch/>
        </p:blipFill>
        <p:spPr>
          <a:xfrm>
            <a:off x="5961956" y="2246966"/>
            <a:ext cx="1327880" cy="351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54866" y="2863504"/>
            <a:ext cx="4095498" cy="2303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7"/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101" name="Google Shape;101;p7"/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4800">
                  <a:solidFill>
                    <a:srgbClr val="FFFF00"/>
                  </a:solidFill>
                  <a:latin typeface="Lato Black"/>
                  <a:ea typeface="Lato Black"/>
                  <a:cs typeface="Lato Black"/>
                  <a:sym typeface="Lato Black"/>
                </a:rPr>
                <a:t>POWER BI</a:t>
              </a:r>
              <a:endParaRPr/>
            </a:p>
          </p:txBody>
        </p:sp>
        <p:pic>
          <p:nvPicPr>
            <p:cNvPr id="102" name="Google Shape;102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3261" y="185235"/>
              <a:ext cx="1245234" cy="7004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33C0B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8" title="Screenshot 2025-09-10 013912.png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123975" y="131725"/>
            <a:ext cx="11832976" cy="65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33C0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9" title="Screenshot 2025-09-10 014057.png"/>
          <p:cNvPicPr preferRelativeResize="0"/>
          <p:nvPr/>
        </p:nvPicPr>
        <p:blipFill rotWithShape="1">
          <a:blip r:embed="rId3">
            <a:alphaModFix/>
          </a:blip>
          <a:srcRect b="0" l="436" r="436" t="0"/>
          <a:stretch/>
        </p:blipFill>
        <p:spPr>
          <a:xfrm>
            <a:off x="157900" y="178225"/>
            <a:ext cx="11799050" cy="65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33C0B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0" title="Screenshot 2025-09-10 014155.png"/>
          <p:cNvPicPr preferRelativeResize="0"/>
          <p:nvPr/>
        </p:nvPicPr>
        <p:blipFill rotWithShape="1">
          <a:blip r:embed="rId3">
            <a:alphaModFix/>
          </a:blip>
          <a:srcRect b="0" l="288" r="288" t="0"/>
          <a:stretch/>
        </p:blipFill>
        <p:spPr>
          <a:xfrm>
            <a:off x="157900" y="201475"/>
            <a:ext cx="11868776" cy="64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3864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PROBLEM STATEMENT</a:t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rgbClr val="FFD966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DASHBOARD 1: SUMMARY</a:t>
            </a:r>
            <a:endParaRPr sz="2400">
              <a:solidFill>
                <a:srgbClr val="FFD966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1"/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Key Performance Indicators (KPIs) Requirements:</a:t>
            </a:r>
            <a:endParaRPr sz="24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Total Loan Applications:</a:t>
            </a:r>
            <a:r>
              <a:rPr lang="en-I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Total Funded Amount: </a:t>
            </a:r>
            <a:r>
              <a:rPr lang="en-IN" sz="1800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Understanding the total amount of funds disbursed as loans is crucial. We also want to keep an eye on the MTD Total Funded Amount and analyse the Month-over-Month (MoM) changes in this metric.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Total Amount Received: </a:t>
            </a:r>
            <a:r>
              <a:rPr lang="en-IN" sz="1800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Average Interest Rate: </a:t>
            </a:r>
            <a:r>
              <a:rPr lang="en-IN" sz="1800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Calculating the average interest rate across all loans, MTD, and monitoring the Month-over-Month (MoM) variations in interest rates will provide insights into our lending portfolio's overall cost.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Average Debt-to-Income Ratio (DTI): </a:t>
            </a:r>
            <a:r>
              <a:rPr lang="en-IN" sz="1800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Evaluating the average DTI for our borrowers helps us gauge their financial health. We need to compute the average DTI for all loans, MTD, and track Month-over-Month (MoM) fluctuations.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386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PROBLEM STATEMENT</a:t>
            </a:r>
            <a:endParaRPr/>
          </a:p>
        </p:txBody>
      </p:sp>
      <p:sp>
        <p:nvSpPr>
          <p:cNvPr id="130" name="Google Shape;130;p1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rgbClr val="FFD966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DASHBOARD 1: SUMMARY</a:t>
            </a:r>
            <a:endParaRPr sz="2400">
              <a:solidFill>
                <a:srgbClr val="FFD966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Good Loan v Bad Loan KPI’s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Good Loan: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Good Loan Application Percentage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Good Loan Applications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Good Loan Funded Amount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Good Loan Total Received Amount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Bad Loan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Bad Loan Application Percentage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Bad Loan Applications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Bad Loan Funded Amount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Bad Loan Total Received Amount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2"/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Loan Status Grid View</a:t>
            </a:r>
            <a:endParaRPr/>
          </a:p>
          <a:p>
            <a:pPr indent="0" lvl="0" marL="0" marR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3864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PROBLEM STATEMENT</a:t>
            </a:r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rgbClr val="FFD966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DASHBOARD 2: OVERVIEW</a:t>
            </a:r>
            <a:endParaRPr sz="2400">
              <a:solidFill>
                <a:srgbClr val="FFD966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CHARTS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Monthly Trends by Issue Date (Line Chart):  </a:t>
            </a: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identify seasonality and long-term trends in lending activities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Regional Analysis by State (Filled Map):</a:t>
            </a: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identify regions with significant lending activity and assess regional disparities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Loan Term Analysis (Donut Chart): </a:t>
            </a: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allow the client to understand the distribution of loans across various term lengths.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Employee Length Analysis (Bar Chart): </a:t>
            </a: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lending metrics are distributed among borrowers with different employment lengths, helping us assess the impact of employment history on loan applications.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Loan Purpose Breakdown (Bar Chart): </a:t>
            </a: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ill provide a visual breakdown of loan metrics based on the stated purposes of loans, aiding in the understanding of the primary reasons borrowers seek financing.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Home Ownership Analysis (Tree Map): </a:t>
            </a: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a hierarchical view of how home ownership impacts loan applications and disbursements.</a:t>
            </a:r>
            <a:endParaRPr b="1"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 u="sng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Metrics to be shown: 'Total Loan Applications,' 'Total Funded Amount,' and 'Total Amount Received'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3864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PROBLEM STATEMENT</a:t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rgbClr val="FFD966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DASHBOARD 3: DETAILS</a:t>
            </a:r>
            <a:endParaRPr sz="2400">
              <a:solidFill>
                <a:srgbClr val="FFD966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228600" y="1314450"/>
            <a:ext cx="11420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GRID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IN" sz="2000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 b="1" sz="2000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2023-10-07T01:44:58Z</dcterms:created>
  <dc:creator>Swapnajeet A</dc:creator>
</cp:coreProperties>
</file>