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57" r:id="rId6"/>
    <p:sldId id="258" r:id="rId7"/>
    <p:sldId id="283" r:id="rId8"/>
    <p:sldId id="276" r:id="rId9"/>
    <p:sldId id="277" r:id="rId10"/>
    <p:sldId id="259" r:id="rId11"/>
    <p:sldId id="284" r:id="rId12"/>
    <p:sldId id="278" r:id="rId13"/>
    <p:sldId id="282" r:id="rId14"/>
    <p:sldId id="285" r:id="rId15"/>
    <p:sldId id="286" r:id="rId16"/>
    <p:sldId id="287" r:id="rId17"/>
    <p:sldId id="290" r:id="rId18"/>
    <p:sldId id="281" r:id="rId19"/>
    <p:sldId id="280" r:id="rId20"/>
    <p:sldId id="291"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err="1"/>
              <a:t>PlaceMentor</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err="1"/>
              <a:t>PlaceMentor</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94030"/>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err="1"/>
              <a:t>PlaceMentor</a:t>
            </a:r>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err="1"/>
              <a:t>PlaceMentor</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err="1"/>
              <a:t>PlaceMentor</a:t>
            </a:r>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94030"/>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err="1"/>
              <a:t>PlaceMentor</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err="1"/>
              <a:t>PlaceMentor</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err="1"/>
              <a:t>PlaceMentor</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err="1"/>
              <a:t>PlaceMentor</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err="1"/>
              <a:t>PlaceMentor</a:t>
            </a:r>
            <a:endParaRPr lang="en-US" dirty="0"/>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1/7/2022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hyperlink" Target="https://dart.dev/guides" TargetMode="External"/><Relationship Id="rId2" Type="http://schemas.openxmlformats.org/officeDocument/2006/relationships/hyperlink" Target="https://flutter.dev/docs" TargetMode="External"/><Relationship Id="rId1" Type="http://schemas.openxmlformats.org/officeDocument/2006/relationships/slideLayout" Target="../slideLayouts/slideLayout8.xml"/><Relationship Id="rId6" Type="http://schemas.openxmlformats.org/officeDocument/2006/relationships/hyperlink" Target="https://developer.android.com/docs" TargetMode="External"/><Relationship Id="rId5" Type="http://schemas.openxmlformats.org/officeDocument/2006/relationships/hyperlink" Target="https://firebase.google.com/docs" TargetMode="External"/><Relationship Id="rId4" Type="http://schemas.openxmlformats.org/officeDocument/2006/relationships/hyperlink" Target="https://pub.dev/"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www.flickr.com/photos/limelightleads/36422475626" TargetMode="External"/><Relationship Id="rId2" Type="http://schemas.openxmlformats.org/officeDocument/2006/relationships/image" Target="../media/image1.jpg"/><Relationship Id="rId1" Type="http://schemas.openxmlformats.org/officeDocument/2006/relationships/slideLayout" Target="../slideLayouts/slideLayout4.xml"/><Relationship Id="rId5" Type="http://schemas.openxmlformats.org/officeDocument/2006/relationships/hyperlink" Target="https://www.publicdomainpictures.net/view-image.php?image=282462&amp;picture=-"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err="1"/>
              <a:t>PlaceMentor</a:t>
            </a:r>
            <a:endParaRPr lang="en-US" dirty="0"/>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DA17-779E-4DDF-9A84-6468C37396AF}"/>
              </a:ext>
            </a:extLst>
          </p:cNvPr>
          <p:cNvSpPr>
            <a:spLocks noGrp="1"/>
          </p:cNvSpPr>
          <p:nvPr>
            <p:ph type="title"/>
          </p:nvPr>
        </p:nvSpPr>
        <p:spPr/>
        <p:txBody>
          <a:bodyPr/>
          <a:lstStyle/>
          <a:p>
            <a:r>
              <a:rPr lang="en-IN" dirty="0"/>
              <a:t>Expected Outcome</a:t>
            </a:r>
          </a:p>
        </p:txBody>
      </p:sp>
      <p:sp>
        <p:nvSpPr>
          <p:cNvPr id="3" name="Content Placeholder 2">
            <a:extLst>
              <a:ext uri="{FF2B5EF4-FFF2-40B4-BE49-F238E27FC236}">
                <a16:creationId xmlns:a16="http://schemas.microsoft.com/office/drawing/2014/main" id="{57B4C6B9-44F7-4397-9EFA-514DEF8A967E}"/>
              </a:ext>
            </a:extLst>
          </p:cNvPr>
          <p:cNvSpPr>
            <a:spLocks noGrp="1"/>
          </p:cNvSpPr>
          <p:nvPr>
            <p:ph idx="1"/>
          </p:nvPr>
        </p:nvSpPr>
        <p:spPr>
          <a:xfrm>
            <a:off x="1167493" y="1956651"/>
            <a:ext cx="9779182" cy="4149610"/>
          </a:xfrm>
        </p:spPr>
        <p:txBody>
          <a:bodyPr/>
          <a:lstStyle/>
          <a:p>
            <a:r>
              <a:rPr lang="en-IN" dirty="0"/>
              <a:t>App:</a:t>
            </a:r>
          </a:p>
          <a:p>
            <a:r>
              <a:rPr lang="en-IN" dirty="0"/>
              <a:t>A mobile application which would help students to access all the information from T&amp;P Cell and also enables two way communication</a:t>
            </a:r>
          </a:p>
          <a:p>
            <a:endParaRPr lang="en-IN" dirty="0"/>
          </a:p>
          <a:p>
            <a:r>
              <a:rPr lang="en-IN" dirty="0"/>
              <a:t>Website:</a:t>
            </a:r>
          </a:p>
          <a:p>
            <a:r>
              <a:rPr lang="en-IN" dirty="0"/>
              <a:t>A website through which T&amp;P can push data to the mobile application and also communicate with students about their queries.</a:t>
            </a:r>
          </a:p>
          <a:p>
            <a:endParaRPr lang="en-IN" dirty="0"/>
          </a:p>
        </p:txBody>
      </p:sp>
      <p:sp>
        <p:nvSpPr>
          <p:cNvPr id="5" name="Footer Placeholder 4">
            <a:extLst>
              <a:ext uri="{FF2B5EF4-FFF2-40B4-BE49-F238E27FC236}">
                <a16:creationId xmlns:a16="http://schemas.microsoft.com/office/drawing/2014/main" id="{F0212E13-7021-4AAA-950C-385CCD2B25CE}"/>
              </a:ext>
            </a:extLst>
          </p:cNvPr>
          <p:cNvSpPr>
            <a:spLocks noGrp="1"/>
          </p:cNvSpPr>
          <p:nvPr>
            <p:ph type="ftr" sz="quarter" idx="3"/>
          </p:nvPr>
        </p:nvSpPr>
        <p:spPr/>
        <p:txBody>
          <a:bodyPr/>
          <a:lstStyle/>
          <a:p>
            <a:r>
              <a:rPr lang="en-US"/>
              <a:t>PlaceMentor</a:t>
            </a:r>
            <a:endParaRPr lang="en-US" dirty="0"/>
          </a:p>
        </p:txBody>
      </p:sp>
      <p:sp>
        <p:nvSpPr>
          <p:cNvPr id="6" name="Slide Number Placeholder 5">
            <a:extLst>
              <a:ext uri="{FF2B5EF4-FFF2-40B4-BE49-F238E27FC236}">
                <a16:creationId xmlns:a16="http://schemas.microsoft.com/office/drawing/2014/main" id="{90E5BB84-7E00-4D67-8AC8-6366E31B873E}"/>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9169967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7041638-5D75-4AA2-BC5C-0AC4DCDCE34D}"/>
              </a:ext>
            </a:extLst>
          </p:cNvPr>
          <p:cNvPicPr>
            <a:picLocks noChangeAspect="1"/>
          </p:cNvPicPr>
          <p:nvPr/>
        </p:nvPicPr>
        <p:blipFill rotWithShape="1">
          <a:blip r:embed="rId2"/>
          <a:srcRect l="16419" t="5994" r="17533"/>
          <a:stretch/>
        </p:blipFill>
        <p:spPr>
          <a:xfrm>
            <a:off x="-1" y="2017233"/>
            <a:ext cx="2300439" cy="4245607"/>
          </a:xfrm>
          <a:prstGeom prst="rect">
            <a:avLst/>
          </a:prstGeom>
          <a:ln w="28575">
            <a:solidFill>
              <a:schemeClr val="tx1"/>
            </a:solidFill>
          </a:ln>
        </p:spPr>
      </p:pic>
      <p:pic>
        <p:nvPicPr>
          <p:cNvPr id="12" name="Picture 11">
            <a:extLst>
              <a:ext uri="{FF2B5EF4-FFF2-40B4-BE49-F238E27FC236}">
                <a16:creationId xmlns:a16="http://schemas.microsoft.com/office/drawing/2014/main" id="{174ECE8F-27D7-412D-A01A-4788E114990A}"/>
              </a:ext>
            </a:extLst>
          </p:cNvPr>
          <p:cNvPicPr>
            <a:picLocks noChangeAspect="1"/>
          </p:cNvPicPr>
          <p:nvPr/>
        </p:nvPicPr>
        <p:blipFill>
          <a:blip r:embed="rId3"/>
          <a:stretch>
            <a:fillRect/>
          </a:stretch>
        </p:blipFill>
        <p:spPr>
          <a:xfrm>
            <a:off x="2405923" y="2007604"/>
            <a:ext cx="2387065" cy="4245607"/>
          </a:xfrm>
          <a:prstGeom prst="rect">
            <a:avLst/>
          </a:prstGeom>
          <a:ln w="28575">
            <a:solidFill>
              <a:schemeClr val="tx1"/>
            </a:solidFill>
          </a:ln>
        </p:spPr>
      </p:pic>
      <p:pic>
        <p:nvPicPr>
          <p:cNvPr id="14" name="Picture 13">
            <a:extLst>
              <a:ext uri="{FF2B5EF4-FFF2-40B4-BE49-F238E27FC236}">
                <a16:creationId xmlns:a16="http://schemas.microsoft.com/office/drawing/2014/main" id="{2E931C3A-0A5B-431F-9B98-58A5B9F6C059}"/>
              </a:ext>
            </a:extLst>
          </p:cNvPr>
          <p:cNvPicPr>
            <a:picLocks noChangeAspect="1"/>
          </p:cNvPicPr>
          <p:nvPr/>
        </p:nvPicPr>
        <p:blipFill>
          <a:blip r:embed="rId4"/>
          <a:stretch>
            <a:fillRect/>
          </a:stretch>
        </p:blipFill>
        <p:spPr>
          <a:xfrm>
            <a:off x="4898474" y="2007604"/>
            <a:ext cx="2387067" cy="4245610"/>
          </a:xfrm>
          <a:prstGeom prst="rect">
            <a:avLst/>
          </a:prstGeom>
          <a:ln w="28575">
            <a:solidFill>
              <a:schemeClr val="tx1"/>
            </a:solidFill>
          </a:ln>
        </p:spPr>
      </p:pic>
      <p:pic>
        <p:nvPicPr>
          <p:cNvPr id="16" name="Picture 15">
            <a:extLst>
              <a:ext uri="{FF2B5EF4-FFF2-40B4-BE49-F238E27FC236}">
                <a16:creationId xmlns:a16="http://schemas.microsoft.com/office/drawing/2014/main" id="{EB88D8B2-2430-4335-B086-C63B1E1515C1}"/>
              </a:ext>
            </a:extLst>
          </p:cNvPr>
          <p:cNvPicPr>
            <a:picLocks noChangeAspect="1"/>
          </p:cNvPicPr>
          <p:nvPr/>
        </p:nvPicPr>
        <p:blipFill>
          <a:blip r:embed="rId5"/>
          <a:stretch>
            <a:fillRect/>
          </a:stretch>
        </p:blipFill>
        <p:spPr>
          <a:xfrm>
            <a:off x="7391024" y="2007604"/>
            <a:ext cx="2387066" cy="4245609"/>
          </a:xfrm>
          <a:prstGeom prst="rect">
            <a:avLst/>
          </a:prstGeom>
          <a:ln w="28575">
            <a:solidFill>
              <a:schemeClr val="tx1"/>
            </a:solidFill>
          </a:ln>
        </p:spPr>
      </p:pic>
      <p:pic>
        <p:nvPicPr>
          <p:cNvPr id="18" name="Picture 17">
            <a:extLst>
              <a:ext uri="{FF2B5EF4-FFF2-40B4-BE49-F238E27FC236}">
                <a16:creationId xmlns:a16="http://schemas.microsoft.com/office/drawing/2014/main" id="{9DD0FEE8-FC3A-4521-BDD3-04D0DF081C78}"/>
              </a:ext>
            </a:extLst>
          </p:cNvPr>
          <p:cNvPicPr>
            <a:picLocks noChangeAspect="1"/>
          </p:cNvPicPr>
          <p:nvPr/>
        </p:nvPicPr>
        <p:blipFill>
          <a:blip r:embed="rId6"/>
          <a:stretch>
            <a:fillRect/>
          </a:stretch>
        </p:blipFill>
        <p:spPr>
          <a:xfrm>
            <a:off x="9883577" y="2007604"/>
            <a:ext cx="2387067" cy="4245610"/>
          </a:xfrm>
          <a:prstGeom prst="rect">
            <a:avLst/>
          </a:prstGeom>
          <a:ln w="28575">
            <a:solidFill>
              <a:schemeClr val="tx1"/>
            </a:solidFill>
          </a:ln>
        </p:spPr>
      </p:pic>
      <p:sp>
        <p:nvSpPr>
          <p:cNvPr id="25" name="Title 1">
            <a:extLst>
              <a:ext uri="{FF2B5EF4-FFF2-40B4-BE49-F238E27FC236}">
                <a16:creationId xmlns:a16="http://schemas.microsoft.com/office/drawing/2014/main" id="{9CB11E14-CBF0-4C82-9C81-BA1FBB2C5B0D}"/>
              </a:ext>
            </a:extLst>
          </p:cNvPr>
          <p:cNvSpPr>
            <a:spLocks noGrp="1"/>
          </p:cNvSpPr>
          <p:nvPr>
            <p:ph type="title"/>
          </p:nvPr>
        </p:nvSpPr>
        <p:spPr>
          <a:xfrm>
            <a:off x="1202416" y="352125"/>
            <a:ext cx="9779183" cy="1325563"/>
          </a:xfrm>
        </p:spPr>
        <p:txBody>
          <a:bodyPr/>
          <a:lstStyle/>
          <a:p>
            <a:r>
              <a:rPr lang="en-IN" sz="6000" dirty="0">
                <a:solidFill>
                  <a:schemeClr val="tx1"/>
                </a:solidFill>
              </a:rPr>
              <a:t>| Designs |</a:t>
            </a:r>
          </a:p>
        </p:txBody>
      </p:sp>
    </p:spTree>
    <p:extLst>
      <p:ext uri="{BB962C8B-B14F-4D97-AF65-F5344CB8AC3E}">
        <p14:creationId xmlns:p14="http://schemas.microsoft.com/office/powerpoint/2010/main" val="8437831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600C9D-8776-4052-AEEB-108B7859C2F3}"/>
              </a:ext>
            </a:extLst>
          </p:cNvPr>
          <p:cNvPicPr>
            <a:picLocks noChangeAspect="1"/>
          </p:cNvPicPr>
          <p:nvPr/>
        </p:nvPicPr>
        <p:blipFill>
          <a:blip r:embed="rId2"/>
          <a:stretch>
            <a:fillRect/>
          </a:stretch>
        </p:blipFill>
        <p:spPr>
          <a:xfrm>
            <a:off x="2467265" y="1307592"/>
            <a:ext cx="2385496" cy="4242816"/>
          </a:xfrm>
          <a:prstGeom prst="rect">
            <a:avLst/>
          </a:prstGeom>
          <a:ln w="28575">
            <a:solidFill>
              <a:schemeClr val="tx1"/>
            </a:solidFill>
          </a:ln>
        </p:spPr>
      </p:pic>
      <p:pic>
        <p:nvPicPr>
          <p:cNvPr id="5" name="Picture 4">
            <a:extLst>
              <a:ext uri="{FF2B5EF4-FFF2-40B4-BE49-F238E27FC236}">
                <a16:creationId xmlns:a16="http://schemas.microsoft.com/office/drawing/2014/main" id="{AE952397-12FA-4894-AEB4-BD73137A3C73}"/>
              </a:ext>
            </a:extLst>
          </p:cNvPr>
          <p:cNvPicPr>
            <a:picLocks noChangeAspect="1"/>
          </p:cNvPicPr>
          <p:nvPr/>
        </p:nvPicPr>
        <p:blipFill>
          <a:blip r:embed="rId3"/>
          <a:stretch>
            <a:fillRect/>
          </a:stretch>
        </p:blipFill>
        <p:spPr>
          <a:xfrm>
            <a:off x="7339239" y="1307592"/>
            <a:ext cx="2385496" cy="4242816"/>
          </a:xfrm>
          <a:prstGeom prst="rect">
            <a:avLst/>
          </a:prstGeom>
          <a:ln w="28575">
            <a:solidFill>
              <a:schemeClr val="tx1"/>
            </a:solidFill>
          </a:ln>
        </p:spPr>
      </p:pic>
      <p:pic>
        <p:nvPicPr>
          <p:cNvPr id="7" name="Picture 6">
            <a:extLst>
              <a:ext uri="{FF2B5EF4-FFF2-40B4-BE49-F238E27FC236}">
                <a16:creationId xmlns:a16="http://schemas.microsoft.com/office/drawing/2014/main" id="{690F3DCC-4CB2-4C87-AF3C-D4D4C3CAB8F5}"/>
              </a:ext>
            </a:extLst>
          </p:cNvPr>
          <p:cNvPicPr>
            <a:picLocks noChangeAspect="1"/>
          </p:cNvPicPr>
          <p:nvPr/>
        </p:nvPicPr>
        <p:blipFill>
          <a:blip r:embed="rId4"/>
          <a:stretch>
            <a:fillRect/>
          </a:stretch>
        </p:blipFill>
        <p:spPr>
          <a:xfrm>
            <a:off x="-2530" y="1307592"/>
            <a:ext cx="2385497" cy="4242816"/>
          </a:xfrm>
          <a:prstGeom prst="rect">
            <a:avLst/>
          </a:prstGeom>
        </p:spPr>
      </p:pic>
      <p:pic>
        <p:nvPicPr>
          <p:cNvPr id="9" name="Picture 8">
            <a:extLst>
              <a:ext uri="{FF2B5EF4-FFF2-40B4-BE49-F238E27FC236}">
                <a16:creationId xmlns:a16="http://schemas.microsoft.com/office/drawing/2014/main" id="{D231F5FC-B5C2-4D5B-ABCC-18E2401D2593}"/>
              </a:ext>
            </a:extLst>
          </p:cNvPr>
          <p:cNvPicPr>
            <a:picLocks noChangeAspect="1"/>
          </p:cNvPicPr>
          <p:nvPr/>
        </p:nvPicPr>
        <p:blipFill>
          <a:blip r:embed="rId5"/>
          <a:stretch>
            <a:fillRect/>
          </a:stretch>
        </p:blipFill>
        <p:spPr>
          <a:xfrm>
            <a:off x="4934529" y="1307592"/>
            <a:ext cx="2322942" cy="4242816"/>
          </a:xfrm>
          <a:prstGeom prst="rect">
            <a:avLst/>
          </a:prstGeom>
          <a:ln w="28575">
            <a:solidFill>
              <a:schemeClr val="tx1"/>
            </a:solidFill>
          </a:ln>
        </p:spPr>
      </p:pic>
      <p:pic>
        <p:nvPicPr>
          <p:cNvPr id="13" name="Picture 12">
            <a:extLst>
              <a:ext uri="{FF2B5EF4-FFF2-40B4-BE49-F238E27FC236}">
                <a16:creationId xmlns:a16="http://schemas.microsoft.com/office/drawing/2014/main" id="{FA37D324-CC04-4D7E-BE17-E1783C41AD3B}"/>
              </a:ext>
            </a:extLst>
          </p:cNvPr>
          <p:cNvPicPr>
            <a:picLocks noChangeAspect="1"/>
          </p:cNvPicPr>
          <p:nvPr/>
        </p:nvPicPr>
        <p:blipFill>
          <a:blip r:embed="rId6"/>
          <a:stretch>
            <a:fillRect/>
          </a:stretch>
        </p:blipFill>
        <p:spPr>
          <a:xfrm>
            <a:off x="9806504" y="1307592"/>
            <a:ext cx="2385496" cy="4242816"/>
          </a:xfrm>
          <a:prstGeom prst="rect">
            <a:avLst/>
          </a:prstGeom>
          <a:ln w="28575">
            <a:solidFill>
              <a:schemeClr val="tx1"/>
            </a:solidFill>
          </a:ln>
        </p:spPr>
      </p:pic>
      <p:pic>
        <p:nvPicPr>
          <p:cNvPr id="14" name="Picture 13">
            <a:extLst>
              <a:ext uri="{FF2B5EF4-FFF2-40B4-BE49-F238E27FC236}">
                <a16:creationId xmlns:a16="http://schemas.microsoft.com/office/drawing/2014/main" id="{52D2C8C1-EF7D-491F-87B3-0F002D7C5365}"/>
              </a:ext>
            </a:extLst>
          </p:cNvPr>
          <p:cNvPicPr>
            <a:picLocks noChangeAspect="1"/>
          </p:cNvPicPr>
          <p:nvPr/>
        </p:nvPicPr>
        <p:blipFill>
          <a:blip r:embed="rId4"/>
          <a:stretch>
            <a:fillRect/>
          </a:stretch>
        </p:blipFill>
        <p:spPr>
          <a:xfrm>
            <a:off x="-1" y="1307592"/>
            <a:ext cx="2385497" cy="4242816"/>
          </a:xfrm>
          <a:prstGeom prst="rect">
            <a:avLst/>
          </a:prstGeom>
          <a:ln w="28575">
            <a:solidFill>
              <a:schemeClr val="tx1"/>
            </a:solidFill>
          </a:ln>
        </p:spPr>
      </p:pic>
    </p:spTree>
    <p:extLst>
      <p:ext uri="{BB962C8B-B14F-4D97-AF65-F5344CB8AC3E}">
        <p14:creationId xmlns:p14="http://schemas.microsoft.com/office/powerpoint/2010/main" val="34156445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9667D7-6B15-412F-B558-DB74D9FD5D9B}"/>
              </a:ext>
            </a:extLst>
          </p:cNvPr>
          <p:cNvPicPr>
            <a:picLocks noChangeAspect="1"/>
          </p:cNvPicPr>
          <p:nvPr/>
        </p:nvPicPr>
        <p:blipFill>
          <a:blip r:embed="rId2"/>
          <a:stretch>
            <a:fillRect/>
          </a:stretch>
        </p:blipFill>
        <p:spPr>
          <a:xfrm>
            <a:off x="1203144" y="1448977"/>
            <a:ext cx="2226510" cy="3960046"/>
          </a:xfrm>
          <a:prstGeom prst="rect">
            <a:avLst/>
          </a:prstGeom>
          <a:ln w="28575">
            <a:solidFill>
              <a:schemeClr val="tx1"/>
            </a:solidFill>
          </a:ln>
        </p:spPr>
      </p:pic>
      <p:pic>
        <p:nvPicPr>
          <p:cNvPr id="4" name="Picture 3">
            <a:extLst>
              <a:ext uri="{FF2B5EF4-FFF2-40B4-BE49-F238E27FC236}">
                <a16:creationId xmlns:a16="http://schemas.microsoft.com/office/drawing/2014/main" id="{CA480AC3-B931-4057-B1C8-CB1EE3DFDC9E}"/>
              </a:ext>
            </a:extLst>
          </p:cNvPr>
          <p:cNvPicPr>
            <a:picLocks noChangeAspect="1"/>
          </p:cNvPicPr>
          <p:nvPr/>
        </p:nvPicPr>
        <p:blipFill rotWithShape="1">
          <a:blip r:embed="rId3"/>
          <a:srcRect r="60935" b="51482"/>
          <a:stretch/>
        </p:blipFill>
        <p:spPr>
          <a:xfrm>
            <a:off x="4528115" y="0"/>
            <a:ext cx="2507685" cy="6811570"/>
          </a:xfrm>
          <a:prstGeom prst="rect">
            <a:avLst/>
          </a:prstGeom>
          <a:ln w="28575">
            <a:solidFill>
              <a:schemeClr val="tx1"/>
            </a:solidFill>
          </a:ln>
        </p:spPr>
      </p:pic>
      <p:pic>
        <p:nvPicPr>
          <p:cNvPr id="5" name="Picture 4">
            <a:extLst>
              <a:ext uri="{FF2B5EF4-FFF2-40B4-BE49-F238E27FC236}">
                <a16:creationId xmlns:a16="http://schemas.microsoft.com/office/drawing/2014/main" id="{51D6A57C-D91E-443C-8F3A-287C537562CD}"/>
              </a:ext>
            </a:extLst>
          </p:cNvPr>
          <p:cNvPicPr>
            <a:picLocks noChangeAspect="1"/>
          </p:cNvPicPr>
          <p:nvPr/>
        </p:nvPicPr>
        <p:blipFill rotWithShape="1">
          <a:blip r:embed="rId3"/>
          <a:srcRect t="50000" r="60591" b="3015"/>
          <a:stretch/>
        </p:blipFill>
        <p:spPr>
          <a:xfrm>
            <a:off x="8026400" y="0"/>
            <a:ext cx="2755900" cy="6775484"/>
          </a:xfrm>
          <a:prstGeom prst="rect">
            <a:avLst/>
          </a:prstGeom>
          <a:ln w="28575">
            <a:solidFill>
              <a:schemeClr val="tx1"/>
            </a:solidFill>
          </a:ln>
        </p:spPr>
      </p:pic>
    </p:spTree>
    <p:extLst>
      <p:ext uri="{BB962C8B-B14F-4D97-AF65-F5344CB8AC3E}">
        <p14:creationId xmlns:p14="http://schemas.microsoft.com/office/powerpoint/2010/main" val="3216492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D0E269-2DC2-4A05-8D47-69F8493FEAB7}"/>
              </a:ext>
            </a:extLst>
          </p:cNvPr>
          <p:cNvPicPr>
            <a:picLocks noChangeAspect="1"/>
          </p:cNvPicPr>
          <p:nvPr/>
        </p:nvPicPr>
        <p:blipFill>
          <a:blip r:embed="rId2"/>
          <a:stretch>
            <a:fillRect/>
          </a:stretch>
        </p:blipFill>
        <p:spPr>
          <a:xfrm>
            <a:off x="7336010" y="1300900"/>
            <a:ext cx="2328167" cy="4242816"/>
          </a:xfrm>
          <a:prstGeom prst="rect">
            <a:avLst/>
          </a:prstGeom>
          <a:ln w="28575">
            <a:solidFill>
              <a:schemeClr val="tx1"/>
            </a:solidFill>
          </a:ln>
        </p:spPr>
      </p:pic>
      <p:pic>
        <p:nvPicPr>
          <p:cNvPr id="5" name="Picture 4">
            <a:extLst>
              <a:ext uri="{FF2B5EF4-FFF2-40B4-BE49-F238E27FC236}">
                <a16:creationId xmlns:a16="http://schemas.microsoft.com/office/drawing/2014/main" id="{576CC9AD-C076-42AC-8286-58B20CCA1198}"/>
              </a:ext>
            </a:extLst>
          </p:cNvPr>
          <p:cNvPicPr>
            <a:picLocks noChangeAspect="1"/>
          </p:cNvPicPr>
          <p:nvPr/>
        </p:nvPicPr>
        <p:blipFill>
          <a:blip r:embed="rId3"/>
          <a:stretch>
            <a:fillRect/>
          </a:stretch>
        </p:blipFill>
        <p:spPr>
          <a:xfrm>
            <a:off x="2272870" y="1300900"/>
            <a:ext cx="2385496" cy="4242816"/>
          </a:xfrm>
          <a:prstGeom prst="rect">
            <a:avLst/>
          </a:prstGeom>
          <a:ln w="28575">
            <a:solidFill>
              <a:schemeClr val="tx1"/>
            </a:solidFill>
          </a:ln>
        </p:spPr>
      </p:pic>
      <p:pic>
        <p:nvPicPr>
          <p:cNvPr id="7" name="Picture 6">
            <a:extLst>
              <a:ext uri="{FF2B5EF4-FFF2-40B4-BE49-F238E27FC236}">
                <a16:creationId xmlns:a16="http://schemas.microsoft.com/office/drawing/2014/main" id="{A4ACA837-1D0C-4BCE-9AB1-CF08827E8605}"/>
              </a:ext>
            </a:extLst>
          </p:cNvPr>
          <p:cNvPicPr>
            <a:picLocks noChangeAspect="1"/>
          </p:cNvPicPr>
          <p:nvPr/>
        </p:nvPicPr>
        <p:blipFill>
          <a:blip r:embed="rId4"/>
          <a:stretch>
            <a:fillRect/>
          </a:stretch>
        </p:blipFill>
        <p:spPr>
          <a:xfrm>
            <a:off x="9792725" y="1300900"/>
            <a:ext cx="2385496" cy="4242816"/>
          </a:xfrm>
          <a:prstGeom prst="rect">
            <a:avLst/>
          </a:prstGeom>
          <a:ln w="28575">
            <a:solidFill>
              <a:schemeClr val="tx1"/>
            </a:solidFill>
          </a:ln>
        </p:spPr>
      </p:pic>
      <p:pic>
        <p:nvPicPr>
          <p:cNvPr id="9" name="Picture 8">
            <a:extLst>
              <a:ext uri="{FF2B5EF4-FFF2-40B4-BE49-F238E27FC236}">
                <a16:creationId xmlns:a16="http://schemas.microsoft.com/office/drawing/2014/main" id="{643F0A36-82CF-4C45-AADB-D6E5E68D6D73}"/>
              </a:ext>
            </a:extLst>
          </p:cNvPr>
          <p:cNvPicPr>
            <a:picLocks noChangeAspect="1"/>
          </p:cNvPicPr>
          <p:nvPr/>
        </p:nvPicPr>
        <p:blipFill>
          <a:blip r:embed="rId5"/>
          <a:stretch>
            <a:fillRect/>
          </a:stretch>
        </p:blipFill>
        <p:spPr>
          <a:xfrm>
            <a:off x="4790975" y="1307592"/>
            <a:ext cx="2426125" cy="4242816"/>
          </a:xfrm>
          <a:prstGeom prst="rect">
            <a:avLst/>
          </a:prstGeom>
          <a:ln w="28575">
            <a:solidFill>
              <a:schemeClr val="tx1"/>
            </a:solidFill>
          </a:ln>
        </p:spPr>
      </p:pic>
      <p:pic>
        <p:nvPicPr>
          <p:cNvPr id="11" name="Picture 10">
            <a:extLst>
              <a:ext uri="{FF2B5EF4-FFF2-40B4-BE49-F238E27FC236}">
                <a16:creationId xmlns:a16="http://schemas.microsoft.com/office/drawing/2014/main" id="{8116B94A-8417-47A6-A31B-098B681686E9}"/>
              </a:ext>
            </a:extLst>
          </p:cNvPr>
          <p:cNvPicPr>
            <a:picLocks noChangeAspect="1"/>
          </p:cNvPicPr>
          <p:nvPr/>
        </p:nvPicPr>
        <p:blipFill>
          <a:blip r:embed="rId6"/>
          <a:stretch>
            <a:fillRect/>
          </a:stretch>
        </p:blipFill>
        <p:spPr>
          <a:xfrm>
            <a:off x="18295" y="1307592"/>
            <a:ext cx="2134667" cy="4242816"/>
          </a:xfrm>
          <a:prstGeom prst="rect">
            <a:avLst/>
          </a:prstGeom>
          <a:ln w="28575">
            <a:solidFill>
              <a:schemeClr val="tx1"/>
            </a:solidFill>
          </a:ln>
        </p:spPr>
      </p:pic>
    </p:spTree>
    <p:extLst>
      <p:ext uri="{BB962C8B-B14F-4D97-AF65-F5344CB8AC3E}">
        <p14:creationId xmlns:p14="http://schemas.microsoft.com/office/powerpoint/2010/main" val="6760097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722AF-1490-4DAC-8373-EB270D50B9C3}"/>
              </a:ext>
            </a:extLst>
          </p:cNvPr>
          <p:cNvSpPr>
            <a:spLocks noGrp="1"/>
          </p:cNvSpPr>
          <p:nvPr>
            <p:ph type="title"/>
          </p:nvPr>
        </p:nvSpPr>
        <p:spPr/>
        <p:txBody>
          <a:bodyPr/>
          <a:lstStyle/>
          <a:p>
            <a:r>
              <a:rPr lang="en-IN" dirty="0"/>
              <a:t>Conclusion</a:t>
            </a:r>
          </a:p>
        </p:txBody>
      </p:sp>
      <p:sp>
        <p:nvSpPr>
          <p:cNvPr id="5" name="Footer Placeholder 4">
            <a:extLst>
              <a:ext uri="{FF2B5EF4-FFF2-40B4-BE49-F238E27FC236}">
                <a16:creationId xmlns:a16="http://schemas.microsoft.com/office/drawing/2014/main" id="{0A487EA3-22B8-423F-88BB-1C2229CFF9C2}"/>
              </a:ext>
            </a:extLst>
          </p:cNvPr>
          <p:cNvSpPr>
            <a:spLocks noGrp="1"/>
          </p:cNvSpPr>
          <p:nvPr>
            <p:ph type="ftr" sz="quarter" idx="3"/>
          </p:nvPr>
        </p:nvSpPr>
        <p:spPr/>
        <p:txBody>
          <a:bodyPr/>
          <a:lstStyle/>
          <a:p>
            <a:r>
              <a:rPr lang="en-US"/>
              <a:t>PlaceMentor</a:t>
            </a:r>
            <a:endParaRPr lang="en-US" dirty="0"/>
          </a:p>
        </p:txBody>
      </p:sp>
      <p:sp>
        <p:nvSpPr>
          <p:cNvPr id="11" name="Slide Number Placeholder 10">
            <a:extLst>
              <a:ext uri="{FF2B5EF4-FFF2-40B4-BE49-F238E27FC236}">
                <a16:creationId xmlns:a16="http://schemas.microsoft.com/office/drawing/2014/main" id="{B001A196-5B67-4382-8DFB-D03D76CA761A}"/>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12" name="TextBox 11">
            <a:extLst>
              <a:ext uri="{FF2B5EF4-FFF2-40B4-BE49-F238E27FC236}">
                <a16:creationId xmlns:a16="http://schemas.microsoft.com/office/drawing/2014/main" id="{91616DC4-9C12-4D96-BDFA-AF07333EF635}"/>
              </a:ext>
            </a:extLst>
          </p:cNvPr>
          <p:cNvSpPr txBox="1"/>
          <p:nvPr/>
        </p:nvSpPr>
        <p:spPr>
          <a:xfrm>
            <a:off x="1167492" y="2271562"/>
            <a:ext cx="8582900" cy="2024080"/>
          </a:xfrm>
          <a:prstGeom prst="rect">
            <a:avLst/>
          </a:prstGeom>
          <a:noFill/>
        </p:spPr>
        <p:txBody>
          <a:bodyPr wrap="square" rtlCol="0">
            <a:spAutoFit/>
          </a:bodyPr>
          <a:lstStyle/>
          <a:p>
            <a:pPr>
              <a:lnSpc>
                <a:spcPct val="200000"/>
              </a:lnSpc>
            </a:pPr>
            <a:r>
              <a:rPr lang="en-IN" sz="2200" dirty="0" err="1"/>
              <a:t>Placementor</a:t>
            </a:r>
            <a:r>
              <a:rPr lang="en-IN" sz="2200" dirty="0"/>
              <a:t>, both App and Website combinedly, would constructively help the college and students to have the process of placements being seamless and effective.</a:t>
            </a:r>
          </a:p>
        </p:txBody>
      </p:sp>
    </p:spTree>
    <p:extLst>
      <p:ext uri="{BB962C8B-B14F-4D97-AF65-F5344CB8AC3E}">
        <p14:creationId xmlns:p14="http://schemas.microsoft.com/office/powerpoint/2010/main" val="613091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6413BCF-22CA-4F41-A8F0-C4F776CAE3F5}"/>
              </a:ext>
            </a:extLst>
          </p:cNvPr>
          <p:cNvSpPr>
            <a:spLocks noGrp="1"/>
          </p:cNvSpPr>
          <p:nvPr>
            <p:ph type="ftr" sz="quarter" idx="3"/>
          </p:nvPr>
        </p:nvSpPr>
        <p:spPr/>
        <p:txBody>
          <a:bodyPr/>
          <a:lstStyle/>
          <a:p>
            <a:r>
              <a:rPr lang="en-US"/>
              <a:t>PlaceMentor</a:t>
            </a:r>
            <a:endParaRPr lang="en-US" dirty="0"/>
          </a:p>
        </p:txBody>
      </p:sp>
      <p:sp>
        <p:nvSpPr>
          <p:cNvPr id="6" name="Slide Number Placeholder 5">
            <a:extLst>
              <a:ext uri="{FF2B5EF4-FFF2-40B4-BE49-F238E27FC236}">
                <a16:creationId xmlns:a16="http://schemas.microsoft.com/office/drawing/2014/main" id="{BE6BC2FC-622E-484C-8C4B-ED7A4F694204}"/>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10" name="Title 1">
            <a:extLst>
              <a:ext uri="{FF2B5EF4-FFF2-40B4-BE49-F238E27FC236}">
                <a16:creationId xmlns:a16="http://schemas.microsoft.com/office/drawing/2014/main" id="{EF56A2C4-9BDC-43B8-B469-9612B5729F4C}"/>
              </a:ext>
            </a:extLst>
          </p:cNvPr>
          <p:cNvSpPr txBox="1">
            <a:spLocks/>
          </p:cNvSpPr>
          <p:nvPr/>
        </p:nvSpPr>
        <p:spPr>
          <a:xfrm>
            <a:off x="1167492" y="381000"/>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a:lstStyle>
          <a:p>
            <a:r>
              <a:rPr lang="en-US" dirty="0"/>
              <a:t>Future Scope</a:t>
            </a:r>
          </a:p>
        </p:txBody>
      </p:sp>
      <p:sp>
        <p:nvSpPr>
          <p:cNvPr id="11" name="Content Placeholder 2">
            <a:extLst>
              <a:ext uri="{FF2B5EF4-FFF2-40B4-BE49-F238E27FC236}">
                <a16:creationId xmlns:a16="http://schemas.microsoft.com/office/drawing/2014/main" id="{96549BA8-7311-401B-B39D-28D39F5D58C6}"/>
              </a:ext>
            </a:extLst>
          </p:cNvPr>
          <p:cNvSpPr txBox="1">
            <a:spLocks/>
          </p:cNvSpPr>
          <p:nvPr/>
        </p:nvSpPr>
        <p:spPr>
          <a:xfrm>
            <a:off x="1167491" y="1839912"/>
            <a:ext cx="10043433" cy="373221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The solution can be made more automated and can include features like </a:t>
            </a:r>
          </a:p>
          <a:p>
            <a:pPr marL="457200" indent="-457200">
              <a:buFont typeface="Arial" panose="020B0604020202020204" pitchFamily="34" charset="0"/>
              <a:buChar char="•"/>
            </a:pPr>
            <a:r>
              <a:rPr lang="en-US" sz="2200" dirty="0"/>
              <a:t>Direct integration with companies </a:t>
            </a:r>
          </a:p>
          <a:p>
            <a:pPr marL="457200" indent="-457200">
              <a:buFont typeface="Arial" panose="020B0604020202020204" pitchFamily="34" charset="0"/>
              <a:buChar char="•"/>
            </a:pPr>
            <a:r>
              <a:rPr lang="en-US" sz="2200" dirty="0"/>
              <a:t>Prediction of future drives and tentative timelines </a:t>
            </a:r>
          </a:p>
          <a:p>
            <a:pPr marL="457200" indent="-457200">
              <a:buFont typeface="Arial" panose="020B0604020202020204" pitchFamily="34" charset="0"/>
              <a:buChar char="•"/>
            </a:pPr>
            <a:r>
              <a:rPr lang="en-US" sz="2200" dirty="0"/>
              <a:t>Providing a complete statistical view of placements to T&amp;P department, Management and Public </a:t>
            </a:r>
          </a:p>
          <a:p>
            <a:endParaRPr lang="en-US" sz="2200" dirty="0"/>
          </a:p>
          <a:p>
            <a:r>
              <a:rPr lang="en-US" sz="2200" dirty="0"/>
              <a:t>The same solution can then be expanded to other colleges and institutions. </a:t>
            </a:r>
          </a:p>
        </p:txBody>
      </p:sp>
    </p:spTree>
    <p:extLst>
      <p:ext uri="{BB962C8B-B14F-4D97-AF65-F5344CB8AC3E}">
        <p14:creationId xmlns:p14="http://schemas.microsoft.com/office/powerpoint/2010/main" val="33435263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AAA3-5974-4A35-97BF-3949EE97A96F}"/>
              </a:ext>
            </a:extLst>
          </p:cNvPr>
          <p:cNvSpPr>
            <a:spLocks noGrp="1"/>
          </p:cNvSpPr>
          <p:nvPr>
            <p:ph type="title"/>
          </p:nvPr>
        </p:nvSpPr>
        <p:spPr>
          <a:xfrm>
            <a:off x="750430" y="352124"/>
            <a:ext cx="8401624" cy="1325563"/>
          </a:xfrm>
        </p:spPr>
        <p:txBody>
          <a:bodyPr/>
          <a:lstStyle/>
          <a:p>
            <a:r>
              <a:rPr lang="en-IN" dirty="0"/>
              <a:t>References</a:t>
            </a:r>
          </a:p>
        </p:txBody>
      </p:sp>
      <p:sp>
        <p:nvSpPr>
          <p:cNvPr id="16" name="Footer Placeholder 15">
            <a:extLst>
              <a:ext uri="{FF2B5EF4-FFF2-40B4-BE49-F238E27FC236}">
                <a16:creationId xmlns:a16="http://schemas.microsoft.com/office/drawing/2014/main" id="{4DC0D55A-4F94-47ED-9AD2-48554DBE5B8C}"/>
              </a:ext>
            </a:extLst>
          </p:cNvPr>
          <p:cNvSpPr>
            <a:spLocks noGrp="1"/>
          </p:cNvSpPr>
          <p:nvPr>
            <p:ph type="ftr" sz="quarter" idx="11"/>
          </p:nvPr>
        </p:nvSpPr>
        <p:spPr/>
        <p:txBody>
          <a:bodyPr/>
          <a:lstStyle/>
          <a:p>
            <a:r>
              <a:rPr lang="en-US"/>
              <a:t>PlaceMentor</a:t>
            </a:r>
            <a:endParaRPr lang="en-US" dirty="0"/>
          </a:p>
        </p:txBody>
      </p:sp>
      <p:sp>
        <p:nvSpPr>
          <p:cNvPr id="17" name="Slide Number Placeholder 16">
            <a:extLst>
              <a:ext uri="{FF2B5EF4-FFF2-40B4-BE49-F238E27FC236}">
                <a16:creationId xmlns:a16="http://schemas.microsoft.com/office/drawing/2014/main" id="{F72A678F-6A36-45D2-A045-3AAF392CA652}"/>
              </a:ext>
            </a:extLst>
          </p:cNvPr>
          <p:cNvSpPr>
            <a:spLocks noGrp="1"/>
          </p:cNvSpPr>
          <p:nvPr>
            <p:ph type="sldNum" sz="quarter" idx="12"/>
          </p:nvPr>
        </p:nvSpPr>
        <p:spPr/>
        <p:txBody>
          <a:bodyPr/>
          <a:lstStyle/>
          <a:p>
            <a:fld id="{294A09A9-5501-47C1-A89A-A340965A2BE2}" type="slidenum">
              <a:rPr lang="en-US" smtClean="0"/>
              <a:pPr/>
              <a:t>17</a:t>
            </a:fld>
            <a:endParaRPr lang="en-US" dirty="0"/>
          </a:p>
        </p:txBody>
      </p:sp>
      <p:sp>
        <p:nvSpPr>
          <p:cNvPr id="18" name="Content Placeholder 2">
            <a:extLst>
              <a:ext uri="{FF2B5EF4-FFF2-40B4-BE49-F238E27FC236}">
                <a16:creationId xmlns:a16="http://schemas.microsoft.com/office/drawing/2014/main" id="{9DF869D5-CA18-45FE-8467-EBB83CD6312B}"/>
              </a:ext>
            </a:extLst>
          </p:cNvPr>
          <p:cNvSpPr txBox="1">
            <a:spLocks/>
          </p:cNvSpPr>
          <p:nvPr/>
        </p:nvSpPr>
        <p:spPr>
          <a:xfrm>
            <a:off x="1294596" y="2012315"/>
            <a:ext cx="8277727" cy="319468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3464" indent="-283464" algn="l" rtl="0" eaLnBrk="1" latinLnBrk="0" hangingPunct="1">
              <a:lnSpc>
                <a:spcPct val="200000"/>
              </a:lnSpc>
              <a:spcBef>
                <a:spcPts val="0"/>
              </a:spcBef>
              <a:spcAft>
                <a:spcPts val="800"/>
              </a:spcAft>
              <a:buClrTx/>
              <a:buSzPct val="125000"/>
              <a:buFont typeface="Arial" panose="020B0604020202020204" pitchFamily="34" charset="0"/>
              <a:buChar char="•"/>
            </a:pPr>
            <a:r>
              <a:rPr lang="en-IN" sz="1800" kern="1200" dirty="0">
                <a:solidFill>
                  <a:srgbClr val="000000"/>
                </a:solidFill>
                <a:effectLst/>
                <a:latin typeface="Trebuchet MS" panose="020B0603020202020204" pitchFamily="34" charset="0"/>
                <a:ea typeface="Calibri" panose="020F0502020204030204" pitchFamily="34" charset="0"/>
                <a:cs typeface="Gautami" panose="020B0502040204020203" pitchFamily="34" charset="0"/>
              </a:rPr>
              <a:t>Flutter Documentation | </a:t>
            </a:r>
            <a:r>
              <a:rPr lang="en-IN" sz="1800" kern="1200" dirty="0" err="1">
                <a:solidFill>
                  <a:srgbClr val="000000"/>
                </a:solidFill>
                <a:effectLst/>
                <a:latin typeface="Trebuchet MS" panose="020B0603020202020204" pitchFamily="34" charset="0"/>
                <a:ea typeface="Calibri" panose="020F0502020204030204" pitchFamily="34" charset="0"/>
                <a:cs typeface="Gautami" panose="020B0502040204020203" pitchFamily="34" charset="0"/>
                <a:hlinkClick r:id="rId2"/>
              </a:rPr>
              <a:t>flutter.dev</a:t>
            </a:r>
            <a:r>
              <a:rPr lang="en-IN" sz="1800" kern="1200" dirty="0">
                <a:solidFill>
                  <a:srgbClr val="000000"/>
                </a:solidFill>
                <a:effectLst/>
                <a:latin typeface="Trebuchet MS" panose="020B0603020202020204" pitchFamily="34" charset="0"/>
                <a:ea typeface="Calibri" panose="020F0502020204030204" pitchFamily="34" charset="0"/>
                <a:cs typeface="Gautami" panose="020B0502040204020203" pitchFamily="34" charset="0"/>
                <a:hlinkClick r:id="rId2"/>
              </a:rPr>
              <a:t>/docs</a:t>
            </a:r>
            <a:endParaRPr lang="en-IN" sz="1800" kern="1200" dirty="0">
              <a:solidFill>
                <a:srgbClr val="000000"/>
              </a:solidFill>
              <a:effectLst/>
              <a:latin typeface="Trebuchet MS" panose="020B0603020202020204" pitchFamily="34" charset="0"/>
              <a:ea typeface="Calibri" panose="020F0502020204030204" pitchFamily="34" charset="0"/>
              <a:cs typeface="Gautami" panose="020B0502040204020203" pitchFamily="34" charset="0"/>
            </a:endParaRPr>
          </a:p>
          <a:p>
            <a:pPr marL="283464" indent="-283464">
              <a:lnSpc>
                <a:spcPct val="200000"/>
              </a:lnSpc>
              <a:spcBef>
                <a:spcPts val="0"/>
              </a:spcBef>
              <a:spcAft>
                <a:spcPts val="800"/>
              </a:spcAft>
              <a:buSzPct val="125000"/>
              <a:buFont typeface="Arial" panose="020B0604020202020204" pitchFamily="34" charset="0"/>
              <a:buChar char="•"/>
            </a:pPr>
            <a:r>
              <a:rPr lang="en-IN" sz="1800" dirty="0">
                <a:solidFill>
                  <a:srgbClr val="000000"/>
                </a:solidFill>
                <a:latin typeface="Trebuchet MS" panose="020B0603020202020204" pitchFamily="34" charset="0"/>
                <a:cs typeface="Gautami" panose="020B0502040204020203" pitchFamily="34" charset="0"/>
              </a:rPr>
              <a:t>Dart Documentation | </a:t>
            </a:r>
            <a:r>
              <a:rPr lang="en-IN" sz="1800" u="sng" dirty="0" err="1">
                <a:solidFill>
                  <a:schemeClr val="accent1">
                    <a:lumMod val="75000"/>
                  </a:schemeClr>
                </a:solidFill>
                <a:latin typeface="Trebuchet MS" panose="020B0603020202020204" pitchFamily="34" charset="0"/>
                <a:cs typeface="Gautami" panose="020B0502040204020203" pitchFamily="34" charset="0"/>
                <a:hlinkClick r:id="rId3"/>
              </a:rPr>
              <a:t>dart.dev</a:t>
            </a:r>
            <a:r>
              <a:rPr lang="en-IN" sz="1800" u="sng" dirty="0">
                <a:solidFill>
                  <a:schemeClr val="accent1">
                    <a:lumMod val="75000"/>
                  </a:schemeClr>
                </a:solidFill>
                <a:latin typeface="Trebuchet MS" panose="020B0603020202020204" pitchFamily="34" charset="0"/>
                <a:cs typeface="Gautami" panose="020B0502040204020203" pitchFamily="34" charset="0"/>
                <a:hlinkClick r:id="rId3"/>
              </a:rPr>
              <a:t>/guides</a:t>
            </a:r>
            <a:endParaRPr lang="en-IN" sz="1800" u="sng" dirty="0">
              <a:solidFill>
                <a:schemeClr val="accent1">
                  <a:lumMod val="75000"/>
                </a:schemeClr>
              </a:solidFill>
              <a:latin typeface="Trebuchet MS" panose="020B0603020202020204" pitchFamily="34" charset="0"/>
              <a:cs typeface="Gautami" panose="020B0502040204020203" pitchFamily="34" charset="0"/>
            </a:endParaRPr>
          </a:p>
          <a:p>
            <a:pPr marL="285750" indent="-285750" algn="l" rtl="0" eaLnBrk="1" latinLnBrk="0" hangingPunct="1">
              <a:lnSpc>
                <a:spcPct val="200000"/>
              </a:lnSpc>
              <a:spcBef>
                <a:spcPts val="0"/>
              </a:spcBef>
              <a:spcAft>
                <a:spcPts val="800"/>
              </a:spcAft>
              <a:buSzPct val="125000"/>
              <a:buFont typeface="Arial" panose="020B0604020202020204" pitchFamily="34" charset="0"/>
              <a:buChar char="•"/>
            </a:pPr>
            <a:r>
              <a:rPr lang="en-IN" sz="1800" kern="1200" dirty="0">
                <a:solidFill>
                  <a:srgbClr val="000000"/>
                </a:solidFill>
                <a:effectLst/>
                <a:latin typeface="Trebuchet MS" panose="020B0603020202020204" pitchFamily="34" charset="0"/>
                <a:ea typeface="Calibri" panose="020F0502020204030204" pitchFamily="34" charset="0"/>
                <a:cs typeface="Gautami" panose="020B0502040204020203" pitchFamily="34" charset="0"/>
              </a:rPr>
              <a:t>Package Repository for Dart and Flutter | </a:t>
            </a:r>
            <a:r>
              <a:rPr lang="en-IN" sz="1800" kern="1200" dirty="0" err="1">
                <a:solidFill>
                  <a:srgbClr val="000000"/>
                </a:solidFill>
                <a:effectLst/>
                <a:latin typeface="Trebuchet MS" panose="020B0603020202020204" pitchFamily="34" charset="0"/>
                <a:ea typeface="Calibri" panose="020F0502020204030204" pitchFamily="34" charset="0"/>
                <a:cs typeface="Gautami" panose="020B0502040204020203" pitchFamily="34" charset="0"/>
                <a:hlinkClick r:id="rId4"/>
              </a:rPr>
              <a:t>pub.dev</a:t>
            </a:r>
            <a:endParaRPr lang="en-IN" sz="1600" dirty="0">
              <a:effectLst/>
            </a:endParaRPr>
          </a:p>
          <a:p>
            <a:pPr marL="285750" indent="-285750" algn="l" rtl="0" eaLnBrk="1" latinLnBrk="0" hangingPunct="1">
              <a:lnSpc>
                <a:spcPct val="200000"/>
              </a:lnSpc>
              <a:spcBef>
                <a:spcPts val="0"/>
              </a:spcBef>
              <a:spcAft>
                <a:spcPts val="800"/>
              </a:spcAft>
              <a:buSzPct val="125000"/>
              <a:buFont typeface="Arial" panose="020B0604020202020204" pitchFamily="34" charset="0"/>
              <a:buChar char="•"/>
            </a:pPr>
            <a:r>
              <a:rPr lang="en-IN" sz="1800" kern="1200" dirty="0">
                <a:solidFill>
                  <a:srgbClr val="000000"/>
                </a:solidFill>
                <a:effectLst/>
                <a:latin typeface="Trebuchet MS" panose="020B0603020202020204" pitchFamily="34" charset="0"/>
                <a:ea typeface="Calibri" panose="020F0502020204030204" pitchFamily="34" charset="0"/>
                <a:cs typeface="Gautami" panose="020B0502040204020203" pitchFamily="34" charset="0"/>
              </a:rPr>
              <a:t>Google Firebase Documentation | </a:t>
            </a:r>
            <a:r>
              <a:rPr lang="en-IN" sz="1800" kern="1200" dirty="0">
                <a:solidFill>
                  <a:srgbClr val="000000"/>
                </a:solidFill>
                <a:effectLst/>
                <a:latin typeface="Trebuchet MS" panose="020B0603020202020204" pitchFamily="34" charset="0"/>
                <a:ea typeface="Calibri" panose="020F0502020204030204" pitchFamily="34" charset="0"/>
                <a:cs typeface="Gautami" panose="020B0502040204020203" pitchFamily="34" charset="0"/>
                <a:hlinkClick r:id="rId5"/>
              </a:rPr>
              <a:t>firebase.google.com/docs</a:t>
            </a:r>
            <a:endParaRPr lang="en-IN" sz="1600" dirty="0">
              <a:effectLst/>
            </a:endParaRPr>
          </a:p>
          <a:p>
            <a:pPr marL="285750" indent="-285750" algn="l" rtl="0" eaLnBrk="1" latinLnBrk="0" hangingPunct="1">
              <a:lnSpc>
                <a:spcPct val="200000"/>
              </a:lnSpc>
              <a:spcBef>
                <a:spcPts val="0"/>
              </a:spcBef>
              <a:spcAft>
                <a:spcPts val="800"/>
              </a:spcAft>
              <a:buSzPct val="125000"/>
              <a:buFont typeface="Arial" panose="020B0604020202020204" pitchFamily="34" charset="0"/>
              <a:buChar char="•"/>
            </a:pPr>
            <a:r>
              <a:rPr lang="en-IN" sz="1800" kern="1200" dirty="0">
                <a:solidFill>
                  <a:srgbClr val="000000"/>
                </a:solidFill>
                <a:effectLst/>
                <a:latin typeface="Trebuchet MS" panose="020B0603020202020204" pitchFamily="34" charset="0"/>
                <a:ea typeface="Calibri" panose="020F0502020204030204" pitchFamily="34" charset="0"/>
                <a:cs typeface="Gautami" panose="020B0502040204020203" pitchFamily="34" charset="0"/>
              </a:rPr>
              <a:t>Android &amp; Android Studio Documentation | </a:t>
            </a:r>
            <a:r>
              <a:rPr lang="en-IN" sz="1800" kern="1200" dirty="0">
                <a:solidFill>
                  <a:srgbClr val="000000"/>
                </a:solidFill>
                <a:effectLst/>
                <a:latin typeface="Trebuchet MS" panose="020B0603020202020204" pitchFamily="34" charset="0"/>
                <a:ea typeface="Calibri" panose="020F0502020204030204" pitchFamily="34" charset="0"/>
                <a:cs typeface="Gautami" panose="020B0502040204020203" pitchFamily="34" charset="0"/>
                <a:hlinkClick r:id="rId6"/>
              </a:rPr>
              <a:t>developer.android.com/docs</a:t>
            </a:r>
            <a:endParaRPr lang="en-IN" sz="1600" dirty="0">
              <a:effectLst/>
            </a:endParaRPr>
          </a:p>
        </p:txBody>
      </p:sp>
    </p:spTree>
    <p:extLst>
      <p:ext uri="{BB962C8B-B14F-4D97-AF65-F5344CB8AC3E}">
        <p14:creationId xmlns:p14="http://schemas.microsoft.com/office/powerpoint/2010/main" val="200055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01865"/>
            <a:ext cx="9779183" cy="1325563"/>
          </a:xfrm>
        </p:spPr>
        <p:txBody>
          <a:bodyPr/>
          <a:lstStyle/>
          <a:p>
            <a:r>
              <a:rPr lang="en-US" dirty="0"/>
              <a:t>Project Guide</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err="1"/>
              <a:t>PlaceMentor</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
        <p:nvSpPr>
          <p:cNvPr id="7" name="Title 1">
            <a:extLst>
              <a:ext uri="{FF2B5EF4-FFF2-40B4-BE49-F238E27FC236}">
                <a16:creationId xmlns:a16="http://schemas.microsoft.com/office/drawing/2014/main" id="{C7E285E1-31C9-4D5B-AED5-85FC04D01EF9}"/>
              </a:ext>
            </a:extLst>
          </p:cNvPr>
          <p:cNvSpPr txBox="1">
            <a:spLocks/>
          </p:cNvSpPr>
          <p:nvPr/>
        </p:nvSpPr>
        <p:spPr>
          <a:xfrm>
            <a:off x="1167490" y="3691388"/>
            <a:ext cx="9779183" cy="76120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Team Members</a:t>
            </a:r>
          </a:p>
        </p:txBody>
      </p:sp>
      <p:sp>
        <p:nvSpPr>
          <p:cNvPr id="8" name="Content Placeholder 2">
            <a:extLst>
              <a:ext uri="{FF2B5EF4-FFF2-40B4-BE49-F238E27FC236}">
                <a16:creationId xmlns:a16="http://schemas.microsoft.com/office/drawing/2014/main" id="{5D9AF236-E08B-4D44-82FF-2BBB78E7387E}"/>
              </a:ext>
            </a:extLst>
          </p:cNvPr>
          <p:cNvSpPr txBox="1">
            <a:spLocks/>
          </p:cNvSpPr>
          <p:nvPr/>
        </p:nvSpPr>
        <p:spPr>
          <a:xfrm>
            <a:off x="1167490" y="4785844"/>
            <a:ext cx="9779182" cy="157050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Anurag Pola   </a:t>
            </a:r>
            <a:r>
              <a:rPr lang="en-US" dirty="0">
                <a:solidFill>
                  <a:schemeClr val="tx1">
                    <a:lumMod val="50000"/>
                    <a:lumOff val="50000"/>
                  </a:schemeClr>
                </a:solidFill>
              </a:rPr>
              <a:t>18071A1264</a:t>
            </a:r>
          </a:p>
          <a:p>
            <a:r>
              <a:rPr lang="en-US" dirty="0"/>
              <a:t>	Arpan Jain    </a:t>
            </a:r>
            <a:r>
              <a:rPr lang="en-US" dirty="0">
                <a:solidFill>
                  <a:schemeClr val="bg1"/>
                </a:solidFill>
              </a:rPr>
              <a:t> .</a:t>
            </a:r>
            <a:r>
              <a:rPr lang="en-US" dirty="0">
                <a:solidFill>
                  <a:schemeClr val="tx1">
                    <a:lumMod val="50000"/>
                    <a:lumOff val="50000"/>
                  </a:schemeClr>
                </a:solidFill>
              </a:rPr>
              <a:t>18071A1266</a:t>
            </a:r>
          </a:p>
        </p:txBody>
      </p:sp>
      <p:sp>
        <p:nvSpPr>
          <p:cNvPr id="9" name="Content Placeholder 2">
            <a:extLst>
              <a:ext uri="{FF2B5EF4-FFF2-40B4-BE49-F238E27FC236}">
                <a16:creationId xmlns:a16="http://schemas.microsoft.com/office/drawing/2014/main" id="{55852855-AD7D-4C37-A55F-99B140DCFD83}"/>
              </a:ext>
            </a:extLst>
          </p:cNvPr>
          <p:cNvSpPr txBox="1">
            <a:spLocks/>
          </p:cNvSpPr>
          <p:nvPr/>
        </p:nvSpPr>
        <p:spPr>
          <a:xfrm>
            <a:off x="1167490" y="1738332"/>
            <a:ext cx="9779182" cy="160654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	I. Pavan Kumar </a:t>
            </a:r>
          </a:p>
          <a:p>
            <a:r>
              <a:rPr lang="en-US">
                <a:solidFill>
                  <a:schemeClr val="tx1">
                    <a:lumMod val="50000"/>
                    <a:lumOff val="50000"/>
                  </a:schemeClr>
                </a:solidFill>
              </a:rPr>
              <a:t>	Assistant Professor</a:t>
            </a:r>
          </a:p>
          <a:p>
            <a:r>
              <a:rPr lang="en-US">
                <a:solidFill>
                  <a:schemeClr val="tx1">
                    <a:lumMod val="50000"/>
                    <a:lumOff val="50000"/>
                  </a:schemeClr>
                </a:solidFill>
              </a:rPr>
              <a:t>	VNRVJIET</a:t>
            </a:r>
            <a:endParaRPr lang="en-US" dirty="0">
              <a:solidFill>
                <a:schemeClr val="tx1">
                  <a:lumMod val="50000"/>
                  <a:lumOff val="50000"/>
                </a:schemeClr>
              </a:solidFill>
            </a:endParaRPr>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Abstract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013488" y="2489538"/>
            <a:ext cx="10373199" cy="3436483"/>
          </a:xfrm>
        </p:spPr>
        <p:txBody>
          <a:bodyPr vert="horz" lIns="91440" tIns="45720" rIns="91440" bIns="45720" rtlCol="0" anchor="t">
            <a:noAutofit/>
          </a:bodyPr>
          <a:lstStyle/>
          <a:p>
            <a:r>
              <a:rPr lang="en-US" sz="2000" dirty="0"/>
              <a:t>Every college desires to see their students settled in their career, the first phase of which is them getting a good placement. Placements also reflect the standards of the college. Hence placements are a key element to both college and students. But today, many colleges are using some sort of messaging platform such as WhatsApp, Telegram so as to establish communication between students and Training &amp; Placement Cell on placement related activities. This also consists of a lot of manual work and is tedious. Negligence on even a small thing from either party would result in great loss. A better solution is needed to address the issues faced by both college and students in the context of placements.</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err="1"/>
              <a:t>PlaceMentor</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B59F-3A15-4793-B2AB-1BF9BE3BD89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28736598-53B2-42F1-92D9-C18EAD016F16}"/>
              </a:ext>
            </a:extLst>
          </p:cNvPr>
          <p:cNvSpPr>
            <a:spLocks noGrp="1"/>
          </p:cNvSpPr>
          <p:nvPr>
            <p:ph idx="1"/>
          </p:nvPr>
        </p:nvSpPr>
        <p:spPr/>
        <p:txBody>
          <a:bodyPr/>
          <a:lstStyle/>
          <a:p>
            <a:pPr>
              <a:lnSpc>
                <a:spcPct val="200000"/>
              </a:lnSpc>
            </a:pPr>
            <a:r>
              <a:rPr lang="en-US" dirty="0"/>
              <a:t>Building a platform which enables students to seamlessly access placement related information while on the other side Training &amp; Placement cell can get an easy way to both monitor students and provide information about the same.</a:t>
            </a:r>
            <a:endParaRPr lang="en-IN" dirty="0"/>
          </a:p>
        </p:txBody>
      </p:sp>
      <p:sp>
        <p:nvSpPr>
          <p:cNvPr id="5" name="Footer Placeholder 4">
            <a:extLst>
              <a:ext uri="{FF2B5EF4-FFF2-40B4-BE49-F238E27FC236}">
                <a16:creationId xmlns:a16="http://schemas.microsoft.com/office/drawing/2014/main" id="{3971EB49-2BF8-4ACA-BA67-430F16E05A99}"/>
              </a:ext>
            </a:extLst>
          </p:cNvPr>
          <p:cNvSpPr>
            <a:spLocks noGrp="1"/>
          </p:cNvSpPr>
          <p:nvPr>
            <p:ph type="ftr" sz="quarter" idx="3"/>
          </p:nvPr>
        </p:nvSpPr>
        <p:spPr/>
        <p:txBody>
          <a:bodyPr/>
          <a:lstStyle/>
          <a:p>
            <a:r>
              <a:rPr lang="en-US"/>
              <a:t>PlaceMentor</a:t>
            </a:r>
            <a:endParaRPr lang="en-US" dirty="0"/>
          </a:p>
        </p:txBody>
      </p:sp>
      <p:sp>
        <p:nvSpPr>
          <p:cNvPr id="6" name="Slide Number Placeholder 5">
            <a:extLst>
              <a:ext uri="{FF2B5EF4-FFF2-40B4-BE49-F238E27FC236}">
                <a16:creationId xmlns:a16="http://schemas.microsoft.com/office/drawing/2014/main" id="{EB8E50CA-717E-449F-B636-DBD3FA0AC90D}"/>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4663619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15">
            <a:extLst>
              <a:ext uri="{FF2B5EF4-FFF2-40B4-BE49-F238E27FC236}">
                <a16:creationId xmlns:a16="http://schemas.microsoft.com/office/drawing/2014/main" id="{CBA37D35-C713-47F1-A094-FE9BB57E0604}"/>
              </a:ext>
            </a:extLst>
          </p:cNvPr>
          <p:cNvSpPr>
            <a:spLocks noGrp="1"/>
          </p:cNvSpPr>
          <p:nvPr>
            <p:ph type="ftr" sz="quarter" idx="11"/>
          </p:nvPr>
        </p:nvSpPr>
        <p:spPr/>
        <p:txBody>
          <a:bodyPr/>
          <a:lstStyle/>
          <a:p>
            <a:r>
              <a:rPr lang="en-US"/>
              <a:t>PlaceMentor</a:t>
            </a:r>
            <a:endParaRPr lang="en-US" dirty="0"/>
          </a:p>
        </p:txBody>
      </p:sp>
      <p:sp>
        <p:nvSpPr>
          <p:cNvPr id="17" name="Slide Number Placeholder 16">
            <a:extLst>
              <a:ext uri="{FF2B5EF4-FFF2-40B4-BE49-F238E27FC236}">
                <a16:creationId xmlns:a16="http://schemas.microsoft.com/office/drawing/2014/main" id="{4FA18EA6-9791-4AA0-990B-56FD87D7FBA0}"/>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
        <p:nvSpPr>
          <p:cNvPr id="18" name="Title 1">
            <a:extLst>
              <a:ext uri="{FF2B5EF4-FFF2-40B4-BE49-F238E27FC236}">
                <a16:creationId xmlns:a16="http://schemas.microsoft.com/office/drawing/2014/main" id="{875D9DC5-F479-4420-9DEE-9B98C32074A9}"/>
              </a:ext>
            </a:extLst>
          </p:cNvPr>
          <p:cNvSpPr>
            <a:spLocks noGrp="1"/>
          </p:cNvSpPr>
          <p:nvPr>
            <p:ph type="title"/>
          </p:nvPr>
        </p:nvSpPr>
        <p:spPr>
          <a:xfrm>
            <a:off x="1167492" y="381000"/>
            <a:ext cx="9779183" cy="1325563"/>
          </a:xfrm>
        </p:spPr>
        <p:txBody>
          <a:bodyPr/>
          <a:lstStyle/>
          <a:p>
            <a:r>
              <a:rPr lang="en-US" dirty="0"/>
              <a:t>Current Solutions</a:t>
            </a:r>
          </a:p>
        </p:txBody>
      </p:sp>
      <p:sp>
        <p:nvSpPr>
          <p:cNvPr id="19" name="Content Placeholder 2">
            <a:extLst>
              <a:ext uri="{FF2B5EF4-FFF2-40B4-BE49-F238E27FC236}">
                <a16:creationId xmlns:a16="http://schemas.microsoft.com/office/drawing/2014/main" id="{5C803925-2904-48AB-8AF8-0F05DB1B2AE2}"/>
              </a:ext>
            </a:extLst>
          </p:cNvPr>
          <p:cNvSpPr txBox="1">
            <a:spLocks/>
          </p:cNvSpPr>
          <p:nvPr/>
        </p:nvSpPr>
        <p:spPr>
          <a:xfrm>
            <a:off x="1167492" y="2037431"/>
            <a:ext cx="9779182" cy="2906043"/>
          </a:xfrm>
          <a:prstGeom prst="rect">
            <a:avLst/>
          </a:prstGeom>
        </p:spPr>
        <p:txBody>
          <a:bodyPr vert="horz" lIns="91440" tIns="45720" rIns="91440" bIns="45720" rtlCol="0" anchor="t">
            <a:normAutofit fontScale="2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220000"/>
              </a:lnSpc>
              <a:buFont typeface="Arial" panose="020B0604020202020204" pitchFamily="34" charset="0"/>
              <a:buChar char="•"/>
            </a:pPr>
            <a:r>
              <a:rPr lang="en-US" sz="9600" dirty="0"/>
              <a:t>WhatsApp groups (Our College)</a:t>
            </a:r>
          </a:p>
          <a:p>
            <a:pPr marL="457200" indent="-457200">
              <a:lnSpc>
                <a:spcPct val="220000"/>
              </a:lnSpc>
              <a:buFont typeface="Arial" panose="020B0604020202020204" pitchFamily="34" charset="0"/>
              <a:buChar char="•"/>
            </a:pPr>
            <a:r>
              <a:rPr lang="en-US" sz="9600" dirty="0"/>
              <a:t>Google classrooms (NIT </a:t>
            </a:r>
            <a:r>
              <a:rPr lang="en-US" sz="9600" dirty="0" err="1"/>
              <a:t>Hamirpura</a:t>
            </a:r>
            <a:r>
              <a:rPr lang="en-US" sz="9600" dirty="0"/>
              <a:t>)</a:t>
            </a:r>
          </a:p>
          <a:p>
            <a:pPr marL="457200" indent="-457200">
              <a:lnSpc>
                <a:spcPct val="220000"/>
              </a:lnSpc>
              <a:buFont typeface="Arial" panose="020B0604020202020204" pitchFamily="34" charset="0"/>
              <a:buChar char="•"/>
            </a:pPr>
            <a:r>
              <a:rPr lang="en-US" sz="9600" dirty="0"/>
              <a:t>Web Portals (IIT Kanpur)</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4054782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E7186AF-BC8A-4D67-B3A1-E46AC68901EC}"/>
              </a:ext>
            </a:extLst>
          </p:cNvPr>
          <p:cNvSpPr>
            <a:spLocks noGrp="1"/>
          </p:cNvSpPr>
          <p:nvPr>
            <p:ph type="ftr" sz="quarter" idx="3"/>
          </p:nvPr>
        </p:nvSpPr>
        <p:spPr/>
        <p:txBody>
          <a:bodyPr/>
          <a:lstStyle/>
          <a:p>
            <a:r>
              <a:rPr lang="en-US"/>
              <a:t>PlaceMentor</a:t>
            </a:r>
            <a:endParaRPr lang="en-US" dirty="0"/>
          </a:p>
        </p:txBody>
      </p:sp>
      <p:sp>
        <p:nvSpPr>
          <p:cNvPr id="11" name="Slide Number Placeholder 10">
            <a:extLst>
              <a:ext uri="{FF2B5EF4-FFF2-40B4-BE49-F238E27FC236}">
                <a16:creationId xmlns:a16="http://schemas.microsoft.com/office/drawing/2014/main" id="{59A420AD-B00B-47A6-90E5-2B64D08D1005}"/>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12" name="Content Placeholder 2">
            <a:extLst>
              <a:ext uri="{FF2B5EF4-FFF2-40B4-BE49-F238E27FC236}">
                <a16:creationId xmlns:a16="http://schemas.microsoft.com/office/drawing/2014/main" id="{AD4E4E22-D6AD-4B8F-BD54-898CD52B988B}"/>
              </a:ext>
            </a:extLst>
          </p:cNvPr>
          <p:cNvSpPr txBox="1">
            <a:spLocks/>
          </p:cNvSpPr>
          <p:nvPr/>
        </p:nvSpPr>
        <p:spPr>
          <a:xfrm>
            <a:off x="1202954" y="1600200"/>
            <a:ext cx="9779183" cy="3864258"/>
          </a:xfrm>
          <a:prstGeom prst="rect">
            <a:avLst/>
          </a:prstGeom>
        </p:spPr>
        <p:txBody>
          <a:bodyPr vert="horz" lIns="91440" tIns="45720" rIns="91440" bIns="45720" rtlCol="0" anchor="t">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US" sz="2400" dirty="0"/>
              <a:t>No proper communication between students and T&amp;P department </a:t>
            </a:r>
          </a:p>
          <a:p>
            <a:pPr marL="342900" indent="-342900">
              <a:lnSpc>
                <a:spcPct val="150000"/>
              </a:lnSpc>
              <a:buFont typeface="Arial" panose="020B0604020202020204" pitchFamily="34" charset="0"/>
              <a:buChar char="•"/>
            </a:pPr>
            <a:r>
              <a:rPr lang="en-US" sz="2400" dirty="0"/>
              <a:t>Partial/Incorrect information regarding placement drives </a:t>
            </a:r>
          </a:p>
          <a:p>
            <a:pPr marL="342900" indent="-342900">
              <a:lnSpc>
                <a:spcPct val="150000"/>
              </a:lnSpc>
              <a:buFont typeface="Arial" panose="020B0604020202020204" pitchFamily="34" charset="0"/>
              <a:buChar char="•"/>
            </a:pPr>
            <a:r>
              <a:rPr lang="en-US" sz="2400" dirty="0"/>
              <a:t>Missing deadlines of opportunities, both on-campus and off-campus </a:t>
            </a:r>
          </a:p>
          <a:p>
            <a:pPr marL="342900" indent="-342900">
              <a:lnSpc>
                <a:spcPct val="150000"/>
              </a:lnSpc>
              <a:buFont typeface="Arial" panose="020B0604020202020204" pitchFamily="34" charset="0"/>
              <a:buChar char="•"/>
            </a:pPr>
            <a:r>
              <a:rPr lang="en-US" sz="2400" dirty="0"/>
              <a:t>Improper tracking of students’ progress from T&amp;P and students themselves </a:t>
            </a:r>
          </a:p>
          <a:p>
            <a:pPr marL="342900" indent="-342900">
              <a:lnSpc>
                <a:spcPct val="150000"/>
              </a:lnSpc>
              <a:buFont typeface="Arial" panose="020B0604020202020204" pitchFamily="34" charset="0"/>
              <a:buChar char="•"/>
            </a:pPr>
            <a:r>
              <a:rPr lang="en-US" sz="2400" dirty="0"/>
              <a:t>No proper guidance to prepare for placements </a:t>
            </a:r>
          </a:p>
          <a:p>
            <a:pPr marL="342900" indent="-342900">
              <a:lnSpc>
                <a:spcPct val="150000"/>
              </a:lnSpc>
              <a:buFont typeface="Arial" panose="020B0604020202020204" pitchFamily="34" charset="0"/>
              <a:buChar char="•"/>
            </a:pPr>
            <a:r>
              <a:rPr lang="en-US" sz="2400" dirty="0"/>
              <a:t>Inefficient feedback system</a:t>
            </a:r>
          </a:p>
        </p:txBody>
      </p:sp>
      <p:sp>
        <p:nvSpPr>
          <p:cNvPr id="14" name="Title 1">
            <a:extLst>
              <a:ext uri="{FF2B5EF4-FFF2-40B4-BE49-F238E27FC236}">
                <a16:creationId xmlns:a16="http://schemas.microsoft.com/office/drawing/2014/main" id="{0AD839ED-DE1B-48E3-9030-ACC9E202872E}"/>
              </a:ext>
            </a:extLst>
          </p:cNvPr>
          <p:cNvSpPr>
            <a:spLocks noGrp="1"/>
          </p:cNvSpPr>
          <p:nvPr>
            <p:ph type="title"/>
          </p:nvPr>
        </p:nvSpPr>
        <p:spPr>
          <a:xfrm>
            <a:off x="1202953" y="0"/>
            <a:ext cx="9779183" cy="1325563"/>
          </a:xfrm>
        </p:spPr>
        <p:txBody>
          <a:bodyPr/>
          <a:lstStyle/>
          <a:p>
            <a:r>
              <a:rPr lang="en-US" dirty="0"/>
              <a:t>Problems with current Solutions</a:t>
            </a:r>
          </a:p>
        </p:txBody>
      </p:sp>
    </p:spTree>
    <p:extLst>
      <p:ext uri="{BB962C8B-B14F-4D97-AF65-F5344CB8AC3E}">
        <p14:creationId xmlns:p14="http://schemas.microsoft.com/office/powerpoint/2010/main" val="3739887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329195" y="847725"/>
            <a:ext cx="6490706" cy="817562"/>
          </a:xfrm>
        </p:spPr>
        <p:txBody>
          <a:bodyPr/>
          <a:lstStyle/>
          <a:p>
            <a:pPr algn="ctr"/>
            <a:r>
              <a:rPr lang="en-US" dirty="0"/>
              <a:t>Proposed Solution</a:t>
            </a:r>
          </a:p>
        </p:txBody>
      </p:sp>
      <p:pic>
        <p:nvPicPr>
          <p:cNvPr id="5" name="Picture 4">
            <a:extLst>
              <a:ext uri="{FF2B5EF4-FFF2-40B4-BE49-F238E27FC236}">
                <a16:creationId xmlns:a16="http://schemas.microsoft.com/office/drawing/2014/main" id="{BFA83309-4E42-4CBC-A587-F28E99DB8049}"/>
              </a:ext>
            </a:extLst>
          </p:cNvPr>
          <p:cNvPicPr>
            <a:picLocks noChangeAspect="1"/>
          </p:cNvPicPr>
          <p:nvPr/>
        </p:nvPicPr>
        <p:blipFill rotWithShape="1">
          <a:blip r:embed="rId2">
            <a:clrChange>
              <a:clrFrom>
                <a:srgbClr val="5BCBFB"/>
              </a:clrFrom>
              <a:clrTo>
                <a:srgbClr val="5BCBFB">
                  <a:alpha val="0"/>
                </a:srgbClr>
              </a:clrTo>
            </a:clrChange>
            <a:extLst>
              <a:ext uri="{837473B0-CC2E-450A-ABE3-18F120FF3D39}">
                <a1611:picAttrSrcUrl xmlns:a1611="http://schemas.microsoft.com/office/drawing/2016/11/main" r:id="rId3"/>
              </a:ext>
            </a:extLst>
          </a:blip>
          <a:srcRect l="22462" t="7955" r="25309" b="7853"/>
          <a:stretch/>
        </p:blipFill>
        <p:spPr>
          <a:xfrm>
            <a:off x="857931" y="2224749"/>
            <a:ext cx="2333626" cy="2408502"/>
          </a:xfrm>
          <a:prstGeom prst="rect">
            <a:avLst/>
          </a:prstGeom>
        </p:spPr>
      </p:pic>
      <p:pic>
        <p:nvPicPr>
          <p:cNvPr id="8" name="Picture 7">
            <a:extLst>
              <a:ext uri="{FF2B5EF4-FFF2-40B4-BE49-F238E27FC236}">
                <a16:creationId xmlns:a16="http://schemas.microsoft.com/office/drawing/2014/main" id="{A5AA6903-0219-49CC-9E9E-461049972CF1}"/>
              </a:ext>
            </a:extLst>
          </p:cNvPr>
          <p:cNvPicPr>
            <a:picLocks noChangeAspect="1"/>
          </p:cNvPicPr>
          <p:nvPr/>
        </p:nvPicPr>
        <p:blipFill rotWithShape="1">
          <a:blip r:embed="rId4">
            <a:clrChange>
              <a:clrFrom>
                <a:srgbClr val="FAEC11"/>
              </a:clrFrom>
              <a:clrTo>
                <a:srgbClr val="FAEC11">
                  <a:alpha val="0"/>
                </a:srgbClr>
              </a:clrTo>
            </a:clrChange>
            <a:extLst>
              <a:ext uri="{837473B0-CC2E-450A-ABE3-18F120FF3D39}">
                <a1611:picAttrSrcUrl xmlns:a1611="http://schemas.microsoft.com/office/drawing/2016/11/main" r:id="rId5"/>
              </a:ext>
            </a:extLst>
          </a:blip>
          <a:srcRect l="39466" r="8746"/>
          <a:stretch/>
        </p:blipFill>
        <p:spPr>
          <a:xfrm>
            <a:off x="4676775" y="1998662"/>
            <a:ext cx="2143126" cy="2401074"/>
          </a:xfrm>
          <a:prstGeom prst="rect">
            <a:avLst/>
          </a:prstGeom>
        </p:spPr>
      </p:pic>
      <p:sp>
        <p:nvSpPr>
          <p:cNvPr id="3" name="TextBox 2">
            <a:extLst>
              <a:ext uri="{FF2B5EF4-FFF2-40B4-BE49-F238E27FC236}">
                <a16:creationId xmlns:a16="http://schemas.microsoft.com/office/drawing/2014/main" id="{8F3F7BDD-6E40-4F46-8C6F-63E619A1DD0C}"/>
              </a:ext>
            </a:extLst>
          </p:cNvPr>
          <p:cNvSpPr txBox="1"/>
          <p:nvPr/>
        </p:nvSpPr>
        <p:spPr>
          <a:xfrm>
            <a:off x="1654812" y="4633251"/>
            <a:ext cx="739863" cy="430887"/>
          </a:xfrm>
          <a:prstGeom prst="rect">
            <a:avLst/>
          </a:prstGeom>
          <a:noFill/>
        </p:spPr>
        <p:txBody>
          <a:bodyPr wrap="square" rtlCol="0">
            <a:spAutoFit/>
          </a:bodyPr>
          <a:lstStyle/>
          <a:p>
            <a:r>
              <a:rPr lang="en-IN" sz="2200" b="1" dirty="0">
                <a:solidFill>
                  <a:schemeClr val="bg1"/>
                </a:solidFill>
              </a:rPr>
              <a:t>App</a:t>
            </a:r>
          </a:p>
        </p:txBody>
      </p:sp>
      <p:sp>
        <p:nvSpPr>
          <p:cNvPr id="4" name="TextBox 3">
            <a:extLst>
              <a:ext uri="{FF2B5EF4-FFF2-40B4-BE49-F238E27FC236}">
                <a16:creationId xmlns:a16="http://schemas.microsoft.com/office/drawing/2014/main" id="{52B4C987-F95A-4EE6-8198-B0EE7566DF74}"/>
              </a:ext>
            </a:extLst>
          </p:cNvPr>
          <p:cNvSpPr txBox="1"/>
          <p:nvPr/>
        </p:nvSpPr>
        <p:spPr>
          <a:xfrm>
            <a:off x="5166009" y="4633250"/>
            <a:ext cx="1164657" cy="430887"/>
          </a:xfrm>
          <a:prstGeom prst="rect">
            <a:avLst/>
          </a:prstGeom>
          <a:noFill/>
        </p:spPr>
        <p:txBody>
          <a:bodyPr wrap="square" rtlCol="0">
            <a:spAutoFit/>
          </a:bodyPr>
          <a:lstStyle/>
          <a:p>
            <a:r>
              <a:rPr lang="en-IN" sz="2200" b="1" dirty="0">
                <a:solidFill>
                  <a:schemeClr val="bg1"/>
                </a:solidFill>
              </a:rPr>
              <a:t>Website</a:t>
            </a:r>
          </a:p>
        </p:txBody>
      </p:sp>
    </p:spTree>
    <p:extLst>
      <p:ext uri="{BB962C8B-B14F-4D97-AF65-F5344CB8AC3E}">
        <p14:creationId xmlns:p14="http://schemas.microsoft.com/office/powerpoint/2010/main" val="34467973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25ACA4E-1028-48E8-B512-5B013D2F9836}"/>
              </a:ext>
            </a:extLst>
          </p:cNvPr>
          <p:cNvSpPr>
            <a:spLocks noGrp="1"/>
          </p:cNvSpPr>
          <p:nvPr>
            <p:ph type="ftr" sz="quarter" idx="3"/>
          </p:nvPr>
        </p:nvSpPr>
        <p:spPr/>
        <p:txBody>
          <a:bodyPr/>
          <a:lstStyle/>
          <a:p>
            <a:r>
              <a:rPr lang="en-US" dirty="0" err="1"/>
              <a:t>PlaceMentor</a:t>
            </a:r>
            <a:endParaRPr lang="en-US" dirty="0"/>
          </a:p>
        </p:txBody>
      </p:sp>
      <p:pic>
        <p:nvPicPr>
          <p:cNvPr id="1026" name="Picture 2">
            <a:extLst>
              <a:ext uri="{FF2B5EF4-FFF2-40B4-BE49-F238E27FC236}">
                <a16:creationId xmlns:a16="http://schemas.microsoft.com/office/drawing/2014/main" id="{CAC99E2E-8C5D-48EC-AC68-5644158B6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198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63C70CC-B7BA-4B36-BC95-CB373D6FA91E}"/>
              </a:ext>
            </a:extLst>
          </p:cNvPr>
          <p:cNvSpPr>
            <a:spLocks noGrp="1"/>
          </p:cNvSpPr>
          <p:nvPr>
            <p:ph type="title"/>
          </p:nvPr>
        </p:nvSpPr>
        <p:spPr>
          <a:xfrm>
            <a:off x="120117" y="136525"/>
            <a:ext cx="3173502" cy="767403"/>
          </a:xfrm>
        </p:spPr>
        <p:txBody>
          <a:bodyPr/>
          <a:lstStyle/>
          <a:p>
            <a:pPr algn="ctr"/>
            <a:r>
              <a:rPr lang="en-IN" dirty="0">
                <a:solidFill>
                  <a:schemeClr val="tx1"/>
                </a:solidFill>
              </a:rPr>
              <a:t>Workflow</a:t>
            </a:r>
          </a:p>
        </p:txBody>
      </p:sp>
    </p:spTree>
    <p:extLst>
      <p:ext uri="{BB962C8B-B14F-4D97-AF65-F5344CB8AC3E}">
        <p14:creationId xmlns:p14="http://schemas.microsoft.com/office/powerpoint/2010/main" val="504382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97C6-09D0-465C-A769-BB1724506EA2}"/>
              </a:ext>
            </a:extLst>
          </p:cNvPr>
          <p:cNvSpPr>
            <a:spLocks noGrp="1"/>
          </p:cNvSpPr>
          <p:nvPr>
            <p:ph type="title"/>
          </p:nvPr>
        </p:nvSpPr>
        <p:spPr>
          <a:xfrm>
            <a:off x="1167492" y="352125"/>
            <a:ext cx="9779183" cy="1325563"/>
          </a:xfrm>
        </p:spPr>
        <p:txBody>
          <a:bodyPr/>
          <a:lstStyle/>
          <a:p>
            <a:r>
              <a:rPr lang="en-IN" dirty="0"/>
              <a:t>REQUIREMENTS</a:t>
            </a:r>
          </a:p>
        </p:txBody>
      </p:sp>
      <p:sp>
        <p:nvSpPr>
          <p:cNvPr id="3" name="Content Placeholder 2">
            <a:extLst>
              <a:ext uri="{FF2B5EF4-FFF2-40B4-BE49-F238E27FC236}">
                <a16:creationId xmlns:a16="http://schemas.microsoft.com/office/drawing/2014/main" id="{4BD9DF68-7BEF-4CD0-B822-F929105B72A8}"/>
              </a:ext>
            </a:extLst>
          </p:cNvPr>
          <p:cNvSpPr>
            <a:spLocks noGrp="1"/>
          </p:cNvSpPr>
          <p:nvPr>
            <p:ph idx="1"/>
          </p:nvPr>
        </p:nvSpPr>
        <p:spPr>
          <a:xfrm>
            <a:off x="1167493" y="2087561"/>
            <a:ext cx="9779182" cy="3760789"/>
          </a:xfrm>
        </p:spPr>
        <p:txBody>
          <a:bodyPr/>
          <a:lstStyle/>
          <a:p>
            <a:pPr marL="457200" indent="-457200">
              <a:lnSpc>
                <a:spcPct val="200000"/>
              </a:lnSpc>
              <a:buFont typeface="Arial" panose="020B0604020202020204" pitchFamily="34" charset="0"/>
              <a:buChar char="•"/>
            </a:pPr>
            <a:r>
              <a:rPr lang="en-IN" dirty="0"/>
              <a:t>Design Tools : Figma</a:t>
            </a:r>
          </a:p>
          <a:p>
            <a:pPr marL="457200" indent="-457200">
              <a:lnSpc>
                <a:spcPct val="200000"/>
              </a:lnSpc>
              <a:buFont typeface="Arial" panose="020B0604020202020204" pitchFamily="34" charset="0"/>
              <a:buChar char="•"/>
            </a:pPr>
            <a:r>
              <a:rPr lang="en-IN" dirty="0"/>
              <a:t>Frameworks : Flutter, Dart, Firebase </a:t>
            </a:r>
          </a:p>
          <a:p>
            <a:pPr marL="457200" indent="-457200">
              <a:lnSpc>
                <a:spcPct val="200000"/>
              </a:lnSpc>
              <a:buFont typeface="Arial" panose="020B0604020202020204" pitchFamily="34" charset="0"/>
              <a:buChar char="•"/>
            </a:pPr>
            <a:r>
              <a:rPr lang="en-IN" dirty="0"/>
              <a:t>Software Requirements : Android Studio, VS code </a:t>
            </a:r>
          </a:p>
          <a:p>
            <a:pPr marL="457200" indent="-457200">
              <a:lnSpc>
                <a:spcPct val="200000"/>
              </a:lnSpc>
              <a:buFont typeface="Arial" panose="020B0604020202020204" pitchFamily="34" charset="0"/>
              <a:buChar char="•"/>
            </a:pPr>
            <a:r>
              <a:rPr lang="en-IN" dirty="0"/>
              <a:t>Knowledge on Mobile Application and Web Development </a:t>
            </a:r>
          </a:p>
        </p:txBody>
      </p:sp>
      <p:sp>
        <p:nvSpPr>
          <p:cNvPr id="5" name="Footer Placeholder 4">
            <a:extLst>
              <a:ext uri="{FF2B5EF4-FFF2-40B4-BE49-F238E27FC236}">
                <a16:creationId xmlns:a16="http://schemas.microsoft.com/office/drawing/2014/main" id="{C2D9872F-B54D-47B0-B770-B4A589C77557}"/>
              </a:ext>
            </a:extLst>
          </p:cNvPr>
          <p:cNvSpPr>
            <a:spLocks noGrp="1"/>
          </p:cNvSpPr>
          <p:nvPr>
            <p:ph type="ftr" sz="quarter" idx="3"/>
          </p:nvPr>
        </p:nvSpPr>
        <p:spPr/>
        <p:txBody>
          <a:bodyPr/>
          <a:lstStyle/>
          <a:p>
            <a:r>
              <a:rPr lang="en-US"/>
              <a:t>PlaceMentor</a:t>
            </a:r>
            <a:endParaRPr lang="en-US" dirty="0"/>
          </a:p>
        </p:txBody>
      </p:sp>
      <p:sp>
        <p:nvSpPr>
          <p:cNvPr id="6" name="Slide Number Placeholder 5">
            <a:extLst>
              <a:ext uri="{FF2B5EF4-FFF2-40B4-BE49-F238E27FC236}">
                <a16:creationId xmlns:a16="http://schemas.microsoft.com/office/drawing/2014/main" id="{73D6C521-97C1-4D04-A295-58A99D60FAE5}"/>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753852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410</TotalTime>
  <Words>507</Words>
  <Application>Microsoft Office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Tenorite</vt:lpstr>
      <vt:lpstr>Trebuchet MS</vt:lpstr>
      <vt:lpstr>Office Theme</vt:lpstr>
      <vt:lpstr>PlaceMentor</vt:lpstr>
      <vt:lpstr>Project Guide</vt:lpstr>
      <vt:lpstr>Abstract</vt:lpstr>
      <vt:lpstr>Problem Statement</vt:lpstr>
      <vt:lpstr>Current Solutions</vt:lpstr>
      <vt:lpstr>Problems with current Solutions</vt:lpstr>
      <vt:lpstr>Proposed Solution</vt:lpstr>
      <vt:lpstr>Workflow</vt:lpstr>
      <vt:lpstr>REQUIREMENTS</vt:lpstr>
      <vt:lpstr>Expected Outcome</vt:lpstr>
      <vt:lpstr>| Designs |</vt:lpstr>
      <vt:lpstr>PowerPoint Presentation</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PlaceMentor</dc:title>
  <dc:creator>ANURAG POLA</dc:creator>
  <cp:lastModifiedBy>ANURAG POLA</cp:lastModifiedBy>
  <cp:revision>21</cp:revision>
  <dcterms:created xsi:type="dcterms:W3CDTF">2021-10-25T15:52:13Z</dcterms:created>
  <dcterms:modified xsi:type="dcterms:W3CDTF">2022-01-07T08:56:23Z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