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73" r:id="rId9"/>
    <p:sldId id="274" r:id="rId10"/>
    <p:sldId id="275" r:id="rId11"/>
    <p:sldId id="276" r:id="rId12"/>
    <p:sldId id="277"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AF942-12AE-4962-8744-60D9A1DFE9BB}" v="53" dt="2023-04-28T04:22:44.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2A564B-6195-4934-AF61-72DFB45CFF35}" type="datetimeFigureOut">
              <a:rPr lang="en-IN" smtClean="0"/>
              <a:t>28-04-2023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DA409A0-176C-42F0-92AE-23109480A0B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31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564B-6195-4934-AF61-72DFB45CFF3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409A0-176C-42F0-92AE-23109480A0B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84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564B-6195-4934-AF61-72DFB45CFF3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409A0-176C-42F0-92AE-23109480A0B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92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564B-6195-4934-AF61-72DFB45CFF3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409A0-176C-42F0-92AE-23109480A0B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63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A564B-6195-4934-AF61-72DFB45CFF3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409A0-176C-42F0-92AE-23109480A0B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990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A564B-6195-4934-AF61-72DFB45CFF3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A409A0-176C-42F0-92AE-23109480A0B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672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A564B-6195-4934-AF61-72DFB45CFF35}"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A409A0-176C-42F0-92AE-23109480A0B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48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A564B-6195-4934-AF61-72DFB45CFF35}"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A409A0-176C-42F0-92AE-23109480A0B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97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A564B-6195-4934-AF61-72DFB45CFF35}"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A409A0-176C-42F0-92AE-23109480A0B6}" type="slidenum">
              <a:rPr lang="en-IN" smtClean="0"/>
              <a:t>‹#›</a:t>
            </a:fld>
            <a:endParaRPr lang="en-IN"/>
          </a:p>
        </p:txBody>
      </p:sp>
    </p:spTree>
    <p:extLst>
      <p:ext uri="{BB962C8B-B14F-4D97-AF65-F5344CB8AC3E}">
        <p14:creationId xmlns:p14="http://schemas.microsoft.com/office/powerpoint/2010/main" val="180715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A564B-6195-4934-AF61-72DFB45CFF3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A409A0-176C-42F0-92AE-23109480A0B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2A564B-6195-4934-AF61-72DFB45CFF35}" type="datetimeFigureOut">
              <a:rPr lang="en-IN" smtClean="0"/>
              <a:t>28-04-2023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DA409A0-176C-42F0-92AE-23109480A0B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684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2A564B-6195-4934-AF61-72DFB45CFF35}" type="datetimeFigureOut">
              <a:rPr lang="en-IN" smtClean="0"/>
              <a:t>28-04-2023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DA409A0-176C-42F0-92AE-23109480A0B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07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labelyourdata.com/articles/how-to-choose-a-machine-learning-algorithm#5_simple_steps_to_choose_the_best_machine_learning_algorithm_that_fits_your_ai_project_need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F43E-7B00-C61D-FBE0-A9749ACDBDFA}"/>
              </a:ext>
            </a:extLst>
          </p:cNvPr>
          <p:cNvSpPr>
            <a:spLocks noGrp="1"/>
          </p:cNvSpPr>
          <p:nvPr>
            <p:ph type="ctrTitle"/>
          </p:nvPr>
        </p:nvSpPr>
        <p:spPr>
          <a:xfrm>
            <a:off x="1209040" y="1107440"/>
            <a:ext cx="9458960" cy="2402523"/>
          </a:xfrm>
          <a:ln w="34925">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0">
            <a:schemeClr val="accent2"/>
          </a:lnRef>
          <a:fillRef idx="3">
            <a:schemeClr val="accent2"/>
          </a:fillRef>
          <a:effectRef idx="3">
            <a:schemeClr val="accent2"/>
          </a:effectRef>
          <a:fontRef idx="minor">
            <a:schemeClr val="lt1"/>
          </a:fontRef>
        </p:style>
        <p:txBody>
          <a:bodyPr>
            <a:normAutofit/>
          </a:bodyPr>
          <a:lstStyle/>
          <a:p>
            <a:r>
              <a:rPr lang="en-IN" sz="7200" dirty="0">
                <a:latin typeface="Algerian" panose="04020705040A02060702" pitchFamily="82" charset="0"/>
              </a:rPr>
              <a:t>Recommendation system</a:t>
            </a:r>
            <a:endParaRPr lang="en-IN" dirty="0"/>
          </a:p>
        </p:txBody>
      </p:sp>
      <p:sp>
        <p:nvSpPr>
          <p:cNvPr id="3" name="Subtitle 2">
            <a:extLst>
              <a:ext uri="{FF2B5EF4-FFF2-40B4-BE49-F238E27FC236}">
                <a16:creationId xmlns:a16="http://schemas.microsoft.com/office/drawing/2014/main" id="{32DE15A6-41CF-59C4-57B3-5B04CB5B7938}"/>
              </a:ext>
            </a:extLst>
          </p:cNvPr>
          <p:cNvSpPr>
            <a:spLocks noGrp="1"/>
          </p:cNvSpPr>
          <p:nvPr>
            <p:ph type="subTitle" idx="1"/>
          </p:nvPr>
        </p:nvSpPr>
        <p:spPr/>
        <p:txBody>
          <a:bodyPr/>
          <a:lstStyle/>
          <a:p>
            <a:endParaRPr lang="en-IN" dirty="0">
              <a:solidFill>
                <a:srgbClr val="7030A0"/>
              </a:solidFill>
            </a:endParaRPr>
          </a:p>
        </p:txBody>
      </p:sp>
    </p:spTree>
    <p:extLst>
      <p:ext uri="{BB962C8B-B14F-4D97-AF65-F5344CB8AC3E}">
        <p14:creationId xmlns:p14="http://schemas.microsoft.com/office/powerpoint/2010/main" val="75569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4B2679-A3DC-9CF6-EDF6-6882E344BEE3}"/>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422198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4F9ADE-6912-0822-A0CF-51F98ED43D5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831214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64AC56-9D4F-DFF9-CF27-A3B429B01C96}"/>
              </a:ext>
            </a:extLst>
          </p:cNvPr>
          <p:cNvPicPr>
            <a:picLocks noChangeAspect="1"/>
          </p:cNvPicPr>
          <p:nvPr/>
        </p:nvPicPr>
        <p:blipFill>
          <a:blip r:embed="rId2"/>
          <a:stretch>
            <a:fillRect/>
          </a:stretch>
        </p:blipFill>
        <p:spPr>
          <a:xfrm>
            <a:off x="0" y="0"/>
            <a:ext cx="12192000" cy="6934200"/>
          </a:xfrm>
          <a:prstGeom prst="rect">
            <a:avLst/>
          </a:prstGeom>
        </p:spPr>
      </p:pic>
    </p:spTree>
    <p:extLst>
      <p:ext uri="{BB962C8B-B14F-4D97-AF65-F5344CB8AC3E}">
        <p14:creationId xmlns:p14="http://schemas.microsoft.com/office/powerpoint/2010/main" val="1128714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D558-D51F-BB9E-BA12-7CC26353D77A}"/>
              </a:ext>
            </a:extLst>
          </p:cNvPr>
          <p:cNvSpPr>
            <a:spLocks noGrp="1"/>
          </p:cNvSpPr>
          <p:nvPr>
            <p:ph type="title"/>
          </p:nvPr>
        </p:nvSpPr>
        <p:spPr>
          <a:ln>
            <a:noFill/>
          </a:ln>
          <a:effectLst>
            <a:outerShdw blurRad="50800" dist="38100" dir="16200000" rotWithShape="0">
              <a:prstClr val="black">
                <a:alpha val="40000"/>
              </a:prstClr>
            </a:outerShdw>
          </a:effectLst>
          <a:scene3d>
            <a:camera prst="orthographicFront">
              <a:rot lat="0" lon="0" rev="0"/>
            </a:camera>
            <a:lightRig rig="balanced" dir="t">
              <a:rot lat="0" lon="0" rev="8700000"/>
            </a:lightRig>
          </a:scene3d>
          <a:sp3d>
            <a:bevelT w="190500" h="38100"/>
          </a:sp3d>
        </p:spPr>
        <p:txBody>
          <a:bodyPr>
            <a:noAutofit/>
          </a:bodyPr>
          <a:lstStyle/>
          <a:p>
            <a:r>
              <a:rPr lang="en-IN" sz="7200" b="1" i="1" dirty="0">
                <a:solidFill>
                  <a:srgbClr val="7030A0"/>
                </a:solidFill>
                <a:latin typeface="Algerian" panose="04020705040A02060702" pitchFamily="82" charset="0"/>
              </a:rPr>
              <a:t>MOTIVATION</a:t>
            </a:r>
          </a:p>
        </p:txBody>
      </p:sp>
      <p:sp>
        <p:nvSpPr>
          <p:cNvPr id="3" name="Content Placeholder 2">
            <a:extLst>
              <a:ext uri="{FF2B5EF4-FFF2-40B4-BE49-F238E27FC236}">
                <a16:creationId xmlns:a16="http://schemas.microsoft.com/office/drawing/2014/main" id="{AA0547C3-7328-9C42-B3DF-0060F95CE76B}"/>
              </a:ext>
            </a:extLst>
          </p:cNvPr>
          <p:cNvSpPr>
            <a:spLocks noGrp="1"/>
          </p:cNvSpPr>
          <p:nvPr>
            <p:ph idx="1"/>
          </p:nvPr>
        </p:nvSpPr>
        <p:spPr/>
        <p:txBody>
          <a:bodyPr/>
          <a:lstStyle/>
          <a:p>
            <a:r>
              <a:rPr lang="en-US" b="0" i="1" dirty="0">
                <a:solidFill>
                  <a:schemeClr val="tx1">
                    <a:lumMod val="95000"/>
                    <a:lumOff val="5000"/>
                  </a:schemeClr>
                </a:solidFill>
                <a:effectLst/>
                <a:latin typeface="Roboto" panose="020B0604020202020204" pitchFamily="2" charset="0"/>
              </a:rPr>
              <a:t>The primary goal of movie recommendation systems is to filter and predict only those movies that a corresponding user is most likely to want to watch. The </a:t>
            </a:r>
            <a:r>
              <a:rPr lang="en-US" b="0" i="1" u="none" strike="noStrike" dirty="0">
                <a:solidFill>
                  <a:schemeClr val="tx1">
                    <a:lumMod val="95000"/>
                    <a:lumOff val="5000"/>
                  </a:schemeClr>
                </a:solidFill>
                <a:effectLst/>
                <a:latin typeface="Roboto" panose="020B0604020202020204" pitchFamily="2" charset="0"/>
                <a:hlinkClick r:id="rId2">
                  <a:extLst>
                    <a:ext uri="{A12FA001-AC4F-418D-AE19-62706E023703}">
                      <ahyp:hlinkClr xmlns:ahyp="http://schemas.microsoft.com/office/drawing/2018/hyperlinkcolor" val="tx"/>
                    </a:ext>
                  </a:extLst>
                </a:hlinkClick>
              </a:rPr>
              <a:t>ML algorithms</a:t>
            </a:r>
            <a:r>
              <a:rPr lang="en-US" b="0" i="1" dirty="0">
                <a:solidFill>
                  <a:schemeClr val="tx1">
                    <a:lumMod val="95000"/>
                    <a:lumOff val="5000"/>
                  </a:schemeClr>
                </a:solidFill>
                <a:effectLst/>
                <a:latin typeface="Roboto" panose="020B0604020202020204" pitchFamily="2" charset="0"/>
              </a:rPr>
              <a:t> for these recommendation systems use the </a:t>
            </a:r>
            <a:r>
              <a:rPr lang="en-US" b="1" i="1" dirty="0">
                <a:solidFill>
                  <a:schemeClr val="tx1">
                    <a:lumMod val="95000"/>
                    <a:lumOff val="5000"/>
                  </a:schemeClr>
                </a:solidFill>
                <a:effectLst/>
                <a:latin typeface="Roboto" panose="020B0604020202020204" pitchFamily="2" charset="0"/>
              </a:rPr>
              <a:t>data</a:t>
            </a:r>
            <a:r>
              <a:rPr lang="en-US" b="0" i="1" dirty="0">
                <a:solidFill>
                  <a:schemeClr val="tx1">
                    <a:lumMod val="95000"/>
                    <a:lumOff val="5000"/>
                  </a:schemeClr>
                </a:solidFill>
                <a:effectLst/>
                <a:latin typeface="Roboto" panose="020B0604020202020204" pitchFamily="2" charset="0"/>
              </a:rPr>
              <a:t> about this user from the system’s database. This data is used to predict the future behavior of the user concerned based on the information from the past.</a:t>
            </a:r>
            <a:endParaRPr lang="en-IN" b="1" i="1" dirty="0">
              <a:solidFill>
                <a:schemeClr val="tx1">
                  <a:lumMod val="95000"/>
                  <a:lumOff val="5000"/>
                </a:schemeClr>
              </a:solidFill>
              <a:latin typeface="Bahnschrift Light" panose="020B0502040204020203" pitchFamily="34" charset="0"/>
            </a:endParaRPr>
          </a:p>
        </p:txBody>
      </p:sp>
    </p:spTree>
    <p:extLst>
      <p:ext uri="{BB962C8B-B14F-4D97-AF65-F5344CB8AC3E}">
        <p14:creationId xmlns:p14="http://schemas.microsoft.com/office/powerpoint/2010/main" val="6255639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7EF8-A6DA-98FC-3534-6918D56C2D7E}"/>
              </a:ext>
            </a:extLst>
          </p:cNvPr>
          <p:cNvSpPr>
            <a:spLocks noGrp="1"/>
          </p:cNvSpPr>
          <p:nvPr>
            <p:ph type="title" idx="4294967295"/>
          </p:nvPr>
        </p:nvSpPr>
        <p:spPr>
          <a:xfrm>
            <a:off x="487681" y="804863"/>
            <a:ext cx="11704320" cy="1049337"/>
          </a:xfrm>
          <a:ln>
            <a:noFill/>
          </a:ln>
          <a:effectLst>
            <a:outerShdw blurRad="50800" dist="38100" dir="16200000" rotWithShape="0">
              <a:prstClr val="black">
                <a:alpha val="40000"/>
              </a:prstClr>
            </a:outerShdw>
          </a:effectLst>
          <a:scene3d>
            <a:camera prst="orthographicFront">
              <a:rot lat="0" lon="0" rev="0"/>
            </a:camera>
            <a:lightRig rig="balanced" dir="t">
              <a:rot lat="0" lon="0" rev="8700000"/>
            </a:lightRig>
          </a:scene3d>
          <a:sp3d>
            <a:bevelT w="190500" h="38100"/>
          </a:sp3d>
        </p:spPr>
        <p:txBody>
          <a:bodyPr>
            <a:noAutofit/>
          </a:bodyPr>
          <a:lstStyle/>
          <a:p>
            <a:r>
              <a:rPr lang="en-IN" sz="7200" b="1" i="1" dirty="0">
                <a:solidFill>
                  <a:srgbClr val="7030A0"/>
                </a:solidFill>
                <a:latin typeface="Algerian" panose="04020705040A02060702" pitchFamily="82" charset="0"/>
              </a:rPr>
              <a:t>FUTURE SCOPE</a:t>
            </a:r>
          </a:p>
        </p:txBody>
      </p:sp>
      <p:sp>
        <p:nvSpPr>
          <p:cNvPr id="3" name="Content Placeholder 2">
            <a:extLst>
              <a:ext uri="{FF2B5EF4-FFF2-40B4-BE49-F238E27FC236}">
                <a16:creationId xmlns:a16="http://schemas.microsoft.com/office/drawing/2014/main" id="{CD09CE4B-9193-ED8D-7769-DA3FBF7C2AD2}"/>
              </a:ext>
            </a:extLst>
          </p:cNvPr>
          <p:cNvSpPr>
            <a:spLocks noGrp="1"/>
          </p:cNvSpPr>
          <p:nvPr>
            <p:ph idx="4294967295"/>
          </p:nvPr>
        </p:nvSpPr>
        <p:spPr>
          <a:xfrm>
            <a:off x="233681" y="2016125"/>
            <a:ext cx="11958320" cy="3449638"/>
          </a:xfrm>
        </p:spPr>
        <p:txBody>
          <a:bodyPr/>
          <a:lstStyle/>
          <a:p>
            <a:r>
              <a:rPr lang="en-US" b="1" i="1" dirty="0">
                <a:latin typeface="Bahnschrift Light" panose="020B0502040204020203" pitchFamily="34" charset="0"/>
              </a:rPr>
              <a:t>There is a future scope of this facility that many more features such as online lectures and video tutorials can be added as well as online pdf, Previous Year Question papers are uploaded to the submission facility, Scheduler helps them to schedule their study routine a feature of feedback and online group discussions among students where they can discuss various issues of engineering subjects can be added to this project thus making it more interactive more user friendly and project which fulfills each users need in the best way possible.</a:t>
            </a:r>
            <a:endParaRPr lang="en-IN" b="1" i="1" dirty="0">
              <a:latin typeface="Bahnschrift Light" panose="020B0502040204020203" pitchFamily="34" charset="0"/>
            </a:endParaRPr>
          </a:p>
        </p:txBody>
      </p:sp>
    </p:spTree>
    <p:extLst>
      <p:ext uri="{BB962C8B-B14F-4D97-AF65-F5344CB8AC3E}">
        <p14:creationId xmlns:p14="http://schemas.microsoft.com/office/powerpoint/2010/main" val="111596199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1659DF-A5D0-9A60-EBA9-72F958C3E25A}"/>
              </a:ext>
            </a:extLst>
          </p:cNvPr>
          <p:cNvPicPr>
            <a:picLocks noChangeAspect="1"/>
          </p:cNvPicPr>
          <p:nvPr/>
        </p:nvPicPr>
        <p:blipFill>
          <a:blip r:embed="rId2"/>
          <a:stretch>
            <a:fillRect/>
          </a:stretch>
        </p:blipFill>
        <p:spPr>
          <a:xfrm>
            <a:off x="0" y="0"/>
            <a:ext cx="12192000" cy="6187440"/>
          </a:xfrm>
          <a:prstGeom prst="rect">
            <a:avLst/>
          </a:prstGeom>
        </p:spPr>
      </p:pic>
    </p:spTree>
    <p:extLst>
      <p:ext uri="{BB962C8B-B14F-4D97-AF65-F5344CB8AC3E}">
        <p14:creationId xmlns:p14="http://schemas.microsoft.com/office/powerpoint/2010/main" val="183748986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F4CC31-51F2-D898-6414-2AE61D85589B}"/>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7199749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A888-3821-2CDB-4722-31E4BB77BEF8}"/>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IN" sz="7200" b="1" dirty="0">
                <a:solidFill>
                  <a:srgbClr val="7030A0"/>
                </a:solidFill>
                <a:latin typeface="Algerian" panose="04020705040A02060702" pitchFamily="82" charset="0"/>
              </a:rPr>
              <a:t>ACKNOWLEDGEMENT</a:t>
            </a:r>
          </a:p>
        </p:txBody>
      </p:sp>
      <p:sp>
        <p:nvSpPr>
          <p:cNvPr id="3" name="Content Placeholder 2">
            <a:extLst>
              <a:ext uri="{FF2B5EF4-FFF2-40B4-BE49-F238E27FC236}">
                <a16:creationId xmlns:a16="http://schemas.microsoft.com/office/drawing/2014/main" id="{3770D2BC-9C10-CD10-7470-A405A502D055}"/>
              </a:ext>
            </a:extLst>
          </p:cNvPr>
          <p:cNvSpPr>
            <a:spLocks noGrp="1"/>
          </p:cNvSpPr>
          <p:nvPr>
            <p:ph idx="1"/>
          </p:nvPr>
        </p:nvSpPr>
        <p:spPr>
          <a:xfrm>
            <a:off x="1451579" y="2015732"/>
            <a:ext cx="9603275" cy="4037749"/>
          </a:xfrm>
        </p:spPr>
        <p:txBody>
          <a:bodyPr>
            <a:normAutofit lnSpcReduction="10000"/>
          </a:bodyPr>
          <a:lstStyle/>
          <a:p>
            <a:pPr marL="342900" lvl="0" indent="-342900" fontAlgn="base">
              <a:lnSpc>
                <a:spcPct val="107000"/>
              </a:lnSpc>
              <a:spcAft>
                <a:spcPts val="685"/>
              </a:spcAft>
              <a:buClr>
                <a:srgbClr val="000000"/>
              </a:buClr>
              <a:buSzPts val="1450"/>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It gives us a great sense of pleasure to present the synopsis of the </a:t>
            </a:r>
            <a:r>
              <a:rPr lang="en-IN" sz="1800" dirty="0" err="1">
                <a:solidFill>
                  <a:srgbClr val="000000"/>
                </a:solidFill>
                <a:effectLst/>
                <a:latin typeface="Times New Roman" panose="02020603050405020304" pitchFamily="18" charset="0"/>
                <a:ea typeface="Times New Roman" panose="02020603050405020304" pitchFamily="18" charset="0"/>
              </a:rPr>
              <a:t>B.Tech</a:t>
            </a:r>
            <a:r>
              <a:rPr lang="en-IN" sz="1800" dirty="0">
                <a:solidFill>
                  <a:srgbClr val="000000"/>
                </a:solidFill>
                <a:effectLst/>
                <a:latin typeface="Times New Roman" panose="02020603050405020304" pitchFamily="18" charset="0"/>
                <a:ea typeface="Times New Roman" panose="02020603050405020304" pitchFamily="18" charset="0"/>
              </a:rPr>
              <a:t> mini project undertaken during </a:t>
            </a:r>
            <a:r>
              <a:rPr lang="en-IN" sz="1800" dirty="0" err="1">
                <a:solidFill>
                  <a:srgbClr val="000000"/>
                </a:solidFill>
                <a:effectLst/>
                <a:latin typeface="Times New Roman" panose="02020603050405020304" pitchFamily="18" charset="0"/>
                <a:ea typeface="Times New Roman" panose="02020603050405020304" pitchFamily="18" charset="0"/>
              </a:rPr>
              <a:t>B.Tech</a:t>
            </a:r>
            <a:r>
              <a:rPr lang="en-IN" sz="1800" dirty="0">
                <a:solidFill>
                  <a:srgbClr val="000000"/>
                </a:solidFill>
                <a:effectLst/>
                <a:latin typeface="Times New Roman" panose="02020603050405020304" pitchFamily="18" charset="0"/>
                <a:ea typeface="Times New Roman" panose="02020603050405020304" pitchFamily="18" charset="0"/>
              </a:rPr>
              <a:t> III Year. This project is going to be an acknowledgement to the inspiration, drive and technical assistance will be contributed to it by many individuals. We owe special debt of gratitude to Dr Sumit Nagar, Technical Trainer, for providing us with an encouraging platform to develop this project, which thus helped us in shaping our abilities towards a constructive goal and for his constant support and guidance to our work. We also do not like miss the opportunity to acknowledge the contribution of all faculty members of the department for their kind guidance and co-operation.</a:t>
            </a:r>
          </a:p>
          <a:p>
            <a:pPr marL="342900" lvl="0" indent="-342900" fontAlgn="base">
              <a:lnSpc>
                <a:spcPct val="107000"/>
              </a:lnSpc>
              <a:spcAft>
                <a:spcPts val="685"/>
              </a:spcAft>
              <a:buClr>
                <a:srgbClr val="000000"/>
              </a:buClr>
              <a:buSzPts val="1450"/>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Divyansh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bhargava</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201500231</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fontAlgn="base">
              <a:lnSpc>
                <a:spcPct val="107000"/>
              </a:lnSpc>
              <a:spcAft>
                <a:spcPts val="685"/>
              </a:spcAft>
              <a:buClr>
                <a:srgbClr val="000000"/>
              </a:buClr>
              <a:buSzPts val="145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Anurag Singh (</a:t>
            </a:r>
            <a:r>
              <a:rPr lang="en-IN" sz="18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201500127</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fontAlgn="base">
              <a:lnSpc>
                <a:spcPct val="107000"/>
              </a:lnSpc>
              <a:spcAft>
                <a:spcPts val="685"/>
              </a:spcAft>
              <a:buClr>
                <a:srgbClr val="000000"/>
              </a:buClr>
              <a:buSzPts val="1450"/>
              <a:buFont typeface="+mj-lt"/>
              <a:buAutoNum type="arabicPeriod"/>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Aryan Gupta (</a:t>
            </a:r>
            <a:r>
              <a:rPr lang="en-IN" sz="1800" i="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201500150</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3025" marR="129540" indent="-6350" algn="just">
              <a:lnSpc>
                <a:spcPct val="197000"/>
              </a:lnSpc>
              <a:spcAft>
                <a:spcPts val="815"/>
              </a:spcAft>
            </a:pP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23017107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6E4C-91EB-1B3F-C45D-3CF2DE949BF4}"/>
              </a:ext>
            </a:extLst>
          </p:cNvPr>
          <p:cNvSpPr>
            <a:spLocks noGrp="1"/>
          </p:cNvSpPr>
          <p:nvPr>
            <p:ph type="title"/>
          </p:nvPr>
        </p:nvSpPr>
        <p:spPr>
          <a:ln>
            <a:noFill/>
          </a:ln>
          <a:effectLst>
            <a:glow rad="228600">
              <a:schemeClr val="accent1">
                <a:satMod val="175000"/>
                <a:alpha val="40000"/>
              </a:schemeClr>
            </a:glow>
            <a:outerShdw blurRad="50800" dist="38100" dir="16200000"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txBody>
          <a:bodyPr>
            <a:noAutofit/>
          </a:bodyPr>
          <a:lstStyle/>
          <a:p>
            <a:r>
              <a:rPr lang="en-IN" sz="7200" i="1" dirty="0">
                <a:solidFill>
                  <a:srgbClr val="7030A0"/>
                </a:solidFill>
                <a:latin typeface="Algerian" panose="04020705040A02060702" pitchFamily="82" charset="0"/>
              </a:rPr>
              <a:t>ABSTRACT</a:t>
            </a:r>
          </a:p>
        </p:txBody>
      </p:sp>
      <p:sp>
        <p:nvSpPr>
          <p:cNvPr id="3" name="Content Placeholder 2">
            <a:extLst>
              <a:ext uri="{FF2B5EF4-FFF2-40B4-BE49-F238E27FC236}">
                <a16:creationId xmlns:a16="http://schemas.microsoft.com/office/drawing/2014/main" id="{6E2CD7A8-638A-AD9C-9FB8-699E8CAC72FC}"/>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project aims to generate meaningful recommendations to a collection of users for movies or books that might interest </a:t>
            </a:r>
            <a:r>
              <a:rPr lang="en-US" sz="18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them.Recommender</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system tries to filter the users' data to come up </a:t>
            </a:r>
            <a:r>
              <a:rPr lang="en-US" sz="18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withthe</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exact amount of information required according to the needs </a:t>
            </a:r>
            <a:r>
              <a:rPr lang="en-US" sz="18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andpreferences</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of the users. Hence there is an increase in the </a:t>
            </a:r>
            <a:r>
              <a:rPr lang="en-US" sz="18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demandof</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recommender system to tackle the data overload.</a:t>
            </a:r>
          </a:p>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ML algorithms for these recommendation systems use the data about this user from the system’s database .</a:t>
            </a:r>
          </a:p>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 algorithm is designed to provide the resources in a more easy way </a:t>
            </a:r>
            <a:r>
              <a:rPr lang="en-US" sz="18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sothat</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the user doesn’t have to search for any movie or </a:t>
            </a:r>
            <a:r>
              <a:rPr lang="en-US" sz="18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book.Through</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this, the user can save time and see/read their </a:t>
            </a:r>
            <a:r>
              <a:rPr lang="en-US" sz="18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favourite</a:t>
            </a:r>
            <a:r>
              <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movies/books more efficiently.</a:t>
            </a:r>
            <a:b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br>
            <a:endParaRPr lang="en-IN" dirty="0"/>
          </a:p>
        </p:txBody>
      </p:sp>
    </p:spTree>
    <p:extLst>
      <p:ext uri="{BB962C8B-B14F-4D97-AF65-F5344CB8AC3E}">
        <p14:creationId xmlns:p14="http://schemas.microsoft.com/office/powerpoint/2010/main" val="2585953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4424-2622-2A6C-1116-A1E01A434604}"/>
              </a:ext>
            </a:extLst>
          </p:cNvPr>
          <p:cNvSpPr>
            <a:spLocks noGrp="1"/>
          </p:cNvSpPr>
          <p:nvPr>
            <p:ph type="title"/>
          </p:nvPr>
        </p:nvSpPr>
        <p:spPr>
          <a:ln>
            <a:noFill/>
          </a:ln>
          <a:effectLst>
            <a:outerShdw blurRad="50800" dist="38100" dir="18900000" algn="b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txBody>
          <a:bodyPr>
            <a:noAutofit/>
          </a:bodyPr>
          <a:lstStyle/>
          <a:p>
            <a:r>
              <a:rPr lang="en-IN" sz="7200" b="1" i="1" dirty="0">
                <a:solidFill>
                  <a:schemeClr val="accent3">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837BEAC9-4588-D9F0-13B4-757D502B7AD2}"/>
              </a:ext>
            </a:extLst>
          </p:cNvPr>
          <p:cNvSpPr>
            <a:spLocks noGrp="1"/>
          </p:cNvSpPr>
          <p:nvPr>
            <p:ph idx="1"/>
          </p:nvPr>
        </p:nvSpPr>
        <p:spPr/>
        <p:txBody>
          <a:bodyPr>
            <a:norm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In this, we will build one interesting application that will related with</a:t>
            </a:r>
            <a:r>
              <a:rPr lang="en-IN" sz="1800" spc="5"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a:t>
            </a:r>
            <a:r>
              <a:rPr lang="en-IN" sz="1800" spc="-2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recommendations</a:t>
            </a:r>
            <a:r>
              <a:rPr lang="en-IN" sz="1800" spc="-25"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provided</a:t>
            </a:r>
            <a:r>
              <a:rPr lang="en-IN" sz="1800" spc="-15"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to</a:t>
            </a:r>
            <a:r>
              <a:rPr lang="en-IN" sz="1800" spc="-1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the</a:t>
            </a:r>
            <a:r>
              <a:rPr lang="en-IN" sz="1800" spc="-2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users.To</a:t>
            </a:r>
            <a:r>
              <a:rPr lang="en-IN" sz="1800" spc="-1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build</a:t>
            </a:r>
            <a:r>
              <a:rPr lang="en-IN" sz="1800" spc="-15"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this</a:t>
            </a:r>
            <a:r>
              <a:rPr lang="en-IN" sz="1800" spc="-25"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application</a:t>
            </a:r>
            <a:r>
              <a:rPr lang="en-IN" sz="1800" spc="-385"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we will use HTML, CSS, JavaScript and Python. This is one of the exciting and</a:t>
            </a:r>
            <a:r>
              <a:rPr lang="en-IN" sz="1800" spc="5"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thrilling applications. While building this application we have used</a:t>
            </a:r>
            <a:r>
              <a:rPr lang="en-IN" sz="1800" spc="5"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various libraries. </a:t>
            </a:r>
          </a:p>
          <a:p>
            <a:r>
              <a:rPr lang="en-IN" sz="1800" dirty="0">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In our Project, there are two recommendation systems, one of which </a:t>
            </a:r>
            <a:r>
              <a:rPr lang="en-IN" sz="1800" dirty="0" err="1">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isfor</a:t>
            </a:r>
            <a:r>
              <a:rPr lang="en-IN" sz="1800" dirty="0">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 Movies and the other one is of Books. In the Movies section, the </a:t>
            </a:r>
            <a:r>
              <a:rPr lang="en-IN" sz="1800" dirty="0" err="1">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userhave</a:t>
            </a:r>
            <a:r>
              <a:rPr lang="en-IN" sz="1800" dirty="0">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 to search the movie in the search bar, based on the type of the </a:t>
            </a:r>
            <a:r>
              <a:rPr lang="en-IN" sz="1800" dirty="0" err="1">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moviesearched</a:t>
            </a:r>
            <a:r>
              <a:rPr lang="en-IN" sz="1800" dirty="0">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 and user personality, the system will show the </a:t>
            </a:r>
            <a:r>
              <a:rPr lang="en-IN" sz="1800" dirty="0" err="1">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recommendedmovies</a:t>
            </a:r>
            <a:r>
              <a:rPr lang="en-IN" sz="1800" dirty="0">
                <a:solidFill>
                  <a:srgbClr val="000000"/>
                </a:solidFill>
                <a:effectLst/>
                <a:latin typeface="Times New Roman" panose="02020603050405020304" pitchFamily="18" charset="0"/>
                <a:ea typeface="Consolas" panose="020B0609020204030204" pitchFamily="49" charset="0"/>
                <a:cs typeface="Consolas" panose="020B0609020204030204" pitchFamily="49" charset="0"/>
              </a:rPr>
              <a:t> to the user.</a:t>
            </a:r>
            <a:endParaRPr lang="en-IN" sz="1800" dirty="0">
              <a:solidFill>
                <a:srgbClr val="000000"/>
              </a:solidFill>
              <a:effectLst/>
              <a:latin typeface="Calibri" panose="020F0502020204030204" pitchFamily="34" charset="0"/>
              <a:ea typeface="Calibri" panose="020F0502020204030204" pitchFamily="34" charset="0"/>
            </a:endParaRPr>
          </a:p>
          <a:p>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744294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B99-C46D-CC07-DF69-2E15B44CF0BD}"/>
              </a:ext>
            </a:extLst>
          </p:cNvPr>
          <p:cNvSpPr>
            <a:spLocks noGrp="1"/>
          </p:cNvSpPr>
          <p:nvPr>
            <p:ph type="title"/>
          </p:nvPr>
        </p:nvSpPr>
        <p:spPr>
          <a:xfrm>
            <a:off x="1451579" y="804519"/>
            <a:ext cx="9603275" cy="993801"/>
          </a:xfrm>
          <a:effectLst>
            <a:outerShdw blurRad="50800" dist="38100" dir="18900000" algn="bl" rotWithShape="0">
              <a:prstClr val="black">
                <a:alpha val="40000"/>
              </a:prstClr>
            </a:outerShdw>
          </a:effectLst>
        </p:spPr>
        <p:txBody>
          <a:bodyPr>
            <a:normAutofit/>
          </a:bodyPr>
          <a:lstStyle/>
          <a:p>
            <a:r>
              <a:rPr lang="en-IN" sz="4800" b="1" i="1" dirty="0">
                <a:solidFill>
                  <a:srgbClr val="7030A0"/>
                </a:solidFill>
                <a:latin typeface="Algerian" panose="04020705040A02060702" pitchFamily="82" charset="0"/>
              </a:rPr>
              <a:t>Process used by our site</a:t>
            </a:r>
          </a:p>
        </p:txBody>
      </p:sp>
      <p:sp>
        <p:nvSpPr>
          <p:cNvPr id="3" name="Content Placeholder 2">
            <a:extLst>
              <a:ext uri="{FF2B5EF4-FFF2-40B4-BE49-F238E27FC236}">
                <a16:creationId xmlns:a16="http://schemas.microsoft.com/office/drawing/2014/main" id="{09A865D9-EF9F-F600-D51C-93BFA4AC8CD5}"/>
              </a:ext>
            </a:extLst>
          </p:cNvPr>
          <p:cNvSpPr>
            <a:spLocks noGrp="1"/>
          </p:cNvSpPr>
          <p:nvPr>
            <p:ph idx="1"/>
          </p:nvPr>
        </p:nvSpPr>
        <p:spPr>
          <a:xfrm>
            <a:off x="1451579" y="2015732"/>
            <a:ext cx="9603275" cy="3821189"/>
          </a:xfrm>
        </p:spPr>
        <p:txBody>
          <a:bodyPr>
            <a:normAutofit/>
          </a:bodyPr>
          <a:lstStyle/>
          <a:p>
            <a:r>
              <a:rPr lang="en-US" i="1" dirty="0">
                <a:latin typeface="Bahnschrift Light" panose="020B0502040204020203" pitchFamily="34" charset="0"/>
              </a:rPr>
              <a:t>Step 1: Welcome to the recommendation system site.</a:t>
            </a:r>
          </a:p>
          <a:p>
            <a:r>
              <a:rPr lang="en-US" i="1" dirty="0">
                <a:latin typeface="Bahnschrift Light" panose="020B0502040204020203" pitchFamily="34" charset="0"/>
              </a:rPr>
              <a:t>Step 2: Go to services.</a:t>
            </a:r>
          </a:p>
          <a:p>
            <a:r>
              <a:rPr lang="en-US" i="1" dirty="0">
                <a:latin typeface="Bahnschrift Light" panose="020B0502040204020203" pitchFamily="34" charset="0"/>
              </a:rPr>
              <a:t>Step3: Choose one option book recommendation or movie recommendation.</a:t>
            </a:r>
          </a:p>
          <a:p>
            <a:r>
              <a:rPr lang="en-US" i="1" dirty="0">
                <a:latin typeface="Bahnschrift Light" panose="020B0502040204020203" pitchFamily="34" charset="0"/>
              </a:rPr>
              <a:t>Step 4: If  we choose  movie recommendation option then search for a movie , we will get  all other    similar movies.</a:t>
            </a:r>
          </a:p>
          <a:p>
            <a:r>
              <a:rPr lang="en-US" i="1" dirty="0">
                <a:latin typeface="Bahnschrift Light" panose="020B0502040204020203" pitchFamily="34" charset="0"/>
              </a:rPr>
              <a:t> Step 5: If  we choose  book recommendation option then search for a book, we will get  all other    similar books.</a:t>
            </a:r>
          </a:p>
          <a:p>
            <a:endParaRPr lang="en-US" i="1" dirty="0">
              <a:latin typeface="Bahnschrift Light" panose="020B0502040204020203" pitchFamily="34" charset="0"/>
            </a:endParaRPr>
          </a:p>
        </p:txBody>
      </p:sp>
    </p:spTree>
    <p:extLst>
      <p:ext uri="{BB962C8B-B14F-4D97-AF65-F5344CB8AC3E}">
        <p14:creationId xmlns:p14="http://schemas.microsoft.com/office/powerpoint/2010/main" val="4073097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397CDF-98A1-52A1-2889-E911EDAE7A2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56438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487ADE-2207-1311-90E5-5434901D763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25130821"/>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B86FAD-AC9D-1ECA-9E74-DB5DC11B4A96}"/>
              </a:ext>
            </a:extLst>
          </p:cNvPr>
          <p:cNvPicPr>
            <a:picLocks noChangeAspect="1"/>
          </p:cNvPicPr>
          <p:nvPr/>
        </p:nvPicPr>
        <p:blipFill>
          <a:blip r:embed="rId2"/>
          <a:stretch>
            <a:fillRect/>
          </a:stretch>
        </p:blipFill>
        <p:spPr>
          <a:xfrm>
            <a:off x="0" y="-1"/>
            <a:ext cx="12192000" cy="7032171"/>
          </a:xfrm>
          <a:prstGeom prst="rect">
            <a:avLst/>
          </a:prstGeom>
        </p:spPr>
      </p:pic>
    </p:spTree>
    <p:extLst>
      <p:ext uri="{BB962C8B-B14F-4D97-AF65-F5344CB8AC3E}">
        <p14:creationId xmlns:p14="http://schemas.microsoft.com/office/powerpoint/2010/main" val="6909513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183</TotalTime>
  <Words>639</Words>
  <Application>Microsoft Office PowerPoint</Application>
  <PresentationFormat>Widescreen</PresentationFormat>
  <Paragraphs>23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Bahnschrift Light</vt:lpstr>
      <vt:lpstr>Calibri</vt:lpstr>
      <vt:lpstr>Gill Sans MT</vt:lpstr>
      <vt:lpstr>Roboto</vt:lpstr>
      <vt:lpstr>Times New Roman</vt:lpstr>
      <vt:lpstr>Gallery</vt:lpstr>
      <vt:lpstr>Recommendation system</vt:lpstr>
      <vt:lpstr>PowerPoint Presentation</vt:lpstr>
      <vt:lpstr>ACKNOWLEDGEMENT</vt:lpstr>
      <vt:lpstr>ABSTRACT</vt:lpstr>
      <vt:lpstr>INTRODUCTION</vt:lpstr>
      <vt:lpstr>Process used by our site</vt:lpstr>
      <vt:lpstr>PowerPoint Presentation</vt:lpstr>
      <vt:lpstr>PowerPoint Presentation</vt:lpstr>
      <vt:lpstr>PowerPoint Presentation</vt:lpstr>
      <vt:lpstr>PowerPoint Presentation</vt:lpstr>
      <vt:lpstr>PowerPoint Presentation</vt:lpstr>
      <vt:lpstr>PowerPoint Presentation</vt:lpstr>
      <vt:lpstr>MOTIVATION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material site</dc:title>
  <dc:creator>Divyansh Bhargava</dc:creator>
  <cp:lastModifiedBy>Divyansh Bhargava</cp:lastModifiedBy>
  <cp:revision>4</cp:revision>
  <dcterms:created xsi:type="dcterms:W3CDTF">2023-04-23T17:00:35Z</dcterms:created>
  <dcterms:modified xsi:type="dcterms:W3CDTF">2023-04-28T04:39:51Z</dcterms:modified>
</cp:coreProperties>
</file>