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80" r:id="rId2"/>
    <p:sldId id="286" r:id="rId3"/>
    <p:sldId id="283" r:id="rId4"/>
    <p:sldId id="303" r:id="rId5"/>
    <p:sldId id="278" r:id="rId6"/>
    <p:sldId id="287" r:id="rId7"/>
    <p:sldId id="288" r:id="rId8"/>
    <p:sldId id="284" r:id="rId9"/>
    <p:sldId id="289" r:id="rId10"/>
    <p:sldId id="290" r:id="rId11"/>
    <p:sldId id="291" r:id="rId12"/>
    <p:sldId id="292" r:id="rId13"/>
    <p:sldId id="293" r:id="rId14"/>
    <p:sldId id="304" r:id="rId15"/>
    <p:sldId id="294" r:id="rId16"/>
    <p:sldId id="295" r:id="rId17"/>
    <p:sldId id="296" r:id="rId18"/>
    <p:sldId id="297" r:id="rId19"/>
    <p:sldId id="298" r:id="rId20"/>
    <p:sldId id="299" r:id="rId21"/>
    <p:sldId id="300" r:id="rId22"/>
    <p:sldId id="301" r:id="rId23"/>
    <p:sldId id="302" r:id="rId24"/>
    <p:sldId id="306" r:id="rId25"/>
    <p:sldId id="305" r:id="rId26"/>
    <p:sldId id="285" r:id="rId27"/>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032E33-9567-DC8E-3818-9C6E4F112D8C}" name="Stacey Greene" initials="SG" userId="S::agreene@stevens.edu::8691361d-68f7-40e3-a002-b2b2c8069a8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6"/>
    <p:restoredTop sz="96327"/>
  </p:normalViewPr>
  <p:slideViewPr>
    <p:cSldViewPr snapToGrid="0" snapToObjects="1">
      <p:cViewPr varScale="1">
        <p:scale>
          <a:sx n="106" d="100"/>
          <a:sy n="106" d="100"/>
        </p:scale>
        <p:origin x="11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Sheet1!$A$2:$A$8</c:f>
              <c:strCache>
                <c:ptCount val="7"/>
                <c:pt idx="0">
                  <c:v>RF</c:v>
                </c:pt>
                <c:pt idx="1">
                  <c:v>KNN</c:v>
                </c:pt>
                <c:pt idx="2">
                  <c:v>DTREE</c:v>
                </c:pt>
                <c:pt idx="3">
                  <c:v>LR</c:v>
                </c:pt>
                <c:pt idx="4">
                  <c:v>NB</c:v>
                </c:pt>
                <c:pt idx="5">
                  <c:v>XGB</c:v>
                </c:pt>
                <c:pt idx="6">
                  <c:v>ADA</c:v>
                </c:pt>
              </c:strCache>
            </c:strRef>
          </c:cat>
          <c:val>
            <c:numRef>
              <c:f>Sheet1!$B$2:$B$8</c:f>
              <c:numCache>
                <c:formatCode>General</c:formatCode>
                <c:ptCount val="7"/>
                <c:pt idx="0">
                  <c:v>0.72</c:v>
                </c:pt>
                <c:pt idx="1">
                  <c:v>0.71</c:v>
                </c:pt>
                <c:pt idx="2">
                  <c:v>0.73</c:v>
                </c:pt>
                <c:pt idx="3">
                  <c:v>0.69</c:v>
                </c:pt>
                <c:pt idx="4">
                  <c:v>0.63</c:v>
                </c:pt>
                <c:pt idx="5">
                  <c:v>0.74</c:v>
                </c:pt>
                <c:pt idx="6">
                  <c:v>0.72</c:v>
                </c:pt>
              </c:numCache>
            </c:numRef>
          </c:val>
          <c:extLst>
            <c:ext xmlns:c16="http://schemas.microsoft.com/office/drawing/2014/chart" uri="{C3380CC4-5D6E-409C-BE32-E72D297353CC}">
              <c16:uniqueId val="{00000000-A071-4B73-8AD3-3E1905D0A5FD}"/>
            </c:ext>
          </c:extLst>
        </c:ser>
        <c:ser>
          <c:idx val="1"/>
          <c:order val="1"/>
          <c:tx>
            <c:strRef>
              <c:f>Sheet1!$C$1</c:f>
              <c:strCache>
                <c:ptCount val="1"/>
                <c:pt idx="0">
                  <c:v>F1</c:v>
                </c:pt>
              </c:strCache>
            </c:strRef>
          </c:tx>
          <c:spPr>
            <a:solidFill>
              <a:schemeClr val="accent2"/>
            </a:solidFill>
            <a:ln>
              <a:noFill/>
            </a:ln>
            <a:effectLst/>
          </c:spPr>
          <c:invertIfNegative val="0"/>
          <c:cat>
            <c:strRef>
              <c:f>Sheet1!$A$2:$A$8</c:f>
              <c:strCache>
                <c:ptCount val="7"/>
                <c:pt idx="0">
                  <c:v>RF</c:v>
                </c:pt>
                <c:pt idx="1">
                  <c:v>KNN</c:v>
                </c:pt>
                <c:pt idx="2">
                  <c:v>DTREE</c:v>
                </c:pt>
                <c:pt idx="3">
                  <c:v>LR</c:v>
                </c:pt>
                <c:pt idx="4">
                  <c:v>NB</c:v>
                </c:pt>
                <c:pt idx="5">
                  <c:v>XGB</c:v>
                </c:pt>
                <c:pt idx="6">
                  <c:v>ADA</c:v>
                </c:pt>
              </c:strCache>
            </c:strRef>
          </c:cat>
          <c:val>
            <c:numRef>
              <c:f>Sheet1!$C$2:$C$8</c:f>
              <c:numCache>
                <c:formatCode>General</c:formatCode>
                <c:ptCount val="7"/>
                <c:pt idx="0">
                  <c:v>0.71</c:v>
                </c:pt>
                <c:pt idx="1">
                  <c:v>0.7</c:v>
                </c:pt>
                <c:pt idx="2">
                  <c:v>0.73</c:v>
                </c:pt>
                <c:pt idx="3">
                  <c:v>0.7</c:v>
                </c:pt>
                <c:pt idx="4">
                  <c:v>0.6</c:v>
                </c:pt>
                <c:pt idx="5">
                  <c:v>0.73</c:v>
                </c:pt>
                <c:pt idx="6">
                  <c:v>0.72</c:v>
                </c:pt>
              </c:numCache>
            </c:numRef>
          </c:val>
          <c:extLst>
            <c:ext xmlns:c16="http://schemas.microsoft.com/office/drawing/2014/chart" uri="{C3380CC4-5D6E-409C-BE32-E72D297353CC}">
              <c16:uniqueId val="{00000001-A071-4B73-8AD3-3E1905D0A5FD}"/>
            </c:ext>
          </c:extLst>
        </c:ser>
        <c:dLbls>
          <c:showLegendKey val="0"/>
          <c:showVal val="0"/>
          <c:showCatName val="0"/>
          <c:showSerName val="0"/>
          <c:showPercent val="0"/>
          <c:showBubbleSize val="0"/>
        </c:dLbls>
        <c:gapWidth val="219"/>
        <c:overlap val="-27"/>
        <c:axId val="5908095"/>
        <c:axId val="2058798688"/>
      </c:barChart>
      <c:catAx>
        <c:axId val="5908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8798688"/>
        <c:crosses val="autoZero"/>
        <c:auto val="1"/>
        <c:lblAlgn val="ctr"/>
        <c:lblOffset val="100"/>
        <c:noMultiLvlLbl val="0"/>
      </c:catAx>
      <c:valAx>
        <c:axId val="2058798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08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48F17-CD88-C84D-81CB-EFB18C377763}"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B341C-843E-6244-9C40-DD933A1134AC}" type="slidenum">
              <a:rPr lang="en-US" smtClean="0"/>
              <a:t>‹#›</a:t>
            </a:fld>
            <a:endParaRPr lang="en-US"/>
          </a:p>
        </p:txBody>
      </p:sp>
    </p:spTree>
    <p:extLst>
      <p:ext uri="{BB962C8B-B14F-4D97-AF65-F5344CB8AC3E}">
        <p14:creationId xmlns:p14="http://schemas.microsoft.com/office/powerpoint/2010/main" val="11862477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7BEC07CF-DE1C-5A16-AFE3-58045ECDE00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subtitle</a:t>
            </a:r>
          </a:p>
        </p:txBody>
      </p:sp>
      <p:sp>
        <p:nvSpPr>
          <p:cNvPr id="17" name="Text Placeholder 16">
            <a:extLst>
              <a:ext uri="{FF2B5EF4-FFF2-40B4-BE49-F238E27FC236}">
                <a16:creationId xmlns:a16="http://schemas.microsoft.com/office/drawing/2014/main" id="{E6F838CB-CD72-2334-C381-9BF56F85A624}"/>
              </a:ext>
            </a:extLst>
          </p:cNvPr>
          <p:cNvSpPr>
            <a:spLocks noGrp="1"/>
          </p:cNvSpPr>
          <p:nvPr>
            <p:ph type="body" sz="quarter" idx="11" hasCustomPrompt="1"/>
          </p:nvPr>
        </p:nvSpPr>
        <p:spPr>
          <a:xfrm>
            <a:off x="4675910" y="5690085"/>
            <a:ext cx="6854708"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dirty="0"/>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16209" y="6342033"/>
            <a:ext cx="1114406"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Date</a:t>
            </a:r>
          </a:p>
        </p:txBody>
      </p:sp>
    </p:spTree>
    <p:extLst>
      <p:ext uri="{BB962C8B-B14F-4D97-AF65-F5344CB8AC3E}">
        <p14:creationId xmlns:p14="http://schemas.microsoft.com/office/powerpoint/2010/main" val="11798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3490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Click to edit subhead</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81142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F436CFC-B187-8D35-9B90-53CDD3C63724}"/>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20051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Click to edit subhead</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50823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hea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FB8F7E-E499-364F-DBBC-112AB229FB0F}"/>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9" name="Text Placeholder 3">
            <a:extLst>
              <a:ext uri="{FF2B5EF4-FFF2-40B4-BE49-F238E27FC236}">
                <a16:creationId xmlns:a16="http://schemas.microsoft.com/office/drawing/2014/main" id="{C2104D11-CF58-8BD0-F89F-27B8D217FA90}"/>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Click to edit subhead</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2325836"/>
            <a:ext cx="5181600"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2325836"/>
            <a:ext cx="5181600"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97548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4C1-7A20-8CB4-3DD4-EB8A50BB8128}"/>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3" name="Text Placeholder 2">
            <a:extLst>
              <a:ext uri="{FF2B5EF4-FFF2-40B4-BE49-F238E27FC236}">
                <a16:creationId xmlns:a16="http://schemas.microsoft.com/office/drawing/2014/main" id="{817277B2-0A2F-FA77-9E15-CA3A58A5B545}"/>
              </a:ext>
            </a:extLst>
          </p:cNvPr>
          <p:cNvSpPr>
            <a:spLocks noGrp="1"/>
          </p:cNvSpPr>
          <p:nvPr>
            <p:ph type="body" idx="1" hasCustomPrompt="1"/>
          </p:nvPr>
        </p:nvSpPr>
        <p:spPr>
          <a:xfrm>
            <a:off x="644772"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text</a:t>
            </a:r>
          </a:p>
        </p:txBody>
      </p:sp>
      <p:sp>
        <p:nvSpPr>
          <p:cNvPr id="4" name="Content Placeholder 3">
            <a:extLst>
              <a:ext uri="{FF2B5EF4-FFF2-40B4-BE49-F238E27FC236}">
                <a16:creationId xmlns:a16="http://schemas.microsoft.com/office/drawing/2014/main" id="{07B25F01-3996-B6B6-F8FD-75E9120A8843}"/>
              </a:ext>
            </a:extLst>
          </p:cNvPr>
          <p:cNvSpPr>
            <a:spLocks noGrp="1"/>
          </p:cNvSpPr>
          <p:nvPr>
            <p:ph sz="half" idx="2" hasCustomPrompt="1"/>
          </p:nvPr>
        </p:nvSpPr>
        <p:spPr>
          <a:xfrm>
            <a:off x="644772" y="2505075"/>
            <a:ext cx="5157787" cy="3684588"/>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F473F84-FD9A-282A-FBCC-F5ADD527FC9F}"/>
              </a:ext>
            </a:extLst>
          </p:cNvPr>
          <p:cNvSpPr>
            <a:spLocks noGrp="1"/>
          </p:cNvSpPr>
          <p:nvPr>
            <p:ph type="body" sz="quarter" idx="3" hasCustomPrompt="1"/>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text</a:t>
            </a:r>
          </a:p>
        </p:txBody>
      </p:sp>
      <p:sp>
        <p:nvSpPr>
          <p:cNvPr id="6" name="Content Placeholder 5">
            <a:extLst>
              <a:ext uri="{FF2B5EF4-FFF2-40B4-BE49-F238E27FC236}">
                <a16:creationId xmlns:a16="http://schemas.microsoft.com/office/drawing/2014/main" id="{5EE5DE14-382A-1AC7-A660-8E5831B83608}"/>
              </a:ext>
            </a:extLst>
          </p:cNvPr>
          <p:cNvSpPr>
            <a:spLocks noGrp="1"/>
          </p:cNvSpPr>
          <p:nvPr>
            <p:ph sz="quarter" idx="4" hasCustomPrompt="1"/>
          </p:nvPr>
        </p:nvSpPr>
        <p:spPr>
          <a:xfrm>
            <a:off x="6172202" y="2505075"/>
            <a:ext cx="5183188" cy="3684588"/>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9E6D1FFC-28E6-E13A-7721-39658D2AA087}"/>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920924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7957-9EED-8271-0E72-EFAE0371AF15}"/>
              </a:ext>
            </a:extLst>
          </p:cNvPr>
          <p:cNvSpPr>
            <a:spLocks noGrp="1"/>
          </p:cNvSpPr>
          <p:nvPr>
            <p:ph type="title" hasCustomPrompt="1"/>
          </p:nvPr>
        </p:nvSpPr>
        <p:spPr/>
        <p:txBody>
          <a:bodyPr/>
          <a:lstStyle/>
          <a:p>
            <a:r>
              <a:rPr lang="en-US" dirty="0"/>
              <a:t>CLICK TO EDIT TITLE</a:t>
            </a:r>
          </a:p>
        </p:txBody>
      </p:sp>
      <p:sp>
        <p:nvSpPr>
          <p:cNvPr id="5" name="Slide Number Placeholder 4">
            <a:extLst>
              <a:ext uri="{FF2B5EF4-FFF2-40B4-BE49-F238E27FC236}">
                <a16:creationId xmlns:a16="http://schemas.microsoft.com/office/drawing/2014/main" id="{D555F4F9-1684-DE61-8B6E-9C5982CDC272}"/>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05363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3D118-64C2-DAF8-93EF-9D41A6B09A50}"/>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526407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6ACC9-E2A9-486E-5749-83DDF3B956C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2920050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F1B99-BFB4-0688-A8CA-067A988DADEC}"/>
              </a:ext>
            </a:extLst>
          </p:cNvPr>
          <p:cNvSpPr>
            <a:spLocks noGrp="1"/>
          </p:cNvSpPr>
          <p:nvPr>
            <p:ph type="sldNum" sz="quarter" idx="12"/>
          </p:nvPr>
        </p:nvSpPr>
        <p:spPr/>
        <p:txBody>
          <a:bodyPr/>
          <a:lstStyle/>
          <a:p>
            <a:fld id="{4267CD5E-26CF-4249-8540-BB1D07FD4227}" type="slidenum">
              <a:rPr lang="en-US" smtClean="0"/>
              <a:t>‹#›</a:t>
            </a:fld>
            <a:endParaRPr lang="en-US"/>
          </a:p>
        </p:txBody>
      </p:sp>
      <p:sp>
        <p:nvSpPr>
          <p:cNvPr id="3" name="Content Placeholder 2">
            <a:extLst>
              <a:ext uri="{FF2B5EF4-FFF2-40B4-BE49-F238E27FC236}">
                <a16:creationId xmlns:a16="http://schemas.microsoft.com/office/drawing/2014/main" id="{A1A211F7-F5B3-755A-0FE9-7416E5B6D3BB}"/>
              </a:ext>
            </a:extLst>
          </p:cNvPr>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1DCA10-F271-79EA-C335-35398B7961CF}"/>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text</a:t>
            </a:r>
          </a:p>
        </p:txBody>
      </p:sp>
      <p:sp>
        <p:nvSpPr>
          <p:cNvPr id="2" name="Title 1">
            <a:extLst>
              <a:ext uri="{FF2B5EF4-FFF2-40B4-BE49-F238E27FC236}">
                <a16:creationId xmlns:a16="http://schemas.microsoft.com/office/drawing/2014/main" id="{F7F18D82-BCB2-4520-6E3E-BC47DF6E92F2}"/>
              </a:ext>
            </a:extLst>
          </p:cNvPr>
          <p:cNvSpPr>
            <a:spLocks noGrp="1"/>
          </p:cNvSpPr>
          <p:nvPr>
            <p:ph type="title" hasCustomPrompt="1"/>
          </p:nvPr>
        </p:nvSpPr>
        <p:spPr>
          <a:xfrm>
            <a:off x="644773" y="457200"/>
            <a:ext cx="4127255" cy="1600200"/>
          </a:xfrm>
        </p:spPr>
        <p:txBody>
          <a:bodyPr anchor="b"/>
          <a:lstStyle>
            <a:lvl1pPr>
              <a:defRPr sz="3200"/>
            </a:lvl1pPr>
          </a:lstStyle>
          <a:p>
            <a:r>
              <a:rPr lang="en-US" dirty="0"/>
              <a:t>CLICK TO EDIT TITLE</a:t>
            </a:r>
          </a:p>
        </p:txBody>
      </p:sp>
    </p:spTree>
    <p:extLst>
      <p:ext uri="{BB962C8B-B14F-4D97-AF65-F5344CB8AC3E}">
        <p14:creationId xmlns:p14="http://schemas.microsoft.com/office/powerpoint/2010/main" val="68457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A statue of a person riding a horse&#10;&#10;Description automatically generated with medium confidence">
            <a:extLst>
              <a:ext uri="{FF2B5EF4-FFF2-40B4-BE49-F238E27FC236}">
                <a16:creationId xmlns:a16="http://schemas.microsoft.com/office/drawing/2014/main" id="{5DDDB80B-17FF-14EE-7F02-306E3A735FA0}"/>
              </a:ext>
            </a:extLst>
          </p:cNvPr>
          <p:cNvPicPr>
            <a:picLocks noChangeAspect="1"/>
          </p:cNvPicPr>
          <p:nvPr userDrawn="1"/>
        </p:nvPicPr>
        <p:blipFill rotWithShape="1">
          <a:blip r:embed="rId2"/>
          <a:srcRect l="16253"/>
          <a:stretch/>
        </p:blipFill>
        <p:spPr>
          <a:xfrm>
            <a:off x="2" y="0"/>
            <a:ext cx="8636340" cy="6858000"/>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0AB85730-9DAB-ABF0-A4D0-5DE36B82261D}"/>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subtitle</a:t>
            </a:r>
          </a:p>
        </p:txBody>
      </p:sp>
      <p:sp>
        <p:nvSpPr>
          <p:cNvPr id="12" name="Text Placeholder 16">
            <a:extLst>
              <a:ext uri="{FF2B5EF4-FFF2-40B4-BE49-F238E27FC236}">
                <a16:creationId xmlns:a16="http://schemas.microsoft.com/office/drawing/2014/main" id="{07BEFC5F-CD6D-A7BC-1322-BACD15CFA532}"/>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dirty="0"/>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06269" y="6342033"/>
            <a:ext cx="1124345"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Date</a:t>
            </a:r>
          </a:p>
        </p:txBody>
      </p:sp>
    </p:spTree>
    <p:extLst>
      <p:ext uri="{BB962C8B-B14F-4D97-AF65-F5344CB8AC3E}">
        <p14:creationId xmlns:p14="http://schemas.microsoft.com/office/powerpoint/2010/main" val="2184504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DE9B-54A8-866E-B788-EB3968761BC7}"/>
              </a:ext>
            </a:extLst>
          </p:cNvPr>
          <p:cNvSpPr>
            <a:spLocks noGrp="1"/>
          </p:cNvSpPr>
          <p:nvPr>
            <p:ph type="title" hasCustomPrompt="1"/>
          </p:nvPr>
        </p:nvSpPr>
        <p:spPr>
          <a:xfrm>
            <a:off x="644773" y="457200"/>
            <a:ext cx="4127255" cy="1600200"/>
          </a:xfrm>
        </p:spPr>
        <p:txBody>
          <a:bodyPr anchor="b"/>
          <a:lstStyle>
            <a:lvl1pPr>
              <a:defRPr sz="3200"/>
            </a:lvl1pPr>
          </a:lstStyle>
          <a:p>
            <a:r>
              <a:rPr lang="en-US" dirty="0"/>
              <a:t>Click to edit title</a:t>
            </a:r>
          </a:p>
        </p:txBody>
      </p:sp>
      <p:sp>
        <p:nvSpPr>
          <p:cNvPr id="4" name="Text Placeholder 3">
            <a:extLst>
              <a:ext uri="{FF2B5EF4-FFF2-40B4-BE49-F238E27FC236}">
                <a16:creationId xmlns:a16="http://schemas.microsoft.com/office/drawing/2014/main" id="{B31F6659-DAE0-7160-C9F6-2C8137D933BD}"/>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text</a:t>
            </a:r>
          </a:p>
        </p:txBody>
      </p:sp>
      <p:sp>
        <p:nvSpPr>
          <p:cNvPr id="3" name="Picture Placeholder 2">
            <a:extLst>
              <a:ext uri="{FF2B5EF4-FFF2-40B4-BE49-F238E27FC236}">
                <a16:creationId xmlns:a16="http://schemas.microsoft.com/office/drawing/2014/main" id="{3F05E2B1-FC9F-DFC8-B82B-3A9D2B911EBC}"/>
              </a:ext>
            </a:extLst>
          </p:cNvPr>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dirty="0"/>
          </a:p>
        </p:txBody>
      </p:sp>
      <p:sp>
        <p:nvSpPr>
          <p:cNvPr id="7" name="Slide Number Placeholder 6">
            <a:extLst>
              <a:ext uri="{FF2B5EF4-FFF2-40B4-BE49-F238E27FC236}">
                <a16:creationId xmlns:a16="http://schemas.microsoft.com/office/drawing/2014/main" id="{330ECE5B-0146-1148-6A0D-A0F447C354AC}"/>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69371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B4C-D932-924C-A9B9-A7396B7CB503}"/>
              </a:ext>
            </a:extLst>
          </p:cNvPr>
          <p:cNvSpPr>
            <a:spLocks noGrp="1"/>
          </p:cNvSpPr>
          <p:nvPr>
            <p:ph type="title" hasCustomPrompt="1"/>
          </p:nvPr>
        </p:nvSpPr>
        <p:spPr/>
        <p:txBody>
          <a:bodyPr/>
          <a:lstStyle/>
          <a:p>
            <a:r>
              <a:rPr lang="en-US" dirty="0"/>
              <a:t>Click to edit title</a:t>
            </a:r>
          </a:p>
        </p:txBody>
      </p:sp>
      <p:sp>
        <p:nvSpPr>
          <p:cNvPr id="3" name="Vertical Text Placeholder 2">
            <a:extLst>
              <a:ext uri="{FF2B5EF4-FFF2-40B4-BE49-F238E27FC236}">
                <a16:creationId xmlns:a16="http://schemas.microsoft.com/office/drawing/2014/main" id="{61DF67A6-D1DA-71BB-CCFF-678D91838913}"/>
              </a:ext>
            </a:extLst>
          </p:cNvPr>
          <p:cNvSpPr>
            <a:spLocks noGrp="1"/>
          </p:cNvSpPr>
          <p:nvPr>
            <p:ph type="body" orient="vert" idx="1" hasCustomPrompt="1"/>
          </p:nvPr>
        </p:nvSpPr>
        <p:spPr/>
        <p:txBody>
          <a:bodyPr vert="eaVert"/>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9482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FDF3-4C0B-B588-73E9-559E689FE0AF}"/>
              </a:ext>
            </a:extLst>
          </p:cNvPr>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20EF8-D417-90E9-AEFA-DB28B8392B89}"/>
              </a:ext>
            </a:extLst>
          </p:cNvPr>
          <p:cNvSpPr>
            <a:spLocks noGrp="1"/>
          </p:cNvSpPr>
          <p:nvPr>
            <p:ph type="body" orient="vert" idx="1"/>
          </p:nvPr>
        </p:nvSpPr>
        <p:spPr>
          <a:xfrm>
            <a:off x="644769" y="365127"/>
            <a:ext cx="792773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391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person, crowd, event, several&#10;&#10;Description automatically generated">
            <a:extLst>
              <a:ext uri="{FF2B5EF4-FFF2-40B4-BE49-F238E27FC236}">
                <a16:creationId xmlns:a16="http://schemas.microsoft.com/office/drawing/2014/main" id="{206FAFD8-028E-613E-F668-7FDFC37E002D}"/>
              </a:ext>
            </a:extLst>
          </p:cNvPr>
          <p:cNvPicPr>
            <a:picLocks noChangeAspect="1"/>
          </p:cNvPicPr>
          <p:nvPr userDrawn="1"/>
        </p:nvPicPr>
        <p:blipFill rotWithShape="1">
          <a:blip r:embed="rId2"/>
          <a:srcRect l="28985"/>
          <a:stretch/>
        </p:blipFill>
        <p:spPr>
          <a:xfrm>
            <a:off x="2" y="0"/>
            <a:ext cx="7305260" cy="6858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E12E123F-8311-330F-DB73-3B618A7793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4B2191C-6994-71BA-A63E-85F5AF6A9776}"/>
              </a:ext>
            </a:extLst>
          </p:cNvPr>
          <p:cNvSpPr txBox="1"/>
          <p:nvPr userDrawn="1"/>
        </p:nvSpPr>
        <p:spPr>
          <a:xfrm>
            <a:off x="7284722" y="3144277"/>
            <a:ext cx="4245895" cy="923330"/>
          </a:xfrm>
          <a:prstGeom prst="rect">
            <a:avLst/>
          </a:prstGeom>
          <a:noFill/>
        </p:spPr>
        <p:txBody>
          <a:bodyPr wrap="square" rtlCol="0">
            <a:spAutoFit/>
          </a:bodyPr>
          <a:lstStyle/>
          <a:p>
            <a:pPr algn="r"/>
            <a:r>
              <a:rPr lang="en-US" sz="5400" b="0" i="0" dirty="0">
                <a:solidFill>
                  <a:schemeClr val="bg1"/>
                </a:solidFill>
                <a:latin typeface="Saira Condensed Condensed Light" pitchFamily="2" charset="77"/>
              </a:rPr>
              <a:t>THANK </a:t>
            </a:r>
            <a:r>
              <a:rPr lang="en-US" sz="5400" b="1" i="0" dirty="0">
                <a:solidFill>
                  <a:schemeClr val="bg1"/>
                </a:solidFill>
                <a:latin typeface="Saira Condensed Condensed Light" pitchFamily="2" charset="77"/>
              </a:rPr>
              <a:t>YOU</a:t>
            </a:r>
          </a:p>
        </p:txBody>
      </p:sp>
      <p:sp>
        <p:nvSpPr>
          <p:cNvPr id="9" name="TextBox 8">
            <a:extLst>
              <a:ext uri="{FF2B5EF4-FFF2-40B4-BE49-F238E27FC236}">
                <a16:creationId xmlns:a16="http://schemas.microsoft.com/office/drawing/2014/main" id="{7F2600DA-4934-A3D7-306B-06292C3154B8}"/>
              </a:ext>
            </a:extLst>
          </p:cNvPr>
          <p:cNvSpPr txBox="1"/>
          <p:nvPr userDrawn="1"/>
        </p:nvSpPr>
        <p:spPr>
          <a:xfrm>
            <a:off x="6096002" y="5170418"/>
            <a:ext cx="5434615" cy="584775"/>
          </a:xfrm>
          <a:prstGeom prst="rect">
            <a:avLst/>
          </a:prstGeom>
          <a:noFill/>
        </p:spPr>
        <p:txBody>
          <a:bodyPr wrap="square" rtlCol="0">
            <a:spAutoFit/>
          </a:bodyPr>
          <a:lstStyle/>
          <a:p>
            <a:pPr algn="r"/>
            <a:r>
              <a:rPr lang="en-US" sz="1600" b="1" kern="1200" dirty="0">
                <a:solidFill>
                  <a:schemeClr val="bg1"/>
                </a:solidFill>
                <a:effectLst/>
                <a:latin typeface="IBM Plex Sans" panose="020B0503050203000203" pitchFamily="34" charset="0"/>
                <a:ea typeface="+mn-ea"/>
                <a:cs typeface="+mn-cs"/>
              </a:rPr>
              <a:t>Stevens Institute of Technology</a:t>
            </a:r>
            <a:br>
              <a:rPr lang="en-US" sz="1600" b="1" kern="1200" dirty="0">
                <a:solidFill>
                  <a:schemeClr val="bg1"/>
                </a:solidFill>
                <a:effectLst/>
                <a:latin typeface="IBM Plex Sans" panose="020B0503050203000203" pitchFamily="34" charset="0"/>
                <a:ea typeface="+mn-ea"/>
                <a:cs typeface="+mn-cs"/>
              </a:rPr>
            </a:br>
            <a:r>
              <a:rPr lang="en-US" sz="1600" kern="1200" dirty="0">
                <a:solidFill>
                  <a:schemeClr val="bg1"/>
                </a:solidFill>
                <a:effectLst/>
                <a:latin typeface="IBM Plex Sans" panose="020B0503050203000203" pitchFamily="34" charset="0"/>
                <a:ea typeface="+mn-ea"/>
                <a:cs typeface="+mn-cs"/>
              </a:rPr>
              <a:t>1 Castle Point Terrace, Hoboken, NJ 07030</a:t>
            </a:r>
          </a:p>
        </p:txBody>
      </p:sp>
    </p:spTree>
    <p:extLst>
      <p:ext uri="{BB962C8B-B14F-4D97-AF65-F5344CB8AC3E}">
        <p14:creationId xmlns:p14="http://schemas.microsoft.com/office/powerpoint/2010/main" val="60071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ustom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8C4886-2087-94B4-E2E5-4E48B7FF8FE2}"/>
              </a:ext>
            </a:extLst>
          </p:cNvPr>
          <p:cNvPicPr>
            <a:picLocks noChangeAspect="1"/>
          </p:cNvPicPr>
          <p:nvPr userDrawn="1"/>
        </p:nvPicPr>
        <p:blipFill rotWithShape="1">
          <a:blip r:embed="rId2"/>
          <a:srcRect l="103" r="14569"/>
          <a:stretch/>
        </p:blipFill>
        <p:spPr>
          <a:xfrm>
            <a:off x="-2033456" y="0"/>
            <a:ext cx="10392405" cy="68580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B3488FA0-8E86-6BE9-82C5-43785B32427F}"/>
              </a:ext>
            </a:extLst>
          </p:cNvPr>
          <p:cNvPicPr>
            <a:picLocks noChangeAspect="1"/>
          </p:cNvPicPr>
          <p:nvPr userDrawn="1"/>
        </p:nvPicPr>
        <p:blipFill>
          <a:blip r:embed="rId3"/>
          <a:stretch>
            <a:fillRect/>
          </a:stretch>
        </p:blipFill>
        <p:spPr>
          <a:xfrm>
            <a:off x="298449" y="0"/>
            <a:ext cx="11893551" cy="6858000"/>
          </a:xfrm>
          <a:prstGeom prst="rect">
            <a:avLst/>
          </a:prstGeom>
        </p:spPr>
      </p:pic>
      <p:sp>
        <p:nvSpPr>
          <p:cNvPr id="10" name="Title 1">
            <a:extLst>
              <a:ext uri="{FF2B5EF4-FFF2-40B4-BE49-F238E27FC236}">
                <a16:creationId xmlns:a16="http://schemas.microsoft.com/office/drawing/2014/main" id="{B9CC9AF6-817B-A87B-A5E6-9A6BE8BA0878}"/>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p>
        </p:txBody>
      </p:sp>
      <p:sp>
        <p:nvSpPr>
          <p:cNvPr id="11" name="Subtitle 2">
            <a:extLst>
              <a:ext uri="{FF2B5EF4-FFF2-40B4-BE49-F238E27FC236}">
                <a16:creationId xmlns:a16="http://schemas.microsoft.com/office/drawing/2014/main" id="{62636281-107E-01A8-5316-84DAA71CD1E3}"/>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subtitle</a:t>
            </a:r>
          </a:p>
        </p:txBody>
      </p:sp>
      <p:sp>
        <p:nvSpPr>
          <p:cNvPr id="13" name="Date Placeholder 3">
            <a:extLst>
              <a:ext uri="{FF2B5EF4-FFF2-40B4-BE49-F238E27FC236}">
                <a16:creationId xmlns:a16="http://schemas.microsoft.com/office/drawing/2014/main" id="{7651AF7A-8B71-B895-17ED-7EECAFEE7DE8}"/>
              </a:ext>
            </a:extLst>
          </p:cNvPr>
          <p:cNvSpPr>
            <a:spLocks noGrp="1"/>
          </p:cNvSpPr>
          <p:nvPr>
            <p:ph type="dt" sz="half" idx="10"/>
          </p:nvPr>
        </p:nvSpPr>
        <p:spPr>
          <a:xfrm>
            <a:off x="10446026" y="6362185"/>
            <a:ext cx="1084590"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 Date</a:t>
            </a:r>
          </a:p>
        </p:txBody>
      </p:sp>
      <p:sp>
        <p:nvSpPr>
          <p:cNvPr id="14" name="Text Placeholder 16">
            <a:extLst>
              <a:ext uri="{FF2B5EF4-FFF2-40B4-BE49-F238E27FC236}">
                <a16:creationId xmlns:a16="http://schemas.microsoft.com/office/drawing/2014/main" id="{732F2640-D02F-0BD4-E9A8-A5FD3D27874E}"/>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dirty="0"/>
              <a:t>PRESENTER’S NAME</a:t>
            </a:r>
          </a:p>
        </p:txBody>
      </p:sp>
      <p:sp>
        <p:nvSpPr>
          <p:cNvPr id="15" name="TextBox 14">
            <a:extLst>
              <a:ext uri="{FF2B5EF4-FFF2-40B4-BE49-F238E27FC236}">
                <a16:creationId xmlns:a16="http://schemas.microsoft.com/office/drawing/2014/main" id="{7EBB0808-AF7F-629E-3160-773C1F8C9FE9}"/>
              </a:ext>
            </a:extLst>
          </p:cNvPr>
          <p:cNvSpPr txBox="1"/>
          <p:nvPr userDrawn="1"/>
        </p:nvSpPr>
        <p:spPr>
          <a:xfrm>
            <a:off x="912816" y="1325690"/>
            <a:ext cx="4215776" cy="5135445"/>
          </a:xfrm>
          <a:prstGeom prst="rect">
            <a:avLst/>
          </a:prstGeom>
          <a:noFill/>
        </p:spPr>
        <p:txBody>
          <a:bodyPr wrap="square" rtlCol="0">
            <a:spAutoFit/>
          </a:bodyPr>
          <a:lstStyle/>
          <a:p>
            <a:r>
              <a:rPr lang="en-US" b="1" dirty="0">
                <a:latin typeface="IBM Plex Sans" panose="020B0503050203000203" pitchFamily="34" charset="0"/>
              </a:rPr>
              <a:t>INSTRUCTIONS TO REPLACE IMAGE:</a:t>
            </a:r>
          </a:p>
          <a:p>
            <a:endParaRPr lang="en-US" b="1"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Go to View&gt;Slide Master</a:t>
            </a:r>
          </a:p>
          <a:p>
            <a:pPr marL="342900" indent="-342900">
              <a:lnSpc>
                <a:spcPct val="150000"/>
              </a:lnSpc>
              <a:buFont typeface="+mj-lt"/>
              <a:buAutoNum type="arabicPeriod"/>
            </a:pPr>
            <a:r>
              <a:rPr lang="en-US" sz="1400" b="0" dirty="0">
                <a:latin typeface="IBM Plex Sans" panose="020B0503050203000203" pitchFamily="34" charset="0"/>
              </a:rPr>
              <a:t>Locate this layout and duplicate it</a:t>
            </a:r>
          </a:p>
          <a:p>
            <a:pPr marL="342900" indent="-342900">
              <a:lnSpc>
                <a:spcPct val="150000"/>
              </a:lnSpc>
              <a:buFont typeface="+mj-lt"/>
              <a:buAutoNum type="arabicPeriod"/>
            </a:pPr>
            <a:r>
              <a:rPr lang="en-US" sz="1400" b="0" dirty="0">
                <a:latin typeface="IBM Plex Sans" panose="020B0503050203000203" pitchFamily="34" charset="0"/>
              </a:rPr>
              <a:t>Right-click the orange circle on the far-left side of this image</a:t>
            </a:r>
          </a:p>
          <a:p>
            <a:pPr marL="342900" indent="-342900">
              <a:lnSpc>
                <a:spcPct val="150000"/>
              </a:lnSpc>
              <a:buFont typeface="+mj-lt"/>
              <a:buAutoNum type="arabicPeriod"/>
            </a:pPr>
            <a:r>
              <a:rPr lang="en-US" sz="1400" b="0" dirty="0">
                <a:latin typeface="IBM Plex Sans" panose="020B0503050203000203" pitchFamily="34" charset="0"/>
              </a:rPr>
              <a:t>Scroll to “Change Picture”</a:t>
            </a:r>
          </a:p>
          <a:p>
            <a:pPr marL="342900" indent="-342900">
              <a:lnSpc>
                <a:spcPct val="150000"/>
              </a:lnSpc>
              <a:buFont typeface="+mj-lt"/>
              <a:buAutoNum type="arabicPeriod"/>
            </a:pPr>
            <a:r>
              <a:rPr lang="en-US" sz="1400" b="0" dirty="0">
                <a:latin typeface="IBM Plex Sans" panose="020B0503050203000203" pitchFamily="34" charset="0"/>
              </a:rPr>
              <a:t>Select “From File” (note that your version of PowerPoint may use different menu language)</a:t>
            </a:r>
          </a:p>
          <a:p>
            <a:pPr marL="342900" indent="-342900">
              <a:lnSpc>
                <a:spcPct val="150000"/>
              </a:lnSpc>
              <a:buFont typeface="+mj-lt"/>
              <a:buAutoNum type="arabicPeriod"/>
            </a:pPr>
            <a:r>
              <a:rPr lang="en-US" sz="1400" b="0" dirty="0">
                <a:latin typeface="IBM Plex Sans" panose="020B0503050203000203" pitchFamily="34" charset="0"/>
              </a:rPr>
              <a:t>Select desired image</a:t>
            </a:r>
          </a:p>
          <a:p>
            <a:pPr marL="342900" indent="-342900">
              <a:lnSpc>
                <a:spcPct val="150000"/>
              </a:lnSpc>
              <a:buFont typeface="+mj-lt"/>
              <a:buAutoNum type="arabicPeriod"/>
            </a:pPr>
            <a:r>
              <a:rPr lang="en-US" sz="1400" b="0" dirty="0">
                <a:latin typeface="IBM Plex Sans" panose="020B0503050203000203" pitchFamily="34" charset="0"/>
              </a:rPr>
              <a:t>Resize and crop image as necessary</a:t>
            </a:r>
          </a:p>
          <a:p>
            <a:pPr marL="342900" indent="-342900">
              <a:lnSpc>
                <a:spcPct val="150000"/>
              </a:lnSpc>
              <a:buFont typeface="+mj-lt"/>
              <a:buAutoNum type="arabicPeriod"/>
            </a:pPr>
            <a:r>
              <a:rPr lang="en-US" sz="1400" b="0" dirty="0">
                <a:latin typeface="IBM Plex Sans" panose="020B0503050203000203" pitchFamily="34" charset="0"/>
              </a:rPr>
              <a:t>Make sure image is sent to back (right click on image)</a:t>
            </a:r>
          </a:p>
          <a:p>
            <a:pPr marL="342900" indent="-342900">
              <a:lnSpc>
                <a:spcPct val="150000"/>
              </a:lnSpc>
              <a:buFont typeface="+mj-lt"/>
              <a:buAutoNum type="arabicPeriod"/>
            </a:pPr>
            <a:r>
              <a:rPr lang="en-US" sz="1400" b="0" dirty="0">
                <a:latin typeface="IBM Plex Sans" panose="020B0503050203000203" pitchFamily="34" charset="0"/>
              </a:rPr>
              <a:t>Close slide master and insert a new slide using the new, then delete this text box from your presentation slide.</a:t>
            </a:r>
          </a:p>
        </p:txBody>
      </p:sp>
    </p:spTree>
    <p:extLst>
      <p:ext uri="{BB962C8B-B14F-4D97-AF65-F5344CB8AC3E}">
        <p14:creationId xmlns:p14="http://schemas.microsoft.com/office/powerpoint/2010/main" val="171941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A body of water with buildings along it&#10;&#10;Description automatically generated with medium confidence">
            <a:extLst>
              <a:ext uri="{FF2B5EF4-FFF2-40B4-BE49-F238E27FC236}">
                <a16:creationId xmlns:a16="http://schemas.microsoft.com/office/drawing/2014/main" id="{D898D13A-F035-1AC4-E5CF-2B4EECBAA8E3}"/>
              </a:ext>
            </a:extLst>
          </p:cNvPr>
          <p:cNvPicPr>
            <a:picLocks noChangeAspect="1"/>
          </p:cNvPicPr>
          <p:nvPr userDrawn="1"/>
        </p:nvPicPr>
        <p:blipFill>
          <a:blip r:embed="rId2"/>
          <a:stretch>
            <a:fillRect/>
          </a:stretch>
        </p:blipFill>
        <p:spPr>
          <a:xfrm>
            <a:off x="0" y="0"/>
            <a:ext cx="12090400" cy="68580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09EFC173-553B-6926-8999-560997D15CA1}"/>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45AB2B46-2729-15F1-5BB4-6B7ADEAC4AAE}"/>
              </a:ext>
            </a:extLst>
          </p:cNvPr>
          <p:cNvSpPr>
            <a:spLocks noGrp="1"/>
          </p:cNvSpPr>
          <p:nvPr>
            <p:ph type="title" hasCustomPrompt="1"/>
          </p:nvPr>
        </p:nvSpPr>
        <p:spPr>
          <a:xfrm>
            <a:off x="6617373" y="974037"/>
            <a:ext cx="4913243" cy="4254363"/>
          </a:xfrm>
        </p:spPr>
        <p:txBody>
          <a:bodyPr anchor="b">
            <a:normAutofit/>
          </a:bodyPr>
          <a:lstStyle>
            <a:lvl1pPr algn="r">
              <a:defRPr sz="5400"/>
            </a:lvl1pPr>
          </a:lstStyle>
          <a:p>
            <a:r>
              <a:rPr lang="en-US" dirty="0"/>
              <a:t>CLICK TO EDIT TITLE</a:t>
            </a:r>
          </a:p>
        </p:txBody>
      </p:sp>
      <p:sp>
        <p:nvSpPr>
          <p:cNvPr id="3" name="Text Placeholder 2">
            <a:extLst>
              <a:ext uri="{FF2B5EF4-FFF2-40B4-BE49-F238E27FC236}">
                <a16:creationId xmlns:a16="http://schemas.microsoft.com/office/drawing/2014/main" id="{A5953286-7208-5D15-2115-F32E5C24CE0F}"/>
              </a:ext>
            </a:extLst>
          </p:cNvPr>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IBM Plex Sans" panose="020B0503050203000203"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343077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p:txBody>
          <a:bodyPr/>
          <a:lstStyle>
            <a:lvl1pPr marL="228600" indent="-228600">
              <a:defRPr/>
            </a:lvl1pPr>
            <a:lvl2pPr marL="502920" indent="-228589">
              <a:buSzPct val="100000"/>
              <a:buFont typeface="System Font Regular"/>
              <a:buChar char="-"/>
              <a:defRPr/>
            </a:lvl2pPr>
            <a:lvl3pPr marL="777240" indent="-228589">
              <a:buSzPct val="100000"/>
              <a:buFont typeface="System Font Regular"/>
              <a:buChar char="-"/>
              <a:defRPr/>
            </a:lvl3pPr>
            <a:lvl4pPr marL="1005840" indent="-228589">
              <a:buSzPct val="100000"/>
              <a:buFont typeface="System Font Regular"/>
              <a:buChar char="-"/>
              <a:defRPr/>
            </a:lvl4pPr>
            <a:lvl5pPr marL="1280160" indent="-228589">
              <a:buSzPct val="100000"/>
              <a:buFont typeface="System Font Regular"/>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07082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373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1825625"/>
            <a:ext cx="5181600"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1825625"/>
            <a:ext cx="5181600"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020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1825625"/>
            <a:ext cx="3296919"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1825625"/>
            <a:ext cx="3296919"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1825625"/>
            <a:ext cx="3296919"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63986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and Subhea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0B2EF-F0F6-7528-D1AE-B660054C2BB6}"/>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11" name="Text Placeholder 3">
            <a:extLst>
              <a:ext uri="{FF2B5EF4-FFF2-40B4-BE49-F238E27FC236}">
                <a16:creationId xmlns:a16="http://schemas.microsoft.com/office/drawing/2014/main" id="{38C80B25-96A7-774E-2468-5777A0523942}"/>
              </a:ext>
            </a:extLst>
          </p:cNvPr>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endParaRPr lang="en-US" dirty="0"/>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2325836"/>
            <a:ext cx="3296919"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2325836"/>
            <a:ext cx="3296919"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2325836"/>
            <a:ext cx="3296919"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26794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C58314-C2CD-B536-46C4-9B698E81FD0F}"/>
              </a:ext>
            </a:extLst>
          </p:cNvPr>
          <p:cNvPicPr>
            <a:picLocks noChangeAspect="1"/>
          </p:cNvPicPr>
          <p:nvPr userDrawn="1"/>
        </p:nvPicPr>
        <p:blipFill>
          <a:blip r:embed="rId25"/>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D8260AC-B27C-DE3D-E8FB-3000BB8698CA}"/>
              </a:ext>
            </a:extLst>
          </p:cNvPr>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dirty="0"/>
              <a:t>CLICK TO EDIT TITLE</a:t>
            </a:r>
          </a:p>
        </p:txBody>
      </p:sp>
      <p:sp>
        <p:nvSpPr>
          <p:cNvPr id="3" name="Text Placeholder 2">
            <a:extLst>
              <a:ext uri="{FF2B5EF4-FFF2-40B4-BE49-F238E27FC236}">
                <a16:creationId xmlns:a16="http://schemas.microsoft.com/office/drawing/2014/main" id="{227D0E4D-9C81-2FCD-CDF4-6788792CAAEC}"/>
              </a:ext>
            </a:extLst>
          </p:cNvPr>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6FF5758-A04B-569F-5DA2-3E27D28C73D9}"/>
              </a:ext>
            </a:extLst>
          </p:cNvPr>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1" i="0">
                <a:solidFill>
                  <a:schemeClr val="accent1"/>
                </a:solidFill>
                <a:latin typeface="IBM Plex Sans" panose="020B0503050203000203" pitchFamily="34" charset="0"/>
              </a:defRPr>
            </a:lvl1pPr>
          </a:lstStyle>
          <a:p>
            <a:fld id="{4267CD5E-26CF-4249-8540-BB1D07FD4227}" type="slidenum">
              <a:rPr lang="en-US" smtClean="0"/>
              <a:pPr/>
              <a:t>‹#›</a:t>
            </a:fld>
            <a:endParaRPr lang="en-US" dirty="0"/>
          </a:p>
        </p:txBody>
      </p:sp>
    </p:spTree>
    <p:extLst>
      <p:ext uri="{BB962C8B-B14F-4D97-AF65-F5344CB8AC3E}">
        <p14:creationId xmlns:p14="http://schemas.microsoft.com/office/powerpoint/2010/main" val="34854453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2" r:id="rId3"/>
    <p:sldLayoutId id="2147483651" r:id="rId4"/>
    <p:sldLayoutId id="2147483650" r:id="rId5"/>
    <p:sldLayoutId id="2147483662" r:id="rId6"/>
    <p:sldLayoutId id="2147483652" r:id="rId7"/>
    <p:sldLayoutId id="2147483670" r:id="rId8"/>
    <p:sldLayoutId id="2147483671" r:id="rId9"/>
    <p:sldLayoutId id="2147483665" r:id="rId10"/>
    <p:sldLayoutId id="2147483666" r:id="rId11"/>
    <p:sldLayoutId id="2147483668" r:id="rId12"/>
    <p:sldLayoutId id="2147483667" r:id="rId13"/>
    <p:sldLayoutId id="2147483664" r:id="rId14"/>
    <p:sldLayoutId id="2147483653" r:id="rId15"/>
    <p:sldLayoutId id="2147483654" r:id="rId16"/>
    <p:sldLayoutId id="2147483655" r:id="rId17"/>
    <p:sldLayoutId id="2147483663" r:id="rId18"/>
    <p:sldLayoutId id="2147483656" r:id="rId19"/>
    <p:sldLayoutId id="2147483657" r:id="rId20"/>
    <p:sldLayoutId id="2147483658" r:id="rId21"/>
    <p:sldLayoutId id="2147483659" r:id="rId22"/>
    <p:sldLayoutId id="2147483669" r:id="rId23"/>
  </p:sldLayoutIdLst>
  <p:hf hdr="0" ftr="0"/>
  <p:txStyles>
    <p:titleStyle>
      <a:lvl1pPr algn="l" defTabSz="914354" rtl="0" eaLnBrk="1" latinLnBrk="0" hangingPunct="1">
        <a:lnSpc>
          <a:spcPct val="90000"/>
        </a:lnSpc>
        <a:spcBef>
          <a:spcPct val="0"/>
        </a:spcBef>
        <a:buNone/>
        <a:defRPr sz="4000" b="1" i="0" kern="1200">
          <a:solidFill>
            <a:schemeClr val="tx1"/>
          </a:solidFill>
          <a:latin typeface="Saira Condensed Condensed SemiBold" pitchFamily="2" charset="77"/>
          <a:ea typeface="+mj-ea"/>
          <a:cs typeface="+mj-cs"/>
        </a:defRPr>
      </a:lvl1pPr>
    </p:titleStyle>
    <p:body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IBM Plex Sans" panose="020B0503050203000203" pitchFamily="34" charset="0"/>
          <a:ea typeface="+mn-ea"/>
          <a:cs typeface="+mn-cs"/>
        </a:defRPr>
      </a:lvl1pPr>
      <a:lvl2pPr marL="502920" indent="-228600" algn="l" defTabSz="914354" rtl="0" eaLnBrk="1" latinLnBrk="0" hangingPunct="1">
        <a:lnSpc>
          <a:spcPct val="90000"/>
        </a:lnSpc>
        <a:spcBef>
          <a:spcPts val="500"/>
        </a:spcBef>
        <a:buClr>
          <a:schemeClr val="accent4"/>
        </a:buClr>
        <a:buFont typeface="System Font Regular"/>
        <a:buChar char="-"/>
        <a:defRPr sz="1800" b="0" i="0" kern="1200">
          <a:solidFill>
            <a:schemeClr val="tx1"/>
          </a:solidFill>
          <a:latin typeface="IBM Plex Sans" panose="020B0503050203000203" pitchFamily="34" charset="0"/>
          <a:ea typeface="+mn-ea"/>
          <a:cs typeface="+mn-cs"/>
        </a:defRPr>
      </a:lvl2pPr>
      <a:lvl3pPr marL="7772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3pPr>
      <a:lvl4pPr marL="10058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4pPr>
      <a:lvl5pPr marL="1280160" indent="-228600" algn="l" defTabSz="914354" rtl="0" eaLnBrk="1" latinLnBrk="0" hangingPunct="1">
        <a:lnSpc>
          <a:spcPct val="90000"/>
        </a:lnSpc>
        <a:spcBef>
          <a:spcPts val="500"/>
        </a:spcBef>
        <a:buClr>
          <a:schemeClr val="accent4"/>
        </a:buClr>
        <a:buFont typeface="System Font Regular"/>
        <a:buChar char="-"/>
        <a:defRPr sz="1400" b="0" i="0" kern="1200">
          <a:solidFill>
            <a:schemeClr val="tx1"/>
          </a:solidFill>
          <a:latin typeface="IBM Plex Sans" panose="020B0503050203000203"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AA2-C07A-0943-A630-F1492ED71448}"/>
              </a:ext>
            </a:extLst>
          </p:cNvPr>
          <p:cNvSpPr>
            <a:spLocks noGrp="1"/>
          </p:cNvSpPr>
          <p:nvPr>
            <p:ph type="ctrTitle"/>
          </p:nvPr>
        </p:nvSpPr>
        <p:spPr>
          <a:xfrm>
            <a:off x="4331363" y="2145729"/>
            <a:ext cx="7280733" cy="3360448"/>
          </a:xfrm>
        </p:spPr>
        <p:txBody>
          <a:bodyPr>
            <a:normAutofit fontScale="90000"/>
          </a:bodyPr>
          <a:lstStyle/>
          <a:p>
            <a:r>
              <a:rPr lang="en-US" dirty="0"/>
              <a:t>CS 513</a:t>
            </a:r>
            <a:br>
              <a:rPr lang="en-US" sz="5400" dirty="0"/>
            </a:br>
            <a:r>
              <a:rPr lang="en-US" sz="5400" dirty="0"/>
              <a:t>Knowledge Discovery And Data Mining – Project</a:t>
            </a:r>
            <a:br>
              <a:rPr lang="en-US" sz="5400" dirty="0"/>
            </a:br>
            <a:br>
              <a:rPr lang="en-US" sz="5400" dirty="0"/>
            </a:br>
            <a:r>
              <a:rPr lang="en-US" dirty="0"/>
              <a:t>Credit Card Lead Prediction</a:t>
            </a:r>
            <a:endParaRPr lang="en-US" u="sng" dirty="0"/>
          </a:p>
        </p:txBody>
      </p:sp>
      <p:sp>
        <p:nvSpPr>
          <p:cNvPr id="3" name="Subtitle 2">
            <a:extLst>
              <a:ext uri="{FF2B5EF4-FFF2-40B4-BE49-F238E27FC236}">
                <a16:creationId xmlns:a16="http://schemas.microsoft.com/office/drawing/2014/main" id="{EFF6D773-353D-94C4-5ED1-E219014D0C3A}"/>
              </a:ext>
            </a:extLst>
          </p:cNvPr>
          <p:cNvSpPr>
            <a:spLocks noGrp="1"/>
          </p:cNvSpPr>
          <p:nvPr>
            <p:ph type="subTitle" idx="1"/>
          </p:nvPr>
        </p:nvSpPr>
        <p:spPr>
          <a:xfrm>
            <a:off x="4570354" y="5743345"/>
            <a:ext cx="7041742" cy="598688"/>
          </a:xfrm>
        </p:spPr>
        <p:txBody>
          <a:bodyPr/>
          <a:lstStyle/>
          <a:p>
            <a:r>
              <a:rPr lang="en-US" sz="2000" i="1" dirty="0"/>
              <a:t>Final Project Presentation</a:t>
            </a:r>
          </a:p>
          <a:p>
            <a:endParaRPr lang="en-US" dirty="0"/>
          </a:p>
        </p:txBody>
      </p:sp>
      <p:sp>
        <p:nvSpPr>
          <p:cNvPr id="4" name="Date Placeholder 3">
            <a:extLst>
              <a:ext uri="{FF2B5EF4-FFF2-40B4-BE49-F238E27FC236}">
                <a16:creationId xmlns:a16="http://schemas.microsoft.com/office/drawing/2014/main" id="{D20968D9-35B6-3681-6045-6E282ACC0210}"/>
              </a:ext>
            </a:extLst>
          </p:cNvPr>
          <p:cNvSpPr>
            <a:spLocks noGrp="1"/>
          </p:cNvSpPr>
          <p:nvPr>
            <p:ph type="dt" sz="half" idx="10"/>
          </p:nvPr>
        </p:nvSpPr>
        <p:spPr/>
        <p:txBody>
          <a:bodyPr/>
          <a:lstStyle/>
          <a:p>
            <a:r>
              <a:rPr lang="en-US" dirty="0"/>
              <a:t>Date</a:t>
            </a:r>
          </a:p>
        </p:txBody>
      </p:sp>
    </p:spTree>
    <p:extLst>
      <p:ext uri="{BB962C8B-B14F-4D97-AF65-F5344CB8AC3E}">
        <p14:creationId xmlns:p14="http://schemas.microsoft.com/office/powerpoint/2010/main" val="421960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E838D9-14BD-EDD7-A73A-F5901DAECB90}"/>
              </a:ext>
            </a:extLst>
          </p:cNvPr>
          <p:cNvPicPr>
            <a:picLocks noGrp="1" noChangeAspect="1"/>
          </p:cNvPicPr>
          <p:nvPr>
            <p:ph idx="1"/>
          </p:nvPr>
        </p:nvPicPr>
        <p:blipFill>
          <a:blip r:embed="rId2"/>
          <a:stretch>
            <a:fillRect/>
          </a:stretch>
        </p:blipFill>
        <p:spPr>
          <a:xfrm>
            <a:off x="1068955" y="1301766"/>
            <a:ext cx="4797691" cy="4212607"/>
          </a:xfrm>
        </p:spPr>
      </p:pic>
      <p:sp>
        <p:nvSpPr>
          <p:cNvPr id="5" name="Slide Number Placeholder 4">
            <a:extLst>
              <a:ext uri="{FF2B5EF4-FFF2-40B4-BE49-F238E27FC236}">
                <a16:creationId xmlns:a16="http://schemas.microsoft.com/office/drawing/2014/main" id="{4A799E4B-3D43-7BF5-4B79-941AAD72BE80}"/>
              </a:ext>
            </a:extLst>
          </p:cNvPr>
          <p:cNvSpPr>
            <a:spLocks noGrp="1"/>
          </p:cNvSpPr>
          <p:nvPr>
            <p:ph type="sldNum" sz="quarter" idx="12"/>
          </p:nvPr>
        </p:nvSpPr>
        <p:spPr/>
        <p:txBody>
          <a:bodyPr/>
          <a:lstStyle/>
          <a:p>
            <a:fld id="{4267CD5E-26CF-4249-8540-BB1D07FD4227}" type="slidenum">
              <a:rPr lang="en-US" smtClean="0">
                <a:latin typeface="Saira Condensed Condensed SemiBold"/>
              </a:rPr>
              <a:t>10</a:t>
            </a:fld>
            <a:endParaRPr lang="en-US">
              <a:latin typeface="Saira Condensed Condensed SemiBold"/>
            </a:endParaRPr>
          </a:p>
        </p:txBody>
      </p:sp>
      <p:sp>
        <p:nvSpPr>
          <p:cNvPr id="10" name="TextBox 9">
            <a:extLst>
              <a:ext uri="{FF2B5EF4-FFF2-40B4-BE49-F238E27FC236}">
                <a16:creationId xmlns:a16="http://schemas.microsoft.com/office/drawing/2014/main" id="{A5BA9D19-7672-7D4B-1293-06A72A2D779B}"/>
              </a:ext>
            </a:extLst>
          </p:cNvPr>
          <p:cNvSpPr txBox="1"/>
          <p:nvPr/>
        </p:nvSpPr>
        <p:spPr>
          <a:xfrm>
            <a:off x="1068955" y="770361"/>
            <a:ext cx="1424557" cy="369332"/>
          </a:xfrm>
          <a:prstGeom prst="rect">
            <a:avLst/>
          </a:prstGeom>
          <a:noFill/>
        </p:spPr>
        <p:txBody>
          <a:bodyPr wrap="none" rtlCol="0">
            <a:spAutoFit/>
          </a:bodyPr>
          <a:lstStyle/>
          <a:p>
            <a:r>
              <a:rPr lang="en-US" b="1" dirty="0" err="1">
                <a:latin typeface="Saira Condensed Condensed SemiBold"/>
              </a:rPr>
              <a:t>Region_Code</a:t>
            </a:r>
            <a:endParaRPr lang="en-IN" b="1" dirty="0">
              <a:latin typeface="Saira Condensed Condensed SemiBold"/>
            </a:endParaRPr>
          </a:p>
        </p:txBody>
      </p:sp>
      <p:sp>
        <p:nvSpPr>
          <p:cNvPr id="11" name="TextBox 10">
            <a:extLst>
              <a:ext uri="{FF2B5EF4-FFF2-40B4-BE49-F238E27FC236}">
                <a16:creationId xmlns:a16="http://schemas.microsoft.com/office/drawing/2014/main" id="{A1EE2B8D-2676-3276-ACC5-4667953A21D2}"/>
              </a:ext>
            </a:extLst>
          </p:cNvPr>
          <p:cNvSpPr txBox="1"/>
          <p:nvPr/>
        </p:nvSpPr>
        <p:spPr>
          <a:xfrm>
            <a:off x="6363622" y="770361"/>
            <a:ext cx="1274195" cy="369332"/>
          </a:xfrm>
          <a:prstGeom prst="rect">
            <a:avLst/>
          </a:prstGeom>
          <a:noFill/>
        </p:spPr>
        <p:txBody>
          <a:bodyPr wrap="none" rtlCol="0">
            <a:spAutoFit/>
          </a:bodyPr>
          <a:lstStyle/>
          <a:p>
            <a:r>
              <a:rPr lang="en-US" b="1" dirty="0">
                <a:latin typeface="Saira Condensed Condensed SemiBold"/>
              </a:rPr>
              <a:t>Occupation</a:t>
            </a:r>
            <a:endParaRPr lang="en-IN" b="1" dirty="0">
              <a:latin typeface="Saira Condensed Condensed SemiBold"/>
            </a:endParaRPr>
          </a:p>
        </p:txBody>
      </p:sp>
      <p:pic>
        <p:nvPicPr>
          <p:cNvPr id="13" name="Picture 12" descr="A graph showing the value of a company&#10;&#10;Description automatically generated with medium confidence">
            <a:extLst>
              <a:ext uri="{FF2B5EF4-FFF2-40B4-BE49-F238E27FC236}">
                <a16:creationId xmlns:a16="http://schemas.microsoft.com/office/drawing/2014/main" id="{B00EE8F8-91AA-82BA-2596-416FEA577879}"/>
              </a:ext>
            </a:extLst>
          </p:cNvPr>
          <p:cNvPicPr>
            <a:picLocks noChangeAspect="1"/>
          </p:cNvPicPr>
          <p:nvPr/>
        </p:nvPicPr>
        <p:blipFill>
          <a:blip r:embed="rId3"/>
          <a:stretch>
            <a:fillRect/>
          </a:stretch>
        </p:blipFill>
        <p:spPr>
          <a:xfrm>
            <a:off x="6661975" y="1640483"/>
            <a:ext cx="3948688" cy="3873890"/>
          </a:xfrm>
          <a:prstGeom prst="rect">
            <a:avLst/>
          </a:prstGeom>
        </p:spPr>
      </p:pic>
    </p:spTree>
    <p:extLst>
      <p:ext uri="{BB962C8B-B14F-4D97-AF65-F5344CB8AC3E}">
        <p14:creationId xmlns:p14="http://schemas.microsoft.com/office/powerpoint/2010/main" val="381484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F8B7616-2A45-623E-A63B-1741B39A76B8}"/>
              </a:ext>
            </a:extLst>
          </p:cNvPr>
          <p:cNvPicPr>
            <a:picLocks noGrp="1" noChangeAspect="1"/>
          </p:cNvPicPr>
          <p:nvPr>
            <p:ph idx="1"/>
          </p:nvPr>
        </p:nvPicPr>
        <p:blipFill>
          <a:blip r:embed="rId2"/>
          <a:stretch>
            <a:fillRect/>
          </a:stretch>
        </p:blipFill>
        <p:spPr>
          <a:xfrm>
            <a:off x="905346" y="1827540"/>
            <a:ext cx="4807391" cy="4134356"/>
          </a:xfrm>
        </p:spPr>
      </p:pic>
      <p:sp>
        <p:nvSpPr>
          <p:cNvPr id="5" name="Slide Number Placeholder 4">
            <a:extLst>
              <a:ext uri="{FF2B5EF4-FFF2-40B4-BE49-F238E27FC236}">
                <a16:creationId xmlns:a16="http://schemas.microsoft.com/office/drawing/2014/main" id="{D743B7F3-9EF7-5D7A-5FC2-1546FC5C00EF}"/>
              </a:ext>
            </a:extLst>
          </p:cNvPr>
          <p:cNvSpPr>
            <a:spLocks noGrp="1"/>
          </p:cNvSpPr>
          <p:nvPr>
            <p:ph type="sldNum" sz="quarter" idx="12"/>
          </p:nvPr>
        </p:nvSpPr>
        <p:spPr/>
        <p:txBody>
          <a:bodyPr/>
          <a:lstStyle/>
          <a:p>
            <a:fld id="{4267CD5E-26CF-4249-8540-BB1D07FD4227}" type="slidenum">
              <a:rPr lang="en-US" smtClean="0">
                <a:latin typeface="Saira Condensed Condensed SemiBold"/>
              </a:rPr>
              <a:t>11</a:t>
            </a:fld>
            <a:endParaRPr lang="en-US">
              <a:latin typeface="Saira Condensed Condensed SemiBold"/>
            </a:endParaRPr>
          </a:p>
        </p:txBody>
      </p:sp>
      <p:pic>
        <p:nvPicPr>
          <p:cNvPr id="9" name="Picture 8">
            <a:extLst>
              <a:ext uri="{FF2B5EF4-FFF2-40B4-BE49-F238E27FC236}">
                <a16:creationId xmlns:a16="http://schemas.microsoft.com/office/drawing/2014/main" id="{ADB50C0B-1A9C-4559-B9A8-FBE088CDA01E}"/>
              </a:ext>
            </a:extLst>
          </p:cNvPr>
          <p:cNvPicPr>
            <a:picLocks noChangeAspect="1"/>
          </p:cNvPicPr>
          <p:nvPr/>
        </p:nvPicPr>
        <p:blipFill>
          <a:blip r:embed="rId3"/>
          <a:stretch>
            <a:fillRect/>
          </a:stretch>
        </p:blipFill>
        <p:spPr>
          <a:xfrm>
            <a:off x="5875405" y="1899988"/>
            <a:ext cx="4747859" cy="4061907"/>
          </a:xfrm>
          <a:prstGeom prst="rect">
            <a:avLst/>
          </a:prstGeom>
        </p:spPr>
      </p:pic>
      <p:sp>
        <p:nvSpPr>
          <p:cNvPr id="10" name="TextBox 9">
            <a:extLst>
              <a:ext uri="{FF2B5EF4-FFF2-40B4-BE49-F238E27FC236}">
                <a16:creationId xmlns:a16="http://schemas.microsoft.com/office/drawing/2014/main" id="{D779B0A2-80F7-9BE1-A777-F4886877807E}"/>
              </a:ext>
            </a:extLst>
          </p:cNvPr>
          <p:cNvSpPr txBox="1"/>
          <p:nvPr/>
        </p:nvSpPr>
        <p:spPr>
          <a:xfrm>
            <a:off x="905346" y="1213164"/>
            <a:ext cx="1561646" cy="369332"/>
          </a:xfrm>
          <a:prstGeom prst="rect">
            <a:avLst/>
          </a:prstGeom>
          <a:noFill/>
        </p:spPr>
        <p:txBody>
          <a:bodyPr wrap="none" rtlCol="0">
            <a:spAutoFit/>
          </a:bodyPr>
          <a:lstStyle/>
          <a:p>
            <a:r>
              <a:rPr lang="en-US" b="1" dirty="0" err="1">
                <a:latin typeface="Saira Condensed Condensed SemiBold"/>
              </a:rPr>
              <a:t>Channel_Code</a:t>
            </a:r>
            <a:endParaRPr lang="en-IN" b="1" dirty="0">
              <a:latin typeface="Saira Condensed Condensed SemiBold"/>
            </a:endParaRPr>
          </a:p>
        </p:txBody>
      </p:sp>
      <p:sp>
        <p:nvSpPr>
          <p:cNvPr id="11" name="TextBox 10">
            <a:extLst>
              <a:ext uri="{FF2B5EF4-FFF2-40B4-BE49-F238E27FC236}">
                <a16:creationId xmlns:a16="http://schemas.microsoft.com/office/drawing/2014/main" id="{BB83E945-AC2E-029C-6A74-E99931F4D0AB}"/>
              </a:ext>
            </a:extLst>
          </p:cNvPr>
          <p:cNvSpPr txBox="1"/>
          <p:nvPr/>
        </p:nvSpPr>
        <p:spPr>
          <a:xfrm>
            <a:off x="6096000" y="1276539"/>
            <a:ext cx="911981" cy="369332"/>
          </a:xfrm>
          <a:prstGeom prst="rect">
            <a:avLst/>
          </a:prstGeom>
          <a:noFill/>
        </p:spPr>
        <p:txBody>
          <a:bodyPr wrap="none" rtlCol="0">
            <a:spAutoFit/>
          </a:bodyPr>
          <a:lstStyle/>
          <a:p>
            <a:r>
              <a:rPr lang="en-US" b="1" dirty="0">
                <a:latin typeface="Saira Condensed Condensed SemiBold"/>
              </a:rPr>
              <a:t>Vintage</a:t>
            </a:r>
          </a:p>
        </p:txBody>
      </p:sp>
    </p:spTree>
    <p:extLst>
      <p:ext uri="{BB962C8B-B14F-4D97-AF65-F5344CB8AC3E}">
        <p14:creationId xmlns:p14="http://schemas.microsoft.com/office/powerpoint/2010/main" val="29874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6ADD33-2963-34AE-EF6F-42D3F19FF77B}"/>
              </a:ext>
            </a:extLst>
          </p:cNvPr>
          <p:cNvPicPr>
            <a:picLocks noGrp="1" noChangeAspect="1"/>
          </p:cNvPicPr>
          <p:nvPr>
            <p:ph idx="1"/>
          </p:nvPr>
        </p:nvPicPr>
        <p:blipFill>
          <a:blip r:embed="rId2"/>
          <a:stretch>
            <a:fillRect/>
          </a:stretch>
        </p:blipFill>
        <p:spPr>
          <a:xfrm>
            <a:off x="848008" y="1236248"/>
            <a:ext cx="4439216" cy="4223980"/>
          </a:xfrm>
        </p:spPr>
      </p:pic>
      <p:sp>
        <p:nvSpPr>
          <p:cNvPr id="5" name="Slide Number Placeholder 4">
            <a:extLst>
              <a:ext uri="{FF2B5EF4-FFF2-40B4-BE49-F238E27FC236}">
                <a16:creationId xmlns:a16="http://schemas.microsoft.com/office/drawing/2014/main" id="{9D2CB67D-B8CB-0FA9-3AAA-914FDBEB812C}"/>
              </a:ext>
            </a:extLst>
          </p:cNvPr>
          <p:cNvSpPr>
            <a:spLocks noGrp="1"/>
          </p:cNvSpPr>
          <p:nvPr>
            <p:ph type="sldNum" sz="quarter" idx="12"/>
          </p:nvPr>
        </p:nvSpPr>
        <p:spPr/>
        <p:txBody>
          <a:bodyPr/>
          <a:lstStyle/>
          <a:p>
            <a:fld id="{4267CD5E-26CF-4249-8540-BB1D07FD4227}" type="slidenum">
              <a:rPr lang="en-US">
                <a:latin typeface="Saira Condensed Condensed SemiBold"/>
              </a:rPr>
              <a:t>12</a:t>
            </a:fld>
            <a:endParaRPr lang="en-US">
              <a:latin typeface="Saira Condensed Condensed SemiBold"/>
            </a:endParaRPr>
          </a:p>
        </p:txBody>
      </p:sp>
      <p:pic>
        <p:nvPicPr>
          <p:cNvPr id="9" name="Picture 8">
            <a:extLst>
              <a:ext uri="{FF2B5EF4-FFF2-40B4-BE49-F238E27FC236}">
                <a16:creationId xmlns:a16="http://schemas.microsoft.com/office/drawing/2014/main" id="{5C7F40A2-7EAF-FB5E-0FF9-36CB70A7C3E2}"/>
              </a:ext>
            </a:extLst>
          </p:cNvPr>
          <p:cNvPicPr>
            <a:picLocks noChangeAspect="1"/>
          </p:cNvPicPr>
          <p:nvPr/>
        </p:nvPicPr>
        <p:blipFill>
          <a:blip r:embed="rId3"/>
          <a:stretch>
            <a:fillRect/>
          </a:stretch>
        </p:blipFill>
        <p:spPr>
          <a:xfrm>
            <a:off x="6073456" y="1236248"/>
            <a:ext cx="4998932" cy="4223980"/>
          </a:xfrm>
          <a:prstGeom prst="rect">
            <a:avLst/>
          </a:prstGeom>
        </p:spPr>
      </p:pic>
      <p:sp>
        <p:nvSpPr>
          <p:cNvPr id="10" name="TextBox 9">
            <a:extLst>
              <a:ext uri="{FF2B5EF4-FFF2-40B4-BE49-F238E27FC236}">
                <a16:creationId xmlns:a16="http://schemas.microsoft.com/office/drawing/2014/main" id="{A9AF9BF2-6532-E7A0-82E8-05C42BC83149}"/>
              </a:ext>
            </a:extLst>
          </p:cNvPr>
          <p:cNvSpPr txBox="1"/>
          <p:nvPr/>
        </p:nvSpPr>
        <p:spPr>
          <a:xfrm>
            <a:off x="848008" y="724277"/>
            <a:ext cx="1625188" cy="369332"/>
          </a:xfrm>
          <a:prstGeom prst="rect">
            <a:avLst/>
          </a:prstGeom>
          <a:noFill/>
        </p:spPr>
        <p:txBody>
          <a:bodyPr wrap="none" rtlCol="0">
            <a:spAutoFit/>
          </a:bodyPr>
          <a:lstStyle/>
          <a:p>
            <a:r>
              <a:rPr lang="en-US" b="1" dirty="0" err="1">
                <a:latin typeface="Saira Condensed Condensed SemiBold"/>
              </a:rPr>
              <a:t>Credit</a:t>
            </a:r>
            <a:r>
              <a:rPr lang="en-US" b="1" err="1">
                <a:latin typeface="Saira Condensed Condensed SemiBold"/>
              </a:rPr>
              <a:t>_</a:t>
            </a:r>
            <a:r>
              <a:rPr lang="en-US" b="1">
                <a:latin typeface="Saira Condensed Condensed SemiBold"/>
              </a:rPr>
              <a:t>Product</a:t>
            </a:r>
            <a:endParaRPr lang="en-IN" b="1" dirty="0">
              <a:latin typeface="Saira Condensed Condensed SemiBold"/>
            </a:endParaRPr>
          </a:p>
        </p:txBody>
      </p:sp>
      <p:sp>
        <p:nvSpPr>
          <p:cNvPr id="11" name="TextBox 10">
            <a:extLst>
              <a:ext uri="{FF2B5EF4-FFF2-40B4-BE49-F238E27FC236}">
                <a16:creationId xmlns:a16="http://schemas.microsoft.com/office/drawing/2014/main" id="{C2A937AB-F20E-43DA-894B-1AE5E878578F}"/>
              </a:ext>
            </a:extLst>
          </p:cNvPr>
          <p:cNvSpPr txBox="1"/>
          <p:nvPr/>
        </p:nvSpPr>
        <p:spPr>
          <a:xfrm>
            <a:off x="6073456" y="724277"/>
            <a:ext cx="2292359" cy="369332"/>
          </a:xfrm>
          <a:prstGeom prst="rect">
            <a:avLst/>
          </a:prstGeom>
          <a:noFill/>
        </p:spPr>
        <p:txBody>
          <a:bodyPr wrap="none" rtlCol="0">
            <a:spAutoFit/>
          </a:bodyPr>
          <a:lstStyle/>
          <a:p>
            <a:r>
              <a:rPr lang="en-US" b="1" dirty="0" err="1">
                <a:latin typeface="Saira Condensed Condensed SemiBold"/>
              </a:rPr>
              <a:t>Avg_Account</a:t>
            </a:r>
            <a:r>
              <a:rPr lang="en-US" b="1" err="1">
                <a:latin typeface="Saira Condensed Condensed SemiBold"/>
              </a:rPr>
              <a:t>_</a:t>
            </a:r>
            <a:r>
              <a:rPr lang="en-US" b="1">
                <a:latin typeface="Saira Condensed Condensed SemiBold"/>
              </a:rPr>
              <a:t>Balance</a:t>
            </a:r>
            <a:endParaRPr lang="en-IN" b="1" dirty="0">
              <a:latin typeface="Saira Condensed Condensed SemiBold"/>
            </a:endParaRPr>
          </a:p>
        </p:txBody>
      </p:sp>
    </p:spTree>
    <p:extLst>
      <p:ext uri="{BB962C8B-B14F-4D97-AF65-F5344CB8AC3E}">
        <p14:creationId xmlns:p14="http://schemas.microsoft.com/office/powerpoint/2010/main" val="42543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07B6C6A-A8FB-7F45-8E0F-3EA6DEE6B6C0}"/>
              </a:ext>
            </a:extLst>
          </p:cNvPr>
          <p:cNvPicPr>
            <a:picLocks noGrp="1" noChangeAspect="1"/>
          </p:cNvPicPr>
          <p:nvPr>
            <p:ph idx="1"/>
          </p:nvPr>
        </p:nvPicPr>
        <p:blipFill>
          <a:blip r:embed="rId2"/>
          <a:stretch>
            <a:fillRect/>
          </a:stretch>
        </p:blipFill>
        <p:spPr>
          <a:xfrm>
            <a:off x="3284182" y="1285592"/>
            <a:ext cx="5173049" cy="4737932"/>
          </a:xfrm>
        </p:spPr>
      </p:pic>
      <p:sp>
        <p:nvSpPr>
          <p:cNvPr id="5" name="Slide Number Placeholder 4">
            <a:extLst>
              <a:ext uri="{FF2B5EF4-FFF2-40B4-BE49-F238E27FC236}">
                <a16:creationId xmlns:a16="http://schemas.microsoft.com/office/drawing/2014/main" id="{8A7113A8-543B-AAD9-BAFA-DE760791AF96}"/>
              </a:ext>
            </a:extLst>
          </p:cNvPr>
          <p:cNvSpPr>
            <a:spLocks noGrp="1"/>
          </p:cNvSpPr>
          <p:nvPr>
            <p:ph type="sldNum" sz="quarter" idx="12"/>
          </p:nvPr>
        </p:nvSpPr>
        <p:spPr/>
        <p:txBody>
          <a:bodyPr/>
          <a:lstStyle/>
          <a:p>
            <a:fld id="{4267CD5E-26CF-4249-8540-BB1D07FD4227}" type="slidenum">
              <a:rPr lang="en-US" smtClean="0"/>
              <a:t>13</a:t>
            </a:fld>
            <a:endParaRPr lang="en-US"/>
          </a:p>
        </p:txBody>
      </p:sp>
      <p:sp>
        <p:nvSpPr>
          <p:cNvPr id="8" name="TextBox 7">
            <a:extLst>
              <a:ext uri="{FF2B5EF4-FFF2-40B4-BE49-F238E27FC236}">
                <a16:creationId xmlns:a16="http://schemas.microsoft.com/office/drawing/2014/main" id="{CE2E4076-B4A8-2EC8-CDAC-571F43824956}"/>
              </a:ext>
            </a:extLst>
          </p:cNvPr>
          <p:cNvSpPr txBox="1"/>
          <p:nvPr/>
        </p:nvSpPr>
        <p:spPr>
          <a:xfrm>
            <a:off x="2960483" y="624688"/>
            <a:ext cx="2073244" cy="369332"/>
          </a:xfrm>
          <a:prstGeom prst="rect">
            <a:avLst/>
          </a:prstGeom>
          <a:noFill/>
        </p:spPr>
        <p:txBody>
          <a:bodyPr wrap="square" rtlCol="0">
            <a:spAutoFit/>
          </a:bodyPr>
          <a:lstStyle/>
          <a:p>
            <a:r>
              <a:rPr lang="en-US" b="1" dirty="0">
                <a:latin typeface="Saira Condensed Condensed SemiBold"/>
              </a:rPr>
              <a:t>Account State</a:t>
            </a:r>
            <a:endParaRPr lang="en-IN" b="1" dirty="0">
              <a:latin typeface="Saira Condensed Condensed SemiBold"/>
            </a:endParaRPr>
          </a:p>
        </p:txBody>
      </p:sp>
    </p:spTree>
    <p:extLst>
      <p:ext uri="{BB962C8B-B14F-4D97-AF65-F5344CB8AC3E}">
        <p14:creationId xmlns:p14="http://schemas.microsoft.com/office/powerpoint/2010/main" val="155657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5BDD-6D0D-8F48-FC98-3076EE04E952}"/>
              </a:ext>
            </a:extLst>
          </p:cNvPr>
          <p:cNvSpPr>
            <a:spLocks noGrp="1"/>
          </p:cNvSpPr>
          <p:nvPr>
            <p:ph type="title"/>
          </p:nvPr>
        </p:nvSpPr>
        <p:spPr/>
        <p:txBody>
          <a:bodyPr/>
          <a:lstStyle/>
          <a:p>
            <a:r>
              <a:rPr lang="en-US" dirty="0">
                <a:latin typeface="Saira Condensed Condensed SemiBold"/>
              </a:rPr>
              <a:t>Dataset Challenges</a:t>
            </a:r>
            <a:endParaRPr lang="en-IN" dirty="0">
              <a:latin typeface="Saira Condensed Condensed SemiBold"/>
            </a:endParaRPr>
          </a:p>
        </p:txBody>
      </p:sp>
      <p:sp>
        <p:nvSpPr>
          <p:cNvPr id="3" name="Text Placeholder 2">
            <a:extLst>
              <a:ext uri="{FF2B5EF4-FFF2-40B4-BE49-F238E27FC236}">
                <a16:creationId xmlns:a16="http://schemas.microsoft.com/office/drawing/2014/main" id="{A8F5EA0B-52FE-F946-97FD-E3349B2E34EB}"/>
              </a:ext>
            </a:extLst>
          </p:cNvPr>
          <p:cNvSpPr>
            <a:spLocks noGrp="1"/>
          </p:cNvSpPr>
          <p:nvPr>
            <p:ph type="body" sz="quarter" idx="13"/>
          </p:nvPr>
        </p:nvSpPr>
        <p:spPr>
          <a:xfrm>
            <a:off x="644771" y="1345481"/>
            <a:ext cx="10709031" cy="3380427"/>
          </a:xfrm>
        </p:spPr>
        <p:txBody>
          <a:bodyPr>
            <a:normAutofit/>
          </a:bodyPr>
          <a:lstStyle/>
          <a:p>
            <a:pPr marL="342900" indent="-342900">
              <a:buFont typeface="Arial" panose="020B0604020202020204" pitchFamily="34" charset="0"/>
              <a:buChar char="•"/>
            </a:pPr>
            <a:r>
              <a:rPr lang="en-US" b="1" dirty="0">
                <a:solidFill>
                  <a:schemeClr val="tx1"/>
                </a:solidFill>
                <a:latin typeface="Saira Condensed Condensed SemiBold"/>
              </a:rPr>
              <a:t>Countering Imbalance</a:t>
            </a:r>
          </a:p>
          <a:p>
            <a:pPr marL="800078" lvl="1" indent="-342900">
              <a:buFont typeface="Arial" panose="020B0604020202020204" pitchFamily="34" charset="0"/>
              <a:buChar char="•"/>
            </a:pPr>
            <a:r>
              <a:rPr lang="en-US" b="1" dirty="0">
                <a:solidFill>
                  <a:schemeClr val="tx1"/>
                </a:solidFill>
                <a:latin typeface="Saira Condensed Condensed SemiBold"/>
              </a:rPr>
              <a:t>183087 Negative Labels</a:t>
            </a:r>
          </a:p>
          <a:p>
            <a:pPr marL="800078" lvl="1" indent="-342900">
              <a:buFont typeface="Arial" panose="020B0604020202020204" pitchFamily="34" charset="0"/>
              <a:buChar char="•"/>
            </a:pPr>
            <a:r>
              <a:rPr lang="en-US" b="1" dirty="0">
                <a:solidFill>
                  <a:schemeClr val="tx1"/>
                </a:solidFill>
                <a:latin typeface="Saira Condensed Condensed SemiBold"/>
              </a:rPr>
              <a:t>33313 Positive Labels</a:t>
            </a:r>
          </a:p>
          <a:p>
            <a:pPr marL="800078" lvl="1" indent="-342900">
              <a:buFont typeface="Arial" panose="020B0604020202020204" pitchFamily="34" charset="0"/>
              <a:buChar char="•"/>
            </a:pPr>
            <a:r>
              <a:rPr lang="en-US" b="1" dirty="0">
                <a:solidFill>
                  <a:schemeClr val="tx1"/>
                </a:solidFill>
                <a:latin typeface="Saira Condensed Condensed SemiBold"/>
              </a:rPr>
              <a:t>Identifying the need for </a:t>
            </a:r>
            <a:r>
              <a:rPr lang="en-US" b="1" dirty="0" err="1">
                <a:solidFill>
                  <a:schemeClr val="tx1"/>
                </a:solidFill>
                <a:latin typeface="Saira Condensed Condensed SemiBold"/>
              </a:rPr>
              <a:t>undersampling</a:t>
            </a:r>
            <a:r>
              <a:rPr lang="en-US" b="1" dirty="0">
                <a:solidFill>
                  <a:schemeClr val="tx1"/>
                </a:solidFill>
                <a:latin typeface="Saira Condensed Condensed SemiBold"/>
              </a:rPr>
              <a:t> vs oversampling</a:t>
            </a:r>
          </a:p>
          <a:p>
            <a:pPr marL="800078" lvl="1" indent="-342900">
              <a:buFont typeface="Arial" panose="020B0604020202020204" pitchFamily="34" charset="0"/>
              <a:buChar char="•"/>
            </a:pPr>
            <a:endParaRPr lang="en-US" b="1" dirty="0">
              <a:solidFill>
                <a:schemeClr val="tx1"/>
              </a:solidFill>
              <a:latin typeface="Saira Condensed Condensed SemiBold"/>
            </a:endParaRPr>
          </a:p>
          <a:p>
            <a:pPr lvl="1"/>
            <a:endParaRPr lang="en-US" b="1" dirty="0">
              <a:solidFill>
                <a:schemeClr val="tx1"/>
              </a:solidFill>
              <a:latin typeface="Saira Condensed Condensed SemiBold"/>
            </a:endParaRPr>
          </a:p>
          <a:p>
            <a:pPr marL="342900" indent="-342900">
              <a:buFont typeface="Arial" panose="020B0604020202020204" pitchFamily="34" charset="0"/>
              <a:buChar char="•"/>
            </a:pPr>
            <a:r>
              <a:rPr lang="en-US" b="1" dirty="0">
                <a:solidFill>
                  <a:schemeClr val="tx1"/>
                </a:solidFill>
                <a:latin typeface="Saira Condensed Condensed SemiBold"/>
              </a:rPr>
              <a:t>Identifying feature importance for classification</a:t>
            </a:r>
          </a:p>
          <a:p>
            <a:pPr marL="342900" indent="-342900">
              <a:buFont typeface="Arial" panose="020B0604020202020204" pitchFamily="34" charset="0"/>
              <a:buChar char="•"/>
            </a:pPr>
            <a:endParaRPr lang="en-US" b="1" dirty="0">
              <a:solidFill>
                <a:schemeClr val="tx1"/>
              </a:solidFill>
              <a:latin typeface="Saira Condensed Condensed SemiBold"/>
            </a:endParaRPr>
          </a:p>
          <a:p>
            <a:pPr marL="342900" indent="-342900">
              <a:buFont typeface="Arial" panose="020B0604020202020204" pitchFamily="34" charset="0"/>
              <a:buChar char="•"/>
            </a:pPr>
            <a:r>
              <a:rPr lang="en-US" b="1" dirty="0">
                <a:solidFill>
                  <a:schemeClr val="tx1"/>
                </a:solidFill>
                <a:latin typeface="Saira Condensed Condensed SemiBold"/>
              </a:rPr>
              <a:t>Dealing with missing values</a:t>
            </a:r>
          </a:p>
        </p:txBody>
      </p:sp>
      <p:sp>
        <p:nvSpPr>
          <p:cNvPr id="5" name="Slide Number Placeholder 4">
            <a:extLst>
              <a:ext uri="{FF2B5EF4-FFF2-40B4-BE49-F238E27FC236}">
                <a16:creationId xmlns:a16="http://schemas.microsoft.com/office/drawing/2014/main" id="{5EEB821D-6087-664B-1013-D8CC0001D761}"/>
              </a:ext>
            </a:extLst>
          </p:cNvPr>
          <p:cNvSpPr>
            <a:spLocks noGrp="1"/>
          </p:cNvSpPr>
          <p:nvPr>
            <p:ph type="sldNum" sz="quarter" idx="12"/>
          </p:nvPr>
        </p:nvSpPr>
        <p:spPr/>
        <p:txBody>
          <a:bodyPr/>
          <a:lstStyle/>
          <a:p>
            <a:fld id="{4267CD5E-26CF-4249-8540-BB1D07FD4227}" type="slidenum">
              <a:rPr lang="en-US" smtClean="0">
                <a:latin typeface="Saira Condensed Condensed SemiBold"/>
              </a:rPr>
              <a:t>14</a:t>
            </a:fld>
            <a:endParaRPr lang="en-US">
              <a:latin typeface="Saira Condensed Condensed SemiBold"/>
            </a:endParaRPr>
          </a:p>
        </p:txBody>
      </p:sp>
    </p:spTree>
    <p:extLst>
      <p:ext uri="{BB962C8B-B14F-4D97-AF65-F5344CB8AC3E}">
        <p14:creationId xmlns:p14="http://schemas.microsoft.com/office/powerpoint/2010/main" val="162977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8EE18A-A292-FF51-58C4-C5BF7C03A802}"/>
              </a:ext>
            </a:extLst>
          </p:cNvPr>
          <p:cNvSpPr>
            <a:spLocks noGrp="1"/>
          </p:cNvSpPr>
          <p:nvPr>
            <p:ph type="sldNum" sz="quarter" idx="12"/>
          </p:nvPr>
        </p:nvSpPr>
        <p:spPr/>
        <p:txBody>
          <a:bodyPr/>
          <a:lstStyle/>
          <a:p>
            <a:fld id="{4267CD5E-26CF-4249-8540-BB1D07FD4227}" type="slidenum">
              <a:rPr lang="en-US" smtClean="0">
                <a:latin typeface="Saira Condensed Condensed SemiBold"/>
              </a:rPr>
              <a:t>15</a:t>
            </a:fld>
            <a:endParaRPr lang="en-US">
              <a:latin typeface="Saira Condensed Condensed SemiBold"/>
            </a:endParaRPr>
          </a:p>
        </p:txBody>
      </p:sp>
      <p:sp>
        <p:nvSpPr>
          <p:cNvPr id="6" name="TextBox 5">
            <a:extLst>
              <a:ext uri="{FF2B5EF4-FFF2-40B4-BE49-F238E27FC236}">
                <a16:creationId xmlns:a16="http://schemas.microsoft.com/office/drawing/2014/main" id="{C8C92D27-38DD-8E45-B90F-E464565273AA}"/>
              </a:ext>
            </a:extLst>
          </p:cNvPr>
          <p:cNvSpPr txBox="1"/>
          <p:nvPr/>
        </p:nvSpPr>
        <p:spPr>
          <a:xfrm>
            <a:off x="4716856" y="211951"/>
            <a:ext cx="2759282" cy="584775"/>
          </a:xfrm>
          <a:prstGeom prst="rect">
            <a:avLst/>
          </a:prstGeom>
          <a:noFill/>
        </p:spPr>
        <p:txBody>
          <a:bodyPr wrap="none" rtlCol="0">
            <a:spAutoFit/>
          </a:bodyPr>
          <a:lstStyle/>
          <a:p>
            <a:r>
              <a:rPr lang="en-US" sz="3200" b="1" dirty="0">
                <a:latin typeface="Saira Condensed Condensed SemiBold"/>
              </a:rPr>
              <a:t>Random Forest</a:t>
            </a:r>
          </a:p>
        </p:txBody>
      </p:sp>
      <p:pic>
        <p:nvPicPr>
          <p:cNvPr id="1026" name="Picture 2">
            <a:extLst>
              <a:ext uri="{FF2B5EF4-FFF2-40B4-BE49-F238E27FC236}">
                <a16:creationId xmlns:a16="http://schemas.microsoft.com/office/drawing/2014/main" id="{CF40E96B-2AF7-1589-0E2B-93888367D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12" y="954211"/>
            <a:ext cx="5439059" cy="3939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05C022A-B513-1265-2C91-052D6224B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856" y="5246702"/>
            <a:ext cx="6750869"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47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A48280C-B20E-7CBB-299B-EA68BAC68C68}"/>
              </a:ext>
            </a:extLst>
          </p:cNvPr>
          <p:cNvSpPr>
            <a:spLocks noGrp="1"/>
          </p:cNvSpPr>
          <p:nvPr>
            <p:ph type="sldNum" sz="quarter" idx="12"/>
          </p:nvPr>
        </p:nvSpPr>
        <p:spPr/>
        <p:txBody>
          <a:bodyPr/>
          <a:lstStyle/>
          <a:p>
            <a:fld id="{4267CD5E-26CF-4249-8540-BB1D07FD4227}" type="slidenum">
              <a:rPr lang="en-US" smtClean="0"/>
              <a:t>16</a:t>
            </a:fld>
            <a:endParaRPr lang="en-US"/>
          </a:p>
        </p:txBody>
      </p:sp>
      <p:pic>
        <p:nvPicPr>
          <p:cNvPr id="2050" name="Picture 2">
            <a:extLst>
              <a:ext uri="{FF2B5EF4-FFF2-40B4-BE49-F238E27FC236}">
                <a16:creationId xmlns:a16="http://schemas.microsoft.com/office/drawing/2014/main" id="{56970CBB-2BC0-B4FD-9796-D06596AC20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849" y="216034"/>
            <a:ext cx="4940476" cy="43059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403F235-0FE8-7D1D-3B1D-3FBB67192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501" y="216035"/>
            <a:ext cx="4944241" cy="43059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A5B45205-F5C9-82E6-4BFD-010D392C1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7905" y="4522025"/>
            <a:ext cx="2984653" cy="205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4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EAD689D-82B7-80C6-98E7-5EC4D811E305}"/>
              </a:ext>
            </a:extLst>
          </p:cNvPr>
          <p:cNvSpPr>
            <a:spLocks noGrp="1"/>
          </p:cNvSpPr>
          <p:nvPr>
            <p:ph type="sldNum" sz="quarter" idx="12"/>
          </p:nvPr>
        </p:nvSpPr>
        <p:spPr/>
        <p:txBody>
          <a:bodyPr/>
          <a:lstStyle/>
          <a:p>
            <a:fld id="{4267CD5E-26CF-4249-8540-BB1D07FD4227}" type="slidenum">
              <a:rPr lang="en-US" smtClean="0">
                <a:latin typeface="Saira Condensed Condensed SemiBold"/>
              </a:rPr>
              <a:t>17</a:t>
            </a:fld>
            <a:endParaRPr lang="en-US">
              <a:latin typeface="Saira Condensed Condensed SemiBold"/>
            </a:endParaRPr>
          </a:p>
        </p:txBody>
      </p:sp>
      <p:pic>
        <p:nvPicPr>
          <p:cNvPr id="3078" name="Picture 6">
            <a:extLst>
              <a:ext uri="{FF2B5EF4-FFF2-40B4-BE49-F238E27FC236}">
                <a16:creationId xmlns:a16="http://schemas.microsoft.com/office/drawing/2014/main" id="{6426B016-D9FE-D10B-66D9-265ED2A0AE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3658" y="1638195"/>
            <a:ext cx="6014540" cy="44286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CB8D1A-966B-10CF-93CD-2181D1A7F3C6}"/>
              </a:ext>
            </a:extLst>
          </p:cNvPr>
          <p:cNvSpPr txBox="1"/>
          <p:nvPr/>
        </p:nvSpPr>
        <p:spPr>
          <a:xfrm>
            <a:off x="1914456" y="791188"/>
            <a:ext cx="6738320" cy="584775"/>
          </a:xfrm>
          <a:prstGeom prst="rect">
            <a:avLst/>
          </a:prstGeom>
          <a:noFill/>
        </p:spPr>
        <p:txBody>
          <a:bodyPr wrap="none" rtlCol="0">
            <a:spAutoFit/>
          </a:bodyPr>
          <a:lstStyle/>
          <a:p>
            <a:r>
              <a:rPr lang="en-US" sz="3200" b="1" dirty="0">
                <a:latin typeface="Saira Condensed Condensed SemiBold"/>
              </a:rPr>
              <a:t>Random Forest with Reduced Features</a:t>
            </a:r>
            <a:endParaRPr lang="en-IN" sz="3200" b="1" dirty="0">
              <a:latin typeface="Saira Condensed Condensed SemiBold"/>
            </a:endParaRPr>
          </a:p>
        </p:txBody>
      </p:sp>
    </p:spTree>
    <p:extLst>
      <p:ext uri="{BB962C8B-B14F-4D97-AF65-F5344CB8AC3E}">
        <p14:creationId xmlns:p14="http://schemas.microsoft.com/office/powerpoint/2010/main" val="219382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00CD-2DA6-25B5-44F3-266E61CFA9FE}"/>
              </a:ext>
            </a:extLst>
          </p:cNvPr>
          <p:cNvSpPr>
            <a:spLocks noGrp="1"/>
          </p:cNvSpPr>
          <p:nvPr>
            <p:ph type="sldNum" sz="quarter" idx="12"/>
          </p:nvPr>
        </p:nvSpPr>
        <p:spPr/>
        <p:txBody>
          <a:bodyPr/>
          <a:lstStyle/>
          <a:p>
            <a:fld id="{4267CD5E-26CF-4249-8540-BB1D07FD4227}" type="slidenum">
              <a:rPr lang="en-US" smtClean="0"/>
              <a:t>18</a:t>
            </a:fld>
            <a:endParaRPr lang="en-US"/>
          </a:p>
        </p:txBody>
      </p:sp>
      <p:pic>
        <p:nvPicPr>
          <p:cNvPr id="4098" name="Picture 2">
            <a:extLst>
              <a:ext uri="{FF2B5EF4-FFF2-40B4-BE49-F238E27FC236}">
                <a16:creationId xmlns:a16="http://schemas.microsoft.com/office/drawing/2014/main" id="{1A414F9D-B8CB-A85D-1E31-6748989AA0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90" y="954072"/>
            <a:ext cx="4909625" cy="38782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B897E20-AAB6-8B0A-0C21-DE884A8D3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695" y="2047740"/>
            <a:ext cx="5734050" cy="4229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F97FFC-7510-27B3-4807-699110B4D241}"/>
              </a:ext>
            </a:extLst>
          </p:cNvPr>
          <p:cNvSpPr txBox="1"/>
          <p:nvPr/>
        </p:nvSpPr>
        <p:spPr>
          <a:xfrm>
            <a:off x="3858913" y="398196"/>
            <a:ext cx="4474174" cy="584775"/>
          </a:xfrm>
          <a:prstGeom prst="rect">
            <a:avLst/>
          </a:prstGeom>
          <a:noFill/>
        </p:spPr>
        <p:txBody>
          <a:bodyPr wrap="none" rtlCol="0">
            <a:spAutoFit/>
          </a:bodyPr>
          <a:lstStyle/>
          <a:p>
            <a:r>
              <a:rPr lang="en-US" sz="3200" b="1" dirty="0">
                <a:latin typeface="Amasis MT Pro Black" panose="02040A04050005020304" pitchFamily="18" charset="0"/>
              </a:rPr>
              <a:t>K-Nearest Neighbors</a:t>
            </a:r>
          </a:p>
        </p:txBody>
      </p:sp>
    </p:spTree>
    <p:extLst>
      <p:ext uri="{BB962C8B-B14F-4D97-AF65-F5344CB8AC3E}">
        <p14:creationId xmlns:p14="http://schemas.microsoft.com/office/powerpoint/2010/main" val="62040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5A51D40-D487-9FA5-BADF-B9CF31D879AE}"/>
              </a:ext>
            </a:extLst>
          </p:cNvPr>
          <p:cNvSpPr>
            <a:spLocks noGrp="1"/>
          </p:cNvSpPr>
          <p:nvPr>
            <p:ph type="sldNum" sz="quarter" idx="12"/>
          </p:nvPr>
        </p:nvSpPr>
        <p:spPr/>
        <p:txBody>
          <a:bodyPr/>
          <a:lstStyle/>
          <a:p>
            <a:fld id="{4267CD5E-26CF-4249-8540-BB1D07FD4227}" type="slidenum">
              <a:rPr lang="en-US" smtClean="0"/>
              <a:t>19</a:t>
            </a:fld>
            <a:endParaRPr lang="en-US"/>
          </a:p>
        </p:txBody>
      </p:sp>
      <p:pic>
        <p:nvPicPr>
          <p:cNvPr id="5122" name="Picture 2">
            <a:extLst>
              <a:ext uri="{FF2B5EF4-FFF2-40B4-BE49-F238E27FC236}">
                <a16:creationId xmlns:a16="http://schemas.microsoft.com/office/drawing/2014/main" id="{BF1111E6-6638-B1E9-5909-47F0DD9700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2961" y="968721"/>
            <a:ext cx="6099437" cy="44871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938F23-DB75-43CF-17B4-A3DDB6118C35}"/>
              </a:ext>
            </a:extLst>
          </p:cNvPr>
          <p:cNvSpPr txBox="1"/>
          <p:nvPr/>
        </p:nvSpPr>
        <p:spPr>
          <a:xfrm>
            <a:off x="932508" y="1322741"/>
            <a:ext cx="4834550" cy="1384995"/>
          </a:xfrm>
          <a:prstGeom prst="rect">
            <a:avLst/>
          </a:prstGeom>
          <a:noFill/>
        </p:spPr>
        <p:txBody>
          <a:bodyPr wrap="square" rtlCol="0">
            <a:spAutoFit/>
          </a:bodyPr>
          <a:lstStyle/>
          <a:p>
            <a:pPr rtl="0">
              <a:spcBef>
                <a:spcPts val="0"/>
              </a:spcBef>
              <a:spcAft>
                <a:spcPts val="0"/>
              </a:spcAft>
            </a:pPr>
            <a:r>
              <a:rPr lang="en-IN" sz="1400" b="0" i="0" u="none" strike="noStrike" dirty="0">
                <a:solidFill>
                  <a:srgbClr val="000000"/>
                </a:solidFill>
                <a:effectLst/>
                <a:latin typeface="Courier New" panose="02070309020205020404" pitchFamily="49" charset="0"/>
              </a:rPr>
              <a:t>Optimal Parameters:</a:t>
            </a:r>
          </a:p>
          <a:p>
            <a:pPr rtl="0">
              <a:spcBef>
                <a:spcPts val="0"/>
              </a:spcBef>
              <a:spcAft>
                <a:spcPts val="0"/>
              </a:spcAft>
            </a:pPr>
            <a:r>
              <a:rPr lang="en-IN" sz="1400" dirty="0">
                <a:solidFill>
                  <a:srgbClr val="000000"/>
                </a:solidFill>
                <a:latin typeface="Courier New" panose="02070309020205020404" pitchFamily="49" charset="0"/>
              </a:rPr>
              <a:t>Criterion: entropy</a:t>
            </a:r>
          </a:p>
          <a:p>
            <a:pPr rtl="0">
              <a:spcBef>
                <a:spcPts val="0"/>
              </a:spcBef>
              <a:spcAft>
                <a:spcPts val="0"/>
              </a:spcAft>
            </a:pPr>
            <a:r>
              <a:rPr lang="en-IN" sz="1400" b="0" i="0" u="none" strike="noStrike" dirty="0" err="1">
                <a:solidFill>
                  <a:srgbClr val="000000"/>
                </a:solidFill>
                <a:effectLst/>
                <a:latin typeface="Courier New" panose="02070309020205020404" pitchFamily="49" charset="0"/>
              </a:rPr>
              <a:t>max_depth</a:t>
            </a:r>
            <a:r>
              <a:rPr lang="en-IN" sz="1400" b="0" i="0" u="none" strike="noStrike" dirty="0">
                <a:solidFill>
                  <a:srgbClr val="000000"/>
                </a:solidFill>
                <a:effectLst/>
                <a:latin typeface="Courier New" panose="02070309020205020404" pitchFamily="49" charset="0"/>
              </a:rPr>
              <a:t>: 5</a:t>
            </a:r>
          </a:p>
          <a:p>
            <a:pPr rtl="0">
              <a:spcBef>
                <a:spcPts val="0"/>
              </a:spcBef>
              <a:spcAft>
                <a:spcPts val="0"/>
              </a:spcAft>
            </a:pPr>
            <a:r>
              <a:rPr lang="en-IN" sz="1400" b="0" i="0" u="none" strike="noStrike" dirty="0" err="1">
                <a:solidFill>
                  <a:srgbClr val="000000"/>
                </a:solidFill>
                <a:effectLst/>
                <a:latin typeface="Courier New" panose="02070309020205020404" pitchFamily="49" charset="0"/>
              </a:rPr>
              <a:t>min_samples_leaf</a:t>
            </a:r>
            <a:r>
              <a:rPr lang="en-IN" sz="1400" b="0" i="0" u="none" strike="noStrike" dirty="0">
                <a:solidFill>
                  <a:srgbClr val="000000"/>
                </a:solidFill>
                <a:effectLst/>
                <a:latin typeface="Courier New" panose="02070309020205020404" pitchFamily="49" charset="0"/>
              </a:rPr>
              <a:t>: 1</a:t>
            </a:r>
          </a:p>
          <a:p>
            <a:pPr rtl="0">
              <a:spcBef>
                <a:spcPts val="0"/>
              </a:spcBef>
              <a:spcAft>
                <a:spcPts val="0"/>
              </a:spcAft>
            </a:pPr>
            <a:r>
              <a:rPr lang="en-IN" sz="1400" b="0" i="0" u="none" strike="noStrike" dirty="0" err="1">
                <a:solidFill>
                  <a:srgbClr val="000000"/>
                </a:solidFill>
                <a:effectLst/>
                <a:latin typeface="Courier New" panose="02070309020205020404" pitchFamily="49" charset="0"/>
              </a:rPr>
              <a:t>min_samples_split</a:t>
            </a:r>
            <a:r>
              <a:rPr lang="en-IN" sz="1400" b="0" i="0" u="none" strike="noStrike" dirty="0">
                <a:solidFill>
                  <a:srgbClr val="000000"/>
                </a:solidFill>
                <a:effectLst/>
                <a:latin typeface="Courier New" panose="02070309020205020404" pitchFamily="49" charset="0"/>
              </a:rPr>
              <a:t>: 2</a:t>
            </a:r>
            <a:endParaRPr lang="en-IN" sz="1400" b="0" dirty="0">
              <a:effectLst/>
            </a:endParaRPr>
          </a:p>
          <a:p>
            <a:endParaRPr lang="en-IN" sz="1400" dirty="0"/>
          </a:p>
        </p:txBody>
      </p:sp>
      <p:sp>
        <p:nvSpPr>
          <p:cNvPr id="7" name="TextBox 6">
            <a:extLst>
              <a:ext uri="{FF2B5EF4-FFF2-40B4-BE49-F238E27FC236}">
                <a16:creationId xmlns:a16="http://schemas.microsoft.com/office/drawing/2014/main" id="{A00BF944-C3B6-28A0-F5F8-2A07E6885089}"/>
              </a:ext>
            </a:extLst>
          </p:cNvPr>
          <p:cNvSpPr txBox="1"/>
          <p:nvPr/>
        </p:nvSpPr>
        <p:spPr>
          <a:xfrm>
            <a:off x="697117" y="697117"/>
            <a:ext cx="3029997" cy="584775"/>
          </a:xfrm>
          <a:prstGeom prst="rect">
            <a:avLst/>
          </a:prstGeom>
          <a:noFill/>
        </p:spPr>
        <p:txBody>
          <a:bodyPr wrap="none" rtlCol="0">
            <a:spAutoFit/>
          </a:bodyPr>
          <a:lstStyle/>
          <a:p>
            <a:r>
              <a:rPr lang="en-US" sz="3200" b="1" dirty="0">
                <a:latin typeface="Amasis MT Pro Black" panose="02040A04050005020304" pitchFamily="18" charset="0"/>
              </a:rPr>
              <a:t>Decision Tree</a:t>
            </a:r>
            <a:endParaRPr lang="en-IN" sz="3200" b="1" dirty="0">
              <a:latin typeface="Amasis MT Pro Black" panose="02040A04050005020304" pitchFamily="18" charset="0"/>
            </a:endParaRPr>
          </a:p>
        </p:txBody>
      </p:sp>
    </p:spTree>
    <p:extLst>
      <p:ext uri="{BB962C8B-B14F-4D97-AF65-F5344CB8AC3E}">
        <p14:creationId xmlns:p14="http://schemas.microsoft.com/office/powerpoint/2010/main" val="224283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1A0CE4B-5B3E-EF46-C05E-E7F60A88AF41}"/>
              </a:ext>
            </a:extLst>
          </p:cNvPr>
          <p:cNvPicPr>
            <a:picLocks noChangeAspect="1"/>
          </p:cNvPicPr>
          <p:nvPr/>
        </p:nvPicPr>
        <p:blipFill>
          <a:blip r:embed="rId2"/>
          <a:srcRect/>
          <a:stretch>
            <a:fillRect/>
          </a:stretch>
        </p:blipFill>
        <p:spPr>
          <a:xfrm>
            <a:off x="8155729" y="4826318"/>
            <a:ext cx="3548850" cy="1359665"/>
          </a:xfrm>
          <a:prstGeom prst="rect">
            <a:avLst/>
          </a:prstGeom>
        </p:spPr>
      </p:pic>
      <p:pic>
        <p:nvPicPr>
          <p:cNvPr id="14" name="Picture 13">
            <a:extLst>
              <a:ext uri="{FF2B5EF4-FFF2-40B4-BE49-F238E27FC236}">
                <a16:creationId xmlns:a16="http://schemas.microsoft.com/office/drawing/2014/main" id="{88BF95B6-326E-701C-92A9-0EC21E1C122F}"/>
              </a:ext>
            </a:extLst>
          </p:cNvPr>
          <p:cNvPicPr>
            <a:picLocks noChangeAspect="1"/>
          </p:cNvPicPr>
          <p:nvPr/>
        </p:nvPicPr>
        <p:blipFill>
          <a:blip r:embed="rId2"/>
          <a:srcRect/>
          <a:stretch>
            <a:fillRect/>
          </a:stretch>
        </p:blipFill>
        <p:spPr>
          <a:xfrm>
            <a:off x="4580463" y="4826319"/>
            <a:ext cx="3548850" cy="1359665"/>
          </a:xfrm>
          <a:prstGeom prst="rect">
            <a:avLst/>
          </a:prstGeom>
        </p:spPr>
      </p:pic>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a:xfrm>
            <a:off x="741484" y="690945"/>
            <a:ext cx="10709031" cy="734621"/>
          </a:xfrm>
        </p:spPr>
        <p:txBody>
          <a:bodyPr/>
          <a:lstStyle/>
          <a:p>
            <a:pPr algn="ctr"/>
            <a:r>
              <a:rPr lang="en-US" dirty="0"/>
              <a:t>Team Members</a:t>
            </a: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2</a:t>
            </a:fld>
            <a:endParaRPr lang="en-US"/>
          </a:p>
        </p:txBody>
      </p:sp>
      <p:pic>
        <p:nvPicPr>
          <p:cNvPr id="8" name="Picture 7" descr="A person in a suit&#10;&#10;Description automatically generated">
            <a:extLst>
              <a:ext uri="{FF2B5EF4-FFF2-40B4-BE49-F238E27FC236}">
                <a16:creationId xmlns:a16="http://schemas.microsoft.com/office/drawing/2014/main" id="{A77F7D8E-98C8-29EE-141F-208E1C98765E}"/>
              </a:ext>
            </a:extLst>
          </p:cNvPr>
          <p:cNvPicPr>
            <a:picLocks noChangeAspect="1"/>
          </p:cNvPicPr>
          <p:nvPr/>
        </p:nvPicPr>
        <p:blipFill>
          <a:blip r:embed="rId3"/>
          <a:stretch>
            <a:fillRect/>
          </a:stretch>
        </p:blipFill>
        <p:spPr>
          <a:xfrm>
            <a:off x="5106339" y="2352855"/>
            <a:ext cx="2202918" cy="2282146"/>
          </a:xfrm>
          <a:prstGeom prst="rect">
            <a:avLst/>
          </a:prstGeom>
        </p:spPr>
      </p:pic>
      <p:pic>
        <p:nvPicPr>
          <p:cNvPr id="5" name="Picture 4" descr="A person in a red shirt&#10;&#10;Description automatically generated">
            <a:extLst>
              <a:ext uri="{FF2B5EF4-FFF2-40B4-BE49-F238E27FC236}">
                <a16:creationId xmlns:a16="http://schemas.microsoft.com/office/drawing/2014/main" id="{DD0DE9F1-DE14-1D48-B566-9FDF164D6BDD}"/>
              </a:ext>
            </a:extLst>
          </p:cNvPr>
          <p:cNvPicPr>
            <a:picLocks noChangeAspect="1"/>
          </p:cNvPicPr>
          <p:nvPr/>
        </p:nvPicPr>
        <p:blipFill>
          <a:blip r:embed="rId4"/>
          <a:stretch>
            <a:fillRect/>
          </a:stretch>
        </p:blipFill>
        <p:spPr>
          <a:xfrm>
            <a:off x="1344167" y="2338498"/>
            <a:ext cx="2080547" cy="2282146"/>
          </a:xfrm>
          <a:prstGeom prst="rect">
            <a:avLst/>
          </a:prstGeom>
        </p:spPr>
      </p:pic>
      <p:pic>
        <p:nvPicPr>
          <p:cNvPr id="6" name="Picture 5" descr="A person wearing glasses and a black shirt&#10;&#10;Description automatically generated">
            <a:extLst>
              <a:ext uri="{FF2B5EF4-FFF2-40B4-BE49-F238E27FC236}">
                <a16:creationId xmlns:a16="http://schemas.microsoft.com/office/drawing/2014/main" id="{0F4D9C67-3EAA-148F-6167-ADC06F42A958}"/>
              </a:ext>
            </a:extLst>
          </p:cNvPr>
          <p:cNvPicPr>
            <a:picLocks noChangeAspect="1"/>
          </p:cNvPicPr>
          <p:nvPr/>
        </p:nvPicPr>
        <p:blipFill>
          <a:blip r:embed="rId5"/>
          <a:stretch>
            <a:fillRect/>
          </a:stretch>
        </p:blipFill>
        <p:spPr>
          <a:xfrm>
            <a:off x="8990882" y="2105086"/>
            <a:ext cx="1981666" cy="2544982"/>
          </a:xfrm>
          <a:prstGeom prst="rect">
            <a:avLst/>
          </a:prstGeom>
        </p:spPr>
      </p:pic>
      <p:pic>
        <p:nvPicPr>
          <p:cNvPr id="7" name="Picture 6">
            <a:extLst>
              <a:ext uri="{FF2B5EF4-FFF2-40B4-BE49-F238E27FC236}">
                <a16:creationId xmlns:a16="http://schemas.microsoft.com/office/drawing/2014/main" id="{73D9B6FD-5C2D-04A1-C9F5-EA7F4FB10A55}"/>
              </a:ext>
            </a:extLst>
          </p:cNvPr>
          <p:cNvPicPr>
            <a:picLocks noChangeAspect="1"/>
          </p:cNvPicPr>
          <p:nvPr/>
        </p:nvPicPr>
        <p:blipFill>
          <a:blip r:embed="rId2"/>
          <a:srcRect/>
          <a:stretch>
            <a:fillRect/>
          </a:stretch>
        </p:blipFill>
        <p:spPr>
          <a:xfrm>
            <a:off x="741484" y="4826319"/>
            <a:ext cx="3548850" cy="1359665"/>
          </a:xfrm>
          <a:prstGeom prst="rect">
            <a:avLst/>
          </a:prstGeom>
        </p:spPr>
      </p:pic>
      <p:sp>
        <p:nvSpPr>
          <p:cNvPr id="10" name="TextBox 9">
            <a:extLst>
              <a:ext uri="{FF2B5EF4-FFF2-40B4-BE49-F238E27FC236}">
                <a16:creationId xmlns:a16="http://schemas.microsoft.com/office/drawing/2014/main" id="{A1E8F63E-6415-73D1-5BC0-D11FAEA95F38}"/>
              </a:ext>
            </a:extLst>
          </p:cNvPr>
          <p:cNvSpPr txBox="1"/>
          <p:nvPr/>
        </p:nvSpPr>
        <p:spPr>
          <a:xfrm>
            <a:off x="1809993" y="5020277"/>
            <a:ext cx="2464639" cy="923330"/>
          </a:xfrm>
          <a:prstGeom prst="rect">
            <a:avLst/>
          </a:prstGeom>
          <a:noFill/>
        </p:spPr>
        <p:txBody>
          <a:bodyPr wrap="square" rtlCol="0">
            <a:spAutoFit/>
          </a:bodyPr>
          <a:lstStyle/>
          <a:p>
            <a:r>
              <a:rPr lang="en-US" b="1" dirty="0" err="1">
                <a:solidFill>
                  <a:schemeClr val="bg1"/>
                </a:solidFill>
              </a:rPr>
              <a:t>Anith</a:t>
            </a:r>
            <a:r>
              <a:rPr lang="en-US" b="1" dirty="0">
                <a:solidFill>
                  <a:schemeClr val="bg1"/>
                </a:solidFill>
              </a:rPr>
              <a:t> Joy</a:t>
            </a:r>
          </a:p>
          <a:p>
            <a:r>
              <a:rPr lang="en-IN" b="1" dirty="0">
                <a:solidFill>
                  <a:schemeClr val="bg1"/>
                </a:solidFill>
              </a:rPr>
              <a:t>CWID: 20016161</a:t>
            </a:r>
          </a:p>
          <a:p>
            <a:r>
              <a:rPr lang="en-IN" b="1" dirty="0">
                <a:solidFill>
                  <a:schemeClr val="bg1"/>
                </a:solidFill>
              </a:rPr>
              <a:t>Section B</a:t>
            </a:r>
          </a:p>
        </p:txBody>
      </p:sp>
      <p:sp>
        <p:nvSpPr>
          <p:cNvPr id="9" name="TextBox 8">
            <a:extLst>
              <a:ext uri="{FF2B5EF4-FFF2-40B4-BE49-F238E27FC236}">
                <a16:creationId xmlns:a16="http://schemas.microsoft.com/office/drawing/2014/main" id="{67608465-DBE5-5823-0807-697D4102BCE5}"/>
              </a:ext>
            </a:extLst>
          </p:cNvPr>
          <p:cNvSpPr txBox="1"/>
          <p:nvPr/>
        </p:nvSpPr>
        <p:spPr>
          <a:xfrm>
            <a:off x="5472274" y="5044485"/>
            <a:ext cx="1765227" cy="923330"/>
          </a:xfrm>
          <a:prstGeom prst="rect">
            <a:avLst/>
          </a:prstGeom>
          <a:noFill/>
        </p:spPr>
        <p:txBody>
          <a:bodyPr wrap="none" rtlCol="0">
            <a:spAutoFit/>
          </a:bodyPr>
          <a:lstStyle/>
          <a:p>
            <a:r>
              <a:rPr lang="en-US" b="1" dirty="0">
                <a:solidFill>
                  <a:schemeClr val="bg1"/>
                </a:solidFill>
              </a:rPr>
              <a:t>Anurag Athwale</a:t>
            </a:r>
          </a:p>
          <a:p>
            <a:r>
              <a:rPr lang="en-IN" b="1" dirty="0">
                <a:solidFill>
                  <a:schemeClr val="bg1"/>
                </a:solidFill>
              </a:rPr>
              <a:t>CWID: 20012263</a:t>
            </a:r>
          </a:p>
          <a:p>
            <a:r>
              <a:rPr lang="en-IN" b="1" dirty="0">
                <a:solidFill>
                  <a:schemeClr val="bg1"/>
                </a:solidFill>
              </a:rPr>
              <a:t>Section B</a:t>
            </a:r>
          </a:p>
        </p:txBody>
      </p:sp>
      <p:sp>
        <p:nvSpPr>
          <p:cNvPr id="11" name="TextBox 10">
            <a:extLst>
              <a:ext uri="{FF2B5EF4-FFF2-40B4-BE49-F238E27FC236}">
                <a16:creationId xmlns:a16="http://schemas.microsoft.com/office/drawing/2014/main" id="{7783FD85-0FBA-0C68-7E26-69DFA53103ED}"/>
              </a:ext>
            </a:extLst>
          </p:cNvPr>
          <p:cNvSpPr txBox="1"/>
          <p:nvPr/>
        </p:nvSpPr>
        <p:spPr>
          <a:xfrm>
            <a:off x="9070857" y="5020277"/>
            <a:ext cx="1821717" cy="923330"/>
          </a:xfrm>
          <a:prstGeom prst="rect">
            <a:avLst/>
          </a:prstGeom>
          <a:noFill/>
        </p:spPr>
        <p:txBody>
          <a:bodyPr wrap="none" rtlCol="0">
            <a:spAutoFit/>
          </a:bodyPr>
          <a:lstStyle/>
          <a:p>
            <a:r>
              <a:rPr lang="en-US" b="1" dirty="0" err="1">
                <a:solidFill>
                  <a:schemeClr val="bg1"/>
                </a:solidFill>
              </a:rPr>
              <a:t>Shubhankar</a:t>
            </a:r>
            <a:r>
              <a:rPr lang="en-US" b="1" dirty="0">
                <a:solidFill>
                  <a:schemeClr val="bg1"/>
                </a:solidFill>
              </a:rPr>
              <a:t> Deol</a:t>
            </a:r>
          </a:p>
          <a:p>
            <a:r>
              <a:rPr lang="en-IN" b="1" dirty="0">
                <a:solidFill>
                  <a:schemeClr val="bg1"/>
                </a:solidFill>
              </a:rPr>
              <a:t>CWID: 20013072</a:t>
            </a:r>
          </a:p>
          <a:p>
            <a:r>
              <a:rPr lang="en-IN" b="1" dirty="0">
                <a:solidFill>
                  <a:schemeClr val="bg1"/>
                </a:solidFill>
              </a:rPr>
              <a:t>Section B</a:t>
            </a:r>
          </a:p>
        </p:txBody>
      </p:sp>
    </p:spTree>
    <p:extLst>
      <p:ext uri="{BB962C8B-B14F-4D97-AF65-F5344CB8AC3E}">
        <p14:creationId xmlns:p14="http://schemas.microsoft.com/office/powerpoint/2010/main" val="1309858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C0E474B-4726-F27B-701C-33CE8D06A5C4}"/>
              </a:ext>
            </a:extLst>
          </p:cNvPr>
          <p:cNvSpPr>
            <a:spLocks noGrp="1"/>
          </p:cNvSpPr>
          <p:nvPr>
            <p:ph type="sldNum" sz="quarter" idx="12"/>
          </p:nvPr>
        </p:nvSpPr>
        <p:spPr/>
        <p:txBody>
          <a:bodyPr/>
          <a:lstStyle/>
          <a:p>
            <a:fld id="{4267CD5E-26CF-4249-8540-BB1D07FD4227}" type="slidenum">
              <a:rPr lang="en-US" smtClean="0"/>
              <a:t>20</a:t>
            </a:fld>
            <a:endParaRPr lang="en-US"/>
          </a:p>
        </p:txBody>
      </p:sp>
      <p:sp>
        <p:nvSpPr>
          <p:cNvPr id="6" name="TextBox 5">
            <a:extLst>
              <a:ext uri="{FF2B5EF4-FFF2-40B4-BE49-F238E27FC236}">
                <a16:creationId xmlns:a16="http://schemas.microsoft.com/office/drawing/2014/main" id="{CFDF9BB7-4678-600F-D5E6-BFF1B4F4737B}"/>
              </a:ext>
            </a:extLst>
          </p:cNvPr>
          <p:cNvSpPr txBox="1"/>
          <p:nvPr/>
        </p:nvSpPr>
        <p:spPr>
          <a:xfrm>
            <a:off x="644771" y="530853"/>
            <a:ext cx="4877843" cy="2000548"/>
          </a:xfrm>
          <a:prstGeom prst="rect">
            <a:avLst/>
          </a:prstGeom>
          <a:noFill/>
        </p:spPr>
        <p:txBody>
          <a:bodyPr wrap="square" rtlCol="0">
            <a:spAutoFit/>
          </a:bodyPr>
          <a:lstStyle/>
          <a:p>
            <a:pPr rtl="0">
              <a:spcBef>
                <a:spcPts val="0"/>
              </a:spcBef>
              <a:spcAft>
                <a:spcPts val="0"/>
              </a:spcAft>
            </a:pPr>
            <a:r>
              <a:rPr lang="en-IN" sz="3200" b="0" i="0" u="none" strike="noStrike" dirty="0">
                <a:effectLst/>
                <a:latin typeface="Amasis MT Pro Black" panose="02040A04050005020304" pitchFamily="18" charset="0"/>
              </a:rPr>
              <a:t>Logistic Regression</a:t>
            </a:r>
            <a:endParaRPr lang="en-IN" sz="3200" b="0" dirty="0">
              <a:effectLst/>
              <a:latin typeface="Amasis MT Pro Black" panose="02040A04050005020304" pitchFamily="18" charset="0"/>
            </a:endParaRPr>
          </a:p>
          <a:p>
            <a:pPr rtl="0">
              <a:spcBef>
                <a:spcPts val="0"/>
              </a:spcBef>
              <a:spcAft>
                <a:spcPts val="0"/>
              </a:spcAft>
            </a:pPr>
            <a:endParaRPr lang="en-IN" b="0" dirty="0">
              <a:effectLst/>
            </a:endParaRPr>
          </a:p>
          <a:p>
            <a:pPr rtl="0">
              <a:spcBef>
                <a:spcPts val="0"/>
              </a:spcBef>
              <a:spcAft>
                <a:spcPts val="0"/>
              </a:spcAft>
            </a:pPr>
            <a:br>
              <a:rPr lang="en-IN" b="0" dirty="0">
                <a:effectLst/>
              </a:rPr>
            </a:br>
            <a:r>
              <a:rPr lang="en-IN" sz="1400" b="0" i="0" u="none" strike="noStrike" dirty="0">
                <a:solidFill>
                  <a:srgbClr val="000000"/>
                </a:solidFill>
                <a:effectLst/>
                <a:latin typeface="Courier New" panose="02070309020205020404" pitchFamily="49" charset="0"/>
              </a:rPr>
              <a:t>Optimal Parameters:  </a:t>
            </a:r>
          </a:p>
          <a:p>
            <a:pPr rtl="0">
              <a:spcBef>
                <a:spcPts val="0"/>
              </a:spcBef>
              <a:spcAft>
                <a:spcPts val="0"/>
              </a:spcAft>
            </a:pPr>
            <a:r>
              <a:rPr lang="en-IN" sz="1400" b="0" i="0" u="none" strike="noStrike" dirty="0">
                <a:solidFill>
                  <a:srgbClr val="000000"/>
                </a:solidFill>
                <a:effectLst/>
                <a:latin typeface="Courier New" panose="02070309020205020404" pitchFamily="49" charset="0"/>
              </a:rPr>
              <a:t>C: 1,</a:t>
            </a:r>
          </a:p>
          <a:p>
            <a:pPr rtl="0">
              <a:spcBef>
                <a:spcPts val="0"/>
              </a:spcBef>
              <a:spcAft>
                <a:spcPts val="0"/>
              </a:spcAft>
            </a:pPr>
            <a:r>
              <a:rPr lang="en-IN" sz="1400" b="0" i="0" u="none" strike="noStrike" dirty="0">
                <a:solidFill>
                  <a:srgbClr val="000000"/>
                </a:solidFill>
                <a:effectLst/>
                <a:latin typeface="Courier New" panose="02070309020205020404" pitchFamily="49" charset="0"/>
              </a:rPr>
              <a:t>penalty: l1,</a:t>
            </a:r>
          </a:p>
          <a:p>
            <a:pPr rtl="0">
              <a:spcBef>
                <a:spcPts val="0"/>
              </a:spcBef>
              <a:spcAft>
                <a:spcPts val="0"/>
              </a:spcAft>
            </a:pPr>
            <a:r>
              <a:rPr lang="en-IN" sz="1400" b="0" i="0" u="none" strike="noStrike" dirty="0">
                <a:solidFill>
                  <a:srgbClr val="000000"/>
                </a:solidFill>
                <a:effectLst/>
                <a:latin typeface="Courier New" panose="02070309020205020404" pitchFamily="49" charset="0"/>
              </a:rPr>
              <a:t>solver: </a:t>
            </a:r>
            <a:r>
              <a:rPr lang="en-IN" sz="1400" b="0" i="0" u="none" strike="noStrike" dirty="0" err="1">
                <a:solidFill>
                  <a:srgbClr val="000000"/>
                </a:solidFill>
                <a:effectLst/>
                <a:latin typeface="Courier New" panose="02070309020205020404" pitchFamily="49" charset="0"/>
              </a:rPr>
              <a:t>liblinear</a:t>
            </a:r>
            <a:endParaRPr lang="en-IN" sz="1400" dirty="0"/>
          </a:p>
        </p:txBody>
      </p:sp>
      <p:pic>
        <p:nvPicPr>
          <p:cNvPr id="6146" name="Picture 2">
            <a:extLst>
              <a:ext uri="{FF2B5EF4-FFF2-40B4-BE49-F238E27FC236}">
                <a16:creationId xmlns:a16="http://schemas.microsoft.com/office/drawing/2014/main" id="{B4AE88FF-5445-EA22-9719-3C5B5EC3A6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4045" y="1358021"/>
            <a:ext cx="6185692" cy="455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045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E814-D096-1789-6B65-4A6934C742A3}"/>
              </a:ext>
            </a:extLst>
          </p:cNvPr>
          <p:cNvSpPr>
            <a:spLocks noGrp="1"/>
          </p:cNvSpPr>
          <p:nvPr>
            <p:ph type="title"/>
          </p:nvPr>
        </p:nvSpPr>
        <p:spPr>
          <a:xfrm>
            <a:off x="646359" y="365127"/>
            <a:ext cx="4568437" cy="1771491"/>
          </a:xfrm>
        </p:spPr>
        <p:txBody>
          <a:bodyPr>
            <a:normAutofit fontScale="90000"/>
          </a:bodyPr>
          <a:lstStyle/>
          <a:p>
            <a:pPr rtl="0">
              <a:spcBef>
                <a:spcPts val="0"/>
              </a:spcBef>
              <a:spcAft>
                <a:spcPts val="0"/>
              </a:spcAft>
            </a:pPr>
            <a:r>
              <a:rPr lang="en-US" sz="3600" b="0" i="0" u="none" strike="noStrike" dirty="0">
                <a:effectLst/>
                <a:latin typeface="Amasis MT Pro Black" panose="02040A04050005020304" pitchFamily="18" charset="0"/>
              </a:rPr>
              <a:t>Naïve Bayes</a:t>
            </a:r>
            <a:br>
              <a:rPr lang="en-US" sz="3600" b="0" i="0" u="none" strike="noStrike" dirty="0">
                <a:effectLst/>
                <a:latin typeface="Amasis MT Pro Black" panose="02040A04050005020304" pitchFamily="18" charset="0"/>
              </a:rPr>
            </a:br>
            <a:br>
              <a:rPr lang="en-US" sz="1800" b="0" i="0" u="none" strike="noStrike" dirty="0">
                <a:solidFill>
                  <a:srgbClr val="C586C0"/>
                </a:solidFill>
                <a:effectLst/>
                <a:latin typeface="Courier New" panose="02070309020205020404" pitchFamily="49" charset="0"/>
              </a:rPr>
            </a:br>
            <a:br>
              <a:rPr lang="en-US" sz="1800" b="0" i="0" u="none" strike="noStrike" dirty="0">
                <a:solidFill>
                  <a:srgbClr val="C586C0"/>
                </a:solidFill>
                <a:effectLst/>
                <a:latin typeface="Courier New" panose="02070309020205020404" pitchFamily="49" charset="0"/>
              </a:rPr>
            </a:br>
            <a:br>
              <a:rPr lang="en-US" sz="1800" b="0" i="0" u="none" strike="noStrike" dirty="0">
                <a:solidFill>
                  <a:srgbClr val="C586C0"/>
                </a:solidFill>
                <a:latin typeface="Courier New" panose="02070309020205020404" pitchFamily="49" charset="0"/>
              </a:rPr>
            </a:br>
            <a:r>
              <a:rPr lang="en-US" sz="1600" b="0" i="0" u="none" strike="noStrike" dirty="0">
                <a:solidFill>
                  <a:srgbClr val="000000"/>
                </a:solidFill>
                <a:effectLst/>
                <a:latin typeface="Courier New" panose="02070309020205020404" pitchFamily="49" charset="0"/>
              </a:rPr>
              <a:t>Optimal smoothing:</a:t>
            </a:r>
            <a:br>
              <a:rPr lang="en-US" sz="1600" b="0" i="0" u="none" strike="noStrike" dirty="0">
                <a:solidFill>
                  <a:srgbClr val="000000"/>
                </a:solidFill>
                <a:effectLst/>
                <a:latin typeface="Courier New" panose="02070309020205020404" pitchFamily="49" charset="0"/>
              </a:rPr>
            </a:br>
            <a:r>
              <a:rPr lang="en-US" sz="1600" b="0" i="0" u="none" strike="noStrike" dirty="0" err="1">
                <a:solidFill>
                  <a:srgbClr val="000000"/>
                </a:solidFill>
                <a:effectLst/>
                <a:latin typeface="Courier New" panose="02070309020205020404" pitchFamily="49" charset="0"/>
              </a:rPr>
              <a:t>var_smoothing</a:t>
            </a:r>
            <a:r>
              <a:rPr lang="en-US" sz="1600" b="0" i="0" u="none" strike="noStrike" dirty="0">
                <a:solidFill>
                  <a:srgbClr val="000000"/>
                </a:solidFill>
                <a:effectLst/>
                <a:latin typeface="Courier New" panose="02070309020205020404" pitchFamily="49" charset="0"/>
              </a:rPr>
              <a:t>: 1e-09</a:t>
            </a:r>
            <a:br>
              <a:rPr lang="en-US" sz="3600" b="0" dirty="0">
                <a:effectLst/>
              </a:rPr>
            </a:br>
            <a:br>
              <a:rPr lang="en-US" dirty="0"/>
            </a:br>
            <a:endParaRPr lang="en-IN" dirty="0"/>
          </a:p>
        </p:txBody>
      </p:sp>
      <p:sp>
        <p:nvSpPr>
          <p:cNvPr id="5" name="Slide Number Placeholder 4">
            <a:extLst>
              <a:ext uri="{FF2B5EF4-FFF2-40B4-BE49-F238E27FC236}">
                <a16:creationId xmlns:a16="http://schemas.microsoft.com/office/drawing/2014/main" id="{84350C80-D360-42CD-1982-29E6058C19FF}"/>
              </a:ext>
            </a:extLst>
          </p:cNvPr>
          <p:cNvSpPr>
            <a:spLocks noGrp="1"/>
          </p:cNvSpPr>
          <p:nvPr>
            <p:ph type="sldNum" sz="quarter" idx="12"/>
          </p:nvPr>
        </p:nvSpPr>
        <p:spPr/>
        <p:txBody>
          <a:bodyPr/>
          <a:lstStyle/>
          <a:p>
            <a:fld id="{4267CD5E-26CF-4249-8540-BB1D07FD4227}" type="slidenum">
              <a:rPr lang="en-US" smtClean="0"/>
              <a:t>21</a:t>
            </a:fld>
            <a:endParaRPr lang="en-US"/>
          </a:p>
        </p:txBody>
      </p:sp>
      <p:pic>
        <p:nvPicPr>
          <p:cNvPr id="7170" name="Picture 2">
            <a:extLst>
              <a:ext uri="{FF2B5EF4-FFF2-40B4-BE49-F238E27FC236}">
                <a16:creationId xmlns:a16="http://schemas.microsoft.com/office/drawing/2014/main" id="{3733E10F-84A9-8DF7-203C-24FC382F76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0988" y="1014590"/>
            <a:ext cx="6732469" cy="4902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291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CC0B89-EFD7-EC5A-A58A-C39BF3BBD529}"/>
              </a:ext>
            </a:extLst>
          </p:cNvPr>
          <p:cNvSpPr>
            <a:spLocks noGrp="1"/>
          </p:cNvSpPr>
          <p:nvPr>
            <p:ph type="sldNum" sz="quarter" idx="12"/>
          </p:nvPr>
        </p:nvSpPr>
        <p:spPr/>
        <p:txBody>
          <a:bodyPr/>
          <a:lstStyle/>
          <a:p>
            <a:fld id="{4267CD5E-26CF-4249-8540-BB1D07FD4227}" type="slidenum">
              <a:rPr lang="en-US" smtClean="0"/>
              <a:t>22</a:t>
            </a:fld>
            <a:endParaRPr lang="en-US"/>
          </a:p>
        </p:txBody>
      </p:sp>
      <p:sp>
        <p:nvSpPr>
          <p:cNvPr id="6" name="TextBox 5">
            <a:extLst>
              <a:ext uri="{FF2B5EF4-FFF2-40B4-BE49-F238E27FC236}">
                <a16:creationId xmlns:a16="http://schemas.microsoft.com/office/drawing/2014/main" id="{B10FAE1C-CB90-AC8F-6493-04C5FCE25AF3}"/>
              </a:ext>
            </a:extLst>
          </p:cNvPr>
          <p:cNvSpPr txBox="1"/>
          <p:nvPr/>
        </p:nvSpPr>
        <p:spPr>
          <a:xfrm>
            <a:off x="488888" y="346360"/>
            <a:ext cx="4353924" cy="2708434"/>
          </a:xfrm>
          <a:prstGeom prst="rect">
            <a:avLst/>
          </a:prstGeom>
          <a:noFill/>
        </p:spPr>
        <p:txBody>
          <a:bodyPr wrap="square" rtlCol="0">
            <a:spAutoFit/>
          </a:bodyPr>
          <a:lstStyle/>
          <a:p>
            <a:pPr rtl="0">
              <a:spcBef>
                <a:spcPts val="0"/>
              </a:spcBef>
              <a:spcAft>
                <a:spcPts val="0"/>
              </a:spcAft>
            </a:pPr>
            <a:r>
              <a:rPr lang="en-IN" sz="3200" b="1" dirty="0">
                <a:solidFill>
                  <a:srgbClr val="000000"/>
                </a:solidFill>
                <a:latin typeface="Amasis MT Pro Black" panose="02040A04050005020304" pitchFamily="18" charset="0"/>
              </a:rPr>
              <a:t>Gradient </a:t>
            </a:r>
            <a:r>
              <a:rPr lang="en-IN" sz="3200" b="1" i="0" u="none" strike="noStrike" dirty="0">
                <a:solidFill>
                  <a:srgbClr val="000000"/>
                </a:solidFill>
                <a:effectLst/>
                <a:latin typeface="Amasis MT Pro Black" panose="02040A04050005020304" pitchFamily="18" charset="0"/>
              </a:rPr>
              <a:t>Boosting</a:t>
            </a:r>
            <a:endParaRPr lang="en-IN" sz="3200" b="1" dirty="0">
              <a:effectLst/>
              <a:latin typeface="Amasis MT Pro Black" panose="02040A04050005020304" pitchFamily="18" charset="0"/>
            </a:endParaRPr>
          </a:p>
          <a:p>
            <a:pPr rtl="0">
              <a:spcBef>
                <a:spcPts val="0"/>
              </a:spcBef>
              <a:spcAft>
                <a:spcPts val="0"/>
              </a:spcAft>
            </a:pPr>
            <a:endParaRPr lang="en-IN" b="0" dirty="0">
              <a:effectLst/>
            </a:endParaRPr>
          </a:p>
          <a:p>
            <a:pPr rtl="0">
              <a:spcBef>
                <a:spcPts val="0"/>
              </a:spcBef>
              <a:spcAft>
                <a:spcPts val="0"/>
              </a:spcAft>
            </a:pPr>
            <a:endParaRPr lang="en-IN" dirty="0"/>
          </a:p>
          <a:p>
            <a:pPr rtl="0">
              <a:spcBef>
                <a:spcPts val="0"/>
              </a:spcBef>
              <a:spcAft>
                <a:spcPts val="0"/>
              </a:spcAft>
            </a:pPr>
            <a:br>
              <a:rPr lang="en-IN" b="0" dirty="0">
                <a:effectLst/>
              </a:rPr>
            </a:br>
            <a:r>
              <a:rPr lang="en-IN" sz="1400" b="0" i="0" u="none" strike="noStrike" dirty="0">
                <a:solidFill>
                  <a:srgbClr val="000000"/>
                </a:solidFill>
                <a:effectLst/>
                <a:latin typeface="Courier New" panose="02070309020205020404" pitchFamily="49" charset="0"/>
              </a:rPr>
              <a:t>Optimal Parameters:</a:t>
            </a:r>
          </a:p>
          <a:p>
            <a:pPr rtl="0">
              <a:spcBef>
                <a:spcPts val="0"/>
              </a:spcBef>
              <a:spcAft>
                <a:spcPts val="0"/>
              </a:spcAft>
            </a:pPr>
            <a:r>
              <a:rPr lang="en-IN" sz="1400" b="0" i="0" u="none" strike="noStrike" dirty="0" err="1">
                <a:solidFill>
                  <a:srgbClr val="000000"/>
                </a:solidFill>
                <a:effectLst/>
                <a:latin typeface="Courier New" panose="02070309020205020404" pitchFamily="49" charset="0"/>
              </a:rPr>
              <a:t>colsample_bytree</a:t>
            </a:r>
            <a:r>
              <a:rPr lang="en-IN" sz="1400" b="0" i="0" u="none" strike="noStrike" dirty="0">
                <a:solidFill>
                  <a:srgbClr val="000000"/>
                </a:solidFill>
                <a:effectLst/>
                <a:latin typeface="Courier New" panose="02070309020205020404" pitchFamily="49" charset="0"/>
              </a:rPr>
              <a:t>: 0.8</a:t>
            </a:r>
          </a:p>
          <a:p>
            <a:pPr rtl="0">
              <a:spcBef>
                <a:spcPts val="0"/>
              </a:spcBef>
              <a:spcAft>
                <a:spcPts val="0"/>
              </a:spcAft>
            </a:pPr>
            <a:r>
              <a:rPr lang="en-IN" sz="1400" b="0" i="0" u="none" strike="noStrike" dirty="0" err="1">
                <a:solidFill>
                  <a:srgbClr val="000000"/>
                </a:solidFill>
                <a:effectLst/>
                <a:latin typeface="Courier New" panose="02070309020205020404" pitchFamily="49" charset="0"/>
              </a:rPr>
              <a:t>learning_rate</a:t>
            </a:r>
            <a:r>
              <a:rPr lang="en-IN" sz="1400" b="0" i="0" u="none" strike="noStrike" dirty="0">
                <a:solidFill>
                  <a:srgbClr val="000000"/>
                </a:solidFill>
                <a:effectLst/>
                <a:latin typeface="Courier New" panose="02070309020205020404" pitchFamily="49" charset="0"/>
              </a:rPr>
              <a:t>: 0.2 </a:t>
            </a:r>
          </a:p>
          <a:p>
            <a:pPr rtl="0">
              <a:spcBef>
                <a:spcPts val="0"/>
              </a:spcBef>
              <a:spcAft>
                <a:spcPts val="0"/>
              </a:spcAft>
            </a:pPr>
            <a:r>
              <a:rPr lang="en-IN" sz="1400" b="0" i="0" u="none" strike="noStrike" dirty="0" err="1">
                <a:solidFill>
                  <a:srgbClr val="000000"/>
                </a:solidFill>
                <a:effectLst/>
                <a:latin typeface="Courier New" panose="02070309020205020404" pitchFamily="49" charset="0"/>
              </a:rPr>
              <a:t>max_depth</a:t>
            </a:r>
            <a:r>
              <a:rPr lang="en-IN" sz="1400" b="0" i="0" u="none" strike="noStrike" dirty="0">
                <a:solidFill>
                  <a:srgbClr val="000000"/>
                </a:solidFill>
                <a:effectLst/>
                <a:latin typeface="Courier New" panose="02070309020205020404" pitchFamily="49" charset="0"/>
              </a:rPr>
              <a:t>: 5</a:t>
            </a:r>
          </a:p>
          <a:p>
            <a:pPr rtl="0">
              <a:spcBef>
                <a:spcPts val="0"/>
              </a:spcBef>
              <a:spcAft>
                <a:spcPts val="0"/>
              </a:spcAft>
            </a:pPr>
            <a:r>
              <a:rPr lang="en-IN" sz="1400" b="0" i="0" u="none" strike="noStrike" dirty="0" err="1">
                <a:solidFill>
                  <a:srgbClr val="000000"/>
                </a:solidFill>
                <a:effectLst/>
                <a:latin typeface="Courier New" panose="02070309020205020404" pitchFamily="49" charset="0"/>
              </a:rPr>
              <a:t>n_estimators</a:t>
            </a:r>
            <a:r>
              <a:rPr lang="en-IN" sz="1400" b="0" i="0" u="none" strike="noStrike" dirty="0">
                <a:solidFill>
                  <a:srgbClr val="000000"/>
                </a:solidFill>
                <a:effectLst/>
                <a:latin typeface="Courier New" panose="02070309020205020404" pitchFamily="49" charset="0"/>
              </a:rPr>
              <a:t>: 50</a:t>
            </a:r>
          </a:p>
          <a:p>
            <a:pPr rtl="0">
              <a:spcBef>
                <a:spcPts val="0"/>
              </a:spcBef>
              <a:spcAft>
                <a:spcPts val="0"/>
              </a:spcAft>
            </a:pPr>
            <a:r>
              <a:rPr lang="en-IN" sz="1400" b="0" i="0" u="none" strike="noStrike" dirty="0">
                <a:solidFill>
                  <a:srgbClr val="000000"/>
                </a:solidFill>
                <a:effectLst/>
                <a:latin typeface="Courier New" panose="02070309020205020404" pitchFamily="49" charset="0"/>
              </a:rPr>
              <a:t>subsample: 0.8</a:t>
            </a:r>
            <a:endParaRPr lang="en-IN" sz="1400" b="0" dirty="0">
              <a:effectLst/>
            </a:endParaRPr>
          </a:p>
        </p:txBody>
      </p:sp>
      <p:pic>
        <p:nvPicPr>
          <p:cNvPr id="8194" name="Picture 2">
            <a:extLst>
              <a:ext uri="{FF2B5EF4-FFF2-40B4-BE49-F238E27FC236}">
                <a16:creationId xmlns:a16="http://schemas.microsoft.com/office/drawing/2014/main" id="{9E49DB85-E330-C3E7-856A-74C8BB25D0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5618" y="1227712"/>
            <a:ext cx="6011793" cy="440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49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5B7B-FD78-8EFC-20EB-27B1BA3E479D}"/>
              </a:ext>
            </a:extLst>
          </p:cNvPr>
          <p:cNvSpPr>
            <a:spLocks noGrp="1"/>
          </p:cNvSpPr>
          <p:nvPr>
            <p:ph type="title"/>
          </p:nvPr>
        </p:nvSpPr>
        <p:spPr>
          <a:xfrm>
            <a:off x="646359" y="356074"/>
            <a:ext cx="5618639" cy="2314698"/>
          </a:xfrm>
        </p:spPr>
        <p:txBody>
          <a:bodyPr>
            <a:normAutofit fontScale="90000"/>
          </a:bodyPr>
          <a:lstStyle/>
          <a:p>
            <a:pPr rtl="0">
              <a:spcBef>
                <a:spcPts val="0"/>
              </a:spcBef>
              <a:spcAft>
                <a:spcPts val="0"/>
              </a:spcAft>
            </a:pPr>
            <a:r>
              <a:rPr lang="en-IN" sz="3600" b="0" i="0" u="none" strike="noStrike" dirty="0">
                <a:solidFill>
                  <a:srgbClr val="000000"/>
                </a:solidFill>
                <a:effectLst/>
                <a:latin typeface="Amasis MT Pro Black" panose="02040A04050005020304" pitchFamily="18" charset="0"/>
              </a:rPr>
              <a:t>Adaptive Boosting</a:t>
            </a:r>
            <a:br>
              <a:rPr lang="en-IN" sz="1800" b="0" i="0" u="none" strike="noStrike" dirty="0">
                <a:solidFill>
                  <a:srgbClr val="000000"/>
                </a:solidFill>
                <a:latin typeface="Courier New" panose="02070309020205020404" pitchFamily="49" charset="0"/>
              </a:rPr>
            </a:br>
            <a:br>
              <a:rPr lang="en-IN" sz="1800" b="0" i="0" u="none" strike="noStrike" dirty="0">
                <a:solidFill>
                  <a:srgbClr val="000000"/>
                </a:solidFill>
                <a:latin typeface="Courier New" panose="02070309020205020404" pitchFamily="49" charset="0"/>
              </a:rPr>
            </a:br>
            <a:br>
              <a:rPr lang="en-IN" sz="1800" b="0" i="0" u="none" strike="noStrike" dirty="0">
                <a:solidFill>
                  <a:srgbClr val="000000"/>
                </a:solidFill>
                <a:latin typeface="Courier New" panose="02070309020205020404" pitchFamily="49" charset="0"/>
              </a:rPr>
            </a:br>
            <a:br>
              <a:rPr lang="en-IN" sz="1800" b="0" i="0" u="none" strike="noStrike" dirty="0">
                <a:solidFill>
                  <a:srgbClr val="000000"/>
                </a:solidFill>
                <a:latin typeface="Courier New" panose="02070309020205020404" pitchFamily="49" charset="0"/>
              </a:rPr>
            </a:br>
            <a:r>
              <a:rPr lang="en-IN" sz="1600" b="0" i="0" u="none" strike="noStrike" dirty="0">
                <a:solidFill>
                  <a:srgbClr val="000000"/>
                </a:solidFill>
                <a:effectLst/>
                <a:latin typeface="Courier New" panose="02070309020205020404" pitchFamily="49" charset="0"/>
              </a:rPr>
              <a:t>Optimal Parameters:</a:t>
            </a:r>
            <a:br>
              <a:rPr lang="en-IN" sz="1600" b="0" i="0" u="none" strike="noStrike" dirty="0">
                <a:solidFill>
                  <a:srgbClr val="000000"/>
                </a:solidFill>
                <a:effectLst/>
                <a:latin typeface="Courier New" panose="02070309020205020404" pitchFamily="49" charset="0"/>
              </a:rPr>
            </a:br>
            <a:r>
              <a:rPr lang="en-IN" sz="1600" b="0" i="0" u="none" strike="noStrike" dirty="0">
                <a:solidFill>
                  <a:srgbClr val="000000"/>
                </a:solidFill>
                <a:effectLst/>
                <a:latin typeface="Courier New" panose="02070309020205020404" pitchFamily="49" charset="0"/>
              </a:rPr>
              <a:t>algorithm: SAMME.R</a:t>
            </a:r>
            <a:br>
              <a:rPr lang="en-IN" sz="1600" b="0" i="0" u="none" strike="noStrike" dirty="0">
                <a:solidFill>
                  <a:srgbClr val="000000"/>
                </a:solidFill>
                <a:effectLst/>
                <a:latin typeface="Courier New" panose="02070309020205020404" pitchFamily="49" charset="0"/>
              </a:rPr>
            </a:br>
            <a:r>
              <a:rPr lang="en-IN" sz="1600" b="0" i="0" u="none" strike="noStrike" dirty="0" err="1">
                <a:solidFill>
                  <a:srgbClr val="000000"/>
                </a:solidFill>
                <a:effectLst/>
                <a:latin typeface="Courier New" panose="02070309020205020404" pitchFamily="49" charset="0"/>
              </a:rPr>
              <a:t>learning_rate</a:t>
            </a:r>
            <a:r>
              <a:rPr lang="en-IN" sz="1600" b="0" i="0" u="none" strike="noStrike" dirty="0">
                <a:solidFill>
                  <a:srgbClr val="000000"/>
                </a:solidFill>
                <a:effectLst/>
                <a:latin typeface="Courier New" panose="02070309020205020404" pitchFamily="49" charset="0"/>
              </a:rPr>
              <a:t>: 0.2</a:t>
            </a:r>
            <a:br>
              <a:rPr lang="en-IN" sz="1600" b="0" i="0" u="none" strike="noStrike" dirty="0">
                <a:solidFill>
                  <a:srgbClr val="000000"/>
                </a:solidFill>
                <a:effectLst/>
                <a:latin typeface="Courier New" panose="02070309020205020404" pitchFamily="49" charset="0"/>
              </a:rPr>
            </a:br>
            <a:r>
              <a:rPr lang="en-IN" sz="1600" b="0" i="0" u="none" strike="noStrike" dirty="0" err="1">
                <a:solidFill>
                  <a:srgbClr val="000000"/>
                </a:solidFill>
                <a:effectLst/>
                <a:latin typeface="Courier New" panose="02070309020205020404" pitchFamily="49" charset="0"/>
              </a:rPr>
              <a:t>n_estimators</a:t>
            </a:r>
            <a:r>
              <a:rPr lang="en-IN" sz="1600" b="0" i="0" u="none" strike="noStrike" dirty="0">
                <a:solidFill>
                  <a:srgbClr val="000000"/>
                </a:solidFill>
                <a:effectLst/>
                <a:latin typeface="Courier New" panose="02070309020205020404" pitchFamily="49" charset="0"/>
              </a:rPr>
              <a:t>: 200</a:t>
            </a:r>
            <a:br>
              <a:rPr lang="en-IN" sz="3600" b="0" dirty="0">
                <a:effectLst/>
              </a:rPr>
            </a:br>
            <a:br>
              <a:rPr lang="en-IN" dirty="0"/>
            </a:br>
            <a:endParaRPr lang="en-IN" dirty="0"/>
          </a:p>
        </p:txBody>
      </p:sp>
      <p:sp>
        <p:nvSpPr>
          <p:cNvPr id="5" name="Slide Number Placeholder 4">
            <a:extLst>
              <a:ext uri="{FF2B5EF4-FFF2-40B4-BE49-F238E27FC236}">
                <a16:creationId xmlns:a16="http://schemas.microsoft.com/office/drawing/2014/main" id="{82A2414E-3E0E-6406-D20C-B1CBDAC69E41}"/>
              </a:ext>
            </a:extLst>
          </p:cNvPr>
          <p:cNvSpPr>
            <a:spLocks noGrp="1"/>
          </p:cNvSpPr>
          <p:nvPr>
            <p:ph type="sldNum" sz="quarter" idx="12"/>
          </p:nvPr>
        </p:nvSpPr>
        <p:spPr/>
        <p:txBody>
          <a:bodyPr/>
          <a:lstStyle/>
          <a:p>
            <a:fld id="{4267CD5E-26CF-4249-8540-BB1D07FD4227}" type="slidenum">
              <a:rPr lang="en-US" smtClean="0"/>
              <a:t>23</a:t>
            </a:fld>
            <a:endParaRPr lang="en-US"/>
          </a:p>
        </p:txBody>
      </p:sp>
      <p:pic>
        <p:nvPicPr>
          <p:cNvPr id="9218" name="Picture 2">
            <a:extLst>
              <a:ext uri="{FF2B5EF4-FFF2-40B4-BE49-F238E27FC236}">
                <a16:creationId xmlns:a16="http://schemas.microsoft.com/office/drawing/2014/main" id="{41C42012-93EC-1C27-A45A-6AC108A0E9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665" y="1276539"/>
            <a:ext cx="5900651" cy="439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31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9B15-145F-C2D0-69F9-D98123DD19C8}"/>
              </a:ext>
            </a:extLst>
          </p:cNvPr>
          <p:cNvSpPr>
            <a:spLocks noGrp="1"/>
          </p:cNvSpPr>
          <p:nvPr>
            <p:ph type="title"/>
          </p:nvPr>
        </p:nvSpPr>
        <p:spPr/>
        <p:txBody>
          <a:bodyPr/>
          <a:lstStyle/>
          <a:p>
            <a:r>
              <a:rPr lang="en-US" dirty="0"/>
              <a:t>Comparison</a:t>
            </a:r>
            <a:endParaRPr lang="en-IN" dirty="0"/>
          </a:p>
        </p:txBody>
      </p:sp>
      <p:graphicFrame>
        <p:nvGraphicFramePr>
          <p:cNvPr id="8" name="Content Placeholder 7">
            <a:extLst>
              <a:ext uri="{FF2B5EF4-FFF2-40B4-BE49-F238E27FC236}">
                <a16:creationId xmlns:a16="http://schemas.microsoft.com/office/drawing/2014/main" id="{93237206-B6DA-0E61-7E41-1C998EA54982}"/>
              </a:ext>
            </a:extLst>
          </p:cNvPr>
          <p:cNvGraphicFramePr>
            <a:graphicFrameLocks noGrp="1"/>
          </p:cNvGraphicFramePr>
          <p:nvPr>
            <p:ph idx="1"/>
            <p:extLst>
              <p:ext uri="{D42A27DB-BD31-4B8C-83A1-F6EECF244321}">
                <p14:modId xmlns:p14="http://schemas.microsoft.com/office/powerpoint/2010/main" val="3406167861"/>
              </p:ext>
            </p:extLst>
          </p:nvPr>
        </p:nvGraphicFramePr>
        <p:xfrm>
          <a:off x="644525" y="2203450"/>
          <a:ext cx="10709275" cy="3878263"/>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8160B69-7ED6-09D6-B057-0E8E6A2DB6CA}"/>
              </a:ext>
            </a:extLst>
          </p:cNvPr>
          <p:cNvSpPr>
            <a:spLocks noGrp="1"/>
          </p:cNvSpPr>
          <p:nvPr>
            <p:ph type="sldNum" sz="quarter" idx="12"/>
          </p:nvPr>
        </p:nvSpPr>
        <p:spPr/>
        <p:txBody>
          <a:bodyPr/>
          <a:lstStyle/>
          <a:p>
            <a:fld id="{4267CD5E-26CF-4249-8540-BB1D07FD4227}" type="slidenum">
              <a:rPr lang="en-US" smtClean="0"/>
              <a:t>24</a:t>
            </a:fld>
            <a:endParaRPr lang="en-US"/>
          </a:p>
        </p:txBody>
      </p:sp>
    </p:spTree>
    <p:extLst>
      <p:ext uri="{BB962C8B-B14F-4D97-AF65-F5344CB8AC3E}">
        <p14:creationId xmlns:p14="http://schemas.microsoft.com/office/powerpoint/2010/main" val="423229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BDB2-34A1-CDA2-2B12-D3AB0E30C94F}"/>
              </a:ext>
            </a:extLst>
          </p:cNvPr>
          <p:cNvSpPr>
            <a:spLocks noGrp="1"/>
          </p:cNvSpPr>
          <p:nvPr>
            <p:ph type="title"/>
          </p:nvPr>
        </p:nvSpPr>
        <p:spPr>
          <a:xfrm>
            <a:off x="3390659" y="666371"/>
            <a:ext cx="5410681" cy="734621"/>
          </a:xfrm>
        </p:spPr>
        <p:txBody>
          <a:bodyPr>
            <a:normAutofit fontScale="90000"/>
          </a:bodyPr>
          <a:lstStyle/>
          <a:p>
            <a:r>
              <a:rPr lang="en-US" dirty="0"/>
              <a:t>Conclusion and Discussion</a:t>
            </a:r>
            <a:endParaRPr lang="en-IN" dirty="0"/>
          </a:p>
        </p:txBody>
      </p:sp>
      <p:sp>
        <p:nvSpPr>
          <p:cNvPr id="5" name="Slide Number Placeholder 4">
            <a:extLst>
              <a:ext uri="{FF2B5EF4-FFF2-40B4-BE49-F238E27FC236}">
                <a16:creationId xmlns:a16="http://schemas.microsoft.com/office/drawing/2014/main" id="{094BE421-1442-2DC3-587D-E59B222BA944}"/>
              </a:ext>
            </a:extLst>
          </p:cNvPr>
          <p:cNvSpPr>
            <a:spLocks noGrp="1"/>
          </p:cNvSpPr>
          <p:nvPr>
            <p:ph type="sldNum" sz="quarter" idx="12"/>
          </p:nvPr>
        </p:nvSpPr>
        <p:spPr/>
        <p:txBody>
          <a:bodyPr/>
          <a:lstStyle/>
          <a:p>
            <a:fld id="{4267CD5E-26CF-4249-8540-BB1D07FD4227}" type="slidenum">
              <a:rPr lang="en-US" smtClean="0"/>
              <a:t>25</a:t>
            </a:fld>
            <a:endParaRPr lang="en-US"/>
          </a:p>
        </p:txBody>
      </p:sp>
      <p:sp>
        <p:nvSpPr>
          <p:cNvPr id="6" name="TextBox 5">
            <a:extLst>
              <a:ext uri="{FF2B5EF4-FFF2-40B4-BE49-F238E27FC236}">
                <a16:creationId xmlns:a16="http://schemas.microsoft.com/office/drawing/2014/main" id="{926B6228-FD9E-B464-E39F-742A79DDA02B}"/>
              </a:ext>
            </a:extLst>
          </p:cNvPr>
          <p:cNvSpPr txBox="1"/>
          <p:nvPr/>
        </p:nvSpPr>
        <p:spPr>
          <a:xfrm>
            <a:off x="1311242" y="2317687"/>
            <a:ext cx="956951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Improved Targeting: Target marketing efforts towards individuals with a higher likelihood of responding positively to credit card offers.</a:t>
            </a:r>
          </a:p>
          <a:p>
            <a:endParaRPr lang="en-US" dirty="0"/>
          </a:p>
          <a:p>
            <a:pPr marL="285750" indent="-285750">
              <a:buFont typeface="Arial" panose="020B0604020202020204" pitchFamily="34" charset="0"/>
              <a:buChar char="•"/>
            </a:pPr>
            <a:r>
              <a:rPr lang="en-US" dirty="0"/>
              <a:t>Lead prediction is crucial for financial institutions to stay competitive in a saturated market.</a:t>
            </a:r>
          </a:p>
          <a:p>
            <a:endParaRPr lang="en-US" dirty="0"/>
          </a:p>
          <a:p>
            <a:pPr marL="285750" indent="-285750">
              <a:buFont typeface="Arial" panose="020B0604020202020204" pitchFamily="34" charset="0"/>
              <a:buChar char="•"/>
            </a:pPr>
            <a:r>
              <a:rPr lang="en-US" dirty="0"/>
              <a:t>Lack of Precision: Existing methods may result in a broad approach, targeting individuals that may not be genuinely interested.</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16348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D439E3-7ACB-78CF-BE99-4CE126358F9C}"/>
              </a:ext>
            </a:extLst>
          </p:cNvPr>
          <p:cNvSpPr/>
          <p:nvPr/>
        </p:nvSpPr>
        <p:spPr>
          <a:xfrm>
            <a:off x="7984140" y="3204927"/>
            <a:ext cx="3622403" cy="9506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CE6D055-B8BD-787F-91E2-494D26F60F90}"/>
              </a:ext>
            </a:extLst>
          </p:cNvPr>
          <p:cNvSpPr txBox="1"/>
          <p:nvPr/>
        </p:nvSpPr>
        <p:spPr>
          <a:xfrm>
            <a:off x="9108294" y="3204927"/>
            <a:ext cx="1374094" cy="830997"/>
          </a:xfrm>
          <a:prstGeom prst="rect">
            <a:avLst/>
          </a:prstGeom>
          <a:noFill/>
        </p:spPr>
        <p:txBody>
          <a:bodyPr wrap="none" rtlCol="0">
            <a:spAutoFit/>
          </a:bodyPr>
          <a:lstStyle/>
          <a:p>
            <a:r>
              <a:rPr lang="en-US" sz="4800" dirty="0">
                <a:solidFill>
                  <a:schemeClr val="bg1"/>
                </a:solidFill>
              </a:rPr>
              <a:t>Q&amp;A</a:t>
            </a:r>
            <a:endParaRPr lang="en-IN" sz="4800" dirty="0">
              <a:solidFill>
                <a:schemeClr val="bg1"/>
              </a:solidFill>
            </a:endParaRPr>
          </a:p>
        </p:txBody>
      </p:sp>
    </p:spTree>
    <p:extLst>
      <p:ext uri="{BB962C8B-B14F-4D97-AF65-F5344CB8AC3E}">
        <p14:creationId xmlns:p14="http://schemas.microsoft.com/office/powerpoint/2010/main" val="401825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B60E-C43C-5FED-696E-CA71E298CD17}"/>
              </a:ext>
            </a:extLst>
          </p:cNvPr>
          <p:cNvSpPr>
            <a:spLocks noGrp="1"/>
          </p:cNvSpPr>
          <p:nvPr>
            <p:ph type="title"/>
          </p:nvPr>
        </p:nvSpPr>
        <p:spPr>
          <a:xfrm>
            <a:off x="6264998" y="974037"/>
            <a:ext cx="5730362" cy="4254363"/>
          </a:xfrm>
        </p:spPr>
        <p:txBody>
          <a:bodyPr>
            <a:normAutofit/>
          </a:bodyPr>
          <a:lstStyle/>
          <a:p>
            <a:r>
              <a:rPr lang="en-US" sz="4800" dirty="0"/>
              <a:t>Credit Card lead Prediction</a:t>
            </a:r>
            <a:br>
              <a:rPr lang="en-US" sz="4800" dirty="0"/>
            </a:br>
            <a:br>
              <a:rPr lang="en-US" sz="4800" dirty="0"/>
            </a:br>
            <a:r>
              <a:rPr lang="en-US" sz="4800" dirty="0"/>
              <a:t>Problem Statement</a:t>
            </a:r>
          </a:p>
        </p:txBody>
      </p:sp>
    </p:spTree>
    <p:extLst>
      <p:ext uri="{BB962C8B-B14F-4D97-AF65-F5344CB8AC3E}">
        <p14:creationId xmlns:p14="http://schemas.microsoft.com/office/powerpoint/2010/main" val="61440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EC98-D3AC-5D52-9FAA-F9C33C80A88F}"/>
              </a:ext>
            </a:extLst>
          </p:cNvPr>
          <p:cNvSpPr>
            <a:spLocks noGrp="1"/>
          </p:cNvSpPr>
          <p:nvPr>
            <p:ph type="title"/>
          </p:nvPr>
        </p:nvSpPr>
        <p:spPr>
          <a:xfrm>
            <a:off x="1180513" y="504604"/>
            <a:ext cx="2142109" cy="734621"/>
          </a:xfrm>
        </p:spPr>
        <p:txBody>
          <a:bodyPr>
            <a:normAutofit/>
          </a:bodyPr>
          <a:lstStyle/>
          <a:p>
            <a:r>
              <a:rPr lang="en-US" sz="4400" dirty="0"/>
              <a:t>Index</a:t>
            </a:r>
            <a:endParaRPr lang="en-IN" sz="4400" dirty="0"/>
          </a:p>
        </p:txBody>
      </p:sp>
      <p:sp>
        <p:nvSpPr>
          <p:cNvPr id="3" name="Text Placeholder 2">
            <a:extLst>
              <a:ext uri="{FF2B5EF4-FFF2-40B4-BE49-F238E27FC236}">
                <a16:creationId xmlns:a16="http://schemas.microsoft.com/office/drawing/2014/main" id="{60342015-14A2-2490-F210-054B6C43F13C}"/>
              </a:ext>
            </a:extLst>
          </p:cNvPr>
          <p:cNvSpPr>
            <a:spLocks noGrp="1"/>
          </p:cNvSpPr>
          <p:nvPr>
            <p:ph type="body" sz="quarter" idx="13"/>
          </p:nvPr>
        </p:nvSpPr>
        <p:spPr>
          <a:xfrm>
            <a:off x="2172310" y="1644247"/>
            <a:ext cx="7847379" cy="3860261"/>
          </a:xfrm>
        </p:spPr>
        <p:txBody>
          <a:bodyPr>
            <a:normAutofit/>
          </a:bodyPr>
          <a:lstStyle/>
          <a:p>
            <a:pPr marL="342900" indent="-342900">
              <a:buFont typeface="Arial" panose="020B0604020202020204" pitchFamily="34" charset="0"/>
              <a:buChar char="•"/>
            </a:pPr>
            <a:r>
              <a:rPr lang="en-US" sz="2600" dirty="0">
                <a:solidFill>
                  <a:schemeClr val="tx1"/>
                </a:solidFill>
                <a:latin typeface="Amasis MT Pro Black" panose="02040A04050005020304" pitchFamily="18" charset="0"/>
              </a:rPr>
              <a:t>Background</a:t>
            </a:r>
          </a:p>
          <a:p>
            <a:pPr marL="342900" indent="-342900">
              <a:buFont typeface="Arial" panose="020B0604020202020204" pitchFamily="34" charset="0"/>
              <a:buChar char="•"/>
            </a:pPr>
            <a:r>
              <a:rPr lang="en-IN" sz="2600" dirty="0">
                <a:solidFill>
                  <a:schemeClr val="tx1"/>
                </a:solidFill>
                <a:latin typeface="Amasis MT Pro Black" panose="02040A04050005020304" pitchFamily="18" charset="0"/>
              </a:rPr>
              <a:t>Dataset Description</a:t>
            </a:r>
          </a:p>
          <a:p>
            <a:pPr marL="342900" indent="-342900">
              <a:buFont typeface="Arial" panose="020B0604020202020204" pitchFamily="34" charset="0"/>
              <a:buChar char="•"/>
            </a:pPr>
            <a:r>
              <a:rPr lang="en-IN" sz="2600" dirty="0">
                <a:solidFill>
                  <a:schemeClr val="tx1"/>
                </a:solidFill>
                <a:latin typeface="Amasis MT Pro Black" panose="02040A04050005020304" pitchFamily="18" charset="0"/>
              </a:rPr>
              <a:t>Feature Discussion</a:t>
            </a:r>
          </a:p>
          <a:p>
            <a:pPr marL="342900" indent="-342900">
              <a:buFont typeface="Arial" panose="020B0604020202020204" pitchFamily="34" charset="0"/>
              <a:buChar char="•"/>
            </a:pPr>
            <a:r>
              <a:rPr lang="en-IN" sz="2600" dirty="0">
                <a:solidFill>
                  <a:schemeClr val="tx1"/>
                </a:solidFill>
                <a:latin typeface="Amasis MT Pro Black" panose="02040A04050005020304" pitchFamily="18" charset="0"/>
              </a:rPr>
              <a:t>Dataset Challenges</a:t>
            </a:r>
          </a:p>
          <a:p>
            <a:pPr marL="342900" indent="-342900">
              <a:buFont typeface="Arial" panose="020B0604020202020204" pitchFamily="34" charset="0"/>
              <a:buChar char="•"/>
            </a:pPr>
            <a:r>
              <a:rPr lang="en-IN" sz="2600" dirty="0">
                <a:solidFill>
                  <a:schemeClr val="tx1"/>
                </a:solidFill>
                <a:latin typeface="Amasis MT Pro Black" panose="02040A04050005020304" pitchFamily="18" charset="0"/>
              </a:rPr>
              <a:t>Model Selection</a:t>
            </a:r>
          </a:p>
          <a:p>
            <a:pPr marL="342900" indent="-342900">
              <a:buFont typeface="Arial" panose="020B0604020202020204" pitchFamily="34" charset="0"/>
              <a:buChar char="•"/>
            </a:pPr>
            <a:r>
              <a:rPr lang="en-IN" sz="2600" dirty="0">
                <a:solidFill>
                  <a:schemeClr val="tx1"/>
                </a:solidFill>
                <a:latin typeface="Amasis MT Pro Black" panose="02040A04050005020304" pitchFamily="18" charset="0"/>
              </a:rPr>
              <a:t>Conclusion and Discussion</a:t>
            </a:r>
          </a:p>
        </p:txBody>
      </p:sp>
      <p:sp>
        <p:nvSpPr>
          <p:cNvPr id="5" name="Slide Number Placeholder 4">
            <a:extLst>
              <a:ext uri="{FF2B5EF4-FFF2-40B4-BE49-F238E27FC236}">
                <a16:creationId xmlns:a16="http://schemas.microsoft.com/office/drawing/2014/main" id="{7AB5C5C8-EAAB-6C74-7C36-CFC123B1CF68}"/>
              </a:ext>
            </a:extLst>
          </p:cNvPr>
          <p:cNvSpPr>
            <a:spLocks noGrp="1"/>
          </p:cNvSpPr>
          <p:nvPr>
            <p:ph type="sldNum" sz="quarter" idx="12"/>
          </p:nvPr>
        </p:nvSpPr>
        <p:spPr/>
        <p:txBody>
          <a:bodyPr/>
          <a:lstStyle/>
          <a:p>
            <a:fld id="{4267CD5E-26CF-4249-8540-BB1D07FD4227}" type="slidenum">
              <a:rPr lang="en-US" smtClean="0"/>
              <a:t>4</a:t>
            </a:fld>
            <a:endParaRPr lang="en-US"/>
          </a:p>
        </p:txBody>
      </p:sp>
    </p:spTree>
    <p:extLst>
      <p:ext uri="{BB962C8B-B14F-4D97-AF65-F5344CB8AC3E}">
        <p14:creationId xmlns:p14="http://schemas.microsoft.com/office/powerpoint/2010/main" val="322289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727D-28FE-434E-A3C1-CA38643D4395}"/>
              </a:ext>
            </a:extLst>
          </p:cNvPr>
          <p:cNvSpPr>
            <a:spLocks noGrp="1"/>
          </p:cNvSpPr>
          <p:nvPr>
            <p:ph type="title"/>
          </p:nvPr>
        </p:nvSpPr>
        <p:spPr>
          <a:xfrm>
            <a:off x="360681" y="498074"/>
            <a:ext cx="10131425" cy="784900"/>
          </a:xfrm>
        </p:spPr>
        <p:txBody>
          <a:bodyPr/>
          <a:lstStyle/>
          <a:p>
            <a:pPr algn="ctr"/>
            <a:r>
              <a:rPr lang="en-US" dirty="0"/>
              <a:t>Background</a:t>
            </a:r>
          </a:p>
        </p:txBody>
      </p:sp>
      <p:sp>
        <p:nvSpPr>
          <p:cNvPr id="4" name="TextBox 3">
            <a:extLst>
              <a:ext uri="{FF2B5EF4-FFF2-40B4-BE49-F238E27FC236}">
                <a16:creationId xmlns:a16="http://schemas.microsoft.com/office/drawing/2014/main" id="{2B696BDA-0C7D-0542-84DA-BFC8B5EA3244}"/>
              </a:ext>
            </a:extLst>
          </p:cNvPr>
          <p:cNvSpPr txBox="1"/>
          <p:nvPr/>
        </p:nvSpPr>
        <p:spPr>
          <a:xfrm>
            <a:off x="885827" y="1536174"/>
            <a:ext cx="9606279"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Identifying potential credit card leads is critical for financial institutions to expand their customer base and increase revenue.</a:t>
            </a:r>
          </a:p>
          <a:p>
            <a:pPr marL="342900" indent="-342900" algn="just">
              <a:buFont typeface="Arial" panose="020B0604020202020204" pitchFamily="34" charset="0"/>
              <a:buChar char="•"/>
            </a:pPr>
            <a:r>
              <a:rPr lang="en-US" sz="2400" dirty="0"/>
              <a:t>Acquiring new credit card customers is a key driver of business growth and profitability in the financial sector.</a:t>
            </a:r>
          </a:p>
          <a:p>
            <a:pPr marL="342900" indent="-342900" algn="just">
              <a:buFont typeface="Arial" panose="020B0604020202020204" pitchFamily="34" charset="0"/>
              <a:buChar char="•"/>
            </a:pPr>
            <a:r>
              <a:rPr lang="en-US" sz="2400" dirty="0"/>
              <a:t>Credit cards can impact the economy in several ways, both at the individual and macroeconomic levels.</a:t>
            </a:r>
          </a:p>
          <a:p>
            <a:pPr marL="800089" lvl="1" indent="-342900" algn="just">
              <a:buFont typeface="Arial" panose="020B0604020202020204" pitchFamily="34" charset="0"/>
              <a:buChar char="•"/>
            </a:pPr>
            <a:r>
              <a:rPr lang="en-US" sz="2400" dirty="0"/>
              <a:t>Business Revenue</a:t>
            </a:r>
          </a:p>
          <a:p>
            <a:pPr marL="800089" lvl="1" indent="-342900" algn="just">
              <a:buFont typeface="Arial" panose="020B0604020202020204" pitchFamily="34" charset="0"/>
              <a:buChar char="•"/>
            </a:pPr>
            <a:r>
              <a:rPr lang="en-US" sz="2400" dirty="0"/>
              <a:t>Interest Income for Financial Institutions</a:t>
            </a:r>
          </a:p>
          <a:p>
            <a:pPr marL="800089" lvl="1" indent="-342900" algn="just">
              <a:buFont typeface="Arial" panose="020B0604020202020204" pitchFamily="34" charset="0"/>
              <a:buChar char="•"/>
            </a:pPr>
            <a:r>
              <a:rPr lang="en-US" sz="2400" dirty="0"/>
              <a:t>Debt Levels and Financial Stability</a:t>
            </a:r>
          </a:p>
          <a:p>
            <a:pPr marL="800089" lvl="1" indent="-342900" algn="just">
              <a:buFont typeface="Arial" panose="020B0604020202020204" pitchFamily="34" charset="0"/>
              <a:buChar char="•"/>
            </a:pPr>
            <a:r>
              <a:rPr lang="en-US" sz="2400" dirty="0"/>
              <a:t>Credit Scores and Access to Credit</a:t>
            </a:r>
          </a:p>
        </p:txBody>
      </p:sp>
    </p:spTree>
    <p:extLst>
      <p:ext uri="{BB962C8B-B14F-4D97-AF65-F5344CB8AC3E}">
        <p14:creationId xmlns:p14="http://schemas.microsoft.com/office/powerpoint/2010/main" val="282167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0DD3-71AE-2936-50C6-2E8E81A31AC6}"/>
              </a:ext>
            </a:extLst>
          </p:cNvPr>
          <p:cNvSpPr>
            <a:spLocks noGrp="1"/>
          </p:cNvSpPr>
          <p:nvPr>
            <p:ph type="title"/>
          </p:nvPr>
        </p:nvSpPr>
        <p:spPr>
          <a:xfrm>
            <a:off x="646359" y="374180"/>
            <a:ext cx="10709031" cy="734621"/>
          </a:xfrm>
        </p:spPr>
        <p:txBody>
          <a:bodyPr>
            <a:normAutofit/>
          </a:bodyPr>
          <a:lstStyle/>
          <a:p>
            <a:pPr algn="ctr"/>
            <a:r>
              <a:rPr lang="en-US" dirty="0"/>
              <a:t>Our Dataset</a:t>
            </a:r>
            <a:endParaRPr lang="en-IN" dirty="0"/>
          </a:p>
        </p:txBody>
      </p:sp>
      <p:sp>
        <p:nvSpPr>
          <p:cNvPr id="4" name="Content Placeholder 3">
            <a:extLst>
              <a:ext uri="{FF2B5EF4-FFF2-40B4-BE49-F238E27FC236}">
                <a16:creationId xmlns:a16="http://schemas.microsoft.com/office/drawing/2014/main" id="{F108D25D-D304-25E6-36F0-489666B51FC0}"/>
              </a:ext>
            </a:extLst>
          </p:cNvPr>
          <p:cNvSpPr>
            <a:spLocks noGrp="1"/>
          </p:cNvSpPr>
          <p:nvPr>
            <p:ph idx="1"/>
          </p:nvPr>
        </p:nvSpPr>
        <p:spPr>
          <a:xfrm>
            <a:off x="644771" y="1108802"/>
            <a:ext cx="10709031" cy="4973346"/>
          </a:xfrm>
        </p:spPr>
        <p:txBody>
          <a:bodyPr>
            <a:normAutofit/>
          </a:bodyPr>
          <a:lstStyle/>
          <a:p>
            <a:pPr marL="342900" indent="-342900" algn="just">
              <a:lnSpc>
                <a:spcPct val="150000"/>
              </a:lnSpc>
              <a:buFont typeface="Arial" panose="020B0604020202020204" pitchFamily="34" charset="0"/>
              <a:buChar char="•"/>
            </a:pPr>
            <a:r>
              <a:rPr lang="en-US" sz="2000" dirty="0"/>
              <a:t>The dataset chosen for this project is the "Credit Card Lead Prediction" dataset from Kaggle. </a:t>
            </a:r>
            <a:endParaRPr lang="en-IN" sz="2000" dirty="0"/>
          </a:p>
          <a:p>
            <a:pPr marL="342900" indent="-342900" algn="just">
              <a:lnSpc>
                <a:spcPct val="150000"/>
              </a:lnSpc>
              <a:buFont typeface="Arial" panose="020B0604020202020204" pitchFamily="34" charset="0"/>
              <a:buChar char="•"/>
            </a:pPr>
            <a:r>
              <a:rPr lang="en-US" sz="2000" dirty="0"/>
              <a:t>The objective of this project is to identify customers who are likely to show higher intent towards acquiring a recommended credit card.</a:t>
            </a:r>
          </a:p>
          <a:p>
            <a:pPr marL="342900" indent="-342900" algn="just">
              <a:lnSpc>
                <a:spcPct val="150000"/>
              </a:lnSpc>
              <a:buFont typeface="Arial" panose="020B0604020202020204" pitchFamily="34" charset="0"/>
              <a:buChar char="•"/>
            </a:pPr>
            <a:r>
              <a:rPr lang="en-US" sz="2000" dirty="0"/>
              <a:t>The "</a:t>
            </a:r>
            <a:r>
              <a:rPr lang="en-IN" sz="2000" dirty="0" err="1"/>
              <a:t>Is_Lead</a:t>
            </a:r>
            <a:r>
              <a:rPr lang="en-US" sz="2000" dirty="0"/>
              <a:t>" column serves as the target outcome variable which denotes the customer's interest in obtaining a credit card (0: Not interested, 1: Interested).</a:t>
            </a:r>
          </a:p>
          <a:p>
            <a:pPr marL="342900" indent="-342900" algn="just">
              <a:lnSpc>
                <a:spcPct val="150000"/>
              </a:lnSpc>
              <a:buFont typeface="Arial" panose="020B0604020202020204" pitchFamily="34" charset="0"/>
              <a:buChar char="•"/>
            </a:pPr>
            <a:r>
              <a:rPr lang="en-US" sz="2000" dirty="0"/>
              <a:t>The dataset comprises train data of 245,725 instances with 11 columns and test data of </a:t>
            </a:r>
            <a:r>
              <a:rPr lang="en-IN" sz="2000" i="0" dirty="0">
                <a:solidFill>
                  <a:srgbClr val="202124"/>
                </a:solidFill>
                <a:effectLst/>
                <a:latin typeface="Inter"/>
              </a:rPr>
              <a:t>105,312 instances with 10 columns</a:t>
            </a:r>
            <a:r>
              <a:rPr lang="en-IN" sz="2000" b="1" i="0" dirty="0">
                <a:solidFill>
                  <a:srgbClr val="202124"/>
                </a:solidFill>
                <a:effectLst/>
                <a:latin typeface="Inter"/>
              </a:rPr>
              <a:t>.</a:t>
            </a:r>
            <a:endParaRPr lang="en-US" sz="2000" dirty="0"/>
          </a:p>
          <a:p>
            <a:pPr marL="342900" indent="-342900" algn="just">
              <a:lnSpc>
                <a:spcPct val="150000"/>
              </a:lnSpc>
              <a:buFont typeface="Arial" panose="020B0604020202020204" pitchFamily="34" charset="0"/>
              <a:buChar char="•"/>
            </a:pPr>
            <a:r>
              <a:rPr lang="en-IN" sz="2000" dirty="0"/>
              <a:t>https://www.kaggle.com/datasets/shelvigarg/credit-card-buyers/data</a:t>
            </a:r>
            <a:endParaRPr lang="en-US" sz="2000" dirty="0"/>
          </a:p>
          <a:p>
            <a:pPr algn="just">
              <a:lnSpc>
                <a:spcPct val="150000"/>
              </a:lnSpc>
            </a:pPr>
            <a:endParaRPr lang="en-IN" sz="2000" dirty="0"/>
          </a:p>
        </p:txBody>
      </p:sp>
      <p:sp>
        <p:nvSpPr>
          <p:cNvPr id="5" name="Slide Number Placeholder 4">
            <a:extLst>
              <a:ext uri="{FF2B5EF4-FFF2-40B4-BE49-F238E27FC236}">
                <a16:creationId xmlns:a16="http://schemas.microsoft.com/office/drawing/2014/main" id="{20BB0E82-BB45-8681-948F-4FB4F7207AE7}"/>
              </a:ext>
            </a:extLst>
          </p:cNvPr>
          <p:cNvSpPr>
            <a:spLocks noGrp="1"/>
          </p:cNvSpPr>
          <p:nvPr>
            <p:ph type="sldNum" sz="quarter" idx="12"/>
          </p:nvPr>
        </p:nvSpPr>
        <p:spPr/>
        <p:txBody>
          <a:bodyPr/>
          <a:lstStyle/>
          <a:p>
            <a:fld id="{4267CD5E-26CF-4249-8540-BB1D07FD4227}" type="slidenum">
              <a:rPr lang="en-US" smtClean="0"/>
              <a:t>6</a:t>
            </a:fld>
            <a:endParaRPr lang="en-US"/>
          </a:p>
        </p:txBody>
      </p:sp>
    </p:spTree>
    <p:extLst>
      <p:ext uri="{BB962C8B-B14F-4D97-AF65-F5344CB8AC3E}">
        <p14:creationId xmlns:p14="http://schemas.microsoft.com/office/powerpoint/2010/main" val="387208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2FD3F2-6C5E-EB25-F86B-B40FD623A88A}"/>
              </a:ext>
            </a:extLst>
          </p:cNvPr>
          <p:cNvSpPr>
            <a:spLocks noGrp="1"/>
          </p:cNvSpPr>
          <p:nvPr>
            <p:ph type="sldNum" sz="quarter" idx="12"/>
          </p:nvPr>
        </p:nvSpPr>
        <p:spPr/>
        <p:txBody>
          <a:bodyPr/>
          <a:lstStyle/>
          <a:p>
            <a:fld id="{4267CD5E-26CF-4249-8540-BB1D07FD4227}" type="slidenum">
              <a:rPr lang="en-US" smtClean="0"/>
              <a:t>7</a:t>
            </a:fld>
            <a:endParaRPr lang="en-US"/>
          </a:p>
        </p:txBody>
      </p:sp>
      <p:grpSp>
        <p:nvGrpSpPr>
          <p:cNvPr id="21" name="Group 20">
            <a:extLst>
              <a:ext uri="{FF2B5EF4-FFF2-40B4-BE49-F238E27FC236}">
                <a16:creationId xmlns:a16="http://schemas.microsoft.com/office/drawing/2014/main" id="{DF5DD7CC-87FF-DB11-E759-83E5CD0A4840}"/>
              </a:ext>
            </a:extLst>
          </p:cNvPr>
          <p:cNvGrpSpPr/>
          <p:nvPr/>
        </p:nvGrpSpPr>
        <p:grpSpPr>
          <a:xfrm>
            <a:off x="998413" y="1457608"/>
            <a:ext cx="8996613" cy="4472411"/>
            <a:chOff x="510348" y="12334"/>
            <a:chExt cx="18354842" cy="3690066"/>
          </a:xfrm>
        </p:grpSpPr>
        <p:sp>
          <p:nvSpPr>
            <p:cNvPr id="27" name="AutoShape 26">
              <a:extLst>
                <a:ext uri="{FF2B5EF4-FFF2-40B4-BE49-F238E27FC236}">
                  <a16:creationId xmlns:a16="http://schemas.microsoft.com/office/drawing/2014/main" id="{B189B124-48D1-2A55-058E-5F7FD86D7091}"/>
                </a:ext>
              </a:extLst>
            </p:cNvPr>
            <p:cNvSpPr/>
            <p:nvPr/>
          </p:nvSpPr>
          <p:spPr>
            <a:xfrm>
              <a:off x="14524270" y="2076459"/>
              <a:ext cx="3776779" cy="1625940"/>
            </a:xfrm>
            <a:prstGeom prst="rect">
              <a:avLst/>
            </a:prstGeom>
            <a:solidFill>
              <a:srgbClr val="191919">
                <a:alpha val="3529"/>
              </a:srgbClr>
            </a:solid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29" name="AutoShape 28">
              <a:extLst>
                <a:ext uri="{FF2B5EF4-FFF2-40B4-BE49-F238E27FC236}">
                  <a16:creationId xmlns:a16="http://schemas.microsoft.com/office/drawing/2014/main" id="{B40C3065-E307-6493-3EE2-1941AADD2CF2}"/>
                </a:ext>
              </a:extLst>
            </p:cNvPr>
            <p:cNvSpPr/>
            <p:nvPr/>
          </p:nvSpPr>
          <p:spPr>
            <a:xfrm>
              <a:off x="7582690" y="2121502"/>
              <a:ext cx="3711824" cy="1580898"/>
            </a:xfrm>
            <a:prstGeom prst="rect">
              <a:avLst/>
            </a:prstGeom>
            <a:solidFill>
              <a:srgbClr val="191919">
                <a:alpha val="3529"/>
              </a:srgbClr>
            </a:solid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endParaRPr>
            </a:p>
          </p:txBody>
        </p:sp>
        <p:sp>
          <p:nvSpPr>
            <p:cNvPr id="25" name="AutoShape 24">
              <a:extLst>
                <a:ext uri="{FF2B5EF4-FFF2-40B4-BE49-F238E27FC236}">
                  <a16:creationId xmlns:a16="http://schemas.microsoft.com/office/drawing/2014/main" id="{4630EE8E-7FB6-7046-A70D-009E3C517A9F}"/>
                </a:ext>
              </a:extLst>
            </p:cNvPr>
            <p:cNvSpPr/>
            <p:nvPr/>
          </p:nvSpPr>
          <p:spPr>
            <a:xfrm>
              <a:off x="14524269" y="50617"/>
              <a:ext cx="3776781" cy="1651509"/>
            </a:xfrm>
            <a:prstGeom prst="rect">
              <a:avLst/>
            </a:prstGeom>
            <a:solidFill>
              <a:srgbClr val="191919">
                <a:alpha val="3529"/>
              </a:srgbClr>
            </a:solid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23" name="AutoShape 22">
              <a:extLst>
                <a:ext uri="{FF2B5EF4-FFF2-40B4-BE49-F238E27FC236}">
                  <a16:creationId xmlns:a16="http://schemas.microsoft.com/office/drawing/2014/main" id="{68E19DD6-C7CF-B75B-70DF-8AB922ADD32C}"/>
                </a:ext>
              </a:extLst>
            </p:cNvPr>
            <p:cNvSpPr/>
            <p:nvPr/>
          </p:nvSpPr>
          <p:spPr>
            <a:xfrm>
              <a:off x="510348" y="12334"/>
              <a:ext cx="3392003" cy="1651509"/>
            </a:xfrm>
            <a:prstGeom prst="rect">
              <a:avLst/>
            </a:prstGeom>
            <a:solidFill>
              <a:srgbClr val="191919">
                <a:alpha val="3529"/>
              </a:srgbClr>
            </a:solid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endParaRPr>
            </a:p>
          </p:txBody>
        </p:sp>
        <p:sp>
          <p:nvSpPr>
            <p:cNvPr id="33" name="AutoShape 32">
              <a:extLst>
                <a:ext uri="{FF2B5EF4-FFF2-40B4-BE49-F238E27FC236}">
                  <a16:creationId xmlns:a16="http://schemas.microsoft.com/office/drawing/2014/main" id="{CC2C9D9A-34D1-E68C-1840-A06ABD797D1A}"/>
                </a:ext>
              </a:extLst>
            </p:cNvPr>
            <p:cNvSpPr/>
            <p:nvPr/>
          </p:nvSpPr>
          <p:spPr>
            <a:xfrm>
              <a:off x="7582690" y="12334"/>
              <a:ext cx="3711825" cy="1651509"/>
            </a:xfrm>
            <a:prstGeom prst="rect">
              <a:avLst/>
            </a:prstGeom>
            <a:solidFill>
              <a:srgbClr val="191919">
                <a:alpha val="3529"/>
              </a:srgbClr>
            </a:solid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endParaRPr>
            </a:p>
          </p:txBody>
        </p:sp>
        <p:sp>
          <p:nvSpPr>
            <p:cNvPr id="22" name="TextBox 21">
              <a:extLst>
                <a:ext uri="{FF2B5EF4-FFF2-40B4-BE49-F238E27FC236}">
                  <a16:creationId xmlns:a16="http://schemas.microsoft.com/office/drawing/2014/main" id="{DF422441-1878-A295-3A20-D817FD002837}"/>
                </a:ext>
              </a:extLst>
            </p:cNvPr>
            <p:cNvSpPr txBox="1"/>
            <p:nvPr/>
          </p:nvSpPr>
          <p:spPr>
            <a:xfrm>
              <a:off x="640800" y="673932"/>
              <a:ext cx="3486688" cy="548720"/>
            </a:xfrm>
            <a:prstGeom prst="rect">
              <a:avLst/>
            </a:prstGeom>
          </p:spPr>
          <p:txBody>
            <a:bodyPr lIns="0" tIns="0" rIns="0" bIns="0" rtlCol="0" anchor="t">
              <a:spAutoFit/>
            </a:bodyPr>
            <a:lstStyle/>
            <a:p>
              <a:pPr marL="0" marR="0" lvl="0" indent="0" defTabSz="914400" eaLnBrk="1" fontAlgn="auto" latinLnBrk="0" hangingPunct="1">
                <a:lnSpc>
                  <a:spcPts val="3150"/>
                </a:lnSpc>
                <a:spcBef>
                  <a:spcPts val="0"/>
                </a:spcBef>
                <a:spcAft>
                  <a:spcPts val="0"/>
                </a:spcAft>
                <a:buClrTx/>
                <a:buSzTx/>
                <a:buFontTx/>
                <a:buNone/>
                <a:tabLst/>
                <a:defRPr/>
              </a:pPr>
              <a:r>
                <a:rPr kumimoji="0" lang="en-US" sz="2100" b="0" i="0" u="none" strike="noStrike" kern="0" cap="none" spc="42" normalizeH="0" baseline="0" noProof="0" dirty="0">
                  <a:ln>
                    <a:noFill/>
                  </a:ln>
                  <a:solidFill>
                    <a:srgbClr val="191919"/>
                  </a:solidFill>
                  <a:effectLst/>
                  <a:uLnTx/>
                  <a:uFillTx/>
                  <a:latin typeface="ADLaM Display" panose="020F0502020204030204" pitchFamily="2" charset="0"/>
                  <a:ea typeface="ADLaM Display" panose="020F0502020204030204" pitchFamily="2" charset="0"/>
                  <a:cs typeface="ADLaM Display" panose="020F0502020204030204" pitchFamily="2" charset="0"/>
                </a:rPr>
                <a:t>Data Collection</a:t>
              </a:r>
            </a:p>
          </p:txBody>
        </p:sp>
        <p:sp>
          <p:nvSpPr>
            <p:cNvPr id="24" name="TextBox 23">
              <a:extLst>
                <a:ext uri="{FF2B5EF4-FFF2-40B4-BE49-F238E27FC236}">
                  <a16:creationId xmlns:a16="http://schemas.microsoft.com/office/drawing/2014/main" id="{6A721E84-777A-5DCC-9A41-94944F8338E0}"/>
                </a:ext>
              </a:extLst>
            </p:cNvPr>
            <p:cNvSpPr txBox="1"/>
            <p:nvPr/>
          </p:nvSpPr>
          <p:spPr>
            <a:xfrm>
              <a:off x="14524270" y="599163"/>
              <a:ext cx="3871465" cy="568381"/>
            </a:xfrm>
            <a:prstGeom prst="rect">
              <a:avLst/>
            </a:prstGeom>
          </p:spPr>
          <p:txBody>
            <a:bodyPr wrap="square" lIns="0" tIns="0" rIns="0" bIns="0" rtlCol="0" anchor="t">
              <a:spAutoFit/>
            </a:bodyPr>
            <a:lstStyle/>
            <a:p>
              <a:pPr marL="0" marR="0" lvl="0" indent="0" algn="ctr" defTabSz="914400" eaLnBrk="1" fontAlgn="auto" latinLnBrk="0" hangingPunct="1">
                <a:lnSpc>
                  <a:spcPts val="3150"/>
                </a:lnSpc>
                <a:spcBef>
                  <a:spcPts val="0"/>
                </a:spcBef>
                <a:spcAft>
                  <a:spcPts val="0"/>
                </a:spcAft>
                <a:buClrTx/>
                <a:buSzTx/>
                <a:buFontTx/>
                <a:buNone/>
                <a:tabLst/>
                <a:defRPr/>
              </a:pPr>
              <a:r>
                <a:rPr kumimoji="0" lang="en-US" sz="2100" b="0" i="0" u="none" strike="noStrike" kern="0" cap="none" spc="42" normalizeH="0" baseline="0" noProof="0" dirty="0">
                  <a:ln>
                    <a:noFill/>
                  </a:ln>
                  <a:solidFill>
                    <a:srgbClr val="191919"/>
                  </a:solidFill>
                  <a:effectLst/>
                  <a:uLnTx/>
                  <a:uFillTx/>
                  <a:latin typeface="ADLaM Display" panose="02010000000000000000" pitchFamily="2" charset="0"/>
                  <a:ea typeface="ADLaM Display" panose="02010000000000000000" pitchFamily="2" charset="0"/>
                  <a:cs typeface="ADLaM Display" panose="02010000000000000000" pitchFamily="2" charset="0"/>
                </a:rPr>
                <a:t>Exploratory Data   Analysis</a:t>
              </a:r>
            </a:p>
          </p:txBody>
        </p:sp>
        <p:sp>
          <p:nvSpPr>
            <p:cNvPr id="26" name="TextBox 25">
              <a:extLst>
                <a:ext uri="{FF2B5EF4-FFF2-40B4-BE49-F238E27FC236}">
                  <a16:creationId xmlns:a16="http://schemas.microsoft.com/office/drawing/2014/main" id="{0B2CED01-7738-8F02-4E4F-7F0F186A4652}"/>
                </a:ext>
              </a:extLst>
            </p:cNvPr>
            <p:cNvSpPr txBox="1"/>
            <p:nvPr/>
          </p:nvSpPr>
          <p:spPr>
            <a:xfrm>
              <a:off x="15378502" y="2488975"/>
              <a:ext cx="3486688" cy="546606"/>
            </a:xfrm>
            <a:prstGeom prst="rect">
              <a:avLst/>
            </a:prstGeom>
          </p:spPr>
          <p:txBody>
            <a:bodyPr lIns="0" tIns="0" rIns="0" bIns="0" rtlCol="0" anchor="t">
              <a:spAutoFit/>
            </a:bodyPr>
            <a:lstStyle/>
            <a:p>
              <a:pPr marL="0" marR="0" lvl="0" indent="0" defTabSz="914400" eaLnBrk="1" fontAlgn="auto" latinLnBrk="0" hangingPunct="1">
                <a:lnSpc>
                  <a:spcPts val="3150"/>
                </a:lnSpc>
                <a:spcBef>
                  <a:spcPts val="0"/>
                </a:spcBef>
                <a:spcAft>
                  <a:spcPts val="0"/>
                </a:spcAft>
                <a:buClrTx/>
                <a:buSzTx/>
                <a:buFontTx/>
                <a:buNone/>
                <a:tabLst/>
                <a:defRPr/>
              </a:pPr>
              <a:r>
                <a:rPr kumimoji="0" lang="en-US" sz="2100" b="0" i="0" u="none" strike="noStrike" kern="0" cap="none" spc="42" normalizeH="0" baseline="0" noProof="0" dirty="0">
                  <a:ln>
                    <a:noFill/>
                  </a:ln>
                  <a:solidFill>
                    <a:srgbClr val="191919"/>
                  </a:solidFill>
                  <a:effectLst/>
                  <a:uLnTx/>
                  <a:uFillTx/>
                  <a:latin typeface="ADLaM Display" panose="02010000000000000000" pitchFamily="2" charset="0"/>
                  <a:ea typeface="ADLaM Display" panose="02010000000000000000" pitchFamily="2" charset="0"/>
                  <a:cs typeface="ADLaM Display" panose="02010000000000000000" pitchFamily="2" charset="0"/>
                </a:rPr>
                <a:t>Feature Extraction</a:t>
              </a:r>
            </a:p>
          </p:txBody>
        </p:sp>
        <p:sp>
          <p:nvSpPr>
            <p:cNvPr id="28" name="TextBox 27">
              <a:extLst>
                <a:ext uri="{FF2B5EF4-FFF2-40B4-BE49-F238E27FC236}">
                  <a16:creationId xmlns:a16="http://schemas.microsoft.com/office/drawing/2014/main" id="{AF0C01CA-0C82-8CCC-3D38-4B01B4329C6E}"/>
                </a:ext>
              </a:extLst>
            </p:cNvPr>
            <p:cNvSpPr txBox="1"/>
            <p:nvPr/>
          </p:nvSpPr>
          <p:spPr>
            <a:xfrm>
              <a:off x="8032966" y="2431505"/>
              <a:ext cx="3486688" cy="1122171"/>
            </a:xfrm>
            <a:prstGeom prst="rect">
              <a:avLst/>
            </a:prstGeom>
          </p:spPr>
          <p:txBody>
            <a:bodyPr lIns="0" tIns="0" rIns="0" bIns="0" rtlCol="0" anchor="t">
              <a:spAutoFit/>
            </a:bodyPr>
            <a:lstStyle/>
            <a:p>
              <a:pPr marL="0" marR="0" lvl="0" indent="0" defTabSz="914400" eaLnBrk="1" fontAlgn="auto" latinLnBrk="0" hangingPunct="1">
                <a:lnSpc>
                  <a:spcPts val="3150"/>
                </a:lnSpc>
                <a:spcBef>
                  <a:spcPts val="0"/>
                </a:spcBef>
                <a:spcAft>
                  <a:spcPts val="0"/>
                </a:spcAft>
                <a:buClrTx/>
                <a:buSzTx/>
                <a:buFontTx/>
                <a:buNone/>
                <a:tabLst/>
                <a:defRPr/>
              </a:pPr>
              <a:r>
                <a:rPr kumimoji="0" lang="en-US" sz="2100" b="0" i="0" u="none" strike="noStrike" kern="0" cap="none" spc="42" normalizeH="0" baseline="0" noProof="0" dirty="0">
                  <a:ln>
                    <a:noFill/>
                  </a:ln>
                  <a:solidFill>
                    <a:srgbClr val="191919"/>
                  </a:solidFill>
                  <a:effectLst/>
                  <a:uLnTx/>
                  <a:uFillTx/>
                  <a:latin typeface="ADLaM Display" panose="02010000000000000000" pitchFamily="2" charset="0"/>
                  <a:ea typeface="ADLaM Display" panose="02010000000000000000" pitchFamily="2" charset="0"/>
                  <a:cs typeface="ADLaM Display" panose="02010000000000000000" pitchFamily="2" charset="0"/>
                </a:rPr>
                <a:t>Model Selection, Training &amp; Testing</a:t>
              </a:r>
            </a:p>
          </p:txBody>
        </p:sp>
        <p:sp>
          <p:nvSpPr>
            <p:cNvPr id="30" name="AutoShape 29">
              <a:extLst>
                <a:ext uri="{FF2B5EF4-FFF2-40B4-BE49-F238E27FC236}">
                  <a16:creationId xmlns:a16="http://schemas.microsoft.com/office/drawing/2014/main" id="{5139A985-A7D1-89D2-9720-EFB361E395C4}"/>
                </a:ext>
              </a:extLst>
            </p:cNvPr>
            <p:cNvSpPr/>
            <p:nvPr/>
          </p:nvSpPr>
          <p:spPr>
            <a:xfrm>
              <a:off x="510350" y="2121501"/>
              <a:ext cx="3486688" cy="1580898"/>
            </a:xfrm>
            <a:prstGeom prst="rect">
              <a:avLst/>
            </a:prstGeom>
            <a:solidFill>
              <a:srgbClr val="191919">
                <a:alpha val="3529"/>
              </a:srgbClr>
            </a:solid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endParaRPr>
            </a:p>
          </p:txBody>
        </p:sp>
        <p:sp>
          <p:nvSpPr>
            <p:cNvPr id="31" name="TextBox 30">
              <a:extLst>
                <a:ext uri="{FF2B5EF4-FFF2-40B4-BE49-F238E27FC236}">
                  <a16:creationId xmlns:a16="http://schemas.microsoft.com/office/drawing/2014/main" id="{7FAD8412-24C0-AC79-3DE1-41FF2CF6A397}"/>
                </a:ext>
              </a:extLst>
            </p:cNvPr>
            <p:cNvSpPr txBox="1"/>
            <p:nvPr/>
          </p:nvSpPr>
          <p:spPr>
            <a:xfrm>
              <a:off x="1002476" y="2671118"/>
              <a:ext cx="2942841" cy="258824"/>
            </a:xfrm>
            <a:prstGeom prst="rect">
              <a:avLst/>
            </a:prstGeom>
          </p:spPr>
          <p:txBody>
            <a:bodyPr wrap="square" lIns="0" tIns="0" rIns="0" bIns="0" rtlCol="0" anchor="t">
              <a:spAutoFit/>
            </a:bodyPr>
            <a:lstStyle/>
            <a:p>
              <a:pPr marL="0" marR="0" lvl="0" indent="0" defTabSz="914400" eaLnBrk="1" fontAlgn="auto" latinLnBrk="0" hangingPunct="1">
                <a:lnSpc>
                  <a:spcPts val="3150"/>
                </a:lnSpc>
                <a:spcBef>
                  <a:spcPts val="0"/>
                </a:spcBef>
                <a:spcAft>
                  <a:spcPts val="0"/>
                </a:spcAft>
                <a:buClrTx/>
                <a:buSzTx/>
                <a:buFontTx/>
                <a:buNone/>
                <a:tabLst/>
                <a:defRPr/>
              </a:pPr>
              <a:r>
                <a:rPr kumimoji="0" lang="en-US" sz="2100" b="0" i="0" u="none" strike="noStrike" kern="0" cap="none" spc="42" normalizeH="0" baseline="0" noProof="0" dirty="0">
                  <a:ln>
                    <a:noFill/>
                  </a:ln>
                  <a:solidFill>
                    <a:srgbClr val="191919"/>
                  </a:solidFill>
                  <a:effectLst/>
                  <a:uLnTx/>
                  <a:uFillTx/>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32" name="TextBox 31">
              <a:extLst>
                <a:ext uri="{FF2B5EF4-FFF2-40B4-BE49-F238E27FC236}">
                  <a16:creationId xmlns:a16="http://schemas.microsoft.com/office/drawing/2014/main" id="{2CF7EBC6-9F49-7659-59DC-9057504BD6AB}"/>
                </a:ext>
              </a:extLst>
            </p:cNvPr>
            <p:cNvSpPr txBox="1"/>
            <p:nvPr/>
          </p:nvSpPr>
          <p:spPr>
            <a:xfrm>
              <a:off x="7807828" y="599060"/>
              <a:ext cx="3486687" cy="568381"/>
            </a:xfrm>
            <a:prstGeom prst="rect">
              <a:avLst/>
            </a:prstGeom>
          </p:spPr>
          <p:txBody>
            <a:bodyPr wrap="square" lIns="0" tIns="0" rIns="0" bIns="0" rtlCol="0" anchor="t">
              <a:spAutoFit/>
            </a:bodyPr>
            <a:lstStyle/>
            <a:p>
              <a:pPr marL="0" marR="0" lvl="0" indent="0" algn="ctr" defTabSz="914400" eaLnBrk="1" fontAlgn="auto" latinLnBrk="0" hangingPunct="1">
                <a:lnSpc>
                  <a:spcPts val="3150"/>
                </a:lnSpc>
                <a:spcBef>
                  <a:spcPts val="0"/>
                </a:spcBef>
                <a:spcAft>
                  <a:spcPts val="0"/>
                </a:spcAft>
                <a:buClrTx/>
                <a:buSzTx/>
                <a:buFontTx/>
                <a:buNone/>
                <a:tabLst/>
                <a:defRPr/>
              </a:pPr>
              <a:r>
                <a:rPr kumimoji="0" lang="en-US" sz="2100" b="0" i="0" u="none" strike="noStrike" kern="0" cap="none" spc="42" normalizeH="0" baseline="0" noProof="0" dirty="0">
                  <a:ln>
                    <a:noFill/>
                  </a:ln>
                  <a:solidFill>
                    <a:srgbClr val="191919"/>
                  </a:solidFill>
                  <a:effectLst/>
                  <a:uLnTx/>
                  <a:uFillTx/>
                  <a:latin typeface="ADLaM Display" panose="02010000000000000000" pitchFamily="2" charset="0"/>
                  <a:ea typeface="ADLaM Display" panose="02010000000000000000" pitchFamily="2" charset="0"/>
                  <a:cs typeface="ADLaM Display" panose="02010000000000000000" pitchFamily="2" charset="0"/>
                </a:rPr>
                <a:t>Data Preprocessing</a:t>
              </a:r>
            </a:p>
          </p:txBody>
        </p:sp>
      </p:grpSp>
      <p:sp>
        <p:nvSpPr>
          <p:cNvPr id="34" name="Arrow: Right 33">
            <a:extLst>
              <a:ext uri="{FF2B5EF4-FFF2-40B4-BE49-F238E27FC236}">
                <a16:creationId xmlns:a16="http://schemas.microsoft.com/office/drawing/2014/main" id="{0C60316A-8B94-5937-C953-1F2E3C56465C}"/>
              </a:ext>
            </a:extLst>
          </p:cNvPr>
          <p:cNvSpPr/>
          <p:nvPr/>
        </p:nvSpPr>
        <p:spPr>
          <a:xfrm>
            <a:off x="3057145" y="229157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324DC5B2-00E8-9A9F-700D-165BAF38D731}"/>
              </a:ext>
            </a:extLst>
          </p:cNvPr>
          <p:cNvSpPr/>
          <p:nvPr/>
        </p:nvSpPr>
        <p:spPr>
          <a:xfrm>
            <a:off x="6680409" y="234655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Curved Left 36">
            <a:extLst>
              <a:ext uri="{FF2B5EF4-FFF2-40B4-BE49-F238E27FC236}">
                <a16:creationId xmlns:a16="http://schemas.microsoft.com/office/drawing/2014/main" id="{9CE0D224-E8A6-E27A-F69D-79006E7C556D}"/>
              </a:ext>
            </a:extLst>
          </p:cNvPr>
          <p:cNvSpPr/>
          <p:nvPr/>
        </p:nvSpPr>
        <p:spPr>
          <a:xfrm>
            <a:off x="9890949" y="3173525"/>
            <a:ext cx="731520" cy="121615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Arrow: Right 37">
            <a:extLst>
              <a:ext uri="{FF2B5EF4-FFF2-40B4-BE49-F238E27FC236}">
                <a16:creationId xmlns:a16="http://schemas.microsoft.com/office/drawing/2014/main" id="{ED95B222-7081-60A5-36DA-6C08BAE125A3}"/>
              </a:ext>
            </a:extLst>
          </p:cNvPr>
          <p:cNvSpPr/>
          <p:nvPr/>
        </p:nvSpPr>
        <p:spPr>
          <a:xfrm rot="10800000">
            <a:off x="6641768" y="459471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7A770A43-A8A6-C9D8-66D3-DE0975C69EB3}"/>
              </a:ext>
            </a:extLst>
          </p:cNvPr>
          <p:cNvSpPr/>
          <p:nvPr/>
        </p:nvSpPr>
        <p:spPr>
          <a:xfrm rot="10800000">
            <a:off x="3008657" y="4685421"/>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A07510DE-8A3F-1779-620C-3F593A6CD050}"/>
              </a:ext>
            </a:extLst>
          </p:cNvPr>
          <p:cNvSpPr txBox="1"/>
          <p:nvPr/>
        </p:nvSpPr>
        <p:spPr>
          <a:xfrm>
            <a:off x="5017252" y="394162"/>
            <a:ext cx="2157495" cy="707886"/>
          </a:xfrm>
          <a:prstGeom prst="rect">
            <a:avLst/>
          </a:prstGeom>
          <a:noFill/>
        </p:spPr>
        <p:txBody>
          <a:bodyPr wrap="square" rtlCol="0">
            <a:spAutoFit/>
          </a:bodyPr>
          <a:lstStyle/>
          <a:p>
            <a:r>
              <a:rPr lang="en-US" sz="4000" b="1" dirty="0">
                <a:latin typeface="Saira Condensed Condensed SemiBold"/>
              </a:rPr>
              <a:t>Process</a:t>
            </a:r>
            <a:endParaRPr lang="en-IN" sz="3600" b="1" dirty="0">
              <a:latin typeface="Saira Condensed Condensed SemiBold"/>
            </a:endParaRPr>
          </a:p>
        </p:txBody>
      </p:sp>
    </p:spTree>
    <p:extLst>
      <p:ext uri="{BB962C8B-B14F-4D97-AF65-F5344CB8AC3E}">
        <p14:creationId xmlns:p14="http://schemas.microsoft.com/office/powerpoint/2010/main" val="264965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normAutofit fontScale="90000"/>
          </a:bodyPr>
          <a:lstStyle/>
          <a:p>
            <a:r>
              <a:rPr lang="en-US" sz="4000" dirty="0">
                <a:latin typeface="Saira Condensed Condensed SemiBold"/>
              </a:rPr>
              <a:t>Credit Card lead Prediction</a:t>
            </a:r>
            <a:br>
              <a:rPr lang="en-US" sz="4000" dirty="0">
                <a:latin typeface="Saira Condensed Condensed SemiBold"/>
              </a:rPr>
            </a:br>
            <a:endParaRPr lang="en-US" dirty="0">
              <a:latin typeface="Saira Condensed Condensed SemiBold"/>
            </a:endParaRP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a:xfrm>
            <a:off x="646359" y="1078157"/>
            <a:ext cx="10709031" cy="734620"/>
          </a:xfrm>
        </p:spPr>
        <p:txBody>
          <a:bodyPr/>
          <a:lstStyle/>
          <a:p>
            <a:r>
              <a:rPr lang="en-US" sz="4000" dirty="0">
                <a:solidFill>
                  <a:schemeClr val="tx1"/>
                </a:solidFill>
                <a:latin typeface="Saira Condensed Condensed SemiBold"/>
                <a:ea typeface="+mj-ea"/>
                <a:cs typeface="+mj-cs"/>
              </a:rPr>
              <a:t>Features</a:t>
            </a:r>
          </a:p>
        </p:txBody>
      </p:sp>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2328715" y="2359227"/>
            <a:ext cx="5140393" cy="3679434"/>
          </a:xfrm>
        </p:spPr>
        <p:txBody>
          <a:bodyPr>
            <a:normAutofit/>
          </a:bodyPr>
          <a:lstStyle/>
          <a:p>
            <a:pPr marL="457200" indent="-457200">
              <a:buFont typeface="Arial" panose="020B0604020202020204" pitchFamily="34" charset="0"/>
              <a:buChar char="•"/>
            </a:pPr>
            <a:r>
              <a:rPr lang="en-US" sz="1800" b="1" dirty="0">
                <a:latin typeface="Saira Condensed Condensed SemiBold"/>
              </a:rPr>
              <a:t>Gender</a:t>
            </a:r>
          </a:p>
          <a:p>
            <a:pPr marL="457200" indent="-457200">
              <a:buFont typeface="Arial" panose="020B0604020202020204" pitchFamily="34" charset="0"/>
              <a:buChar char="•"/>
            </a:pPr>
            <a:r>
              <a:rPr lang="en-US" b="1" dirty="0">
                <a:latin typeface="Saira Condensed Condensed SemiBold"/>
              </a:rPr>
              <a:t>Age</a:t>
            </a:r>
          </a:p>
          <a:p>
            <a:pPr marL="457200" indent="-457200">
              <a:buFont typeface="Arial" panose="020B0604020202020204" pitchFamily="34" charset="0"/>
              <a:buChar char="•"/>
            </a:pPr>
            <a:r>
              <a:rPr lang="en-US" sz="1800" b="1" dirty="0" err="1">
                <a:latin typeface="Saira Condensed Condensed SemiBold"/>
              </a:rPr>
              <a:t>Region_Code</a:t>
            </a:r>
            <a:endParaRPr lang="en-US" sz="1800" b="1" dirty="0">
              <a:latin typeface="Saira Condensed Condensed SemiBold"/>
            </a:endParaRPr>
          </a:p>
          <a:p>
            <a:pPr marL="457200" indent="-457200">
              <a:buFont typeface="Arial" panose="020B0604020202020204" pitchFamily="34" charset="0"/>
              <a:buChar char="•"/>
            </a:pPr>
            <a:r>
              <a:rPr lang="en-US" b="1" dirty="0">
                <a:latin typeface="Saira Condensed Condensed SemiBold"/>
              </a:rPr>
              <a:t>Occupation</a:t>
            </a:r>
          </a:p>
          <a:p>
            <a:pPr marL="457200" indent="-457200">
              <a:buFont typeface="Arial" panose="020B0604020202020204" pitchFamily="34" charset="0"/>
              <a:buChar char="•"/>
            </a:pPr>
            <a:r>
              <a:rPr lang="en-US" sz="1800" b="1" dirty="0" err="1">
                <a:latin typeface="Saira Condensed Condensed SemiBold"/>
              </a:rPr>
              <a:t>Channel_Code</a:t>
            </a:r>
            <a:endParaRPr lang="en-US" sz="1800" b="1" dirty="0">
              <a:latin typeface="Saira Condensed Condensed SemiBold"/>
            </a:endParaRPr>
          </a:p>
          <a:p>
            <a:pPr marL="457200" indent="-457200">
              <a:buFont typeface="Arial" panose="020B0604020202020204" pitchFamily="34" charset="0"/>
              <a:buChar char="•"/>
            </a:pPr>
            <a:r>
              <a:rPr lang="en-US" b="1" dirty="0">
                <a:latin typeface="Saira Condensed Condensed SemiBold"/>
              </a:rPr>
              <a:t>Vintage</a:t>
            </a:r>
          </a:p>
          <a:p>
            <a:pPr marL="457200" indent="-457200">
              <a:buFont typeface="Arial" panose="020B0604020202020204" pitchFamily="34" charset="0"/>
              <a:buChar char="•"/>
            </a:pPr>
            <a:r>
              <a:rPr lang="en-US" sz="1800" b="1" dirty="0" err="1">
                <a:latin typeface="Saira Condensed Condensed SemiBold"/>
              </a:rPr>
              <a:t>Credit_Product</a:t>
            </a:r>
            <a:endParaRPr lang="en-US" sz="1800" b="1" dirty="0">
              <a:latin typeface="Saira Condensed Condensed SemiBold"/>
            </a:endParaRPr>
          </a:p>
          <a:p>
            <a:pPr marL="457200" indent="-457200">
              <a:buFont typeface="Arial" panose="020B0604020202020204" pitchFamily="34" charset="0"/>
              <a:buChar char="•"/>
            </a:pPr>
            <a:r>
              <a:rPr lang="en-US" sz="1800" b="1" dirty="0" err="1">
                <a:latin typeface="Saira Condensed Condensed SemiBold"/>
              </a:rPr>
              <a:t>Avg_Account_balance</a:t>
            </a:r>
            <a:endParaRPr lang="en-US" sz="1800" b="1" dirty="0">
              <a:latin typeface="Saira Condensed Condensed SemiBold"/>
            </a:endParaRPr>
          </a:p>
          <a:p>
            <a:pPr marL="457200" indent="-457200">
              <a:buFont typeface="Arial" panose="020B0604020202020204" pitchFamily="34" charset="0"/>
              <a:buChar char="•"/>
            </a:pPr>
            <a:r>
              <a:rPr lang="en-US" b="1" dirty="0" err="1">
                <a:latin typeface="Saira Condensed Condensed SemiBold"/>
              </a:rPr>
              <a:t>Is_Active</a:t>
            </a:r>
            <a:endParaRPr lang="en-US" b="1" dirty="0">
              <a:latin typeface="Saira Condensed Condensed SemiBold"/>
            </a:endParaRPr>
          </a:p>
          <a:p>
            <a:pPr marL="457200" indent="-457200">
              <a:buFont typeface="Arial" panose="020B0604020202020204" pitchFamily="34" charset="0"/>
              <a:buChar char="•"/>
            </a:pPr>
            <a:endParaRPr lang="en-US" sz="1800" b="1" dirty="0">
              <a:latin typeface="Saira Condensed Condensed SemiBold"/>
            </a:endParaRPr>
          </a:p>
          <a:p>
            <a:pPr marL="457200" indent="-457200">
              <a:buFont typeface="Arial" panose="020B0604020202020204" pitchFamily="34" charset="0"/>
              <a:buChar char="•"/>
            </a:pPr>
            <a:endParaRPr lang="en-US" sz="1800" b="1" dirty="0">
              <a:latin typeface="Saira Condensed Condensed SemiBold"/>
            </a:endParaRP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latin typeface="Saira Condensed Condensed SemiBold"/>
              </a:rPr>
              <a:t>8</a:t>
            </a:fld>
            <a:endParaRPr lang="en-US">
              <a:latin typeface="Saira Condensed Condensed SemiBold"/>
            </a:endParaRPr>
          </a:p>
        </p:txBody>
      </p:sp>
    </p:spTree>
    <p:extLst>
      <p:ext uri="{BB962C8B-B14F-4D97-AF65-F5344CB8AC3E}">
        <p14:creationId xmlns:p14="http://schemas.microsoft.com/office/powerpoint/2010/main" val="344502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B3B93B-D6C7-F64C-E299-4030029AF466}"/>
              </a:ext>
            </a:extLst>
          </p:cNvPr>
          <p:cNvPicPr>
            <a:picLocks noGrp="1" noChangeAspect="1"/>
          </p:cNvPicPr>
          <p:nvPr>
            <p:ph idx="1"/>
          </p:nvPr>
        </p:nvPicPr>
        <p:blipFill>
          <a:blip r:embed="rId2"/>
          <a:stretch>
            <a:fillRect/>
          </a:stretch>
        </p:blipFill>
        <p:spPr>
          <a:xfrm>
            <a:off x="1059256" y="1665320"/>
            <a:ext cx="4264182" cy="3784624"/>
          </a:xfrm>
        </p:spPr>
      </p:pic>
      <p:sp>
        <p:nvSpPr>
          <p:cNvPr id="5" name="Slide Number Placeholder 4">
            <a:extLst>
              <a:ext uri="{FF2B5EF4-FFF2-40B4-BE49-F238E27FC236}">
                <a16:creationId xmlns:a16="http://schemas.microsoft.com/office/drawing/2014/main" id="{86B26BD3-6C5D-2D3D-1B00-B9F5C8F6F786}"/>
              </a:ext>
            </a:extLst>
          </p:cNvPr>
          <p:cNvSpPr>
            <a:spLocks noGrp="1"/>
          </p:cNvSpPr>
          <p:nvPr>
            <p:ph type="sldNum" sz="quarter" idx="12"/>
          </p:nvPr>
        </p:nvSpPr>
        <p:spPr/>
        <p:txBody>
          <a:bodyPr/>
          <a:lstStyle/>
          <a:p>
            <a:fld id="{4267CD5E-26CF-4249-8540-BB1D07FD4227}" type="slidenum">
              <a:rPr lang="en-US" smtClean="0">
                <a:latin typeface="Saira Condensed Condensed SemiBold"/>
              </a:rPr>
              <a:t>9</a:t>
            </a:fld>
            <a:endParaRPr lang="en-US">
              <a:latin typeface="Saira Condensed Condensed SemiBold"/>
            </a:endParaRPr>
          </a:p>
        </p:txBody>
      </p:sp>
      <p:pic>
        <p:nvPicPr>
          <p:cNvPr id="9" name="Picture 8">
            <a:extLst>
              <a:ext uri="{FF2B5EF4-FFF2-40B4-BE49-F238E27FC236}">
                <a16:creationId xmlns:a16="http://schemas.microsoft.com/office/drawing/2014/main" id="{1BF1DFC2-3BEA-8218-ACB4-F7E17BE408B0}"/>
              </a:ext>
            </a:extLst>
          </p:cNvPr>
          <p:cNvPicPr>
            <a:picLocks noChangeAspect="1"/>
          </p:cNvPicPr>
          <p:nvPr/>
        </p:nvPicPr>
        <p:blipFill>
          <a:blip r:embed="rId3"/>
          <a:stretch>
            <a:fillRect/>
          </a:stretch>
        </p:blipFill>
        <p:spPr>
          <a:xfrm>
            <a:off x="6672332" y="1665320"/>
            <a:ext cx="4354909" cy="3784623"/>
          </a:xfrm>
          <a:prstGeom prst="rect">
            <a:avLst/>
          </a:prstGeom>
        </p:spPr>
      </p:pic>
      <p:sp>
        <p:nvSpPr>
          <p:cNvPr id="10" name="TextBox 9">
            <a:extLst>
              <a:ext uri="{FF2B5EF4-FFF2-40B4-BE49-F238E27FC236}">
                <a16:creationId xmlns:a16="http://schemas.microsoft.com/office/drawing/2014/main" id="{1ACB8999-BE3E-124B-58F2-E16FC7AA6363}"/>
              </a:ext>
            </a:extLst>
          </p:cNvPr>
          <p:cNvSpPr txBox="1"/>
          <p:nvPr/>
        </p:nvSpPr>
        <p:spPr>
          <a:xfrm>
            <a:off x="1059256" y="1020617"/>
            <a:ext cx="885179" cy="369332"/>
          </a:xfrm>
          <a:prstGeom prst="rect">
            <a:avLst/>
          </a:prstGeom>
          <a:noFill/>
        </p:spPr>
        <p:txBody>
          <a:bodyPr wrap="none" rtlCol="0">
            <a:spAutoFit/>
          </a:bodyPr>
          <a:lstStyle/>
          <a:p>
            <a:r>
              <a:rPr lang="en-US" b="1" dirty="0">
                <a:latin typeface="Saira Condensed Condensed SemiBold"/>
              </a:rPr>
              <a:t>Gender</a:t>
            </a:r>
            <a:endParaRPr lang="en-IN" b="1" dirty="0">
              <a:latin typeface="Saira Condensed Condensed SemiBold"/>
            </a:endParaRPr>
          </a:p>
        </p:txBody>
      </p:sp>
      <p:sp>
        <p:nvSpPr>
          <p:cNvPr id="11" name="TextBox 10">
            <a:extLst>
              <a:ext uri="{FF2B5EF4-FFF2-40B4-BE49-F238E27FC236}">
                <a16:creationId xmlns:a16="http://schemas.microsoft.com/office/drawing/2014/main" id="{C4959C8A-644E-0D2B-E056-39ECBE85710E}"/>
              </a:ext>
            </a:extLst>
          </p:cNvPr>
          <p:cNvSpPr txBox="1"/>
          <p:nvPr/>
        </p:nvSpPr>
        <p:spPr>
          <a:xfrm>
            <a:off x="6672332" y="1020617"/>
            <a:ext cx="546047" cy="369332"/>
          </a:xfrm>
          <a:prstGeom prst="rect">
            <a:avLst/>
          </a:prstGeom>
          <a:noFill/>
        </p:spPr>
        <p:txBody>
          <a:bodyPr wrap="none" rtlCol="0">
            <a:spAutoFit/>
          </a:bodyPr>
          <a:lstStyle/>
          <a:p>
            <a:r>
              <a:rPr lang="en-US" b="1" dirty="0">
                <a:latin typeface="Saira Condensed Condensed SemiBold"/>
              </a:rPr>
              <a:t>Age</a:t>
            </a:r>
          </a:p>
        </p:txBody>
      </p:sp>
      <p:sp>
        <p:nvSpPr>
          <p:cNvPr id="12" name="TextBox 11">
            <a:extLst>
              <a:ext uri="{FF2B5EF4-FFF2-40B4-BE49-F238E27FC236}">
                <a16:creationId xmlns:a16="http://schemas.microsoft.com/office/drawing/2014/main" id="{0DF04F91-6124-FB07-3259-D1F4D3C6EA74}"/>
              </a:ext>
            </a:extLst>
          </p:cNvPr>
          <p:cNvSpPr txBox="1"/>
          <p:nvPr/>
        </p:nvSpPr>
        <p:spPr>
          <a:xfrm>
            <a:off x="1059256" y="452673"/>
            <a:ext cx="2848024" cy="369332"/>
          </a:xfrm>
          <a:prstGeom prst="rect">
            <a:avLst/>
          </a:prstGeom>
          <a:noFill/>
        </p:spPr>
        <p:txBody>
          <a:bodyPr wrap="none" rtlCol="0">
            <a:spAutoFit/>
          </a:bodyPr>
          <a:lstStyle/>
          <a:p>
            <a:r>
              <a:rPr lang="en-US" b="1" dirty="0">
                <a:latin typeface="Saira Condensed Condensed SemiBold"/>
              </a:rPr>
              <a:t>Features from our Database</a:t>
            </a:r>
            <a:endParaRPr lang="en-IN" b="1" dirty="0">
              <a:latin typeface="Saira Condensed Condensed SemiBold"/>
            </a:endParaRPr>
          </a:p>
        </p:txBody>
      </p:sp>
    </p:spTree>
    <p:extLst>
      <p:ext uri="{BB962C8B-B14F-4D97-AF65-F5344CB8AC3E}">
        <p14:creationId xmlns:p14="http://schemas.microsoft.com/office/powerpoint/2010/main" val="4044986224"/>
      </p:ext>
    </p:extLst>
  </p:cSld>
  <p:clrMapOvr>
    <a:masterClrMapping/>
  </p:clrMapOvr>
</p:sld>
</file>

<file path=ppt/theme/theme1.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TotalTime>
  <Words>561</Words>
  <Application>Microsoft Office PowerPoint</Application>
  <PresentationFormat>Widescreen</PresentationFormat>
  <Paragraphs>132</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ADLaM Display</vt:lpstr>
      <vt:lpstr>Amasis MT Pro Black</vt:lpstr>
      <vt:lpstr>Arial</vt:lpstr>
      <vt:lpstr>Calibri</vt:lpstr>
      <vt:lpstr>Courier New</vt:lpstr>
      <vt:lpstr>IBM Plex Sans</vt:lpstr>
      <vt:lpstr>IBM Plex Sans Light</vt:lpstr>
      <vt:lpstr>IBM Plex Sans SemiBold</vt:lpstr>
      <vt:lpstr>Inter</vt:lpstr>
      <vt:lpstr>Saira Condensed Condensed Light</vt:lpstr>
      <vt:lpstr>Saira Condensed Condensed SemiBold</vt:lpstr>
      <vt:lpstr>System Font Regular</vt:lpstr>
      <vt:lpstr>Wingdings</vt:lpstr>
      <vt:lpstr>Office Theme</vt:lpstr>
      <vt:lpstr>CS 513 Knowledge Discovery And Data Mining – Project  Credit Card Lead Prediction</vt:lpstr>
      <vt:lpstr>Team Members</vt:lpstr>
      <vt:lpstr>Credit Card lead Prediction  Problem Statement</vt:lpstr>
      <vt:lpstr>Index</vt:lpstr>
      <vt:lpstr>Background</vt:lpstr>
      <vt:lpstr>Our Dataset</vt:lpstr>
      <vt:lpstr>PowerPoint Presentation</vt:lpstr>
      <vt:lpstr>Credit Card lead Prediction </vt:lpstr>
      <vt:lpstr>PowerPoint Presentation</vt:lpstr>
      <vt:lpstr>PowerPoint Presentation</vt:lpstr>
      <vt:lpstr>PowerPoint Presentation</vt:lpstr>
      <vt:lpstr>PowerPoint Presentation</vt:lpstr>
      <vt:lpstr>PowerPoint Presentation</vt:lpstr>
      <vt:lpstr>Dataset Challenges</vt:lpstr>
      <vt:lpstr>PowerPoint Presentation</vt:lpstr>
      <vt:lpstr>PowerPoint Presentation</vt:lpstr>
      <vt:lpstr>PowerPoint Presentation</vt:lpstr>
      <vt:lpstr>PowerPoint Presentation</vt:lpstr>
      <vt:lpstr>PowerPoint Presentation</vt:lpstr>
      <vt:lpstr>PowerPoint Presentation</vt:lpstr>
      <vt:lpstr>Naïve Bayes    Optimal smoothing: var_smoothing: 1e-09  </vt:lpstr>
      <vt:lpstr>PowerPoint Presentation</vt:lpstr>
      <vt:lpstr>Adaptive Boosting    Optimal Parameters: algorithm: SAMME.R learning_rate: 0.2 n_estimators: 200  </vt:lpstr>
      <vt:lpstr>Comparison</vt:lpstr>
      <vt:lpstr>Conclusion and 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LOREM IPSUM DOLOR</dc:title>
  <dc:creator>Ivan Caro</dc:creator>
  <cp:lastModifiedBy>Anurag Athwale</cp:lastModifiedBy>
  <cp:revision>35</cp:revision>
  <dcterms:created xsi:type="dcterms:W3CDTF">2022-06-10T19:28:06Z</dcterms:created>
  <dcterms:modified xsi:type="dcterms:W3CDTF">2023-12-05T04:46:56Z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2023-12-02T17:19:38Z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9835b6bc-c2e2-4dc1-8d0d-d87564a68f73</vt:lpwstr>
  </property>
  <property fmtid="{D5CDD505-2E9C-101B-9397-08002B2CF9AE}" pid="8" name="MSIP_Label_a73fd474-4f3c-44ed-88fb-5cc4bd2471bf_ContentBits">
    <vt:lpwstr>0</vt:lpwstr>
  </property>
</Properties>
</file>