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1"/>
  </p:notesMasterIdLst>
  <p:sldIdLst>
    <p:sldId id="256" r:id="rId2"/>
    <p:sldId id="257" r:id="rId3"/>
    <p:sldId id="258" r:id="rId4"/>
    <p:sldId id="259" r:id="rId5"/>
    <p:sldId id="285" r:id="rId6"/>
    <p:sldId id="260" r:id="rId7"/>
    <p:sldId id="261" r:id="rId8"/>
    <p:sldId id="262" r:id="rId9"/>
    <p:sldId id="263" r:id="rId10"/>
    <p:sldId id="264" r:id="rId11"/>
    <p:sldId id="265" r:id="rId12"/>
    <p:sldId id="293" r:id="rId13"/>
    <p:sldId id="294" r:id="rId14"/>
    <p:sldId id="295" r:id="rId15"/>
    <p:sldId id="266" r:id="rId16"/>
    <p:sldId id="267" r:id="rId17"/>
    <p:sldId id="286" r:id="rId18"/>
    <p:sldId id="268" r:id="rId19"/>
    <p:sldId id="269" r:id="rId20"/>
    <p:sldId id="270" r:id="rId21"/>
    <p:sldId id="271" r:id="rId22"/>
    <p:sldId id="272" r:id="rId23"/>
    <p:sldId id="273" r:id="rId24"/>
    <p:sldId id="274" r:id="rId25"/>
    <p:sldId id="276" r:id="rId26"/>
    <p:sldId id="277" r:id="rId27"/>
    <p:sldId id="278" r:id="rId28"/>
    <p:sldId id="279" r:id="rId29"/>
    <p:sldId id="280" r:id="rId30"/>
    <p:sldId id="296" r:id="rId31"/>
    <p:sldId id="297" r:id="rId32"/>
    <p:sldId id="298" r:id="rId33"/>
    <p:sldId id="299" r:id="rId34"/>
    <p:sldId id="300" r:id="rId35"/>
    <p:sldId id="301" r:id="rId36"/>
    <p:sldId id="302" r:id="rId37"/>
    <p:sldId id="303" r:id="rId38"/>
    <p:sldId id="304" r:id="rId39"/>
    <p:sldId id="284" r:id="rId40"/>
  </p:sldIdLst>
  <p:sldSz cx="9144000" cy="5143500" type="screen16x9"/>
  <p:notesSz cx="6858000" cy="9144000"/>
  <p:embeddedFontLst>
    <p:embeddedFont>
      <p:font typeface="Roboto" panose="020B0604020202020204" charset="0"/>
      <p:regular r:id="rId42"/>
      <p:bold r:id="rId43"/>
      <p:italic r:id="rId44"/>
      <p:boldItalic r:id="rId45"/>
    </p:embeddedFont>
    <p:embeddedFont>
      <p:font typeface="Proxima Nova" panose="020B060402020202020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2E"/>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89131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77e224a0fe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77e224a0fe_0_20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77e224a0fe_0_20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7e224a0fe_0_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7e224a0fe_0_20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77e224a0fe_0_20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422115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7e224a0fe_0_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7e224a0fe_0_20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77e224a0fe_0_20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82078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7e224a0fe_0_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7e224a0fe_0_20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77e224a0fe_0_20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5153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7e224a0fe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77e224a0f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c7d8c2720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8c7d8c272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c7d8c2720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8c7d8c272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8c7d8c2720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g8c7d8c27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c7d8c2720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g8c7d8c27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c7d8c2720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g8c7d8c272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77e224a0fe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g77e224a0f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c7d8c2720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g8c7d8c272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8cb525cff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8cb525cf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8cb525cffc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8cb525cffc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8cb525cffc_1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g8cb525cff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8cb525cffc_1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9" name="Google Shape;809;g8cb525cff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cb525cffc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g8cb525cff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8c7d8c2720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g8c7d8c272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8c7d8c2720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g8c7d8c272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c7d8c2720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g8c7d8c272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8c7d8c2720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g8c7d8c272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8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8c7d8c2720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g8c7d8c272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371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8c7d8c272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g8c7d8c272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3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8c7d8c272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g8c7d8c272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577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675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811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239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471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967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7e224a0fe_0_2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7e224a0fe_0_20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g77e224a0fe_0_20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77e224a0fe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77e224a0fe_0_20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g77e224a0fe_0_20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7e224a0fe_0_19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g77e224a0fe_0_1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7e224a0fe_0_20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77e224a0fe_0_2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77e224a0fe_0_20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g77e224a0fe_0_2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7e224a0fe_0_20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77e224a0fe_0_2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77e224a0fe_0_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77e224a0fe_0_20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77e224a0fe_0_20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611"/>
        <p:cNvGrpSpPr/>
        <p:nvPr/>
      </p:nvGrpSpPr>
      <p:grpSpPr>
        <a:xfrm>
          <a:off x="0" y="0"/>
          <a:ext cx="0" cy="0"/>
          <a:chOff x="0" y="0"/>
          <a:chExt cx="0" cy="0"/>
        </a:xfrm>
      </p:grpSpPr>
      <p:sp>
        <p:nvSpPr>
          <p:cNvPr id="612" name="Google Shape;612;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3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sz="1100"/>
            </a:lvl1pPr>
            <a:lvl2pPr marL="914400" lvl="1" indent="-317500" algn="l" rtl="0">
              <a:lnSpc>
                <a:spcPct val="90000"/>
              </a:lnSpc>
              <a:spcBef>
                <a:spcPts val="400"/>
              </a:spcBef>
              <a:spcAft>
                <a:spcPts val="0"/>
              </a:spcAft>
              <a:buClr>
                <a:schemeClr val="dk1"/>
              </a:buClr>
              <a:buSzPts val="1400"/>
              <a:buChar char="○"/>
              <a:defRPr sz="1100"/>
            </a:lvl2pPr>
            <a:lvl3pPr marL="1371600" lvl="2" indent="-317500" algn="l" rtl="0">
              <a:lnSpc>
                <a:spcPct val="90000"/>
              </a:lnSpc>
              <a:spcBef>
                <a:spcPts val="400"/>
              </a:spcBef>
              <a:spcAft>
                <a:spcPts val="0"/>
              </a:spcAft>
              <a:buClr>
                <a:schemeClr val="dk1"/>
              </a:buClr>
              <a:buSzPts val="1400"/>
              <a:buChar char="■"/>
              <a:defRPr sz="1100"/>
            </a:lvl3pPr>
            <a:lvl4pPr marL="1828800" lvl="3" indent="-317500" algn="l" rtl="0">
              <a:lnSpc>
                <a:spcPct val="90000"/>
              </a:lnSpc>
              <a:spcBef>
                <a:spcPts val="400"/>
              </a:spcBef>
              <a:spcAft>
                <a:spcPts val="0"/>
              </a:spcAft>
              <a:buClr>
                <a:schemeClr val="dk1"/>
              </a:buClr>
              <a:buSzPts val="1400"/>
              <a:buChar char="●"/>
              <a:defRPr sz="1100"/>
            </a:lvl4pPr>
            <a:lvl5pPr marL="2286000" lvl="4" indent="-317500" algn="l" rtl="0">
              <a:lnSpc>
                <a:spcPct val="90000"/>
              </a:lnSpc>
              <a:spcBef>
                <a:spcPts val="400"/>
              </a:spcBef>
              <a:spcAft>
                <a:spcPts val="0"/>
              </a:spcAft>
              <a:buClr>
                <a:schemeClr val="dk1"/>
              </a:buClr>
              <a:buSzPts val="1400"/>
              <a:buChar char="○"/>
              <a:defRPr sz="1100"/>
            </a:lvl5pPr>
            <a:lvl6pPr marL="2743200" lvl="5" indent="-317500" algn="l" rtl="0">
              <a:lnSpc>
                <a:spcPct val="90000"/>
              </a:lnSpc>
              <a:spcBef>
                <a:spcPts val="400"/>
              </a:spcBef>
              <a:spcAft>
                <a:spcPts val="0"/>
              </a:spcAft>
              <a:buClr>
                <a:schemeClr val="dk1"/>
              </a:buClr>
              <a:buSzPts val="1400"/>
              <a:buChar char="■"/>
              <a:defRPr sz="1100"/>
            </a:lvl6pPr>
            <a:lvl7pPr marL="3200400" lvl="6" indent="-317500" algn="l" rtl="0">
              <a:lnSpc>
                <a:spcPct val="90000"/>
              </a:lnSpc>
              <a:spcBef>
                <a:spcPts val="400"/>
              </a:spcBef>
              <a:spcAft>
                <a:spcPts val="0"/>
              </a:spcAft>
              <a:buClr>
                <a:schemeClr val="dk1"/>
              </a:buClr>
              <a:buSzPts val="1400"/>
              <a:buChar char="●"/>
              <a:defRPr sz="1100"/>
            </a:lvl7pPr>
            <a:lvl8pPr marL="3657600" lvl="7" indent="-317500" algn="l" rtl="0">
              <a:lnSpc>
                <a:spcPct val="90000"/>
              </a:lnSpc>
              <a:spcBef>
                <a:spcPts val="400"/>
              </a:spcBef>
              <a:spcAft>
                <a:spcPts val="0"/>
              </a:spcAft>
              <a:buClr>
                <a:schemeClr val="dk1"/>
              </a:buClr>
              <a:buSzPts val="1400"/>
              <a:buChar char="○"/>
              <a:defRPr sz="1100"/>
            </a:lvl8pPr>
            <a:lvl9pPr marL="4114800" lvl="8" indent="-317500" algn="l" rtl="0">
              <a:lnSpc>
                <a:spcPct val="90000"/>
              </a:lnSpc>
              <a:spcBef>
                <a:spcPts val="400"/>
              </a:spcBef>
              <a:spcAft>
                <a:spcPts val="0"/>
              </a:spcAft>
              <a:buClr>
                <a:schemeClr val="dk1"/>
              </a:buClr>
              <a:buSzPts val="1400"/>
              <a:buChar char="■"/>
              <a:defRPr sz="1100"/>
            </a:lvl9pPr>
          </a:lstStyle>
          <a:p>
            <a:endParaRPr/>
          </a:p>
        </p:txBody>
      </p:sp>
      <p:sp>
        <p:nvSpPr>
          <p:cNvPr id="614" name="Google Shape;614;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5" name="Google Shape;615;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16" name="Google Shape;616;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5">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5.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35"/>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22" name="Google Shape;622;p35"/>
          <p:cNvSpPr txBox="1"/>
          <p:nvPr/>
        </p:nvSpPr>
        <p:spPr>
          <a:xfrm>
            <a:off x="1126500" y="1468650"/>
            <a:ext cx="6891000" cy="220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6000" b="1" dirty="0">
                <a:solidFill>
                  <a:schemeClr val="dk1"/>
                </a:solidFill>
                <a:latin typeface="Proxima Nova"/>
                <a:ea typeface="Proxima Nova"/>
                <a:cs typeface="Proxima Nova"/>
                <a:sym typeface="Proxima Nova"/>
              </a:rPr>
              <a:t>Industry Project </a:t>
            </a:r>
            <a:endParaRPr sz="6000" b="1" dirty="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1100"/>
              <a:buFont typeface="Arial"/>
              <a:buNone/>
            </a:pPr>
            <a:r>
              <a:rPr lang="en-IN" sz="3200" b="1" dirty="0">
                <a:solidFill>
                  <a:schemeClr val="dk1"/>
                </a:solidFill>
                <a:latin typeface="Proxima Nova"/>
                <a:ea typeface="Proxima Nova"/>
                <a:cs typeface="Proxima Nova"/>
                <a:sym typeface="Proxima Nova"/>
              </a:rPr>
              <a:t>Part II</a:t>
            </a:r>
            <a:endParaRPr sz="3200"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
        <p:nvSpPr>
          <p:cNvPr id="2" name="TextBox 1"/>
          <p:cNvSpPr txBox="1"/>
          <p:nvPr/>
        </p:nvSpPr>
        <p:spPr>
          <a:xfrm>
            <a:off x="1150230" y="3674850"/>
            <a:ext cx="6843540" cy="523220"/>
          </a:xfrm>
          <a:prstGeom prst="rect">
            <a:avLst/>
          </a:prstGeom>
          <a:noFill/>
        </p:spPr>
        <p:txBody>
          <a:bodyPr wrap="none" rtlCol="0">
            <a:spAutoFit/>
          </a:bodyPr>
          <a:lstStyle/>
          <a:p>
            <a:r>
              <a:rPr lang="en-US" sz="2800" dirty="0" smtClean="0"/>
              <a:t>Name: Anubhav Lahoti, Kiran and Anurag</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3"/>
          <p:cNvSpPr txBox="1">
            <a:spLocks noGrp="1"/>
          </p:cNvSpPr>
          <p:nvPr>
            <p:ph type="title"/>
          </p:nvPr>
        </p:nvSpPr>
        <p:spPr>
          <a:xfrm>
            <a:off x="143172" y="111975"/>
            <a:ext cx="65496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Wireframe - Analytics Dashboard</a:t>
            </a:r>
            <a:endParaRPr sz="3000"/>
          </a:p>
        </p:txBody>
      </p:sp>
      <p:pic>
        <p:nvPicPr>
          <p:cNvPr id="738" name="Google Shape;738;p43"/>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39" name="Google Shape;739;p43"/>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40" name="Google Shape;740;p43"/>
          <p:cNvSpPr txBox="1"/>
          <p:nvPr/>
        </p:nvSpPr>
        <p:spPr>
          <a:xfrm>
            <a:off x="235500" y="892375"/>
            <a:ext cx="3705900" cy="30000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800" b="1" u="sng" dirty="0">
                <a:solidFill>
                  <a:schemeClr val="dk1"/>
                </a:solidFill>
                <a:latin typeface="Proxima Nova"/>
                <a:ea typeface="Proxima Nova"/>
                <a:cs typeface="Proxima Nova"/>
                <a:sym typeface="Proxima Nova"/>
              </a:rPr>
              <a:t>Acquisition Dashboard</a:t>
            </a:r>
          </a:p>
          <a:p>
            <a:pPr marL="285750" lvl="0" indent="-285750">
              <a:lnSpc>
                <a:spcPct val="115000"/>
              </a:lnSpc>
              <a:buFont typeface="Arial" panose="020B0604020202020204" pitchFamily="34" charset="0"/>
              <a:buChar char="•"/>
            </a:pPr>
            <a:r>
              <a:rPr lang="en-US" sz="1800" dirty="0">
                <a:solidFill>
                  <a:schemeClr val="dk1"/>
                </a:solidFill>
                <a:latin typeface="Proxima Nova"/>
                <a:ea typeface="Proxima Nova"/>
                <a:cs typeface="Proxima Nova"/>
                <a:sym typeface="Proxima Nova"/>
              </a:rPr>
              <a:t>Overall CAC report shows monthly new user acquisition and cost of acquiring</a:t>
            </a:r>
            <a:r>
              <a:rPr lang="en-US" sz="1800" dirty="0" smtClean="0">
                <a:solidFill>
                  <a:schemeClr val="dk1"/>
                </a:solidFill>
                <a:latin typeface="Proxima Nova"/>
                <a:ea typeface="Proxima Nova"/>
                <a:cs typeface="Proxima Nova"/>
                <a:sym typeface="Proxima Nova"/>
              </a:rPr>
              <a:t>.</a:t>
            </a:r>
          </a:p>
          <a:p>
            <a:pPr marL="285750" lvl="0" indent="-285750">
              <a:lnSpc>
                <a:spcPct val="115000"/>
              </a:lnSpc>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Channel wise bounce rate, which gives information about which channel is performing well and which not.</a:t>
            </a:r>
            <a:endParaRPr lang="en-US" sz="1800" dirty="0">
              <a:solidFill>
                <a:schemeClr val="dk1"/>
              </a:solidFill>
              <a:latin typeface="Proxima Nova"/>
              <a:ea typeface="Proxima Nova"/>
              <a:cs typeface="Proxima Nova"/>
              <a:sym typeface="Proxima Nova"/>
            </a:endParaRPr>
          </a:p>
        </p:txBody>
      </p:sp>
      <p:pic>
        <p:nvPicPr>
          <p:cNvPr id="6" name="Picture 5"/>
          <p:cNvPicPr>
            <a:picLocks noChangeAspect="1"/>
          </p:cNvPicPr>
          <p:nvPr/>
        </p:nvPicPr>
        <p:blipFill>
          <a:blip r:embed="rId5"/>
          <a:stretch>
            <a:fillRect/>
          </a:stretch>
        </p:blipFill>
        <p:spPr>
          <a:xfrm>
            <a:off x="5541357" y="892154"/>
            <a:ext cx="3174625" cy="1500221"/>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6"/>
          <a:stretch>
            <a:fillRect/>
          </a:stretch>
        </p:blipFill>
        <p:spPr>
          <a:xfrm>
            <a:off x="5322349" y="2942938"/>
            <a:ext cx="3399201" cy="132119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4"/>
          <p:cNvSpPr txBox="1">
            <a:spLocks noGrp="1"/>
          </p:cNvSpPr>
          <p:nvPr>
            <p:ph type="title"/>
          </p:nvPr>
        </p:nvSpPr>
        <p:spPr>
          <a:xfrm>
            <a:off x="143172" y="111975"/>
            <a:ext cx="65496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Wireframe - Analytics Dashboard</a:t>
            </a:r>
            <a:endParaRPr sz="3000"/>
          </a:p>
        </p:txBody>
      </p:sp>
      <p:pic>
        <p:nvPicPr>
          <p:cNvPr id="747" name="Google Shape;747;p44"/>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48" name="Google Shape;748;p44"/>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49" name="Google Shape;749;p44"/>
          <p:cNvSpPr txBox="1"/>
          <p:nvPr/>
        </p:nvSpPr>
        <p:spPr>
          <a:xfrm>
            <a:off x="235500" y="892375"/>
            <a:ext cx="3705900" cy="30000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800" b="1" u="sng" dirty="0">
                <a:solidFill>
                  <a:schemeClr val="dk1"/>
                </a:solidFill>
                <a:latin typeface="Proxima Nova"/>
                <a:ea typeface="Proxima Nova"/>
                <a:cs typeface="Proxima Nova"/>
                <a:sym typeface="Proxima Nova"/>
              </a:rPr>
              <a:t>Activation Dashboard</a:t>
            </a:r>
          </a:p>
          <a:p>
            <a:pPr marL="285750" lvl="0" indent="-285750">
              <a:lnSpc>
                <a:spcPct val="115000"/>
              </a:lnSpc>
              <a:buFont typeface="Arial" panose="020B0604020202020204" pitchFamily="34" charset="0"/>
              <a:buChar char="•"/>
            </a:pPr>
            <a:r>
              <a:rPr lang="en-US" sz="1800" dirty="0">
                <a:solidFill>
                  <a:schemeClr val="dk1"/>
                </a:solidFill>
                <a:latin typeface="Proxima Nova"/>
                <a:ea typeface="Proxima Nova"/>
                <a:cs typeface="Proxima Nova"/>
                <a:sym typeface="Proxima Nova"/>
              </a:rPr>
              <a:t>Shows following information:</a:t>
            </a:r>
          </a:p>
          <a:p>
            <a:pPr marL="285750" lvl="1" indent="-285750">
              <a:lnSpc>
                <a:spcPct val="115000"/>
              </a:lnSpc>
              <a:buFont typeface="Courier New" panose="02070309020205020404" pitchFamily="49" charset="0"/>
              <a:buChar char="o"/>
            </a:pPr>
            <a:r>
              <a:rPr lang="en-US" sz="1800" dirty="0" smtClean="0">
                <a:solidFill>
                  <a:schemeClr val="dk1"/>
                </a:solidFill>
                <a:latin typeface="Proxima Nova"/>
                <a:ea typeface="Proxima Nova"/>
                <a:cs typeface="Proxima Nova"/>
                <a:sym typeface="Proxima Nova"/>
              </a:rPr>
              <a:t>Ordering first time users</a:t>
            </a:r>
          </a:p>
          <a:p>
            <a:pPr marL="285750" lvl="1" indent="-285750">
              <a:lnSpc>
                <a:spcPct val="115000"/>
              </a:lnSpc>
              <a:buFont typeface="Courier New" panose="02070309020205020404" pitchFamily="49" charset="0"/>
              <a:buChar char="o"/>
            </a:pPr>
            <a:r>
              <a:rPr lang="en-US" sz="1800" dirty="0" smtClean="0">
                <a:solidFill>
                  <a:schemeClr val="dk1"/>
                </a:solidFill>
                <a:latin typeface="Proxima Nova"/>
                <a:ea typeface="Proxima Nova"/>
                <a:cs typeface="Proxima Nova"/>
                <a:sym typeface="Proxima Nova"/>
              </a:rPr>
              <a:t>Just searched for dish or restaurant</a:t>
            </a:r>
          </a:p>
          <a:p>
            <a:pPr marL="285750" lvl="1" indent="-285750">
              <a:lnSpc>
                <a:spcPct val="115000"/>
              </a:lnSpc>
              <a:buFont typeface="Courier New" panose="02070309020205020404" pitchFamily="49" charset="0"/>
              <a:buChar char="o"/>
            </a:pPr>
            <a:r>
              <a:rPr lang="en-US" sz="1800" dirty="0" smtClean="0">
                <a:solidFill>
                  <a:schemeClr val="dk1"/>
                </a:solidFill>
                <a:latin typeface="Proxima Nova"/>
                <a:ea typeface="Proxima Nova"/>
                <a:cs typeface="Proxima Nova"/>
                <a:sym typeface="Proxima Nova"/>
              </a:rPr>
              <a:t>Rate at which first time ordering over month is happening</a:t>
            </a:r>
            <a:endParaRPr lang="en-US" sz="1800" dirty="0">
              <a:solidFill>
                <a:schemeClr val="dk1"/>
              </a:solidFill>
              <a:latin typeface="Proxima Nova"/>
              <a:ea typeface="Proxima Nova"/>
              <a:cs typeface="Proxima Nova"/>
              <a:sym typeface="Proxima Nova"/>
            </a:endParaRPr>
          </a:p>
        </p:txBody>
      </p:sp>
      <p:grpSp>
        <p:nvGrpSpPr>
          <p:cNvPr id="3" name="Group 2"/>
          <p:cNvGrpSpPr/>
          <p:nvPr/>
        </p:nvGrpSpPr>
        <p:grpSpPr>
          <a:xfrm>
            <a:off x="5279091" y="1751961"/>
            <a:ext cx="3485717" cy="2153552"/>
            <a:chOff x="5279091" y="1751961"/>
            <a:chExt cx="3485717" cy="2153552"/>
          </a:xfrm>
        </p:grpSpPr>
        <p:pic>
          <p:nvPicPr>
            <p:cNvPr id="6" name="Picture 5"/>
            <p:cNvPicPr>
              <a:picLocks noChangeAspect="1"/>
            </p:cNvPicPr>
            <p:nvPr/>
          </p:nvPicPr>
          <p:blipFill>
            <a:blip r:embed="rId5"/>
            <a:stretch>
              <a:fillRect/>
            </a:stretch>
          </p:blipFill>
          <p:spPr>
            <a:xfrm>
              <a:off x="5279091" y="1751961"/>
              <a:ext cx="3485717" cy="2153552"/>
            </a:xfrm>
            <a:prstGeom prst="rect">
              <a:avLst/>
            </a:prstGeom>
            <a:ln>
              <a:noFill/>
            </a:ln>
            <a:effectLst>
              <a:outerShdw blurRad="292100" dist="139700" dir="2700000" algn="tl" rotWithShape="0">
                <a:srgbClr val="333333">
                  <a:alpha val="65000"/>
                </a:srgbClr>
              </a:outerShdw>
            </a:effectLst>
          </p:spPr>
        </p:pic>
        <p:sp>
          <p:nvSpPr>
            <p:cNvPr id="2" name="Rounded Rectangle 1"/>
            <p:cNvSpPr/>
            <p:nvPr/>
          </p:nvSpPr>
          <p:spPr>
            <a:xfrm>
              <a:off x="5854086" y="3640129"/>
              <a:ext cx="535065" cy="105220"/>
            </a:xfrm>
            <a:prstGeom prst="roundRect">
              <a:avLst/>
            </a:prstGeom>
            <a:solidFill>
              <a:srgbClr val="2E2E2E"/>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smtClean="0"/>
                <a:t>Ordered First time</a:t>
              </a:r>
              <a:endParaRPr lang="en-US" sz="300" dirty="0"/>
            </a:p>
          </p:txBody>
        </p:sp>
        <p:sp>
          <p:nvSpPr>
            <p:cNvPr id="8" name="Rounded Rectangle 7"/>
            <p:cNvSpPr/>
            <p:nvPr/>
          </p:nvSpPr>
          <p:spPr>
            <a:xfrm>
              <a:off x="6666161" y="3640129"/>
              <a:ext cx="809060" cy="105220"/>
            </a:xfrm>
            <a:prstGeom prst="roundRect">
              <a:avLst/>
            </a:prstGeom>
            <a:solidFill>
              <a:srgbClr val="2E2E2E"/>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smtClean="0"/>
                <a:t>Searched for dish first time</a:t>
              </a:r>
              <a:endParaRPr lang="en-US" sz="300" dirty="0"/>
            </a:p>
          </p:txBody>
        </p:sp>
        <p:sp>
          <p:nvSpPr>
            <p:cNvPr id="9" name="Rounded Rectangle 8"/>
            <p:cNvSpPr/>
            <p:nvPr/>
          </p:nvSpPr>
          <p:spPr>
            <a:xfrm>
              <a:off x="7781720" y="3640129"/>
              <a:ext cx="692809" cy="105220"/>
            </a:xfrm>
            <a:prstGeom prst="roundRect">
              <a:avLst/>
            </a:prstGeom>
            <a:solidFill>
              <a:srgbClr val="2E2E2E"/>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smtClean="0"/>
                <a:t>Rate of ordering</a:t>
              </a:r>
              <a:endParaRPr lang="en-US" sz="3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6"/>
          <p:cNvSpPr txBox="1">
            <a:spLocks noGrp="1"/>
          </p:cNvSpPr>
          <p:nvPr>
            <p:ph type="title"/>
          </p:nvPr>
        </p:nvSpPr>
        <p:spPr>
          <a:xfrm>
            <a:off x="143172" y="111975"/>
            <a:ext cx="65496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Wireframe - Analytics Dashboard</a:t>
            </a:r>
            <a:endParaRPr sz="3000"/>
          </a:p>
        </p:txBody>
      </p:sp>
      <p:pic>
        <p:nvPicPr>
          <p:cNvPr id="755" name="Google Shape;755;p46"/>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56" name="Google Shape;756;p46"/>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57" name="Google Shape;757;p46"/>
          <p:cNvSpPr txBox="1"/>
          <p:nvPr/>
        </p:nvSpPr>
        <p:spPr>
          <a:xfrm>
            <a:off x="235500" y="892374"/>
            <a:ext cx="3705900" cy="3922325"/>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0"/>
              </a:spcBef>
              <a:spcAft>
                <a:spcPts val="0"/>
              </a:spcAft>
            </a:pPr>
            <a:r>
              <a:rPr lang="en-US" sz="1800" b="1" u="sng" dirty="0" smtClean="0">
                <a:solidFill>
                  <a:schemeClr val="dk1"/>
                </a:solidFill>
                <a:latin typeface="Proxima Nova"/>
                <a:ea typeface="Proxima Nova"/>
                <a:cs typeface="Proxima Nova"/>
                <a:sym typeface="Proxima Nova"/>
              </a:rPr>
              <a:t>Retention Dashboard</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Shows Active user summary weekly and monthly. Active users are one are ordering</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Churn rate, and its impact on the revenue to keep track.</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Repeat purchase/return purchase and 1</a:t>
            </a:r>
            <a:r>
              <a:rPr lang="en-US" sz="1800" baseline="30000" dirty="0" smtClean="0">
                <a:solidFill>
                  <a:schemeClr val="dk1"/>
                </a:solidFill>
                <a:latin typeface="Proxima Nova"/>
                <a:ea typeface="Proxima Nova"/>
                <a:cs typeface="Proxima Nova"/>
                <a:sym typeface="Proxima Nova"/>
              </a:rPr>
              <a:t>st</a:t>
            </a:r>
            <a:r>
              <a:rPr lang="en-US" sz="1800" dirty="0" smtClean="0">
                <a:solidFill>
                  <a:schemeClr val="dk1"/>
                </a:solidFill>
                <a:latin typeface="Proxima Nova"/>
                <a:ea typeface="Proxima Nova"/>
                <a:cs typeface="Proxima Nova"/>
                <a:sym typeface="Proxima Nova"/>
              </a:rPr>
              <a:t> time Shoppers ratio.</a:t>
            </a:r>
          </a:p>
          <a:p>
            <a:pPr marL="285750" lvl="0" indent="-285750" rtl="0">
              <a:lnSpc>
                <a:spcPct val="115000"/>
              </a:lnSpc>
              <a:spcBef>
                <a:spcPts val="0"/>
              </a:spcBef>
              <a:spcAft>
                <a:spcPts val="0"/>
              </a:spcAft>
              <a:buFont typeface="Arial" panose="020B0604020202020204" pitchFamily="34" charset="0"/>
              <a:buChar char="•"/>
            </a:pPr>
            <a:endParaRPr sz="1800" dirty="0">
              <a:solidFill>
                <a:schemeClr val="dk1"/>
              </a:solidFill>
              <a:latin typeface="Proxima Nova"/>
              <a:ea typeface="Proxima Nova"/>
              <a:cs typeface="Proxima Nova"/>
              <a:sym typeface="Proxima Nova"/>
            </a:endParaRPr>
          </a:p>
        </p:txBody>
      </p:sp>
      <p:pic>
        <p:nvPicPr>
          <p:cNvPr id="2" name="Picture 1"/>
          <p:cNvPicPr>
            <a:picLocks noChangeAspect="1"/>
          </p:cNvPicPr>
          <p:nvPr/>
        </p:nvPicPr>
        <p:blipFill>
          <a:blip r:embed="rId5"/>
          <a:stretch>
            <a:fillRect/>
          </a:stretch>
        </p:blipFill>
        <p:spPr>
          <a:xfrm>
            <a:off x="6055933" y="892374"/>
            <a:ext cx="2735840" cy="1656917"/>
          </a:xfrm>
          <a:prstGeom prst="rect">
            <a:avLst/>
          </a:prstGeom>
          <a:ln>
            <a:solidFill>
              <a:schemeClr val="tx1"/>
            </a:solid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5219396" y="2598890"/>
            <a:ext cx="1471954" cy="1155405"/>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7"/>
          <a:stretch>
            <a:fillRect/>
          </a:stretch>
        </p:blipFill>
        <p:spPr>
          <a:xfrm>
            <a:off x="6691350" y="3488602"/>
            <a:ext cx="2183550" cy="1227985"/>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888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6"/>
          <p:cNvSpPr txBox="1">
            <a:spLocks noGrp="1"/>
          </p:cNvSpPr>
          <p:nvPr>
            <p:ph type="title"/>
          </p:nvPr>
        </p:nvSpPr>
        <p:spPr>
          <a:xfrm>
            <a:off x="143172" y="111975"/>
            <a:ext cx="65496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Wireframe - Analytics Dashboard</a:t>
            </a:r>
            <a:endParaRPr sz="3000"/>
          </a:p>
        </p:txBody>
      </p:sp>
      <p:pic>
        <p:nvPicPr>
          <p:cNvPr id="755" name="Google Shape;755;p46"/>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56" name="Google Shape;756;p46"/>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57" name="Google Shape;757;p46"/>
          <p:cNvSpPr txBox="1"/>
          <p:nvPr/>
        </p:nvSpPr>
        <p:spPr>
          <a:xfrm>
            <a:off x="235500" y="892374"/>
            <a:ext cx="3705900" cy="3922325"/>
          </a:xfrm>
          <a:prstGeom prst="rect">
            <a:avLst/>
          </a:prstGeom>
          <a:ln>
            <a:solidFill>
              <a:schemeClr val="tx1"/>
            </a:solidFill>
          </a:ln>
          <a:effectLst>
            <a:outerShdw blurRad="292100" dist="139700" dir="2700000" algn="tl" rotWithShape="0">
              <a:srgbClr val="333333">
                <a:alpha val="65000"/>
              </a:srgbClr>
            </a:outerShdw>
          </a:effectLst>
        </p:spPr>
        <p:txBody>
          <a:bodyPr spcFirstLastPara="1" wrap="square" lIns="91425" tIns="91425" rIns="91425" bIns="91425" anchor="t" anchorCtr="0">
            <a:noAutofit/>
          </a:bodyPr>
          <a:lstStyle/>
          <a:p>
            <a:pPr lvl="0" algn="ctr" rtl="0">
              <a:lnSpc>
                <a:spcPct val="115000"/>
              </a:lnSpc>
              <a:spcBef>
                <a:spcPts val="0"/>
              </a:spcBef>
              <a:spcAft>
                <a:spcPts val="0"/>
              </a:spcAft>
            </a:pPr>
            <a:r>
              <a:rPr lang="en-US" sz="1800" b="1" dirty="0">
                <a:solidFill>
                  <a:schemeClr val="dk1"/>
                </a:solidFill>
                <a:latin typeface="Proxima Nova"/>
                <a:ea typeface="Proxima Nova"/>
                <a:cs typeface="Proxima Nova"/>
                <a:sym typeface="Proxima Nova"/>
              </a:rPr>
              <a:t>Revenue Dashboard</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Average revenue per user</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MRR or Monthly Recurring Revenue talks about how each month are coming from monthly/yearly plans.</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Free to Customer conversion %, gives me understanding about how much are converting to premium member by taking monthly/yearly membership</a:t>
            </a:r>
          </a:p>
          <a:p>
            <a:pPr marL="285750" lvl="0" indent="-285750" rtl="0">
              <a:lnSpc>
                <a:spcPct val="115000"/>
              </a:lnSpc>
              <a:spcBef>
                <a:spcPts val="0"/>
              </a:spcBef>
              <a:spcAft>
                <a:spcPts val="0"/>
              </a:spcAft>
              <a:buFont typeface="Arial" panose="020B0604020202020204" pitchFamily="34" charset="0"/>
              <a:buChar char="•"/>
            </a:pPr>
            <a:endParaRPr lang="en-US" sz="1800" dirty="0" smtClean="0">
              <a:solidFill>
                <a:schemeClr val="dk1"/>
              </a:solidFill>
              <a:latin typeface="Proxima Nova"/>
              <a:ea typeface="Proxima Nova"/>
              <a:cs typeface="Proxima Nova"/>
              <a:sym typeface="Proxima Nova"/>
            </a:endParaRPr>
          </a:p>
          <a:p>
            <a:pPr marL="285750" lvl="0" indent="-285750" rtl="0">
              <a:lnSpc>
                <a:spcPct val="115000"/>
              </a:lnSpc>
              <a:spcBef>
                <a:spcPts val="0"/>
              </a:spcBef>
              <a:spcAft>
                <a:spcPts val="0"/>
              </a:spcAft>
              <a:buFont typeface="Arial" panose="020B0604020202020204" pitchFamily="34" charset="0"/>
              <a:buChar char="•"/>
            </a:pPr>
            <a:endParaRPr sz="1800" dirty="0">
              <a:solidFill>
                <a:schemeClr val="dk1"/>
              </a:solidFill>
              <a:latin typeface="Proxima Nova"/>
              <a:ea typeface="Proxima Nova"/>
              <a:cs typeface="Proxima Nova"/>
              <a:sym typeface="Proxima Nova"/>
            </a:endParaRPr>
          </a:p>
        </p:txBody>
      </p:sp>
      <p:pic>
        <p:nvPicPr>
          <p:cNvPr id="4" name="Picture 3"/>
          <p:cNvPicPr>
            <a:picLocks noChangeAspect="1"/>
          </p:cNvPicPr>
          <p:nvPr/>
        </p:nvPicPr>
        <p:blipFill>
          <a:blip r:embed="rId5"/>
          <a:stretch>
            <a:fillRect/>
          </a:stretch>
        </p:blipFill>
        <p:spPr>
          <a:xfrm>
            <a:off x="5296748" y="958871"/>
            <a:ext cx="1597455" cy="1757795"/>
          </a:xfrm>
          <a:prstGeom prst="rect">
            <a:avLst/>
          </a:prstGeom>
          <a:ln>
            <a:solidFill>
              <a:schemeClr val="tx1"/>
            </a:solid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6"/>
          <a:stretch>
            <a:fillRect/>
          </a:stretch>
        </p:blipFill>
        <p:spPr>
          <a:xfrm>
            <a:off x="5684366" y="3258785"/>
            <a:ext cx="2675167" cy="1330895"/>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7"/>
          <a:stretch>
            <a:fillRect/>
          </a:stretch>
        </p:blipFill>
        <p:spPr>
          <a:xfrm>
            <a:off x="7021950" y="1295123"/>
            <a:ext cx="1573357" cy="952295"/>
          </a:xfrm>
          <a:prstGeom prst="rect">
            <a:avLst/>
          </a:prstGeom>
          <a:ln>
            <a:solidFill>
              <a:schemeClr val="tx1"/>
            </a:solid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8"/>
          <a:stretch>
            <a:fillRect/>
          </a:stretch>
        </p:blipFill>
        <p:spPr>
          <a:xfrm>
            <a:off x="7351151" y="2393429"/>
            <a:ext cx="1066800" cy="485775"/>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257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6"/>
          <p:cNvSpPr txBox="1">
            <a:spLocks noGrp="1"/>
          </p:cNvSpPr>
          <p:nvPr>
            <p:ph type="title"/>
          </p:nvPr>
        </p:nvSpPr>
        <p:spPr>
          <a:xfrm>
            <a:off x="143172" y="111975"/>
            <a:ext cx="65496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Wireframe - Analytics Dashboard</a:t>
            </a:r>
            <a:endParaRPr sz="3000"/>
          </a:p>
        </p:txBody>
      </p:sp>
      <p:pic>
        <p:nvPicPr>
          <p:cNvPr id="755" name="Google Shape;755;p46"/>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56" name="Google Shape;756;p46"/>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57" name="Google Shape;757;p46"/>
          <p:cNvSpPr txBox="1"/>
          <p:nvPr/>
        </p:nvSpPr>
        <p:spPr>
          <a:xfrm>
            <a:off x="235500" y="892374"/>
            <a:ext cx="3705900" cy="3922325"/>
          </a:xfrm>
          <a:prstGeom prst="rect">
            <a:avLst/>
          </a:prstGeom>
          <a:ln>
            <a:solidFill>
              <a:schemeClr val="tx1"/>
            </a:solidFill>
          </a:ln>
          <a:effectLst>
            <a:outerShdw blurRad="292100" dist="139700" dir="2700000" algn="tl" rotWithShape="0">
              <a:srgbClr val="333333">
                <a:alpha val="65000"/>
              </a:srgbClr>
            </a:outerShdw>
          </a:effectLst>
        </p:spPr>
        <p:txBody>
          <a:bodyPr spcFirstLastPara="1" wrap="square" lIns="91425" tIns="91425" rIns="91425" bIns="91425" anchor="t" anchorCtr="0">
            <a:noAutofit/>
          </a:bodyPr>
          <a:lstStyle/>
          <a:p>
            <a:pPr lvl="0" algn="ctr" rtl="0">
              <a:lnSpc>
                <a:spcPct val="115000"/>
              </a:lnSpc>
              <a:spcBef>
                <a:spcPts val="0"/>
              </a:spcBef>
              <a:spcAft>
                <a:spcPts val="0"/>
              </a:spcAft>
            </a:pPr>
            <a:r>
              <a:rPr lang="en-US" sz="1800" b="1" u="sng" dirty="0" smtClean="0">
                <a:solidFill>
                  <a:schemeClr val="dk1"/>
                </a:solidFill>
                <a:latin typeface="Proxima Nova"/>
                <a:ea typeface="Proxima Nova"/>
                <a:cs typeface="Proxima Nova"/>
                <a:sym typeface="Proxima Nova"/>
              </a:rPr>
              <a:t>Referral Dashboard</a:t>
            </a:r>
            <a:endParaRPr lang="en-US" sz="1800" b="1" u="sng" dirty="0">
              <a:solidFill>
                <a:schemeClr val="dk1"/>
              </a:solidFill>
              <a:latin typeface="Proxima Nova"/>
              <a:ea typeface="Proxima Nova"/>
              <a:cs typeface="Proxima Nova"/>
              <a:sym typeface="Proxima Nova"/>
            </a:endParaRP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Shows NPS and CSAT Survey results.</a:t>
            </a:r>
          </a:p>
          <a:p>
            <a:pPr marL="285750" lvl="0" indent="-285750" rtl="0">
              <a:lnSpc>
                <a:spcPct val="115000"/>
              </a:lnSpc>
              <a:spcBef>
                <a:spcPts val="0"/>
              </a:spcBef>
              <a:spcAft>
                <a:spcPts val="0"/>
              </a:spcAft>
              <a:buFont typeface="Arial" panose="020B0604020202020204" pitchFamily="34" charset="0"/>
              <a:buChar char="•"/>
            </a:pPr>
            <a:r>
              <a:rPr lang="en-US" sz="1800" dirty="0" smtClean="0">
                <a:solidFill>
                  <a:schemeClr val="dk1"/>
                </a:solidFill>
                <a:latin typeface="Proxima Nova"/>
                <a:ea typeface="Proxima Nova"/>
                <a:cs typeface="Proxima Nova"/>
                <a:sym typeface="Proxima Nova"/>
              </a:rPr>
              <a:t>Number of referral invites shared.</a:t>
            </a:r>
          </a:p>
          <a:p>
            <a:pPr marL="285750" lvl="0" indent="-285750" rtl="0">
              <a:lnSpc>
                <a:spcPct val="115000"/>
              </a:lnSpc>
              <a:spcBef>
                <a:spcPts val="0"/>
              </a:spcBef>
              <a:spcAft>
                <a:spcPts val="0"/>
              </a:spcAft>
              <a:buFont typeface="Arial" panose="020B0604020202020204" pitchFamily="34" charset="0"/>
              <a:buChar char="•"/>
            </a:pPr>
            <a:endParaRPr lang="en-US" sz="1800" dirty="0" smtClean="0">
              <a:solidFill>
                <a:schemeClr val="dk1"/>
              </a:solidFill>
              <a:latin typeface="Proxima Nova"/>
              <a:ea typeface="Proxima Nova"/>
              <a:cs typeface="Proxima Nova"/>
              <a:sym typeface="Proxima Nova"/>
            </a:endParaRPr>
          </a:p>
        </p:txBody>
      </p:sp>
      <p:pic>
        <p:nvPicPr>
          <p:cNvPr id="8" name="Picture 7"/>
          <p:cNvPicPr>
            <a:picLocks noChangeAspect="1"/>
          </p:cNvPicPr>
          <p:nvPr/>
        </p:nvPicPr>
        <p:blipFill>
          <a:blip r:embed="rId5"/>
          <a:stretch>
            <a:fillRect/>
          </a:stretch>
        </p:blipFill>
        <p:spPr>
          <a:xfrm>
            <a:off x="7021950" y="1202191"/>
            <a:ext cx="1585110" cy="1261196"/>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6"/>
          <a:stretch>
            <a:fillRect/>
          </a:stretch>
        </p:blipFill>
        <p:spPr>
          <a:xfrm>
            <a:off x="5315084" y="1004278"/>
            <a:ext cx="1581259" cy="1712388"/>
          </a:xfrm>
          <a:prstGeom prst="rect">
            <a:avLst/>
          </a:prstGeom>
          <a:ln>
            <a:solidFill>
              <a:schemeClr val="tx1"/>
            </a:solid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7"/>
          <a:stretch>
            <a:fillRect/>
          </a:stretch>
        </p:blipFill>
        <p:spPr>
          <a:xfrm>
            <a:off x="5639739" y="2987236"/>
            <a:ext cx="2967321" cy="1556894"/>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87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5"/>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2</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Growth Strategies</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6"/>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Acquisition Strategy</a:t>
            </a:r>
            <a:endParaRPr sz="3000"/>
          </a:p>
        </p:txBody>
      </p:sp>
      <p:sp>
        <p:nvSpPr>
          <p:cNvPr id="760" name="Google Shape;760;p46"/>
          <p:cNvSpPr txBox="1"/>
          <p:nvPr/>
        </p:nvSpPr>
        <p:spPr>
          <a:xfrm>
            <a:off x="152400" y="774700"/>
            <a:ext cx="8877300" cy="42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Food tech companies need a strong brand recall for the customers to visit their website/download their app to make a purchase.</a:t>
            </a:r>
          </a:p>
          <a:p>
            <a:pPr marL="0" lvl="0" indent="0" algn="l" rtl="0">
              <a:spcBef>
                <a:spcPts val="0"/>
              </a:spcBef>
              <a:spcAft>
                <a:spcPts val="0"/>
              </a:spcAft>
              <a:buNone/>
            </a:pPr>
            <a:r>
              <a:rPr lang="en-GB" sz="1500" dirty="0" smtClean="0">
                <a:latin typeface="Proxima Nova"/>
                <a:ea typeface="Proxima Nova"/>
                <a:cs typeface="Proxima Nova"/>
                <a:sym typeface="Proxima Nova"/>
              </a:rPr>
              <a:t>People generally type the website URL and make a purchase than search online to find relevant service.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dirty="0" smtClean="0">
                <a:latin typeface="Proxima Nova"/>
                <a:ea typeface="Proxima Nova"/>
                <a:cs typeface="Proxima Nova"/>
                <a:sym typeface="Proxima Nova"/>
              </a:rPr>
              <a:t>Keeping the above things in mind, we believe the major acquisition channels for the food-tech </a:t>
            </a:r>
            <a:r>
              <a:rPr lang="en-GB" sz="1500" dirty="0" err="1" smtClean="0">
                <a:latin typeface="Proxima Nova"/>
                <a:ea typeface="Proxima Nova"/>
                <a:cs typeface="Proxima Nova"/>
                <a:sym typeface="Proxima Nova"/>
              </a:rPr>
              <a:t>startup</a:t>
            </a:r>
            <a:r>
              <a:rPr lang="en-GB" sz="1500" dirty="0" smtClean="0">
                <a:latin typeface="Proxima Nova"/>
                <a:ea typeface="Proxima Nova"/>
                <a:cs typeface="Proxima Nova"/>
                <a:sym typeface="Proxima Nova"/>
              </a:rPr>
              <a:t> would be: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b="1" dirty="0" smtClean="0">
                <a:latin typeface="Proxima Nova"/>
                <a:ea typeface="Proxima Nova"/>
                <a:cs typeface="Proxima Nova"/>
                <a:sym typeface="Proxima Nova"/>
              </a:rPr>
              <a:t>Acquisition Channels:</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Display Ads:</a:t>
            </a:r>
            <a:r>
              <a:rPr lang="en-GB" sz="1500" dirty="0" smtClean="0">
                <a:latin typeface="Proxima Nova"/>
                <a:ea typeface="Proxima Nova"/>
                <a:cs typeface="Proxima Nova"/>
                <a:sym typeface="Proxima Nova"/>
              </a:rPr>
              <a:t> YouTube video ads, display Ads, Social Media Ads</a:t>
            </a: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Social Media Engagement:</a:t>
            </a:r>
            <a:r>
              <a:rPr lang="en-GB" sz="1500" dirty="0" smtClean="0">
                <a:latin typeface="Proxima Nova"/>
                <a:ea typeface="Proxima Nova"/>
                <a:cs typeface="Proxima Nova"/>
                <a:sym typeface="Proxima Nova"/>
              </a:rPr>
              <a:t> Social Media is the best way for start-ups, especially those that are low on budget</a:t>
            </a: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SEO:</a:t>
            </a:r>
            <a:r>
              <a:rPr lang="en-GB" sz="1500" dirty="0" smtClean="0">
                <a:latin typeface="Proxima Nova"/>
                <a:ea typeface="Proxima Nova"/>
                <a:cs typeface="Proxima Nova"/>
                <a:sym typeface="Proxima Nova"/>
              </a:rPr>
              <a:t> Even though people do not search for a food tech company (for other than obvious reasons). Many people still search for restaurants near by or a restaurant with specific cuisine. Improving SEO for these keywords would build the brand awareness and possibility of conversion for free.</a:t>
            </a: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Email Marketing:</a:t>
            </a:r>
            <a:r>
              <a:rPr lang="en-GB" sz="1500" dirty="0" smtClean="0">
                <a:latin typeface="Proxima Nova"/>
                <a:ea typeface="Proxima Nova"/>
                <a:cs typeface="Proxima Nova"/>
                <a:sym typeface="Proxima Nova"/>
              </a:rPr>
              <a:t> Email is again one of the cheapest ways to promote a business and build brand awareness.</a:t>
            </a:r>
          </a:p>
          <a:p>
            <a:pPr marL="342900" lvl="0" indent="-342900" algn="l" rtl="0">
              <a:spcBef>
                <a:spcPts val="0"/>
              </a:spcBef>
              <a:spcAft>
                <a:spcPts val="0"/>
              </a:spcAft>
              <a:buFont typeface="+mj-lt"/>
              <a:buAutoNum type="arabicPeriod"/>
            </a:pPr>
            <a:endParaRPr sz="1500" dirty="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6"/>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Acquisition Strategy</a:t>
            </a:r>
            <a:endParaRPr sz="3000"/>
          </a:p>
        </p:txBody>
      </p:sp>
      <p:sp>
        <p:nvSpPr>
          <p:cNvPr id="760" name="Google Shape;760;p46"/>
          <p:cNvSpPr txBox="1"/>
          <p:nvPr/>
        </p:nvSpPr>
        <p:spPr>
          <a:xfrm>
            <a:off x="152400" y="774700"/>
            <a:ext cx="8877300" cy="42545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GB" sz="1500" b="1" dirty="0" smtClean="0">
                <a:latin typeface="Proxima Nova"/>
                <a:ea typeface="Proxima Nova"/>
                <a:cs typeface="Proxima Nova"/>
                <a:sym typeface="Proxima Nova"/>
              </a:rPr>
              <a:t>Acquisition Strategies:</a:t>
            </a:r>
          </a:p>
          <a:p>
            <a:pPr lvl="0" algn="l" rtl="0">
              <a:spcBef>
                <a:spcPts val="0"/>
              </a:spcBef>
              <a:spcAft>
                <a:spcPts val="0"/>
              </a:spcAft>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Restaurant ranking system based on multiple </a:t>
            </a:r>
            <a:r>
              <a:rPr lang="en-GB" sz="1500" dirty="0" err="1" smtClean="0">
                <a:latin typeface="Proxima Nova"/>
                <a:ea typeface="Proxima Nova"/>
                <a:cs typeface="Proxima Nova"/>
                <a:sym typeface="Proxima Nova"/>
              </a:rPr>
              <a:t>paramaters</a:t>
            </a:r>
            <a:r>
              <a:rPr lang="en-GB" sz="1500" dirty="0" smtClean="0">
                <a:latin typeface="Proxima Nova"/>
                <a:ea typeface="Proxima Nova"/>
                <a:cs typeface="Proxima Nova"/>
                <a:sym typeface="Proxima Nova"/>
              </a:rPr>
              <a:t> </a:t>
            </a:r>
            <a:r>
              <a:rPr lang="mr-IN" sz="1500" dirty="0" smtClean="0">
                <a:latin typeface="Proxima Nova"/>
                <a:ea typeface="Proxima Nova"/>
                <a:cs typeface="Proxima Nova"/>
                <a:sym typeface="Proxima Nova"/>
              </a:rPr>
              <a:t>–</a:t>
            </a:r>
            <a:r>
              <a:rPr lang="en-GB" sz="1500" dirty="0" smtClean="0">
                <a:latin typeface="Proxima Nova"/>
                <a:ea typeface="Proxima Nova"/>
                <a:cs typeface="Proxima Nova"/>
                <a:sym typeface="Proxima Nova"/>
              </a:rPr>
              <a:t> food quality, packaging quality, taste, etc. Collecting user feedback helps gaining customer confidence and hence NPS.</a:t>
            </a:r>
          </a:p>
          <a:p>
            <a:pPr marL="342900" lvl="0" indent="-342900" algn="l" rtl="0">
              <a:spcBef>
                <a:spcPts val="0"/>
              </a:spcBef>
              <a:spcAft>
                <a:spcPts val="0"/>
              </a:spcAft>
              <a:buFont typeface="+mj-lt"/>
              <a:buAutoNum type="arabicPeriod"/>
            </a:pPr>
            <a:endParaRPr lang="en-GB" sz="1500" dirty="0" smtClean="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Referral Program: Referral is the best way to promote a service. It is free and has high conversion ratio.</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lvl="0" algn="l" rtl="0">
              <a:spcBef>
                <a:spcPts val="0"/>
              </a:spcBef>
              <a:spcAft>
                <a:spcPts val="0"/>
              </a:spcAft>
            </a:pPr>
            <a:r>
              <a:rPr lang="en-GB" sz="1500" dirty="0" smtClean="0">
                <a:latin typeface="Proxima Nova"/>
                <a:ea typeface="Proxima Nova"/>
                <a:cs typeface="Proxima Nova"/>
                <a:sym typeface="Proxima Nova"/>
              </a:rPr>
              <a:t>To improve the acquisition rate, one also needs to optimize their app on the App Store and improve the SEO.</a:t>
            </a:r>
          </a:p>
        </p:txBody>
      </p:sp>
    </p:spTree>
    <p:extLst>
      <p:ext uri="{BB962C8B-B14F-4D97-AF65-F5344CB8AC3E}">
        <p14:creationId xmlns:p14="http://schemas.microsoft.com/office/powerpoint/2010/main" val="314591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7"/>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Activation Strategy</a:t>
            </a:r>
            <a:endParaRPr sz="3000"/>
          </a:p>
        </p:txBody>
      </p:sp>
      <p:sp>
        <p:nvSpPr>
          <p:cNvPr id="766" name="Google Shape;766;p47"/>
          <p:cNvSpPr txBox="1"/>
          <p:nvPr/>
        </p:nvSpPr>
        <p:spPr>
          <a:xfrm>
            <a:off x="139700" y="762000"/>
            <a:ext cx="8851900" cy="42545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GB" sz="1500" dirty="0" smtClean="0">
                <a:latin typeface="Proxima Nova"/>
                <a:ea typeface="Proxima Nova"/>
                <a:cs typeface="Proxima Nova"/>
                <a:sym typeface="Proxima Nova"/>
              </a:rPr>
              <a:t>Helping a new customer to make his/her first purchase is the primary goal of our activation strategy. The below-mentioned activation strategies would help achieve the same.</a:t>
            </a:r>
          </a:p>
          <a:p>
            <a:pPr lvl="0" algn="l" rtl="0">
              <a:spcBef>
                <a:spcPts val="0"/>
              </a:spcBef>
              <a:spcAft>
                <a:spcPts val="0"/>
              </a:spcAft>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Add some credit to the customer’s account:</a:t>
            </a:r>
            <a:r>
              <a:rPr lang="en-GB" sz="1500" dirty="0" smtClean="0">
                <a:latin typeface="Proxima Nova"/>
                <a:ea typeface="Proxima Nova"/>
                <a:cs typeface="Proxima Nova"/>
                <a:sym typeface="Proxima Nova"/>
              </a:rPr>
              <a:t> Doing this would motivate him/her to make their first purchase as this makes them believe that they are getting the food for free or for low cost.</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Multivariate testing Restaurant search page, add to cart page, &amp; booking page:</a:t>
            </a:r>
            <a:r>
              <a:rPr lang="en-GB" sz="1500" dirty="0" smtClean="0">
                <a:latin typeface="Proxima Nova"/>
                <a:ea typeface="Proxima Nova"/>
                <a:cs typeface="Proxima Nova"/>
                <a:sym typeface="Proxima Nova"/>
              </a:rPr>
              <a:t> This helps to check which variant has highest conversions.</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Customizing for the user:</a:t>
            </a:r>
            <a:r>
              <a:rPr lang="en-GB" sz="1500" dirty="0" smtClean="0">
                <a:latin typeface="Proxima Nova"/>
                <a:ea typeface="Proxima Nova"/>
                <a:cs typeface="Proxima Nova"/>
                <a:sym typeface="Proxima Nova"/>
              </a:rPr>
              <a:t> Ask the user about his food preferences, automatically identify his location, etc. to showcase the listings accordingly. This significantly improves the UX and helps in increasing the bookings.</a:t>
            </a:r>
            <a:endParaRPr sz="1500" dirty="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8"/>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Retention Strategy</a:t>
            </a:r>
            <a:endParaRPr sz="3000"/>
          </a:p>
        </p:txBody>
      </p:sp>
      <p:sp>
        <p:nvSpPr>
          <p:cNvPr id="772" name="Google Shape;772;p48"/>
          <p:cNvSpPr txBox="1"/>
          <p:nvPr/>
        </p:nvSpPr>
        <p:spPr>
          <a:xfrm>
            <a:off x="139700" y="787400"/>
            <a:ext cx="8890000" cy="42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Retention is the only way to scale &amp; sustain a business. The main aim of the retention strategy is to reduce churn rate and improve engagement/frequency-of-engagement metrics.</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Remarketing:</a:t>
            </a:r>
            <a:r>
              <a:rPr lang="en-GB" sz="1500" dirty="0" smtClean="0">
                <a:latin typeface="Proxima Nova"/>
                <a:ea typeface="Proxima Nova"/>
                <a:cs typeface="Proxima Nova"/>
                <a:sym typeface="Proxima Nova"/>
              </a:rPr>
              <a:t> Personalised notifications about recently searched items, etc. would help remind the customer about his last visit or give extra motivation to complete the transaction.</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Special Offers:</a:t>
            </a:r>
            <a:r>
              <a:rPr lang="en-GB" sz="1500" dirty="0" smtClean="0">
                <a:latin typeface="Proxima Nova"/>
                <a:ea typeface="Proxima Nova"/>
                <a:cs typeface="Proxima Nova"/>
                <a:sym typeface="Proxima Nova"/>
              </a:rPr>
              <a:t> Just like </a:t>
            </a:r>
            <a:r>
              <a:rPr lang="en-GB" sz="1500" dirty="0" err="1" smtClean="0">
                <a:latin typeface="Proxima Nova"/>
                <a:ea typeface="Proxima Nova"/>
                <a:cs typeface="Proxima Nova"/>
                <a:sym typeface="Proxima Nova"/>
              </a:rPr>
              <a:t>Flipkart</a:t>
            </a:r>
            <a:r>
              <a:rPr lang="en-GB" sz="1500" dirty="0" smtClean="0">
                <a:latin typeface="Proxima Nova"/>
                <a:ea typeface="Proxima Nova"/>
                <a:cs typeface="Proxima Nova"/>
                <a:sym typeface="Proxima Nova"/>
              </a:rPr>
              <a:t> &amp; Amazon celebrates Big Billion Days &amp; The Great Indian Festival respectively, constantly surprising the customers with different offers will keep them enthused about the offer &amp; the app</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Identify users specific to a cohort or with a particular behaviour who are dropping off rapidly and use analytics to understand why they are dropping. Knowing the reason of the churn will help fix the issue.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6"/>
          <p:cNvSpPr txBox="1"/>
          <p:nvPr/>
        </p:nvSpPr>
        <p:spPr>
          <a:xfrm>
            <a:off x="128850" y="731100"/>
            <a:ext cx="8886300" cy="44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800" b="1" dirty="0">
                <a:solidFill>
                  <a:srgbClr val="0E101A"/>
                </a:solidFill>
                <a:latin typeface="Proxima Nova"/>
                <a:ea typeface="Proxima Nova"/>
                <a:cs typeface="Proxima Nova"/>
                <a:sym typeface="Proxima Nova"/>
              </a:rPr>
              <a:t>DELIVERABLES </a:t>
            </a:r>
            <a:endParaRPr sz="1800" dirty="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dirty="0">
                <a:solidFill>
                  <a:srgbClr val="0E101A"/>
                </a:solidFill>
                <a:latin typeface="Proxima Nova"/>
                <a:ea typeface="Proxima Nova"/>
                <a:cs typeface="Proxima Nova"/>
                <a:sym typeface="Proxima Nova"/>
              </a:rPr>
              <a:t>Part-1 - </a:t>
            </a:r>
            <a:r>
              <a:rPr lang="en-IN" sz="1800" dirty="0" smtClean="0">
                <a:solidFill>
                  <a:srgbClr val="0E101A"/>
                </a:solidFill>
                <a:latin typeface="Proxima Nova"/>
                <a:ea typeface="Proxima Nova"/>
                <a:cs typeface="Proxima Nova"/>
                <a:sym typeface="Proxima Nova"/>
              </a:rPr>
              <a:t>Product </a:t>
            </a:r>
            <a:r>
              <a:rPr lang="en-IN" sz="1800" dirty="0">
                <a:solidFill>
                  <a:srgbClr val="0E101A"/>
                </a:solidFill>
                <a:latin typeface="Proxima Nova"/>
                <a:ea typeface="Proxima Nova"/>
                <a:cs typeface="Proxima Nova"/>
                <a:sym typeface="Proxima Nova"/>
              </a:rPr>
              <a:t>Analytics</a:t>
            </a:r>
            <a:endParaRPr sz="1800" dirty="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dirty="0">
                <a:solidFill>
                  <a:srgbClr val="0E101A"/>
                </a:solidFill>
                <a:latin typeface="Proxima Nova"/>
                <a:ea typeface="Proxima Nova"/>
                <a:cs typeface="Proxima Nova"/>
                <a:sym typeface="Proxima Nova"/>
              </a:rPr>
              <a:t>Part-2 - Growth Strategies</a:t>
            </a:r>
            <a:endParaRPr sz="1800" dirty="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dirty="0">
                <a:solidFill>
                  <a:srgbClr val="0E101A"/>
                </a:solidFill>
                <a:latin typeface="Proxima Nova"/>
                <a:ea typeface="Proxima Nova"/>
                <a:cs typeface="Proxima Nova"/>
                <a:sym typeface="Proxima Nova"/>
              </a:rPr>
              <a:t>Part-3 - Product Roadmap</a:t>
            </a:r>
            <a:endParaRPr sz="1800" dirty="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dirty="0">
                <a:solidFill>
                  <a:srgbClr val="0E101A"/>
                </a:solidFill>
                <a:latin typeface="Proxima Nova"/>
                <a:ea typeface="Proxima Nova"/>
                <a:cs typeface="Proxima Nova"/>
                <a:sym typeface="Proxima Nova"/>
              </a:rPr>
              <a:t>Part-4 - Product Backlog and Sprint Backlog</a:t>
            </a:r>
            <a:endParaRPr sz="1800" dirty="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dirty="0">
                <a:solidFill>
                  <a:srgbClr val="0E101A"/>
                </a:solidFill>
                <a:latin typeface="Proxima Nova"/>
                <a:ea typeface="Proxima Nova"/>
                <a:cs typeface="Proxima Nova"/>
                <a:sym typeface="Proxima Nova"/>
              </a:rPr>
              <a:t>Part-5 - Product Requirements Document</a:t>
            </a:r>
            <a:endParaRPr sz="1800" dirty="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dirty="0">
                <a:solidFill>
                  <a:srgbClr val="0E101A"/>
                </a:solidFill>
                <a:latin typeface="Proxima Nova"/>
                <a:ea typeface="Proxima Nova"/>
                <a:cs typeface="Proxima Nova"/>
                <a:sym typeface="Proxima Nova"/>
              </a:rPr>
              <a:t>Part-6 - Go-to-Market Strategy</a:t>
            </a:r>
            <a:endParaRPr sz="1800" dirty="0">
              <a:solidFill>
                <a:srgbClr val="0E101A"/>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endParaRPr sz="1800" dirty="0">
              <a:solidFill>
                <a:srgbClr val="0E101A"/>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r>
              <a:rPr lang="en-IN" sz="1800" b="1" dirty="0">
                <a:solidFill>
                  <a:srgbClr val="0E101A"/>
                </a:solidFill>
                <a:latin typeface="Proxima Nova"/>
                <a:ea typeface="Proxima Nova"/>
                <a:cs typeface="Proxima Nova"/>
                <a:sym typeface="Proxima Nova"/>
              </a:rPr>
              <a:t>SUBMISSION GUIDELINES</a:t>
            </a:r>
            <a:endParaRPr sz="1800" b="1" dirty="0">
              <a:solidFill>
                <a:srgbClr val="0E101A"/>
              </a:solidFill>
              <a:latin typeface="Proxima Nova"/>
              <a:ea typeface="Proxima Nova"/>
              <a:cs typeface="Proxima Nova"/>
              <a:sym typeface="Proxima Nova"/>
            </a:endParaRPr>
          </a:p>
          <a:p>
            <a:pPr marL="0" lvl="0" indent="0" algn="l" rtl="0">
              <a:spcBef>
                <a:spcPts val="0"/>
              </a:spcBef>
              <a:spcAft>
                <a:spcPts val="0"/>
              </a:spcAft>
              <a:buNone/>
            </a:pPr>
            <a:endParaRPr sz="1800" dirty="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IN" sz="1800" dirty="0">
                <a:latin typeface="Proxima Nova"/>
                <a:ea typeface="Proxima Nova"/>
                <a:cs typeface="Proxima Nova"/>
                <a:sym typeface="Proxima Nova"/>
              </a:rPr>
              <a:t>Part-1, 2 and 6 should be submitted in this PPT document.</a:t>
            </a:r>
            <a:endParaRPr sz="1800" dirty="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IN" sz="1800" dirty="0">
                <a:latin typeface="Proxima Nova"/>
                <a:ea typeface="Proxima Nova"/>
                <a:cs typeface="Proxima Nova"/>
                <a:sym typeface="Proxima Nova"/>
              </a:rPr>
              <a:t>Part-3 and 4 should be submitted in the excel document given on the platform.</a:t>
            </a:r>
            <a:endParaRPr sz="1800" dirty="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IN" sz="1800" dirty="0">
                <a:latin typeface="Proxima Nova"/>
                <a:ea typeface="Proxima Nova"/>
                <a:cs typeface="Proxima Nova"/>
                <a:sym typeface="Proxima Nova"/>
              </a:rPr>
              <a:t>Part- 5 should be submitted in the word document given on the platform.</a:t>
            </a:r>
            <a:endParaRPr sz="1800" dirty="0">
              <a:latin typeface="Proxima Nova"/>
              <a:ea typeface="Proxima Nova"/>
              <a:cs typeface="Proxima Nova"/>
              <a:sym typeface="Proxima Nova"/>
            </a:endParaRPr>
          </a:p>
        </p:txBody>
      </p:sp>
      <p:sp>
        <p:nvSpPr>
          <p:cNvPr id="629" name="Google Shape;629;p36"/>
          <p:cNvSpPr txBox="1"/>
          <p:nvPr/>
        </p:nvSpPr>
        <p:spPr>
          <a:xfrm>
            <a:off x="279300" y="203348"/>
            <a:ext cx="4292700" cy="6855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3000">
                <a:solidFill>
                  <a:schemeClr val="lt1"/>
                </a:solidFill>
                <a:latin typeface="Proxima Nova"/>
                <a:ea typeface="Proxima Nova"/>
                <a:cs typeface="Proxima Nova"/>
                <a:sym typeface="Proxima Nova"/>
              </a:rPr>
              <a:t>Assignment Instructions </a:t>
            </a:r>
            <a:endParaRPr sz="3000">
              <a:solidFill>
                <a:schemeClr val="lt1"/>
              </a:solidFill>
              <a:latin typeface="Proxima Nova"/>
              <a:ea typeface="Proxima Nova"/>
              <a:cs typeface="Proxima Nova"/>
              <a:sym typeface="Proxima Nova"/>
            </a:endParaRPr>
          </a:p>
          <a:p>
            <a:pPr marL="0" marR="0" lvl="0" indent="0" algn="l" rtl="0">
              <a:lnSpc>
                <a:spcPct val="80000"/>
              </a:lnSpc>
              <a:spcBef>
                <a:spcPts val="0"/>
              </a:spcBef>
              <a:spcAft>
                <a:spcPts val="0"/>
              </a:spcAft>
              <a:buClr>
                <a:schemeClr val="lt1"/>
              </a:buClr>
              <a:buSzPts val="2340"/>
              <a:buFont typeface="Proxima Nova"/>
              <a:buNone/>
            </a:pPr>
            <a:endParaRPr sz="3000">
              <a:solidFill>
                <a:schemeClr val="lt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9"/>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Referral Strategy</a:t>
            </a:r>
            <a:endParaRPr sz="3000"/>
          </a:p>
        </p:txBody>
      </p:sp>
      <p:sp>
        <p:nvSpPr>
          <p:cNvPr id="778" name="Google Shape;778;p49"/>
          <p:cNvSpPr txBox="1"/>
          <p:nvPr/>
        </p:nvSpPr>
        <p:spPr>
          <a:xfrm>
            <a:off x="101600" y="774700"/>
            <a:ext cx="8953500" cy="42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Referral users are the easiest to convert in any kind of business and it is the cheapest way to increase sales. All it takes is a good product or service.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dirty="0" smtClean="0">
                <a:latin typeface="Proxima Nova"/>
                <a:ea typeface="Proxima Nova"/>
                <a:cs typeface="Proxima Nova"/>
                <a:sym typeface="Proxima Nova"/>
              </a:rPr>
              <a:t>Below are the tactics we will use as a part of our Referral growth hacking strategy.</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Double sided referral bonus:</a:t>
            </a:r>
            <a:r>
              <a:rPr lang="en-GB" sz="1500" dirty="0" smtClean="0">
                <a:latin typeface="Proxima Nova"/>
                <a:ea typeface="Proxima Nova"/>
                <a:cs typeface="Proxima Nova"/>
                <a:sym typeface="Proxima Nova"/>
              </a:rPr>
              <a:t> When a user sends a referral to another person and the other person accepts/activates for the first time then a bonus amount is credited into both the sender’s &amp; recipient’s account.</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b="1" dirty="0" smtClean="0">
                <a:latin typeface="Proxima Nova"/>
                <a:ea typeface="Proxima Nova"/>
                <a:cs typeface="Proxima Nova"/>
                <a:sym typeface="Proxima Nova"/>
              </a:rPr>
              <a:t>Social Share:</a:t>
            </a:r>
            <a:r>
              <a:rPr lang="en-GB" sz="1500" dirty="0" smtClean="0">
                <a:latin typeface="Proxima Nova"/>
                <a:ea typeface="Proxima Nova"/>
                <a:cs typeface="Proxima Nova"/>
                <a:sym typeface="Proxima Nova"/>
              </a:rPr>
              <a:t> Our aim is to make it easy for the customers to share through social media channels like Facebook, </a:t>
            </a:r>
            <a:r>
              <a:rPr lang="en-GB" sz="1500" dirty="0" err="1" smtClean="0">
                <a:latin typeface="Proxima Nova"/>
                <a:ea typeface="Proxima Nova"/>
                <a:cs typeface="Proxima Nova"/>
                <a:sym typeface="Proxima Nova"/>
              </a:rPr>
              <a:t>Instagram</a:t>
            </a:r>
            <a:r>
              <a:rPr lang="en-GB" sz="1500" dirty="0" smtClean="0">
                <a:latin typeface="Proxima Nova"/>
                <a:ea typeface="Proxima Nova"/>
                <a:cs typeface="Proxima Nova"/>
                <a:sym typeface="Proxima Nova"/>
              </a:rPr>
              <a:t>, etc. about what food they are enjoying.</a:t>
            </a:r>
            <a:endParaRPr sz="1500" dirty="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50"/>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Revenue Strategy</a:t>
            </a:r>
            <a:endParaRPr sz="3000"/>
          </a:p>
        </p:txBody>
      </p:sp>
      <p:sp>
        <p:nvSpPr>
          <p:cNvPr id="784" name="Google Shape;784;p50"/>
          <p:cNvSpPr txBox="1"/>
          <p:nvPr/>
        </p:nvSpPr>
        <p:spPr>
          <a:xfrm>
            <a:off x="139700" y="787400"/>
            <a:ext cx="8915400" cy="42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Our revenue strategy focuses mainly on increasing conversions at each stage of the customer journey or increase ARPU. One way of increasing conversions is through improving the customer engagement. To this end, we have identified three tactics to drive our revenue strategy.</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A customer who reaches the final page is most likely to buy and is further inclined if nudged a bit. So, we would like to include the </a:t>
            </a:r>
            <a:r>
              <a:rPr lang="en-GB" sz="1500" b="1" dirty="0" smtClean="0">
                <a:latin typeface="Proxima Nova"/>
                <a:ea typeface="Proxima Nova"/>
                <a:cs typeface="Proxima Nova"/>
                <a:sym typeface="Proxima Nova"/>
              </a:rPr>
              <a:t>promotions/discounts/coupons</a:t>
            </a:r>
            <a:r>
              <a:rPr lang="en-GB" sz="1500" dirty="0" smtClean="0">
                <a:latin typeface="Proxima Nova"/>
                <a:ea typeface="Proxima Nova"/>
                <a:cs typeface="Proxima Nova"/>
                <a:sym typeface="Proxima Nova"/>
              </a:rPr>
              <a:t> feature such that it is very easy for the customer to see what additional value he is getting from our product.</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Send customized push notifications regularly to improve engagement</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Upsell/cross-sell “Also bought” items or provide a subscription service.</a:t>
            </a:r>
            <a:endParaRPr sz="1500" dirty="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1"/>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3</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Product Roadmap</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2"/>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smtClean="0"/>
              <a:t>Product Roadmap</a:t>
            </a:r>
            <a:endParaRPr sz="3000" dirty="0"/>
          </a:p>
        </p:txBody>
      </p:sp>
      <p:sp>
        <p:nvSpPr>
          <p:cNvPr id="795" name="Google Shape;795;p52"/>
          <p:cNvSpPr txBox="1"/>
          <p:nvPr/>
        </p:nvSpPr>
        <p:spPr>
          <a:xfrm>
            <a:off x="88900" y="762000"/>
            <a:ext cx="8940800" cy="42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product roadmap</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solidFill>
                  <a:schemeClr val="dk1"/>
                </a:solidFill>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3"/>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4</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Product Backlog and Sprint Backlog</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5"/>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5</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Product Requirements Document</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56"/>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817" name="Google Shape;817;p56"/>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well-structured, exhaustive and comprehensive PRD.</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solidFill>
                  <a:schemeClr val="dk1"/>
                </a:solidFill>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7"/>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6</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GTM Strategy</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58"/>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Achieving Product-Market Fit</a:t>
            </a:r>
            <a:endParaRPr sz="3000"/>
          </a:p>
        </p:txBody>
      </p:sp>
      <p:sp>
        <p:nvSpPr>
          <p:cNvPr id="828" name="Google Shape;828;p5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29" name="Google Shape;829;p5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b="1">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59"/>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Positioning</a:t>
            </a:r>
            <a:endParaRPr sz="3000"/>
          </a:p>
        </p:txBody>
      </p:sp>
      <p:sp>
        <p:nvSpPr>
          <p:cNvPr id="835" name="Google Shape;835;p59"/>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36" name="Google Shape;836;p59"/>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b="1">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7"/>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1 </a:t>
            </a:r>
            <a:endParaRPr sz="4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000">
                <a:solidFill>
                  <a:srgbClr val="FFFFFF"/>
                </a:solidFill>
                <a:latin typeface="Proxima Nova"/>
                <a:ea typeface="Proxima Nova"/>
                <a:cs typeface="Proxima Nova"/>
                <a:sym typeface="Proxima Nova"/>
              </a:rPr>
              <a:t>Product Analytics</a:t>
            </a:r>
            <a:endParaRPr sz="30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60"/>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Pricing Strategy</a:t>
            </a:r>
            <a:endParaRPr sz="3000"/>
          </a:p>
        </p:txBody>
      </p:sp>
      <p:sp>
        <p:nvSpPr>
          <p:cNvPr id="842" name="Google Shape;842;p60"/>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43" name="Google Shape;843;p60"/>
          <p:cNvSpPr txBox="1"/>
          <p:nvPr/>
        </p:nvSpPr>
        <p:spPr>
          <a:xfrm>
            <a:off x="190500" y="809625"/>
            <a:ext cx="8826500" cy="41592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There are multiple pricing options for our food delivery business. Let us understand one by one.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b="1" dirty="0" smtClean="0">
                <a:latin typeface="Proxima Nova"/>
                <a:ea typeface="Proxima Nova"/>
                <a:cs typeface="Proxima Nova"/>
                <a:sym typeface="Proxima Nova"/>
              </a:rPr>
              <a:t>Charging Restaurants:</a:t>
            </a:r>
          </a:p>
          <a:p>
            <a:pPr marL="0" lvl="0" indent="0" algn="l" rtl="0">
              <a:spcBef>
                <a:spcPts val="0"/>
              </a:spcBef>
              <a:spcAft>
                <a:spcPts val="0"/>
              </a:spcAft>
              <a:buNone/>
            </a:pPr>
            <a:endParaRPr lang="en-GB" sz="1500" b="1" dirty="0">
              <a:latin typeface="Proxima Nova"/>
              <a:ea typeface="Proxima Nova"/>
              <a:cs typeface="Proxima Nova"/>
              <a:sym typeface="Proxima Nova"/>
            </a:endParaRPr>
          </a:p>
          <a:p>
            <a:pPr marL="0" lvl="0" indent="0" algn="l" rtl="0">
              <a:spcBef>
                <a:spcPts val="0"/>
              </a:spcBef>
              <a:spcAft>
                <a:spcPts val="0"/>
              </a:spcAft>
              <a:buNone/>
            </a:pPr>
            <a:r>
              <a:rPr lang="en-GB" sz="1500" dirty="0" smtClean="0">
                <a:latin typeface="Proxima Nova"/>
                <a:ea typeface="Proxima Nova"/>
                <a:cs typeface="Proxima Nova"/>
                <a:sym typeface="Proxima Nova"/>
              </a:rPr>
              <a:t>Online delivery of food enables restaurants to reach wider range of audience outside their possible reach. It also helps them to collect payments or manage orders seamlessly. We also help them promote their restaurant through ads or suggesting the restaurant based on data. This creates a lot of value for the restaurants and helps improve the top-line. We are eventually charging them for the value we created </a:t>
            </a:r>
            <a:r>
              <a:rPr lang="mr-IN" sz="1500" dirty="0" smtClean="0">
                <a:latin typeface="Proxima Nova"/>
                <a:ea typeface="Proxima Nova"/>
                <a:cs typeface="Proxima Nova"/>
                <a:sym typeface="Proxima Nova"/>
              </a:rPr>
              <a:t>–</a:t>
            </a:r>
            <a:r>
              <a:rPr lang="en-GB" sz="1500" dirty="0" smtClean="0">
                <a:latin typeface="Proxima Nova"/>
                <a:ea typeface="Proxima Nova"/>
                <a:cs typeface="Proxima Nova"/>
                <a:sym typeface="Proxima Nova"/>
              </a:rPr>
              <a:t> Value based charging.</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10% </a:t>
            </a:r>
            <a:r>
              <a:rPr lang="mr-IN" sz="1500" dirty="0" smtClean="0">
                <a:latin typeface="Proxima Nova"/>
                <a:ea typeface="Proxima Nova"/>
                <a:cs typeface="Proxima Nova"/>
                <a:sym typeface="Proxima Nova"/>
              </a:rPr>
              <a:t>–</a:t>
            </a:r>
            <a:r>
              <a:rPr lang="en-GB" sz="1500" dirty="0" smtClean="0">
                <a:latin typeface="Proxima Nova"/>
                <a:ea typeface="Proxima Nova"/>
                <a:cs typeface="Proxima Nova"/>
                <a:sym typeface="Proxima Nova"/>
              </a:rPr>
              <a:t> 15% of the booking value for providing business</a:t>
            </a: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20% - 30% of the booking value for providing business and providing delivery services</a:t>
            </a:r>
          </a:p>
          <a:p>
            <a:pPr marL="342900" lvl="0" indent="-342900" algn="l" rtl="0">
              <a:spcBef>
                <a:spcPts val="0"/>
              </a:spcBef>
              <a:spcAft>
                <a:spcPts val="0"/>
              </a:spcAft>
              <a:buFont typeface="+mj-lt"/>
              <a:buAutoNum type="arabicPeriod"/>
            </a:pPr>
            <a:r>
              <a:rPr lang="en-GB" sz="1500" dirty="0" smtClean="0">
                <a:latin typeface="Proxima Nova"/>
                <a:ea typeface="Proxima Nova"/>
                <a:cs typeface="Proxima Nova"/>
                <a:sym typeface="Proxima Nova"/>
              </a:rPr>
              <a:t>Promoting restaurant ads</a:t>
            </a:r>
          </a:p>
          <a:p>
            <a:pPr marL="342900" lvl="0" indent="-342900" algn="l" rtl="0">
              <a:spcBef>
                <a:spcPts val="0"/>
              </a:spcBef>
              <a:spcAft>
                <a:spcPts val="0"/>
              </a:spcAft>
              <a:buFont typeface="+mj-lt"/>
              <a:buAutoNum type="arabicPeriod"/>
            </a:pP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128003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60"/>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Pricing Strategy</a:t>
            </a:r>
            <a:endParaRPr sz="3000"/>
          </a:p>
        </p:txBody>
      </p:sp>
      <p:sp>
        <p:nvSpPr>
          <p:cNvPr id="842" name="Google Shape;842;p60"/>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43" name="Google Shape;843;p60"/>
          <p:cNvSpPr txBox="1"/>
          <p:nvPr/>
        </p:nvSpPr>
        <p:spPr>
          <a:xfrm>
            <a:off x="190500" y="809625"/>
            <a:ext cx="8826500" cy="4159250"/>
          </a:xfrm>
          <a:prstGeom prst="rect">
            <a:avLst/>
          </a:prstGeom>
          <a:noFill/>
          <a:ln>
            <a:noFill/>
          </a:ln>
        </p:spPr>
        <p:txBody>
          <a:bodyPr spcFirstLastPara="1" wrap="square" lIns="91425" tIns="91425" rIns="91425" bIns="91425" anchor="t" anchorCtr="0">
            <a:noAutofit/>
          </a:bodyPr>
          <a:lstStyle/>
          <a:p>
            <a:pPr lvl="0"/>
            <a:r>
              <a:rPr lang="en-GB" sz="1500" b="1" dirty="0">
                <a:latin typeface="Proxima Nova"/>
                <a:ea typeface="Proxima Nova"/>
                <a:cs typeface="Proxima Nova"/>
                <a:sym typeface="Proxima Nova"/>
              </a:rPr>
              <a:t>Charging Customers</a:t>
            </a:r>
            <a:r>
              <a:rPr lang="en-GB" sz="1500" b="1" dirty="0" smtClean="0">
                <a:latin typeface="Proxima Nova"/>
                <a:ea typeface="Proxima Nova"/>
                <a:cs typeface="Proxima Nova"/>
                <a:sym typeface="Proxima Nova"/>
              </a:rPr>
              <a:t>:</a:t>
            </a:r>
          </a:p>
          <a:p>
            <a:pPr lvl="0"/>
            <a:r>
              <a:rPr lang="en-GB" sz="1500" dirty="0" smtClean="0">
                <a:latin typeface="Proxima Nova"/>
                <a:ea typeface="Proxima Nova"/>
                <a:cs typeface="Proxima Nova"/>
                <a:sym typeface="Proxima Nova"/>
              </a:rPr>
              <a:t>We are enabling customers to choose from a wide range of customers at a time and  and order from reasonably far away places. We also deliver them food at their doorstep in any part of tier 1,2,3 cities giving them a lot of flexibility. We need to employ a demand based pricing because we need to balance between the demand and supply. We do not want to receive more orders when delivery boys are already buy. Similarly we do not want less bookings when delivery guys are idle.</a:t>
            </a:r>
            <a:endParaRPr lang="en-GB" sz="1500" dirty="0">
              <a:latin typeface="Proxima Nova"/>
              <a:ea typeface="Proxima Nova"/>
              <a:cs typeface="Proxima Nova"/>
              <a:sym typeface="Proxima Nova"/>
            </a:endParaRPr>
          </a:p>
          <a:p>
            <a:pPr lvl="0"/>
            <a:endParaRPr lang="en-GB" sz="1500" dirty="0">
              <a:latin typeface="Proxima Nova"/>
              <a:ea typeface="Proxima Nova"/>
              <a:cs typeface="Proxima Nova"/>
              <a:sym typeface="Proxima Nova"/>
            </a:endParaRPr>
          </a:p>
          <a:p>
            <a:pPr marL="342900" lvl="0" indent="-342900">
              <a:buFont typeface="+mj-lt"/>
              <a:buAutoNum type="arabicPeriod"/>
            </a:pPr>
            <a:r>
              <a:rPr lang="en-GB" sz="1500" dirty="0">
                <a:latin typeface="Proxima Nova"/>
                <a:ea typeface="Proxima Nova"/>
                <a:cs typeface="Proxima Nova"/>
                <a:sym typeface="Proxima Nova"/>
              </a:rPr>
              <a:t>Charging for delivery of orders below a certain value</a:t>
            </a:r>
          </a:p>
          <a:p>
            <a:pPr marL="342900" lvl="0" indent="-342900">
              <a:buFont typeface="+mj-lt"/>
              <a:buAutoNum type="arabicPeriod"/>
            </a:pPr>
            <a:r>
              <a:rPr lang="en-GB" sz="1500" dirty="0">
                <a:latin typeface="Proxima Nova"/>
                <a:ea typeface="Proxima Nova"/>
                <a:cs typeface="Proxima Nova"/>
                <a:sym typeface="Proxima Nova"/>
              </a:rPr>
              <a:t>Charging for late night deliveries</a:t>
            </a:r>
          </a:p>
          <a:p>
            <a:pPr marL="342900" lvl="0" indent="-342900" algn="l" rtl="0">
              <a:spcBef>
                <a:spcPts val="0"/>
              </a:spcBef>
              <a:spcAft>
                <a:spcPts val="0"/>
              </a:spcAft>
              <a:buFont typeface="+mj-lt"/>
              <a:buAutoNum type="arabicPeriod"/>
            </a:pPr>
            <a:endParaRPr lang="en-GB" sz="1500" dirty="0" smtClean="0">
              <a:latin typeface="Proxima Nova"/>
              <a:ea typeface="Proxima Nova"/>
              <a:cs typeface="Proxima Nova"/>
              <a:sym typeface="Proxima Nova"/>
            </a:endParaRPr>
          </a:p>
          <a:p>
            <a:pPr lvl="0" algn="l" rtl="0">
              <a:spcBef>
                <a:spcPts val="0"/>
              </a:spcBef>
              <a:spcAft>
                <a:spcPts val="0"/>
              </a:spcAft>
            </a:pPr>
            <a:r>
              <a:rPr lang="en-GB" sz="1500" b="1" dirty="0" smtClean="0">
                <a:latin typeface="Proxima Nova"/>
                <a:ea typeface="Proxima Nova"/>
                <a:cs typeface="Proxima Nova"/>
                <a:sym typeface="Proxima Nova"/>
              </a:rPr>
              <a:t>Paying Delivery Men:</a:t>
            </a:r>
          </a:p>
          <a:p>
            <a:pPr lvl="0" algn="l" rtl="0">
              <a:spcBef>
                <a:spcPts val="0"/>
              </a:spcBef>
              <a:spcAft>
                <a:spcPts val="0"/>
              </a:spcAft>
            </a:pPr>
            <a:endParaRPr lang="en-GB" sz="1500" dirty="0" smtClean="0">
              <a:latin typeface="Proxima Nova"/>
              <a:ea typeface="Proxima Nova"/>
              <a:cs typeface="Proxima Nova"/>
              <a:sym typeface="Proxima Nova"/>
            </a:endParaRPr>
          </a:p>
          <a:p>
            <a:pPr lvl="0" algn="l" rtl="0">
              <a:spcBef>
                <a:spcPts val="0"/>
              </a:spcBef>
              <a:spcAft>
                <a:spcPts val="0"/>
              </a:spcAft>
            </a:pPr>
            <a:r>
              <a:rPr lang="en-GB" sz="1500" dirty="0" smtClean="0">
                <a:latin typeface="Proxima Nova"/>
                <a:ea typeface="Proxima Nova"/>
                <a:cs typeface="Proxima Nova"/>
                <a:sym typeface="Proxima Nova"/>
              </a:rPr>
              <a:t>Our aim is to improve the efficiency of delivery persons by employing competitive pricing strategy. Paying them for each delivery encourages them to deliver as many as possible.</a:t>
            </a:r>
            <a:endParaRPr lang="en-GB"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67563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1"/>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Sales &amp; Marketing Strategy</a:t>
            </a:r>
            <a:endParaRPr sz="3000"/>
          </a:p>
        </p:txBody>
      </p:sp>
      <p:sp>
        <p:nvSpPr>
          <p:cNvPr id="849" name="Google Shape;849;p61"/>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0" name="Google Shape;850;p61"/>
          <p:cNvSpPr txBox="1"/>
          <p:nvPr/>
        </p:nvSpPr>
        <p:spPr>
          <a:xfrm>
            <a:off x="126999" y="650875"/>
            <a:ext cx="8874125" cy="4492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smtClean="0">
                <a:latin typeface="Proxima Nova"/>
                <a:ea typeface="Proxima Nova"/>
                <a:cs typeface="Proxima Nova"/>
                <a:sym typeface="Proxima Nova"/>
              </a:rPr>
              <a:t>Marketing Channels:</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dirty="0" smtClean="0">
                <a:latin typeface="Proxima Nova"/>
                <a:ea typeface="Proxima Nova"/>
                <a:cs typeface="Proxima Nova"/>
                <a:sym typeface="Proxima Nova"/>
              </a:rPr>
              <a:t>Since people are highly unlikely to search for food tech companies online we are not going to concentrate very much on PPC campaigns. Having said that we would still use PPC and organic SEO based on Restaurant, Cuisine &amp; Specific Dish keywords. But our major marketing channels would be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285750" lvl="0" indent="-285750" algn="l" rtl="0">
              <a:spcBef>
                <a:spcPts val="0"/>
              </a:spcBef>
              <a:spcAft>
                <a:spcPts val="0"/>
              </a:spcAft>
              <a:buFont typeface="Arial"/>
              <a:buChar char="•"/>
            </a:pPr>
            <a:r>
              <a:rPr lang="en-GB" sz="1500" dirty="0" smtClean="0">
                <a:latin typeface="Proxima Nova"/>
                <a:ea typeface="Proxima Nova"/>
                <a:cs typeface="Proxima Nova"/>
                <a:sym typeface="Proxima Nova"/>
              </a:rPr>
              <a:t>Word of the mouth</a:t>
            </a:r>
          </a:p>
          <a:p>
            <a:pPr marL="285750" lvl="0" indent="-285750" algn="l" rtl="0">
              <a:spcBef>
                <a:spcPts val="0"/>
              </a:spcBef>
              <a:spcAft>
                <a:spcPts val="0"/>
              </a:spcAft>
              <a:buFont typeface="Arial"/>
              <a:buChar char="•"/>
            </a:pPr>
            <a:r>
              <a:rPr lang="en-GB" sz="1500" dirty="0" smtClean="0">
                <a:latin typeface="Proxima Nova"/>
                <a:ea typeface="Proxima Nova"/>
                <a:cs typeface="Proxima Nova"/>
                <a:sym typeface="Proxima Nova"/>
              </a:rPr>
              <a:t>Social Media Marketing</a:t>
            </a:r>
          </a:p>
          <a:p>
            <a:pPr marL="285750" lvl="0" indent="-285750" algn="l" rtl="0">
              <a:spcBef>
                <a:spcPts val="0"/>
              </a:spcBef>
              <a:spcAft>
                <a:spcPts val="0"/>
              </a:spcAft>
              <a:buFont typeface="Arial"/>
              <a:buChar char="•"/>
            </a:pPr>
            <a:r>
              <a:rPr lang="en-GB" sz="1500" dirty="0" smtClean="0">
                <a:latin typeface="Proxima Nova"/>
                <a:ea typeface="Proxima Nova"/>
                <a:cs typeface="Proxima Nova"/>
                <a:sym typeface="Proxima Nova"/>
              </a:rPr>
              <a:t>Social Media Management</a:t>
            </a:r>
          </a:p>
          <a:p>
            <a:pPr marL="285750" lvl="0" indent="-285750" algn="l" rtl="0">
              <a:spcBef>
                <a:spcPts val="0"/>
              </a:spcBef>
              <a:spcAft>
                <a:spcPts val="0"/>
              </a:spcAft>
              <a:buFont typeface="Arial"/>
              <a:buChar char="•"/>
            </a:pPr>
            <a:r>
              <a:rPr lang="en-GB" sz="1500" dirty="0" err="1" smtClean="0">
                <a:latin typeface="Proxima Nova"/>
                <a:ea typeface="Proxima Nova"/>
                <a:cs typeface="Proxima Nova"/>
                <a:sym typeface="Proxima Nova"/>
              </a:rPr>
              <a:t>TV?Media</a:t>
            </a:r>
            <a:r>
              <a:rPr lang="en-GB" sz="1500" dirty="0" smtClean="0">
                <a:latin typeface="Proxima Nova"/>
                <a:ea typeface="Proxima Nova"/>
                <a:cs typeface="Proxima Nova"/>
                <a:sym typeface="Proxima Nova"/>
              </a:rPr>
              <a:t> Ads</a:t>
            </a:r>
          </a:p>
          <a:p>
            <a:pPr marL="285750" lvl="0" indent="-285750" algn="l" rtl="0">
              <a:spcBef>
                <a:spcPts val="0"/>
              </a:spcBef>
              <a:spcAft>
                <a:spcPts val="0"/>
              </a:spcAft>
              <a:buFont typeface="Arial"/>
              <a:buChar char="•"/>
            </a:pPr>
            <a:endParaRPr lang="en-GB" sz="1500" dirty="0">
              <a:latin typeface="Proxima Nova"/>
              <a:ea typeface="Proxima Nova"/>
              <a:cs typeface="Proxima Nova"/>
              <a:sym typeface="Proxima Nova"/>
            </a:endParaRPr>
          </a:p>
          <a:p>
            <a:pPr lvl="0" algn="l" rtl="0">
              <a:spcBef>
                <a:spcPts val="0"/>
              </a:spcBef>
              <a:spcAft>
                <a:spcPts val="0"/>
              </a:spcAft>
            </a:pPr>
            <a:r>
              <a:rPr lang="en-GB" sz="1500" b="1" dirty="0" smtClean="0">
                <a:latin typeface="Proxima Nova"/>
                <a:ea typeface="Proxima Nova"/>
                <a:cs typeface="Proxima Nova"/>
                <a:sym typeface="Proxima Nova"/>
              </a:rPr>
              <a:t>Word of the Mouth:</a:t>
            </a:r>
          </a:p>
          <a:p>
            <a:pPr lvl="0" algn="l" rtl="0">
              <a:spcBef>
                <a:spcPts val="0"/>
              </a:spcBef>
              <a:spcAft>
                <a:spcPts val="0"/>
              </a:spcAft>
            </a:pPr>
            <a:r>
              <a:rPr lang="en-GB" sz="1500" dirty="0" smtClean="0">
                <a:latin typeface="Proxima Nova"/>
                <a:ea typeface="Proxima Nova"/>
                <a:cs typeface="Proxima Nova"/>
                <a:sym typeface="Proxima Nova"/>
              </a:rPr>
              <a:t>Word of the mouth is the most economical and effective marketing channel. Also it defines the quality of our service. Hence word of the mouth is an obvious choice</a:t>
            </a:r>
          </a:p>
          <a:p>
            <a:pPr lvl="0" algn="l" rtl="0">
              <a:spcBef>
                <a:spcPts val="0"/>
              </a:spcBef>
              <a:spcAft>
                <a:spcPts val="0"/>
              </a:spcAft>
            </a:pPr>
            <a:endParaRPr lang="en-GB" sz="1500" dirty="0">
              <a:latin typeface="Proxima Nova"/>
              <a:ea typeface="Proxima Nova"/>
              <a:cs typeface="Proxima Nova"/>
              <a:sym typeface="Proxima Nova"/>
            </a:endParaRPr>
          </a:p>
          <a:p>
            <a:pPr lvl="0" algn="l" rtl="0">
              <a:spcBef>
                <a:spcPts val="0"/>
              </a:spcBef>
              <a:spcAft>
                <a:spcPts val="0"/>
              </a:spcAft>
            </a:pPr>
            <a:r>
              <a:rPr lang="en-GB" sz="1500" b="1" dirty="0" smtClean="0">
                <a:latin typeface="Proxima Nova"/>
                <a:ea typeface="Proxima Nova"/>
                <a:cs typeface="Proxima Nova"/>
                <a:sym typeface="Proxima Nova"/>
              </a:rPr>
              <a:t>TV/Media Ads &amp; Social Media Marketing/Management:</a:t>
            </a:r>
          </a:p>
          <a:p>
            <a:pPr lvl="0" algn="l" rtl="0">
              <a:spcBef>
                <a:spcPts val="0"/>
              </a:spcBef>
              <a:spcAft>
                <a:spcPts val="0"/>
              </a:spcAft>
            </a:pPr>
            <a:r>
              <a:rPr lang="en-GB" sz="1500" dirty="0" smtClean="0">
                <a:latin typeface="Proxima Nova"/>
                <a:ea typeface="Proxima Nova"/>
                <a:cs typeface="Proxima Nova"/>
                <a:sym typeface="Proxima Nova"/>
              </a:rPr>
              <a:t>Our business heavily relies on branding and these channels helps in improving the brand awareness.</a:t>
            </a:r>
          </a:p>
          <a:p>
            <a:pPr lvl="0" algn="l" rtl="0">
              <a:spcBef>
                <a:spcPts val="0"/>
              </a:spcBef>
              <a:spcAft>
                <a:spcPts val="0"/>
              </a:spcAft>
            </a:pPr>
            <a:endParaRPr lang="en-GB" sz="1500" dirty="0">
              <a:latin typeface="Proxima Nova"/>
              <a:ea typeface="Proxima Nova"/>
              <a:cs typeface="Proxima Nova"/>
              <a:sym typeface="Proxima Nova"/>
            </a:endParaRPr>
          </a:p>
          <a:p>
            <a:pPr lvl="0" algn="l" rtl="0">
              <a:spcBef>
                <a:spcPts val="0"/>
              </a:spcBef>
              <a:spcAft>
                <a:spcPts val="0"/>
              </a:spcAft>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4049432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1"/>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Sales &amp; Marketing Strategy</a:t>
            </a:r>
            <a:endParaRPr sz="3000"/>
          </a:p>
        </p:txBody>
      </p:sp>
      <p:sp>
        <p:nvSpPr>
          <p:cNvPr id="849" name="Google Shape;849;p61"/>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0" name="Google Shape;850;p61"/>
          <p:cNvSpPr txBox="1"/>
          <p:nvPr/>
        </p:nvSpPr>
        <p:spPr>
          <a:xfrm>
            <a:off x="126999" y="650875"/>
            <a:ext cx="8874125" cy="4492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smtClean="0">
                <a:latin typeface="Proxima Nova"/>
                <a:ea typeface="Proxima Nova"/>
                <a:cs typeface="Proxima Nova"/>
                <a:sym typeface="Proxima Nova"/>
              </a:rPr>
              <a:t>Sales Channels:</a:t>
            </a:r>
          </a:p>
          <a:p>
            <a:pPr lvl="0" algn="l" rtl="0">
              <a:spcBef>
                <a:spcPts val="0"/>
              </a:spcBef>
              <a:spcAft>
                <a:spcPts val="0"/>
              </a:spcAft>
            </a:pPr>
            <a:r>
              <a:rPr lang="en-GB" sz="1500" dirty="0" smtClean="0">
                <a:latin typeface="Proxima Nova"/>
                <a:ea typeface="Proxima Nova"/>
                <a:cs typeface="Proxima Nova"/>
                <a:sym typeface="Proxima Nova"/>
              </a:rPr>
              <a:t>To bring restaurants and customers on a single platform we need a website/app and there is no need of physical stores. So our obvious sales channels would be</a:t>
            </a:r>
          </a:p>
          <a:p>
            <a:pPr lvl="0" algn="l" rtl="0">
              <a:spcBef>
                <a:spcPts val="0"/>
              </a:spcBef>
              <a:spcAft>
                <a:spcPts val="0"/>
              </a:spcAft>
            </a:pPr>
            <a:endParaRPr lang="en-GB" sz="1500" dirty="0">
              <a:latin typeface="Proxima Nova"/>
              <a:ea typeface="Proxima Nova"/>
              <a:cs typeface="Proxima Nova"/>
              <a:sym typeface="Proxima Nova"/>
            </a:endParaRPr>
          </a:p>
          <a:p>
            <a:pPr lvl="0" algn="l" rtl="0">
              <a:spcBef>
                <a:spcPts val="0"/>
              </a:spcBef>
              <a:spcAft>
                <a:spcPts val="0"/>
              </a:spcAft>
            </a:pPr>
            <a:r>
              <a:rPr lang="en-GB" sz="1500" b="1" dirty="0" smtClean="0">
                <a:latin typeface="Proxima Nova"/>
                <a:ea typeface="Proxima Nova"/>
                <a:cs typeface="Proxima Nova"/>
                <a:sym typeface="Proxima Nova"/>
              </a:rPr>
              <a:t>Website:</a:t>
            </a:r>
            <a:r>
              <a:rPr lang="en-GB" sz="1500" dirty="0" smtClean="0">
                <a:latin typeface="Proxima Nova"/>
                <a:ea typeface="Proxima Nova"/>
                <a:cs typeface="Proxima Nova"/>
                <a:sym typeface="Proxima Nova"/>
              </a:rPr>
              <a:t> A responsive website enables customers to book through mobile, laptop, &amp; desktop without having to install an app.</a:t>
            </a:r>
          </a:p>
          <a:p>
            <a:pPr lvl="0" algn="l" rtl="0">
              <a:spcBef>
                <a:spcPts val="0"/>
              </a:spcBef>
              <a:spcAft>
                <a:spcPts val="0"/>
              </a:spcAft>
            </a:pPr>
            <a:endParaRPr lang="en-GB" sz="1500" dirty="0">
              <a:latin typeface="Proxima Nova"/>
              <a:ea typeface="Proxima Nova"/>
              <a:cs typeface="Proxima Nova"/>
              <a:sym typeface="Proxima Nova"/>
            </a:endParaRPr>
          </a:p>
          <a:p>
            <a:pPr lvl="0" algn="l" rtl="0">
              <a:spcBef>
                <a:spcPts val="0"/>
              </a:spcBef>
              <a:spcAft>
                <a:spcPts val="0"/>
              </a:spcAft>
            </a:pPr>
            <a:r>
              <a:rPr lang="en-GB" sz="1500" b="1" dirty="0" smtClean="0">
                <a:latin typeface="Proxima Nova"/>
                <a:ea typeface="Proxima Nova"/>
                <a:cs typeface="Proxima Nova"/>
                <a:sym typeface="Proxima Nova"/>
              </a:rPr>
              <a:t>Mobile App:</a:t>
            </a:r>
            <a:r>
              <a:rPr lang="en-GB" sz="1500" dirty="0" smtClean="0">
                <a:latin typeface="Proxima Nova"/>
                <a:ea typeface="Proxima Nova"/>
                <a:cs typeface="Proxima Nova"/>
                <a:sym typeface="Proxima Nova"/>
              </a:rPr>
              <a:t> Both Android &amp; </a:t>
            </a:r>
            <a:r>
              <a:rPr lang="en-GB" sz="1500" dirty="0" err="1" smtClean="0">
                <a:latin typeface="Proxima Nova"/>
                <a:ea typeface="Proxima Nova"/>
                <a:cs typeface="Proxima Nova"/>
                <a:sym typeface="Proxima Nova"/>
              </a:rPr>
              <a:t>iOS</a:t>
            </a:r>
            <a:r>
              <a:rPr lang="en-GB" sz="1500" dirty="0" smtClean="0">
                <a:latin typeface="Proxima Nova"/>
                <a:ea typeface="Proxima Nova"/>
                <a:cs typeface="Proxima Nova"/>
                <a:sym typeface="Proxima Nova"/>
              </a:rPr>
              <a:t> App is essential for customers who frequently book </a:t>
            </a:r>
            <a:r>
              <a:rPr lang="en-GB" sz="1500" smtClean="0">
                <a:latin typeface="Proxima Nova"/>
                <a:ea typeface="Proxima Nova"/>
                <a:cs typeface="Proxima Nova"/>
                <a:sym typeface="Proxima Nova"/>
              </a:rPr>
              <a:t>our service.</a:t>
            </a:r>
            <a:endParaRPr lang="en-GB" sz="1500" dirty="0" smtClean="0">
              <a:latin typeface="Proxima Nova"/>
              <a:ea typeface="Proxima Nova"/>
              <a:cs typeface="Proxima Nova"/>
              <a:sym typeface="Proxima Nova"/>
            </a:endParaRPr>
          </a:p>
          <a:p>
            <a:pPr lvl="0" algn="l" rtl="0">
              <a:spcBef>
                <a:spcPts val="0"/>
              </a:spcBef>
              <a:spcAft>
                <a:spcPts val="0"/>
              </a:spcAft>
            </a:pPr>
            <a:endParaRPr lang="en-GB" sz="1500" dirty="0">
              <a:latin typeface="Proxima Nova"/>
              <a:ea typeface="Proxima Nova"/>
              <a:cs typeface="Proxima Nova"/>
              <a:sym typeface="Proxima Nova"/>
            </a:endParaRPr>
          </a:p>
          <a:p>
            <a:pPr lvl="0" algn="l" rtl="0">
              <a:spcBef>
                <a:spcPts val="0"/>
              </a:spcBef>
              <a:spcAft>
                <a:spcPts val="0"/>
              </a:spcAft>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108805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Launch Plan</a:t>
            </a:r>
            <a:endParaRPr sz="300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111125" y="746124"/>
            <a:ext cx="8921750" cy="42703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Planning a product launch involves three main phases </a:t>
            </a:r>
            <a:r>
              <a:rPr lang="mr-IN" sz="1500" dirty="0" smtClean="0">
                <a:latin typeface="Proxima Nova"/>
                <a:ea typeface="Proxima Nova"/>
                <a:cs typeface="Proxima Nova"/>
                <a:sym typeface="Proxima Nova"/>
              </a:rPr>
              <a:t>–</a:t>
            </a:r>
            <a:r>
              <a:rPr lang="en-GB" sz="1500" dirty="0" smtClean="0">
                <a:latin typeface="Proxima Nova"/>
                <a:ea typeface="Proxima Nova"/>
                <a:cs typeface="Proxima Nova"/>
                <a:sym typeface="Proxima Nova"/>
              </a:rPr>
              <a:t> Pre-launch, Launch-day, &amp; Post-launch. Product launch plans requires &amp; ensures seamless co-ordination between cross-functional teams. Understanding key activities involved in each stage helps in identifying opportunities or bottlenecks early-on.</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endParaRPr lang="en-GB" sz="1500" dirty="0" smtClean="0">
              <a:latin typeface="Proxima Nova"/>
              <a:ea typeface="Proxima Nova"/>
              <a:cs typeface="Proxima Nova"/>
              <a:sym typeface="Proxima Nova"/>
            </a:endParaRPr>
          </a:p>
          <a:p>
            <a:pPr marL="0" lvl="0" indent="0" algn="l" rtl="0">
              <a:spcBef>
                <a:spcPts val="0"/>
              </a:spcBef>
              <a:spcAft>
                <a:spcPts val="0"/>
              </a:spcAft>
              <a:buNone/>
            </a:pPr>
            <a:r>
              <a:rPr lang="en-GB" sz="1500" b="1" dirty="0" smtClean="0">
                <a:latin typeface="Proxima Nova"/>
                <a:ea typeface="Proxima Nova"/>
                <a:cs typeface="Proxima Nova"/>
                <a:sym typeface="Proxima Nova"/>
              </a:rPr>
              <a:t>Pre-Launch Phase: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dirty="0" smtClean="0">
                <a:latin typeface="Proxima Nova"/>
                <a:ea typeface="Proxima Nova"/>
                <a:cs typeface="Proxima Nova"/>
                <a:sym typeface="Proxima Nova"/>
              </a:rPr>
              <a:t>The main objective now is to ensure our product, marketing, &amp; sales channels are ready, to ensure our promotions are at the maximum, orchestrating a rolling launch, &amp; to prepare all the stake holders for the launch day.</a:t>
            </a: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3197738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Launch Plan</a:t>
            </a:r>
            <a:endParaRPr sz="300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111125" y="746124"/>
            <a:ext cx="8921750" cy="42703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Proxima Nova"/>
              <a:ea typeface="Proxima Nova"/>
              <a:cs typeface="Proxima Nova"/>
              <a:sym typeface="Proxima Nova"/>
            </a:endParaRPr>
          </a:p>
        </p:txBody>
      </p:sp>
      <p:graphicFrame>
        <p:nvGraphicFramePr>
          <p:cNvPr id="2" name="Table 1"/>
          <p:cNvGraphicFramePr>
            <a:graphicFrameLocks noGrp="1"/>
          </p:cNvGraphicFramePr>
          <p:nvPr>
            <p:extLst/>
          </p:nvPr>
        </p:nvGraphicFramePr>
        <p:xfrm>
          <a:off x="142875" y="746125"/>
          <a:ext cx="8890000" cy="4351020"/>
        </p:xfrm>
        <a:graphic>
          <a:graphicData uri="http://schemas.openxmlformats.org/drawingml/2006/table">
            <a:tbl>
              <a:tblPr firstRow="1" bandRow="1">
                <a:tableStyleId>{5C22544A-7EE6-4342-B048-85BDC9FD1C3A}</a:tableStyleId>
              </a:tblPr>
              <a:tblGrid>
                <a:gridCol w="1444625">
                  <a:extLst>
                    <a:ext uri="{9D8B030D-6E8A-4147-A177-3AD203B41FA5}">
                      <a16:colId xmlns:a16="http://schemas.microsoft.com/office/drawing/2014/main" val="20000"/>
                    </a:ext>
                  </a:extLst>
                </a:gridCol>
                <a:gridCol w="7445375">
                  <a:extLst>
                    <a:ext uri="{9D8B030D-6E8A-4147-A177-3AD203B41FA5}">
                      <a16:colId xmlns:a16="http://schemas.microsoft.com/office/drawing/2014/main" val="20001"/>
                    </a:ext>
                  </a:extLst>
                </a:gridCol>
              </a:tblGrid>
              <a:tr h="571500">
                <a:tc>
                  <a:txBody>
                    <a:bodyPr/>
                    <a:lstStyle/>
                    <a:p>
                      <a:r>
                        <a:rPr lang="en-US" dirty="0" smtClean="0"/>
                        <a:t>How to ensure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703792">
                <a:tc>
                  <a:txBody>
                    <a:bodyPr/>
                    <a:lstStyle/>
                    <a:p>
                      <a:r>
                        <a:rPr lang="en-US" dirty="0" smtClean="0"/>
                        <a:t>Product Readiness</a:t>
                      </a:r>
                      <a:endParaRPr lang="en-US" dirty="0"/>
                    </a:p>
                  </a:txBody>
                  <a:tcPr/>
                </a:tc>
                <a:tc>
                  <a:txBody>
                    <a:bodyPr/>
                    <a:lstStyle/>
                    <a:p>
                      <a:pPr marL="342900" indent="-342900">
                        <a:buFont typeface="+mj-lt"/>
                        <a:buAutoNum type="arabicPeriod"/>
                      </a:pPr>
                      <a:r>
                        <a:rPr lang="en-US" dirty="0" smtClean="0"/>
                        <a:t>Finalize launch date</a:t>
                      </a:r>
                    </a:p>
                    <a:p>
                      <a:pPr marL="342900" indent="-342900">
                        <a:buFont typeface="+mj-lt"/>
                        <a:buAutoNum type="arabicPeriod"/>
                      </a:pPr>
                      <a:r>
                        <a:rPr lang="en-US" dirty="0" smtClean="0"/>
                        <a:t>Ensure engineering deliverables and feature completion are on time</a:t>
                      </a:r>
                    </a:p>
                    <a:p>
                      <a:pPr marL="342900" indent="-342900">
                        <a:buFont typeface="+mj-lt"/>
                        <a:buAutoNum type="arabicPeriod"/>
                      </a:pPr>
                      <a:r>
                        <a:rPr lang="en-US" dirty="0" smtClean="0"/>
                        <a:t>Ensure the quality of the product</a:t>
                      </a:r>
                    </a:p>
                    <a:p>
                      <a:pPr marL="342900" indent="-342900">
                        <a:buFont typeface="+mj-lt"/>
                        <a:buAutoNum type="arabicPeriod"/>
                      </a:pPr>
                      <a:r>
                        <a:rPr lang="en-US" dirty="0" smtClean="0"/>
                        <a:t>Test the product for performance</a:t>
                      </a:r>
                      <a:endParaRPr lang="en-US" dirty="0"/>
                    </a:p>
                  </a:txBody>
                  <a:tcPr/>
                </a:tc>
                <a:extLst>
                  <a:ext uri="{0D108BD9-81ED-4DB2-BD59-A6C34878D82A}">
                    <a16:rowId xmlns:a16="http://schemas.microsoft.com/office/drawing/2014/main" val="10001"/>
                  </a:ext>
                </a:extLst>
              </a:tr>
              <a:tr h="703792">
                <a:tc>
                  <a:txBody>
                    <a:bodyPr/>
                    <a:lstStyle/>
                    <a:p>
                      <a:r>
                        <a:rPr lang="en-US" dirty="0" smtClean="0"/>
                        <a:t>Marketing &amp; Sales Channel Readiness</a:t>
                      </a:r>
                      <a:endParaRPr lang="en-US" dirty="0"/>
                    </a:p>
                  </a:txBody>
                  <a:tcPr/>
                </a:tc>
                <a:tc>
                  <a:txBody>
                    <a:bodyPr/>
                    <a:lstStyle/>
                    <a:p>
                      <a:pPr marL="342900" indent="-342900">
                        <a:buFont typeface="+mj-lt"/>
                        <a:buAutoNum type="arabicPeriod"/>
                      </a:pPr>
                      <a:r>
                        <a:rPr lang="en-US" dirty="0" smtClean="0"/>
                        <a:t>Define launch goals based on SMART (Specific, Measurable, Assignable, Relevant, &amp; Time Bound) framework</a:t>
                      </a:r>
                    </a:p>
                    <a:p>
                      <a:pPr marL="342900" indent="-342900">
                        <a:buFont typeface="+mj-lt"/>
                        <a:buAutoNum type="arabicPeriod"/>
                      </a:pPr>
                      <a:r>
                        <a:rPr lang="en-US" dirty="0" smtClean="0"/>
                        <a:t>Prepare marketing content</a:t>
                      </a:r>
                    </a:p>
                    <a:p>
                      <a:pPr marL="342900" indent="-342900">
                        <a:buFont typeface="+mj-lt"/>
                        <a:buAutoNum type="arabicPeriod"/>
                      </a:pPr>
                      <a:r>
                        <a:rPr lang="en-US" dirty="0" smtClean="0"/>
                        <a:t>Conduct competitive research to refine messaging</a:t>
                      </a:r>
                      <a:endParaRPr lang="en-US" dirty="0"/>
                    </a:p>
                  </a:txBody>
                  <a:tcPr/>
                </a:tc>
                <a:extLst>
                  <a:ext uri="{0D108BD9-81ED-4DB2-BD59-A6C34878D82A}">
                    <a16:rowId xmlns:a16="http://schemas.microsoft.com/office/drawing/2014/main" val="10002"/>
                  </a:ext>
                </a:extLst>
              </a:tr>
              <a:tr h="951865">
                <a:tc>
                  <a:txBody>
                    <a:bodyPr/>
                    <a:lstStyle/>
                    <a:p>
                      <a:r>
                        <a:rPr lang="en-US" dirty="0" smtClean="0"/>
                        <a:t>Maximizing Promotions</a:t>
                      </a:r>
                      <a:endParaRPr lang="en-US" dirty="0"/>
                    </a:p>
                  </a:txBody>
                  <a:tcPr/>
                </a:tc>
                <a:tc>
                  <a:txBody>
                    <a:bodyPr/>
                    <a:lstStyle/>
                    <a:p>
                      <a:pPr marL="342900" indent="-342900">
                        <a:buFont typeface="+mj-lt"/>
                        <a:buAutoNum type="arabicPeriod"/>
                      </a:pPr>
                      <a:r>
                        <a:rPr lang="en-US" dirty="0" smtClean="0"/>
                        <a:t>Release</a:t>
                      </a:r>
                      <a:r>
                        <a:rPr lang="en-US" baseline="0" dirty="0" smtClean="0"/>
                        <a:t> for testing and get user feedback</a:t>
                      </a:r>
                    </a:p>
                    <a:p>
                      <a:pPr marL="342900" indent="-342900">
                        <a:buFont typeface="+mj-lt"/>
                        <a:buAutoNum type="arabicPeriod"/>
                      </a:pPr>
                      <a:r>
                        <a:rPr lang="en-US" baseline="0" dirty="0" smtClean="0"/>
                        <a:t>Identify social media influencers and offer them early access to use our service</a:t>
                      </a:r>
                    </a:p>
                    <a:p>
                      <a:pPr marL="342900" indent="-342900">
                        <a:buFont typeface="+mj-lt"/>
                        <a:buAutoNum type="arabicPeriod"/>
                      </a:pPr>
                      <a:r>
                        <a:rPr lang="en-US" baseline="0" dirty="0" smtClean="0"/>
                        <a:t>We would like to promote our product mainly on Social Media such as Facebook, &amp; </a:t>
                      </a:r>
                      <a:r>
                        <a:rPr lang="en-US" baseline="0" dirty="0" err="1" smtClean="0"/>
                        <a:t>Instagram</a:t>
                      </a:r>
                      <a:r>
                        <a:rPr lang="en-US" baseline="0" dirty="0" smtClean="0"/>
                        <a:t>. </a:t>
                      </a:r>
                    </a:p>
                    <a:p>
                      <a:pPr marL="342900" indent="-342900">
                        <a:buFont typeface="+mj-lt"/>
                        <a:buAutoNum type="arabicPeriod"/>
                      </a:pPr>
                      <a:endParaRPr lang="en-US" dirty="0"/>
                    </a:p>
                  </a:txBody>
                  <a:tcPr/>
                </a:tc>
                <a:extLst>
                  <a:ext uri="{0D108BD9-81ED-4DB2-BD59-A6C34878D82A}">
                    <a16:rowId xmlns:a16="http://schemas.microsoft.com/office/drawing/2014/main" val="10003"/>
                  </a:ext>
                </a:extLst>
              </a:tr>
              <a:tr h="703792">
                <a:tc>
                  <a:txBody>
                    <a:bodyPr/>
                    <a:lstStyle/>
                    <a:p>
                      <a:r>
                        <a:rPr lang="en-US" dirty="0" smtClean="0"/>
                        <a:t>Orchestrating Rolling Launch</a:t>
                      </a:r>
                      <a:endParaRPr lang="en-US" dirty="0"/>
                    </a:p>
                  </a:txBody>
                  <a:tcPr/>
                </a:tc>
                <a:tc>
                  <a:txBody>
                    <a:bodyPr/>
                    <a:lstStyle/>
                    <a:p>
                      <a:pPr marL="342900" indent="-342900">
                        <a:buFont typeface="+mj-lt"/>
                        <a:buAutoNum type="arabicPeriod"/>
                      </a:pPr>
                      <a:r>
                        <a:rPr lang="en-US" dirty="0" smtClean="0"/>
                        <a:t>Tweet about the product is going to help customers order</a:t>
                      </a:r>
                      <a:r>
                        <a:rPr lang="en-US" baseline="0" dirty="0" smtClean="0"/>
                        <a:t> food sitting at home/office</a:t>
                      </a:r>
                    </a:p>
                    <a:p>
                      <a:pPr marL="342900" indent="-342900">
                        <a:buFont typeface="+mj-lt"/>
                        <a:buAutoNum type="arabicPeriod"/>
                      </a:pPr>
                      <a:r>
                        <a:rPr lang="en-US" baseline="0" dirty="0" smtClean="0"/>
                        <a:t>Tweet about how influencers are enjoying the service</a:t>
                      </a:r>
                    </a:p>
                    <a:p>
                      <a:pPr marL="342900" indent="-342900">
                        <a:buFont typeface="+mj-lt"/>
                        <a:buAutoNum type="arabicPeriod"/>
                      </a:pPr>
                      <a:r>
                        <a:rPr lang="en-US" dirty="0" smtClean="0"/>
                        <a:t>Engage with social media users and offer them</a:t>
                      </a:r>
                      <a:r>
                        <a:rPr lang="en-US" baseline="0" dirty="0" smtClean="0"/>
                        <a:t> free credit</a:t>
                      </a:r>
                      <a:endParaRPr lang="en-US"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527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Launch Plan</a:t>
            </a:r>
            <a:endParaRPr sz="300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111125" y="746124"/>
            <a:ext cx="8921750" cy="4270375"/>
          </a:xfrm>
          <a:prstGeom prst="rect">
            <a:avLst/>
          </a:prstGeom>
          <a:noFill/>
          <a:ln>
            <a:noFill/>
          </a:ln>
        </p:spPr>
        <p:txBody>
          <a:bodyPr spcFirstLastPara="1" wrap="square" lIns="91425" tIns="91425" rIns="91425" bIns="91425" anchor="t" anchorCtr="0">
            <a:noAutofit/>
          </a:bodyPr>
          <a:lstStyle/>
          <a:p>
            <a:pPr lvl="0"/>
            <a:endParaRPr lang="en-US" sz="1500" dirty="0" smtClean="0">
              <a:latin typeface="Proxima Nova"/>
              <a:ea typeface="Proxima Nova"/>
              <a:cs typeface="Proxima Nova"/>
              <a:sym typeface="Proxima Nova"/>
            </a:endParaRPr>
          </a:p>
          <a:p>
            <a:pPr lvl="0"/>
            <a:endParaRPr lang="en-US" sz="1500" dirty="0" smtClean="0">
              <a:latin typeface="Proxima Nova"/>
              <a:ea typeface="Proxima Nova"/>
              <a:cs typeface="Proxima Nova"/>
              <a:sym typeface="Proxima Nova"/>
            </a:endParaRPr>
          </a:p>
          <a:p>
            <a:pPr lvl="0"/>
            <a:endParaRPr lang="en-US" sz="1500" b="1" dirty="0" smtClean="0">
              <a:latin typeface="Proxima Nova"/>
              <a:ea typeface="Proxima Nova"/>
              <a:cs typeface="Proxima Nova"/>
              <a:sym typeface="Proxima Nova"/>
            </a:endParaRPr>
          </a:p>
          <a:p>
            <a:pPr lvl="0"/>
            <a:endParaRPr lang="en-US" sz="1500" b="1" dirty="0" smtClean="0">
              <a:latin typeface="Proxima Nova"/>
              <a:ea typeface="Proxima Nova"/>
              <a:cs typeface="Proxima Nova"/>
              <a:sym typeface="Proxima Nova"/>
            </a:endParaRPr>
          </a:p>
          <a:p>
            <a:pPr lvl="0"/>
            <a:endParaRPr lang="en-US" sz="1500" b="1" dirty="0" smtClean="0">
              <a:latin typeface="Proxima Nova"/>
              <a:ea typeface="Proxima Nova"/>
              <a:cs typeface="Proxima Nova"/>
              <a:sym typeface="Proxima Nova"/>
            </a:endParaRPr>
          </a:p>
          <a:p>
            <a:pPr lvl="0"/>
            <a:endParaRPr lang="en-US" sz="1500" b="1" dirty="0" smtClean="0">
              <a:latin typeface="Proxima Nova"/>
              <a:ea typeface="Proxima Nova"/>
              <a:cs typeface="Proxima Nova"/>
              <a:sym typeface="Proxima Nova"/>
            </a:endParaRPr>
          </a:p>
          <a:p>
            <a:pPr lvl="0"/>
            <a:endParaRPr lang="en-US" sz="1500" b="1" dirty="0" smtClean="0">
              <a:latin typeface="Proxima Nova"/>
              <a:ea typeface="Proxima Nova"/>
              <a:cs typeface="Proxima Nova"/>
              <a:sym typeface="Proxima Nova"/>
            </a:endParaRPr>
          </a:p>
          <a:p>
            <a:pPr lvl="0"/>
            <a:r>
              <a:rPr lang="en-US" sz="1500" b="1" dirty="0" smtClean="0">
                <a:latin typeface="Proxima Nova"/>
                <a:ea typeface="Proxima Nova"/>
                <a:cs typeface="Proxima Nova"/>
                <a:sym typeface="Proxima Nova"/>
              </a:rPr>
              <a:t>Launch Day:</a:t>
            </a:r>
          </a:p>
          <a:p>
            <a:pPr lvl="0"/>
            <a:endParaRPr lang="en-US" sz="1500" dirty="0" smtClean="0">
              <a:latin typeface="Proxima Nova"/>
              <a:ea typeface="Proxima Nova"/>
              <a:cs typeface="Proxima Nova"/>
              <a:sym typeface="Proxima Nova"/>
            </a:endParaRPr>
          </a:p>
          <a:p>
            <a:pPr lvl="0"/>
            <a:r>
              <a:rPr lang="en-US" sz="1500" dirty="0" smtClean="0">
                <a:latin typeface="Proxima Nova"/>
                <a:ea typeface="Proxima Nova"/>
                <a:cs typeface="Proxima Nova"/>
                <a:sym typeface="Proxima Nova"/>
              </a:rPr>
              <a:t>A successful launch is essential to make our product a success. Below are the activities that are needed to be done to ensure the same</a:t>
            </a:r>
            <a:endParaRPr lang="en-US" sz="1500" dirty="0">
              <a:latin typeface="Proxima Nova"/>
              <a:ea typeface="Proxima Nova"/>
              <a:cs typeface="Proxima Nova"/>
              <a:sym typeface="Proxima Nova"/>
            </a:endParaRPr>
          </a:p>
        </p:txBody>
      </p:sp>
      <p:graphicFrame>
        <p:nvGraphicFramePr>
          <p:cNvPr id="2" name="Table 1"/>
          <p:cNvGraphicFramePr>
            <a:graphicFrameLocks noGrp="1"/>
          </p:cNvGraphicFramePr>
          <p:nvPr>
            <p:extLst/>
          </p:nvPr>
        </p:nvGraphicFramePr>
        <p:xfrm>
          <a:off x="142875" y="762000"/>
          <a:ext cx="8890000" cy="1516380"/>
        </p:xfrm>
        <a:graphic>
          <a:graphicData uri="http://schemas.openxmlformats.org/drawingml/2006/table">
            <a:tbl>
              <a:tblPr firstRow="1" bandRow="1">
                <a:tableStyleId>{5C22544A-7EE6-4342-B048-85BDC9FD1C3A}</a:tableStyleId>
              </a:tblPr>
              <a:tblGrid>
                <a:gridCol w="1444625">
                  <a:extLst>
                    <a:ext uri="{9D8B030D-6E8A-4147-A177-3AD203B41FA5}">
                      <a16:colId xmlns:a16="http://schemas.microsoft.com/office/drawing/2014/main" val="20000"/>
                    </a:ext>
                  </a:extLst>
                </a:gridCol>
                <a:gridCol w="7445375">
                  <a:extLst>
                    <a:ext uri="{9D8B030D-6E8A-4147-A177-3AD203B41FA5}">
                      <a16:colId xmlns:a16="http://schemas.microsoft.com/office/drawing/2014/main" val="20001"/>
                    </a:ext>
                  </a:extLst>
                </a:gridCol>
              </a:tblGrid>
              <a:tr h="571500">
                <a:tc>
                  <a:txBody>
                    <a:bodyPr/>
                    <a:lstStyle/>
                    <a:p>
                      <a:r>
                        <a:rPr lang="en-US" dirty="0" smtClean="0"/>
                        <a:t>How to ensure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703792">
                <a:tc>
                  <a:txBody>
                    <a:bodyPr/>
                    <a:lstStyle/>
                    <a:p>
                      <a:r>
                        <a:rPr lang="en-US" dirty="0" smtClean="0"/>
                        <a:t>Preparing Team</a:t>
                      </a:r>
                      <a:endParaRPr lang="en-US" dirty="0"/>
                    </a:p>
                  </a:txBody>
                  <a:tcPr/>
                </a:tc>
                <a:tc>
                  <a:txBody>
                    <a:bodyPr/>
                    <a:lstStyle/>
                    <a:p>
                      <a:pPr marL="342900" indent="-342900">
                        <a:buFont typeface="+mj-lt"/>
                        <a:buAutoNum type="arabicPeriod"/>
                      </a:pPr>
                      <a:r>
                        <a:rPr lang="en-US" dirty="0" smtClean="0"/>
                        <a:t>Ensure consistency of messaging across teams</a:t>
                      </a:r>
                    </a:p>
                    <a:p>
                      <a:pPr marL="342900" indent="-342900">
                        <a:buFont typeface="+mj-lt"/>
                        <a:buAutoNum type="arabicPeriod"/>
                      </a:pPr>
                      <a:r>
                        <a:rPr lang="en-US" dirty="0" smtClean="0"/>
                        <a:t>Train the trainers about product</a:t>
                      </a:r>
                      <a:r>
                        <a:rPr lang="en-US" baseline="0" dirty="0" smtClean="0"/>
                        <a:t> usage and other policies</a:t>
                      </a:r>
                    </a:p>
                    <a:p>
                      <a:pPr marL="342900" indent="-342900">
                        <a:buFont typeface="+mj-lt"/>
                        <a:buAutoNum type="arabicPeriod"/>
                      </a:pPr>
                      <a:r>
                        <a:rPr lang="en-US" baseline="0" dirty="0" smtClean="0"/>
                        <a:t>Define KPIs such as Number of app downloads, number of orders, bounce rate, </a:t>
                      </a:r>
                      <a:r>
                        <a:rPr lang="en-US" baseline="0" dirty="0" err="1" smtClean="0"/>
                        <a:t>etc</a:t>
                      </a:r>
                      <a:r>
                        <a:rPr lang="en-US" baseline="0" dirty="0" smtClean="0"/>
                        <a:t> on the first day to measure the launch go.</a:t>
                      </a:r>
                      <a:endParaRPr lang="en-US" dirty="0" smtClean="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142875" y="3492500"/>
          <a:ext cx="8890000" cy="1303020"/>
        </p:xfrm>
        <a:graphic>
          <a:graphicData uri="http://schemas.openxmlformats.org/drawingml/2006/table">
            <a:tbl>
              <a:tblPr firstRow="1" bandRow="1">
                <a:tableStyleId>{5C22544A-7EE6-4342-B048-85BDC9FD1C3A}</a:tableStyleId>
              </a:tblPr>
              <a:tblGrid>
                <a:gridCol w="1444625">
                  <a:extLst>
                    <a:ext uri="{9D8B030D-6E8A-4147-A177-3AD203B41FA5}">
                      <a16:colId xmlns:a16="http://schemas.microsoft.com/office/drawing/2014/main" val="20000"/>
                    </a:ext>
                  </a:extLst>
                </a:gridCol>
                <a:gridCol w="7445375">
                  <a:extLst>
                    <a:ext uri="{9D8B030D-6E8A-4147-A177-3AD203B41FA5}">
                      <a16:colId xmlns:a16="http://schemas.microsoft.com/office/drawing/2014/main" val="20001"/>
                    </a:ext>
                  </a:extLst>
                </a:gridCol>
              </a:tblGrid>
              <a:tr h="571500">
                <a:tc>
                  <a:txBody>
                    <a:bodyPr/>
                    <a:lstStyle/>
                    <a:p>
                      <a:r>
                        <a:rPr lang="en-US" dirty="0" smtClean="0"/>
                        <a:t>What to do</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703792">
                <a:tc>
                  <a:txBody>
                    <a:bodyPr/>
                    <a:lstStyle/>
                    <a:p>
                      <a:r>
                        <a:rPr lang="en-US" dirty="0" smtClean="0"/>
                        <a:t>Track Influencer Endorsements</a:t>
                      </a:r>
                      <a:endParaRPr lang="en-US" dirty="0"/>
                    </a:p>
                  </a:txBody>
                  <a:tcPr/>
                </a:tc>
                <a:tc>
                  <a:txBody>
                    <a:bodyPr/>
                    <a:lstStyle/>
                    <a:p>
                      <a:pPr marL="342900" indent="-342900">
                        <a:buFont typeface="+mj-lt"/>
                        <a:buAutoNum type="arabicPeriod"/>
                      </a:pPr>
                      <a:r>
                        <a:rPr lang="en-US" dirty="0" smtClean="0"/>
                        <a:t>Check with influencers for scheduled endorsements.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15796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Launch Plan</a:t>
            </a:r>
            <a:endParaRPr sz="300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111125" y="746124"/>
            <a:ext cx="8921750" cy="42703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Proxima Nova"/>
              <a:ea typeface="Proxima Nova"/>
              <a:cs typeface="Proxima Nova"/>
              <a:sym typeface="Proxima Nova"/>
            </a:endParaRPr>
          </a:p>
        </p:txBody>
      </p:sp>
      <p:graphicFrame>
        <p:nvGraphicFramePr>
          <p:cNvPr id="5" name="Table 4"/>
          <p:cNvGraphicFramePr>
            <a:graphicFrameLocks noGrp="1"/>
          </p:cNvGraphicFramePr>
          <p:nvPr>
            <p:extLst/>
          </p:nvPr>
        </p:nvGraphicFramePr>
        <p:xfrm>
          <a:off x="127000" y="698500"/>
          <a:ext cx="8890000" cy="2006811"/>
        </p:xfrm>
        <a:graphic>
          <a:graphicData uri="http://schemas.openxmlformats.org/drawingml/2006/table">
            <a:tbl>
              <a:tblPr firstRow="1" bandRow="1">
                <a:tableStyleId>{5C22544A-7EE6-4342-B048-85BDC9FD1C3A}</a:tableStyleId>
              </a:tblPr>
              <a:tblGrid>
                <a:gridCol w="1444625">
                  <a:extLst>
                    <a:ext uri="{9D8B030D-6E8A-4147-A177-3AD203B41FA5}">
                      <a16:colId xmlns:a16="http://schemas.microsoft.com/office/drawing/2014/main" val="20000"/>
                    </a:ext>
                  </a:extLst>
                </a:gridCol>
                <a:gridCol w="7445375">
                  <a:extLst>
                    <a:ext uri="{9D8B030D-6E8A-4147-A177-3AD203B41FA5}">
                      <a16:colId xmlns:a16="http://schemas.microsoft.com/office/drawing/2014/main" val="20001"/>
                    </a:ext>
                  </a:extLst>
                </a:gridCol>
              </a:tblGrid>
              <a:tr h="571500">
                <a:tc>
                  <a:txBody>
                    <a:bodyPr/>
                    <a:lstStyle/>
                    <a:p>
                      <a:r>
                        <a:rPr lang="en-US" dirty="0" smtClean="0"/>
                        <a:t>What to do</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703792">
                <a:tc>
                  <a:txBody>
                    <a:bodyPr/>
                    <a:lstStyle/>
                    <a:p>
                      <a:r>
                        <a:rPr lang="en-US" dirty="0" smtClean="0"/>
                        <a:t>Engage with audience</a:t>
                      </a:r>
                      <a:endParaRPr lang="en-US" dirty="0"/>
                    </a:p>
                  </a:txBody>
                  <a:tcPr/>
                </a:tc>
                <a:tc>
                  <a:txBody>
                    <a:bodyPr/>
                    <a:lstStyle/>
                    <a:p>
                      <a:pPr marL="342900" indent="-342900">
                        <a:buFont typeface="+mj-lt"/>
                        <a:buAutoNum type="arabicPeriod"/>
                      </a:pPr>
                      <a:r>
                        <a:rPr lang="en-US" dirty="0" smtClean="0"/>
                        <a:t>Engage with audiences</a:t>
                      </a:r>
                      <a:r>
                        <a:rPr lang="en-US" baseline="0" dirty="0" smtClean="0"/>
                        <a:t> and take feedback</a:t>
                      </a:r>
                    </a:p>
                    <a:p>
                      <a:pPr marL="342900" indent="-342900">
                        <a:buFont typeface="+mj-lt"/>
                        <a:buAutoNum type="arabicPeriod"/>
                      </a:pPr>
                      <a:r>
                        <a:rPr lang="en-US" baseline="0" dirty="0" smtClean="0"/>
                        <a:t>Track engagement metrics</a:t>
                      </a:r>
                    </a:p>
                    <a:p>
                      <a:pPr marL="342900" indent="-342900">
                        <a:buFont typeface="+mj-lt"/>
                        <a:buAutoNum type="arabicPeriod"/>
                      </a:pPr>
                      <a:r>
                        <a:rPr lang="en-US" baseline="0" dirty="0" smtClean="0"/>
                        <a:t>Track KPIs</a:t>
                      </a:r>
                      <a:endParaRPr lang="en-US" dirty="0" smtClean="0"/>
                    </a:p>
                  </a:txBody>
                  <a:tcPr/>
                </a:tc>
                <a:extLst>
                  <a:ext uri="{0D108BD9-81ED-4DB2-BD59-A6C34878D82A}">
                    <a16:rowId xmlns:a16="http://schemas.microsoft.com/office/drawing/2014/main" val="10001"/>
                  </a:ext>
                </a:extLst>
              </a:tr>
              <a:tr h="703792">
                <a:tc>
                  <a:txBody>
                    <a:bodyPr/>
                    <a:lstStyle/>
                    <a:p>
                      <a:r>
                        <a:rPr lang="en-US" dirty="0" smtClean="0"/>
                        <a:t>Media Interactions</a:t>
                      </a:r>
                      <a:endParaRPr lang="en-US" dirty="0"/>
                    </a:p>
                  </a:txBody>
                  <a:tcPr/>
                </a:tc>
                <a:tc>
                  <a:txBody>
                    <a:bodyPr/>
                    <a:lstStyle/>
                    <a:p>
                      <a:pPr marL="342900" indent="-342900">
                        <a:buFont typeface="+mj-lt"/>
                        <a:buAutoNum type="arabicPeriod"/>
                      </a:pPr>
                      <a:r>
                        <a:rPr lang="en-US" dirty="0" smtClean="0"/>
                        <a:t>Share</a:t>
                      </a:r>
                      <a:r>
                        <a:rPr lang="en-US" baseline="0" dirty="0" smtClean="0"/>
                        <a:t> information about our service to the media</a:t>
                      </a:r>
                      <a:endParaRPr lang="en-US" dirty="0" smtClean="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139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Launch Plan</a:t>
            </a:r>
            <a:endParaRPr sz="300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111125" y="746124"/>
            <a:ext cx="8921750" cy="42703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smtClean="0">
                <a:latin typeface="Proxima Nova"/>
                <a:ea typeface="Proxima Nova"/>
                <a:cs typeface="Proxima Nova"/>
                <a:sym typeface="Proxima Nova"/>
              </a:rPr>
              <a:t>Post Launch Phase:</a:t>
            </a:r>
          </a:p>
          <a:p>
            <a:pPr marL="0" lvl="0" indent="0" algn="l" rtl="0">
              <a:spcBef>
                <a:spcPts val="0"/>
              </a:spcBef>
              <a:spcAft>
                <a:spcPts val="0"/>
              </a:spcAft>
              <a:buNone/>
            </a:pPr>
            <a:endParaRPr lang="en-GB" sz="1500" dirty="0">
              <a:latin typeface="Proxima Nova"/>
              <a:ea typeface="Proxima Nova"/>
              <a:cs typeface="Proxima Nova"/>
              <a:sym typeface="Proxima Nova"/>
            </a:endParaRPr>
          </a:p>
          <a:p>
            <a:pPr marL="0" lvl="0" indent="0" algn="l" rtl="0">
              <a:spcBef>
                <a:spcPts val="0"/>
              </a:spcBef>
              <a:spcAft>
                <a:spcPts val="0"/>
              </a:spcAft>
              <a:buNone/>
            </a:pPr>
            <a:r>
              <a:rPr lang="en-GB" sz="1500" dirty="0" smtClean="0">
                <a:latin typeface="Proxima Nova"/>
                <a:ea typeface="Proxima Nova"/>
                <a:cs typeface="Proxima Nova"/>
                <a:sym typeface="Proxima Nova"/>
              </a:rPr>
              <a:t>This is a very important phase as it helps us validate our hypothesis in real time and how customers are perceiving our product when compared with the competitors (both direct &amp; indirect).</a:t>
            </a:r>
            <a:endParaRPr sz="1500" dirty="0">
              <a:latin typeface="Proxima Nova"/>
              <a:ea typeface="Proxima Nova"/>
              <a:cs typeface="Proxima Nova"/>
              <a:sym typeface="Proxima Nova"/>
            </a:endParaRPr>
          </a:p>
        </p:txBody>
      </p:sp>
      <p:graphicFrame>
        <p:nvGraphicFramePr>
          <p:cNvPr id="2" name="Table 1"/>
          <p:cNvGraphicFramePr>
            <a:graphicFrameLocks noGrp="1"/>
          </p:cNvGraphicFramePr>
          <p:nvPr>
            <p:extLst/>
          </p:nvPr>
        </p:nvGraphicFramePr>
        <p:xfrm>
          <a:off x="111125" y="2047873"/>
          <a:ext cx="8890000" cy="2900471"/>
        </p:xfrm>
        <a:graphic>
          <a:graphicData uri="http://schemas.openxmlformats.org/drawingml/2006/table">
            <a:tbl>
              <a:tblPr firstRow="1" bandRow="1">
                <a:tableStyleId>{5C22544A-7EE6-4342-B048-85BDC9FD1C3A}</a:tableStyleId>
              </a:tblPr>
              <a:tblGrid>
                <a:gridCol w="1444625">
                  <a:extLst>
                    <a:ext uri="{9D8B030D-6E8A-4147-A177-3AD203B41FA5}">
                      <a16:colId xmlns:a16="http://schemas.microsoft.com/office/drawing/2014/main" val="20000"/>
                    </a:ext>
                  </a:extLst>
                </a:gridCol>
                <a:gridCol w="7445375">
                  <a:extLst>
                    <a:ext uri="{9D8B030D-6E8A-4147-A177-3AD203B41FA5}">
                      <a16:colId xmlns:a16="http://schemas.microsoft.com/office/drawing/2014/main" val="20001"/>
                    </a:ext>
                  </a:extLst>
                </a:gridCol>
              </a:tblGrid>
              <a:tr h="611531">
                <a:tc>
                  <a:txBody>
                    <a:bodyPr/>
                    <a:lstStyle/>
                    <a:p>
                      <a:r>
                        <a:rPr lang="en-US" dirty="0" smtClean="0"/>
                        <a:t>Things to do</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753090">
                <a:tc>
                  <a:txBody>
                    <a:bodyPr/>
                    <a:lstStyle/>
                    <a:p>
                      <a:r>
                        <a:rPr lang="en-US" dirty="0" smtClean="0"/>
                        <a:t>Define &amp; Measure KPIs</a:t>
                      </a:r>
                      <a:endParaRPr lang="en-US" dirty="0"/>
                    </a:p>
                  </a:txBody>
                  <a:tcPr/>
                </a:tc>
                <a:tc>
                  <a:txBody>
                    <a:bodyPr/>
                    <a:lstStyle/>
                    <a:p>
                      <a:pPr marL="342900" indent="-342900">
                        <a:buFont typeface="+mj-lt"/>
                        <a:buAutoNum type="arabicPeriod"/>
                      </a:pPr>
                      <a:r>
                        <a:rPr lang="en-US" dirty="0" smtClean="0"/>
                        <a:t>Track KPIs such as</a:t>
                      </a:r>
                      <a:r>
                        <a:rPr lang="en-US" baseline="0" dirty="0" smtClean="0"/>
                        <a:t> acquisition rate, adoption rate, conversion rate</a:t>
                      </a:r>
                    </a:p>
                    <a:p>
                      <a:pPr marL="342900" indent="-342900">
                        <a:buFont typeface="+mj-lt"/>
                        <a:buAutoNum type="arabicPeriod"/>
                      </a:pPr>
                      <a:r>
                        <a:rPr lang="en-US" baseline="0" dirty="0" smtClean="0"/>
                        <a:t>Use telemetry date to understand customer behavior pattern</a:t>
                      </a:r>
                      <a:endParaRPr lang="en-US" dirty="0"/>
                    </a:p>
                  </a:txBody>
                  <a:tcPr/>
                </a:tc>
                <a:extLst>
                  <a:ext uri="{0D108BD9-81ED-4DB2-BD59-A6C34878D82A}">
                    <a16:rowId xmlns:a16="http://schemas.microsoft.com/office/drawing/2014/main" val="10001"/>
                  </a:ext>
                </a:extLst>
              </a:tr>
              <a:tr h="782760">
                <a:tc>
                  <a:txBody>
                    <a:bodyPr/>
                    <a:lstStyle/>
                    <a:p>
                      <a:r>
                        <a:rPr lang="en-US" dirty="0" smtClean="0"/>
                        <a:t>Ensure</a:t>
                      </a:r>
                      <a:r>
                        <a:rPr lang="en-US" baseline="0" dirty="0" smtClean="0"/>
                        <a:t> Strong Customer Support System</a:t>
                      </a:r>
                      <a:endParaRPr lang="en-US" dirty="0"/>
                    </a:p>
                  </a:txBody>
                  <a:tcPr/>
                </a:tc>
                <a:tc>
                  <a:txBody>
                    <a:bodyPr/>
                    <a:lstStyle/>
                    <a:p>
                      <a:pPr marL="342900" indent="-342900">
                        <a:buFont typeface="+mj-lt"/>
                        <a:buAutoNum type="arabicPeriod"/>
                      </a:pPr>
                      <a:r>
                        <a:rPr lang="en-US" dirty="0" smtClean="0"/>
                        <a:t>Stream line customer support through phone/chat/email</a:t>
                      </a:r>
                    </a:p>
                    <a:p>
                      <a:pPr marL="342900" indent="-342900">
                        <a:buFont typeface="+mj-lt"/>
                        <a:buAutoNum type="arabicPeriod"/>
                      </a:pPr>
                      <a:r>
                        <a:rPr lang="en-US" dirty="0" smtClean="0"/>
                        <a:t>Train customer support team to handle complaints and inquiries</a:t>
                      </a:r>
                      <a:endParaRPr lang="en-US" dirty="0"/>
                    </a:p>
                  </a:txBody>
                  <a:tcPr/>
                </a:tc>
                <a:extLst>
                  <a:ext uri="{0D108BD9-81ED-4DB2-BD59-A6C34878D82A}">
                    <a16:rowId xmlns:a16="http://schemas.microsoft.com/office/drawing/2014/main" val="10002"/>
                  </a:ext>
                </a:extLst>
              </a:tr>
              <a:tr h="753090">
                <a:tc>
                  <a:txBody>
                    <a:bodyPr/>
                    <a:lstStyle/>
                    <a:p>
                      <a:r>
                        <a:rPr lang="en-US" dirty="0" smtClean="0"/>
                        <a:t>Listen to customers</a:t>
                      </a:r>
                      <a:endParaRPr lang="en-US" dirty="0"/>
                    </a:p>
                  </a:txBody>
                  <a:tcPr/>
                </a:tc>
                <a:tc>
                  <a:txBody>
                    <a:bodyPr/>
                    <a:lstStyle/>
                    <a:p>
                      <a:pPr marL="342900" indent="-342900">
                        <a:buFont typeface="+mj-lt"/>
                        <a:buAutoNum type="arabicPeriod"/>
                      </a:pPr>
                      <a:r>
                        <a:rPr lang="en-US" dirty="0" smtClean="0"/>
                        <a:t>Understand what customer pain points are in using our website/app</a:t>
                      </a:r>
                    </a:p>
                    <a:p>
                      <a:pPr marL="342900" indent="-342900">
                        <a:buFont typeface="+mj-lt"/>
                        <a:buAutoNum type="arabicPeriod"/>
                      </a:pPr>
                      <a:r>
                        <a:rPr lang="en-US" dirty="0" smtClean="0"/>
                        <a:t>Understand what our customer are expecting</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909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63"/>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Disclaimer</a:t>
            </a:r>
            <a:endParaRPr sz="3000"/>
          </a:p>
        </p:txBody>
      </p:sp>
      <p:sp>
        <p:nvSpPr>
          <p:cNvPr id="864" name="Google Shape;864;p63"/>
          <p:cNvSpPr txBox="1"/>
          <p:nvPr/>
        </p:nvSpPr>
        <p:spPr>
          <a:xfrm>
            <a:off x="0" y="600075"/>
            <a:ext cx="9144000" cy="45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IN" sz="1500">
                <a:solidFill>
                  <a:srgbClr val="454545"/>
                </a:solidFill>
                <a:highlight>
                  <a:srgbClr val="FFFFFF"/>
                </a:highlight>
                <a:latin typeface="Proxima Nova"/>
                <a:ea typeface="Proxima Nova"/>
                <a:cs typeface="Proxima Nova"/>
                <a:sym typeface="Proxima Nova"/>
              </a:rPr>
              <a:t>All content and material on the upGrad website is copyrighted material, either belonging to upGrad or its bonafide contributors and is purely for the dissemination of education. You are permitted to access print and download extracts from this site purely for your own education only and on the following basis:-</a:t>
            </a:r>
            <a:endParaRPr sz="1500">
              <a:solidFill>
                <a:srgbClr val="454545"/>
              </a:solidFill>
              <a:highlight>
                <a:srgbClr val="FFFFFF"/>
              </a:highlight>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endParaRPr sz="1500">
              <a:solidFill>
                <a:srgbClr val="454545"/>
              </a:solidFill>
              <a:highlight>
                <a:srgbClr val="FFFFFF"/>
              </a:highlight>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You can download this document from the website for self use only.</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copies of this document, in part or full, saved to disc or to any other storage medium may only be used for   subsequent, self viewing purposes or to print an individual extract or copy for non commercial personal use only.</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graphics, images or photographs from any accompanying text in this document will be used separately for unauthorised purposes.</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material in this document will be modified, adapted or altered in any way.</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part of this document or upGrad content may be reproduced or stored in any other web site or included in any public or private electronic retrieval system or service without upGrad’s prior written permission.</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rights not expressly granted in these terms are reserved.</a:t>
            </a:r>
            <a:endParaRPr sz="1500">
              <a:solidFill>
                <a:srgbClr val="454545"/>
              </a:solidFill>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8"/>
          <p:cNvSpPr txBox="1">
            <a:spLocks noGrp="1"/>
          </p:cNvSpPr>
          <p:nvPr>
            <p:ph type="title"/>
          </p:nvPr>
        </p:nvSpPr>
        <p:spPr>
          <a:xfrm>
            <a:off x="279497" y="111975"/>
            <a:ext cx="62892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Recap - AARRR Framework</a:t>
            </a:r>
            <a:endParaRPr sz="3000"/>
          </a:p>
        </p:txBody>
      </p:sp>
      <p:sp>
        <p:nvSpPr>
          <p:cNvPr id="641" name="Google Shape;641;p38"/>
          <p:cNvSpPr txBox="1"/>
          <p:nvPr/>
        </p:nvSpPr>
        <p:spPr>
          <a:xfrm>
            <a:off x="7007833" y="12656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Referral </a:t>
            </a:r>
            <a:endParaRPr sz="2400" b="1">
              <a:solidFill>
                <a:schemeClr val="dk1"/>
              </a:solidFill>
              <a:latin typeface="Proxima Nova"/>
              <a:ea typeface="Proxima Nova"/>
              <a:cs typeface="Proxima Nova"/>
              <a:sym typeface="Proxima Nova"/>
            </a:endParaRPr>
          </a:p>
        </p:txBody>
      </p:sp>
      <p:grpSp>
        <p:nvGrpSpPr>
          <p:cNvPr id="642" name="Google Shape;642;p38"/>
          <p:cNvGrpSpPr/>
          <p:nvPr/>
        </p:nvGrpSpPr>
        <p:grpSpPr>
          <a:xfrm rot="10800000">
            <a:off x="7129194" y="2164346"/>
            <a:ext cx="1507275" cy="1824175"/>
            <a:chOff x="1089590" y="2114854"/>
            <a:chExt cx="2009700" cy="2432233"/>
          </a:xfrm>
        </p:grpSpPr>
        <p:sp>
          <p:nvSpPr>
            <p:cNvPr id="643" name="Google Shape;643;p38"/>
            <p:cNvSpPr/>
            <p:nvPr/>
          </p:nvSpPr>
          <p:spPr>
            <a:xfrm>
              <a:off x="1947567" y="2330665"/>
              <a:ext cx="303900" cy="237900"/>
            </a:xfrm>
            <a:prstGeom prst="triangle">
              <a:avLst>
                <a:gd name="adj" fmla="val 50000"/>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4" name="Google Shape;644;p38"/>
            <p:cNvSpPr/>
            <p:nvPr/>
          </p:nvSpPr>
          <p:spPr>
            <a:xfrm rot="10800000">
              <a:off x="1089590" y="2537387"/>
              <a:ext cx="2009700" cy="20097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5" name="Google Shape;645;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6" name="Google Shape;646;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7" name="Google Shape;647;p38"/>
            <p:cNvSpPr/>
            <p:nvPr/>
          </p:nvSpPr>
          <p:spPr>
            <a:xfrm rot="10800000">
              <a:off x="2014685" y="2114854"/>
              <a:ext cx="159000" cy="1590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48" name="Google Shape;648;p38"/>
          <p:cNvSpPr/>
          <p:nvPr/>
        </p:nvSpPr>
        <p:spPr>
          <a:xfrm>
            <a:off x="7078774" y="2078625"/>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49" name="Google Shape;649;p38"/>
          <p:cNvSpPr/>
          <p:nvPr/>
        </p:nvSpPr>
        <p:spPr>
          <a:xfrm rot="5400000">
            <a:off x="7081852" y="2091377"/>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50" name="Google Shape;650;p38"/>
          <p:cNvSpPr/>
          <p:nvPr/>
        </p:nvSpPr>
        <p:spPr>
          <a:xfrm rot="10800000">
            <a:off x="7046686" y="2094842"/>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651" name="Google Shape;651;p38"/>
          <p:cNvGrpSpPr/>
          <p:nvPr/>
        </p:nvGrpSpPr>
        <p:grpSpPr>
          <a:xfrm>
            <a:off x="7837522" y="2019776"/>
            <a:ext cx="117951" cy="117951"/>
            <a:chOff x="2308991" y="5309569"/>
            <a:chExt cx="110400" cy="110400"/>
          </a:xfrm>
        </p:grpSpPr>
        <p:sp>
          <p:nvSpPr>
            <p:cNvPr id="652" name="Google Shape;652;p38"/>
            <p:cNvSpPr/>
            <p:nvPr/>
          </p:nvSpPr>
          <p:spPr>
            <a:xfrm rot="10800000" flipH="1">
              <a:off x="2308991" y="5309569"/>
              <a:ext cx="110400" cy="110400"/>
            </a:xfrm>
            <a:prstGeom prst="flowChartConnector">
              <a:avLst/>
            </a:prstGeom>
            <a:solidFill>
              <a:srgbClr val="FFFFFF"/>
            </a:solidFill>
            <a:ln w="19050" cap="flat" cmpd="sng">
              <a:solidFill>
                <a:srgbClr val="CE6EC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3" name="Google Shape;653;p38"/>
            <p:cNvSpPr/>
            <p:nvPr/>
          </p:nvSpPr>
          <p:spPr>
            <a:xfrm rot="10800000" flipH="1">
              <a:off x="2332889" y="5333669"/>
              <a:ext cx="62400" cy="624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grpSp>
        <p:nvGrpSpPr>
          <p:cNvPr id="654" name="Google Shape;654;p38"/>
          <p:cNvGrpSpPr/>
          <p:nvPr/>
        </p:nvGrpSpPr>
        <p:grpSpPr>
          <a:xfrm rot="10800000">
            <a:off x="7130665" y="2161335"/>
            <a:ext cx="1507275" cy="1824175"/>
            <a:chOff x="1089590" y="2114854"/>
            <a:chExt cx="2009700" cy="2432233"/>
          </a:xfrm>
        </p:grpSpPr>
        <p:sp>
          <p:nvSpPr>
            <p:cNvPr id="655" name="Google Shape;655;p38"/>
            <p:cNvSpPr/>
            <p:nvPr/>
          </p:nvSpPr>
          <p:spPr>
            <a:xfrm>
              <a:off x="1947567" y="2330665"/>
              <a:ext cx="303900" cy="237900"/>
            </a:xfrm>
            <a:prstGeom prst="triangle">
              <a:avLst>
                <a:gd name="adj" fmla="val 50000"/>
              </a:avLst>
            </a:prstGeom>
            <a:solidFill>
              <a:srgbClr val="EE283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6" name="Google Shape;656;p38"/>
            <p:cNvSpPr/>
            <p:nvPr/>
          </p:nvSpPr>
          <p:spPr>
            <a:xfrm rot="10800000">
              <a:off x="1089590" y="2537387"/>
              <a:ext cx="2009700" cy="2009700"/>
            </a:xfrm>
            <a:prstGeom prst="flowChartConnector">
              <a:avLst/>
            </a:prstGeom>
            <a:solidFill>
              <a:srgbClr val="EE283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7" name="Google Shape;65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8" name="Google Shape;658;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9" name="Google Shape;659;p38"/>
            <p:cNvSpPr/>
            <p:nvPr/>
          </p:nvSpPr>
          <p:spPr>
            <a:xfrm rot="10800000">
              <a:off x="2014685" y="2114854"/>
              <a:ext cx="159000" cy="159000"/>
            </a:xfrm>
            <a:prstGeom prst="flowChartConnector">
              <a:avLst/>
            </a:prstGeom>
            <a:solidFill>
              <a:srgbClr val="EE283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60" name="Google Shape;660;p38"/>
          <p:cNvSpPr/>
          <p:nvPr/>
        </p:nvSpPr>
        <p:spPr>
          <a:xfrm rot="-5400000">
            <a:off x="5382254" y="2149108"/>
            <a:ext cx="818387" cy="825922"/>
          </a:xfrm>
          <a:custGeom>
            <a:avLst/>
            <a:gdLst/>
            <a:ahLst/>
            <a:cxnLst/>
            <a:rect l="l" t="t" r="r" b="b"/>
            <a:pathLst>
              <a:path w="1091182" h="1101230" extrusionOk="0">
                <a:moveTo>
                  <a:pt x="0" y="10048"/>
                </a:moveTo>
                <a:cubicBezTo>
                  <a:pt x="602643" y="10048"/>
                  <a:pt x="1091182" y="498587"/>
                  <a:pt x="1091182" y="1101230"/>
                </a:cubicBezTo>
                <a:lnTo>
                  <a:pt x="1" y="1101230"/>
                </a:lnTo>
                <a:cubicBezTo>
                  <a:pt x="1" y="737503"/>
                  <a:pt x="0" y="373775"/>
                  <a:pt x="0" y="10048"/>
                </a:cubicBezTo>
                <a:close/>
              </a:path>
              <a:path w="1091182" h="1101230" fill="none" extrusionOk="0">
                <a:moveTo>
                  <a:pt x="85411" y="0"/>
                </a:moveTo>
                <a:cubicBezTo>
                  <a:pt x="587571" y="20096"/>
                  <a:pt x="1091182" y="498587"/>
                  <a:pt x="1091182" y="1101230"/>
                </a:cubicBezTo>
              </a:path>
            </a:pathLst>
          </a:custGeom>
          <a:noFill/>
          <a:ln w="63500" cap="rnd" cmpd="sng">
            <a:solidFill>
              <a:srgbClr val="0EC1C1"/>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61" name="Google Shape;661;p38"/>
          <p:cNvSpPr/>
          <p:nvPr/>
        </p:nvSpPr>
        <p:spPr>
          <a:xfrm>
            <a:off x="5397195" y="2151528"/>
            <a:ext cx="1636800" cy="1636800"/>
          </a:xfrm>
          <a:prstGeom prst="arc">
            <a:avLst>
              <a:gd name="adj1" fmla="val 16200000"/>
              <a:gd name="adj2" fmla="val 0"/>
            </a:avLst>
          </a:prstGeom>
          <a:noFill/>
          <a:ln w="63500" cap="rnd" cmpd="sng">
            <a:solidFill>
              <a:srgbClr val="0EC1C1"/>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62" name="Google Shape;662;p38"/>
          <p:cNvSpPr/>
          <p:nvPr/>
        </p:nvSpPr>
        <p:spPr>
          <a:xfrm>
            <a:off x="5558105" y="2718675"/>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1400" b="1">
                <a:solidFill>
                  <a:srgbClr val="3F3F3F"/>
                </a:solidFill>
                <a:latin typeface="Proxima Nova"/>
                <a:ea typeface="Proxima Nova"/>
                <a:cs typeface="Proxima Nova"/>
                <a:sym typeface="Proxima Nova"/>
              </a:rPr>
              <a:t>Find the core</a:t>
            </a:r>
            <a:endParaRPr sz="1100">
              <a:latin typeface="Proxima Nova"/>
              <a:ea typeface="Proxima Nova"/>
              <a:cs typeface="Proxima Nova"/>
              <a:sym typeface="Proxima Nova"/>
            </a:endParaRPr>
          </a:p>
          <a:p>
            <a:pPr marL="0" marR="0" lvl="0" indent="0" algn="ctr" rtl="0">
              <a:lnSpc>
                <a:spcPct val="107000"/>
              </a:lnSpc>
              <a:spcBef>
                <a:spcPts val="200"/>
              </a:spcBef>
              <a:spcAft>
                <a:spcPts val="0"/>
              </a:spcAft>
              <a:buNone/>
            </a:pPr>
            <a:r>
              <a:rPr lang="en-IN" sz="1400" b="1">
                <a:solidFill>
                  <a:srgbClr val="3F3F3F"/>
                </a:solidFill>
                <a:latin typeface="Proxima Nova"/>
                <a:ea typeface="Proxima Nova"/>
                <a:cs typeface="Proxima Nova"/>
                <a:sym typeface="Proxima Nova"/>
              </a:rPr>
              <a:t>Concept</a:t>
            </a:r>
            <a:endParaRPr sz="800" b="1">
              <a:solidFill>
                <a:srgbClr val="3F3F3F"/>
              </a:solidFill>
              <a:latin typeface="Proxima Nova"/>
              <a:ea typeface="Proxima Nova"/>
              <a:cs typeface="Proxima Nova"/>
              <a:sym typeface="Proxima Nova"/>
            </a:endParaRPr>
          </a:p>
        </p:txBody>
      </p:sp>
      <p:sp>
        <p:nvSpPr>
          <p:cNvPr id="663" name="Google Shape;663;p38"/>
          <p:cNvSpPr/>
          <p:nvPr/>
        </p:nvSpPr>
        <p:spPr>
          <a:xfrm rot="10800000">
            <a:off x="5378015" y="2129277"/>
            <a:ext cx="1636800" cy="1636800"/>
          </a:xfrm>
          <a:prstGeom prst="arc">
            <a:avLst>
              <a:gd name="adj1" fmla="val 16200000"/>
              <a:gd name="adj2" fmla="val 0"/>
            </a:avLst>
          </a:prstGeom>
          <a:noFill/>
          <a:ln w="63500" cap="rnd" cmpd="sng">
            <a:solidFill>
              <a:srgbClr val="23AE73"/>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664" name="Google Shape;664;p38"/>
          <p:cNvGrpSpPr/>
          <p:nvPr/>
        </p:nvGrpSpPr>
        <p:grpSpPr>
          <a:xfrm rot="10800000">
            <a:off x="5368357" y="2161035"/>
            <a:ext cx="1507275" cy="1824175"/>
            <a:chOff x="1089590" y="2114854"/>
            <a:chExt cx="2009700" cy="2432233"/>
          </a:xfrm>
        </p:grpSpPr>
        <p:sp>
          <p:nvSpPr>
            <p:cNvPr id="665" name="Google Shape;665;p38"/>
            <p:cNvSpPr/>
            <p:nvPr/>
          </p:nvSpPr>
          <p:spPr>
            <a:xfrm>
              <a:off x="1947567" y="2330665"/>
              <a:ext cx="303900" cy="237900"/>
            </a:xfrm>
            <a:prstGeom prst="triangle">
              <a:avLst>
                <a:gd name="adj" fmla="val 50000"/>
              </a:avLst>
            </a:prstGeom>
            <a:solidFill>
              <a:srgbClr val="23A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6" name="Google Shape;666;p38"/>
            <p:cNvSpPr/>
            <p:nvPr/>
          </p:nvSpPr>
          <p:spPr>
            <a:xfrm rot="10800000">
              <a:off x="1089590" y="2537387"/>
              <a:ext cx="2009700" cy="2009700"/>
            </a:xfrm>
            <a:prstGeom prst="flowChartConnector">
              <a:avLst/>
            </a:prstGeom>
            <a:solidFill>
              <a:srgbClr val="23A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7" name="Google Shape;66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8" name="Google Shape;668;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9" name="Google Shape;669;p38"/>
            <p:cNvSpPr/>
            <p:nvPr/>
          </p:nvSpPr>
          <p:spPr>
            <a:xfrm rot="10800000">
              <a:off x="2014685" y="2114854"/>
              <a:ext cx="159000" cy="159000"/>
            </a:xfrm>
            <a:prstGeom prst="flowChartConnector">
              <a:avLst/>
            </a:prstGeom>
            <a:solidFill>
              <a:srgbClr val="23A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70" name="Google Shape;670;p38"/>
          <p:cNvSpPr/>
          <p:nvPr/>
        </p:nvSpPr>
        <p:spPr>
          <a:xfrm>
            <a:off x="5535479" y="2449955"/>
            <a:ext cx="1279500" cy="5214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R</a:t>
            </a:r>
            <a:endParaRPr sz="1400" b="1">
              <a:solidFill>
                <a:srgbClr val="3F3F3F"/>
              </a:solidFill>
              <a:latin typeface="Proxima Nova"/>
              <a:ea typeface="Proxima Nova"/>
              <a:cs typeface="Proxima Nova"/>
              <a:sym typeface="Proxima Nova"/>
            </a:endParaRPr>
          </a:p>
        </p:txBody>
      </p:sp>
      <p:sp>
        <p:nvSpPr>
          <p:cNvPr id="671" name="Google Shape;671;p38"/>
          <p:cNvSpPr txBox="1"/>
          <p:nvPr/>
        </p:nvSpPr>
        <p:spPr>
          <a:xfrm>
            <a:off x="3735588" y="1260576"/>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Retention</a:t>
            </a:r>
            <a:endParaRPr sz="2400" b="1">
              <a:solidFill>
                <a:schemeClr val="dk1"/>
              </a:solidFill>
              <a:latin typeface="Proxima Nova"/>
              <a:ea typeface="Proxima Nova"/>
              <a:cs typeface="Proxima Nova"/>
              <a:sym typeface="Proxima Nova"/>
            </a:endParaRPr>
          </a:p>
        </p:txBody>
      </p:sp>
      <p:grpSp>
        <p:nvGrpSpPr>
          <p:cNvPr id="672" name="Google Shape;672;p38"/>
          <p:cNvGrpSpPr/>
          <p:nvPr/>
        </p:nvGrpSpPr>
        <p:grpSpPr>
          <a:xfrm>
            <a:off x="3796436" y="1911017"/>
            <a:ext cx="1507275" cy="1824175"/>
            <a:chOff x="1089590" y="2114854"/>
            <a:chExt cx="2009700" cy="2432233"/>
          </a:xfrm>
        </p:grpSpPr>
        <p:sp>
          <p:nvSpPr>
            <p:cNvPr id="673" name="Google Shape;673;p38"/>
            <p:cNvSpPr/>
            <p:nvPr/>
          </p:nvSpPr>
          <p:spPr>
            <a:xfrm>
              <a:off x="1947567" y="2330665"/>
              <a:ext cx="303900" cy="237900"/>
            </a:xfrm>
            <a:prstGeom prst="triangle">
              <a:avLst>
                <a:gd name="adj" fmla="val 50000"/>
              </a:avLst>
            </a:prstGeom>
            <a:solidFill>
              <a:srgbClr val="5A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4" name="Google Shape;674;p38"/>
            <p:cNvSpPr/>
            <p:nvPr/>
          </p:nvSpPr>
          <p:spPr>
            <a:xfrm rot="10800000">
              <a:off x="1089590" y="2537387"/>
              <a:ext cx="2009700" cy="2009700"/>
            </a:xfrm>
            <a:prstGeom prst="flowChartConnector">
              <a:avLst/>
            </a:prstGeom>
            <a:solidFill>
              <a:srgbClr val="5A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5" name="Google Shape;675;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6" name="Google Shape;676;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7" name="Google Shape;677;p38"/>
            <p:cNvSpPr/>
            <p:nvPr/>
          </p:nvSpPr>
          <p:spPr>
            <a:xfrm rot="10800000">
              <a:off x="2014685" y="2114854"/>
              <a:ext cx="159000" cy="159000"/>
            </a:xfrm>
            <a:prstGeom prst="flowChartConnector">
              <a:avLst/>
            </a:prstGeom>
            <a:solidFill>
              <a:srgbClr val="5A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78" name="Google Shape;678;p38"/>
          <p:cNvSpPr/>
          <p:nvPr/>
        </p:nvSpPr>
        <p:spPr>
          <a:xfrm rot="-5400000">
            <a:off x="3728672" y="2139374"/>
            <a:ext cx="818387" cy="818386"/>
          </a:xfrm>
          <a:custGeom>
            <a:avLst/>
            <a:gdLst/>
            <a:ahLst/>
            <a:cxnLst/>
            <a:rect l="l" t="t" r="r" b="b"/>
            <a:pathLst>
              <a:path w="1091182" h="1091182" extrusionOk="0">
                <a:moveTo>
                  <a:pt x="0" y="0"/>
                </a:moveTo>
                <a:cubicBezTo>
                  <a:pt x="602643" y="0"/>
                  <a:pt x="1091182" y="488539"/>
                  <a:pt x="1091182" y="1091182"/>
                </a:cubicBezTo>
                <a:lnTo>
                  <a:pt x="1" y="1091182"/>
                </a:lnTo>
                <a:cubicBezTo>
                  <a:pt x="1" y="727455"/>
                  <a:pt x="0" y="363727"/>
                  <a:pt x="0" y="0"/>
                </a:cubicBezTo>
                <a:close/>
              </a:path>
              <a:path w="1091182" h="1091182" fill="none" extrusionOk="0">
                <a:moveTo>
                  <a:pt x="100977" y="5609"/>
                </a:moveTo>
                <a:cubicBezTo>
                  <a:pt x="703620" y="5609"/>
                  <a:pt x="1091182" y="488539"/>
                  <a:pt x="1091182" y="1091182"/>
                </a:cubicBezTo>
              </a:path>
            </a:pathLst>
          </a:custGeom>
          <a:noFill/>
          <a:ln w="63500" cap="rnd" cmpd="sng">
            <a:solidFill>
              <a:srgbClr val="5A5A5A"/>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79" name="Google Shape;679;p38"/>
          <p:cNvSpPr/>
          <p:nvPr/>
        </p:nvSpPr>
        <p:spPr>
          <a:xfrm>
            <a:off x="3739844" y="2138025"/>
            <a:ext cx="1636800" cy="1636800"/>
          </a:xfrm>
          <a:prstGeom prst="arc">
            <a:avLst>
              <a:gd name="adj1" fmla="val 16200000"/>
              <a:gd name="adj2" fmla="val 0"/>
            </a:avLst>
          </a:prstGeom>
          <a:noFill/>
          <a:ln w="63500" cap="rnd" cmpd="sng">
            <a:solidFill>
              <a:srgbClr val="5A5A5A"/>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80" name="Google Shape;680;p38"/>
          <p:cNvSpPr/>
          <p:nvPr/>
        </p:nvSpPr>
        <p:spPr>
          <a:xfrm>
            <a:off x="3917658" y="2449948"/>
            <a:ext cx="1279500" cy="5214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R</a:t>
            </a:r>
            <a:endParaRPr sz="5400" b="1">
              <a:solidFill>
                <a:srgbClr val="3F3F3F"/>
              </a:solidFill>
              <a:latin typeface="Proxima Nova"/>
              <a:ea typeface="Proxima Nova"/>
              <a:cs typeface="Proxima Nova"/>
              <a:sym typeface="Proxima Nova"/>
            </a:endParaRPr>
          </a:p>
          <a:p>
            <a:pPr marL="0" marR="0" lvl="0" indent="0" algn="ctr" rtl="0">
              <a:lnSpc>
                <a:spcPct val="107000"/>
              </a:lnSpc>
              <a:spcBef>
                <a:spcPts val="200"/>
              </a:spcBef>
              <a:spcAft>
                <a:spcPts val="0"/>
              </a:spcAft>
              <a:buNone/>
            </a:pPr>
            <a:endParaRPr sz="1400" b="1">
              <a:solidFill>
                <a:srgbClr val="3F3F3F"/>
              </a:solidFill>
              <a:latin typeface="Proxima Nova"/>
              <a:ea typeface="Proxima Nova"/>
              <a:cs typeface="Proxima Nova"/>
              <a:sym typeface="Proxima Nova"/>
            </a:endParaRPr>
          </a:p>
        </p:txBody>
      </p:sp>
      <p:sp>
        <p:nvSpPr>
          <p:cNvPr id="681" name="Google Shape;681;p38"/>
          <p:cNvSpPr txBox="1"/>
          <p:nvPr/>
        </p:nvSpPr>
        <p:spPr>
          <a:xfrm>
            <a:off x="2107476" y="40759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Activation</a:t>
            </a:r>
            <a:endParaRPr sz="2400" b="1">
              <a:solidFill>
                <a:schemeClr val="dk1"/>
              </a:solidFill>
              <a:latin typeface="Proxima Nova"/>
              <a:ea typeface="Proxima Nova"/>
              <a:cs typeface="Proxima Nova"/>
              <a:sym typeface="Proxima Nova"/>
            </a:endParaRPr>
          </a:p>
        </p:txBody>
      </p:sp>
      <p:sp>
        <p:nvSpPr>
          <p:cNvPr id="682" name="Google Shape;682;p38"/>
          <p:cNvSpPr/>
          <p:nvPr/>
        </p:nvSpPr>
        <p:spPr>
          <a:xfrm rot="5400000">
            <a:off x="2088431" y="2126501"/>
            <a:ext cx="1636800" cy="1636800"/>
          </a:xfrm>
          <a:prstGeom prst="arc">
            <a:avLst>
              <a:gd name="adj1" fmla="val 16200000"/>
              <a:gd name="adj2" fmla="val 0"/>
            </a:avLst>
          </a:prstGeom>
          <a:noFill/>
          <a:ln w="63500" cap="rnd" cmpd="sng">
            <a:solidFill>
              <a:srgbClr val="4890E4"/>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83" name="Google Shape;683;p38"/>
          <p:cNvSpPr/>
          <p:nvPr/>
        </p:nvSpPr>
        <p:spPr>
          <a:xfrm rot="10800000">
            <a:off x="2099604" y="2125125"/>
            <a:ext cx="1636800" cy="1636800"/>
          </a:xfrm>
          <a:prstGeom prst="arc">
            <a:avLst>
              <a:gd name="adj1" fmla="val 16200000"/>
              <a:gd name="adj2" fmla="val 0"/>
            </a:avLst>
          </a:prstGeom>
          <a:noFill/>
          <a:ln w="63500" cap="rnd" cmpd="sng">
            <a:solidFill>
              <a:srgbClr val="4890E4"/>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684" name="Google Shape;684;p38"/>
          <p:cNvGrpSpPr/>
          <p:nvPr/>
        </p:nvGrpSpPr>
        <p:grpSpPr>
          <a:xfrm rot="10800000">
            <a:off x="2156245" y="2164346"/>
            <a:ext cx="1507275" cy="1824175"/>
            <a:chOff x="1089590" y="2114854"/>
            <a:chExt cx="2009700" cy="2432233"/>
          </a:xfrm>
        </p:grpSpPr>
        <p:sp>
          <p:nvSpPr>
            <p:cNvPr id="685" name="Google Shape;685;p38"/>
            <p:cNvSpPr/>
            <p:nvPr/>
          </p:nvSpPr>
          <p:spPr>
            <a:xfrm>
              <a:off x="1947567" y="2330665"/>
              <a:ext cx="303900" cy="237900"/>
            </a:xfrm>
            <a:prstGeom prst="triangle">
              <a:avLst>
                <a:gd name="adj" fmla="val 50000"/>
              </a:avLst>
            </a:prstGeom>
            <a:solidFill>
              <a:srgbClr val="4890E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6" name="Google Shape;686;p38"/>
            <p:cNvSpPr/>
            <p:nvPr/>
          </p:nvSpPr>
          <p:spPr>
            <a:xfrm rot="10800000">
              <a:off x="1089590" y="2537387"/>
              <a:ext cx="2009700" cy="2009700"/>
            </a:xfrm>
            <a:prstGeom prst="flowChartConnector">
              <a:avLst/>
            </a:prstGeom>
            <a:solidFill>
              <a:srgbClr val="4890E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7" name="Google Shape;68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8" name="Google Shape;688;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9" name="Google Shape;689;p38"/>
            <p:cNvSpPr/>
            <p:nvPr/>
          </p:nvSpPr>
          <p:spPr>
            <a:xfrm rot="10800000">
              <a:off x="2014685" y="2114854"/>
              <a:ext cx="159000" cy="159000"/>
            </a:xfrm>
            <a:prstGeom prst="flowChartConnector">
              <a:avLst/>
            </a:prstGeom>
            <a:solidFill>
              <a:srgbClr val="4890E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90" name="Google Shape;690;p38"/>
          <p:cNvSpPr/>
          <p:nvPr/>
        </p:nvSpPr>
        <p:spPr>
          <a:xfrm flipH="1">
            <a:off x="2270147" y="2460208"/>
            <a:ext cx="1279500" cy="8676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A</a:t>
            </a:r>
            <a:endParaRPr sz="5400" b="1">
              <a:solidFill>
                <a:srgbClr val="3F3F3F"/>
              </a:solidFill>
              <a:latin typeface="Proxima Nova"/>
              <a:ea typeface="Proxima Nova"/>
              <a:cs typeface="Proxima Nova"/>
              <a:sym typeface="Proxima Nova"/>
            </a:endParaRPr>
          </a:p>
        </p:txBody>
      </p:sp>
      <p:grpSp>
        <p:nvGrpSpPr>
          <p:cNvPr id="691" name="Google Shape;691;p38"/>
          <p:cNvGrpSpPr/>
          <p:nvPr/>
        </p:nvGrpSpPr>
        <p:grpSpPr>
          <a:xfrm>
            <a:off x="499705" y="1908390"/>
            <a:ext cx="1507275" cy="1824175"/>
            <a:chOff x="1089590" y="2114854"/>
            <a:chExt cx="2009700" cy="2432233"/>
          </a:xfrm>
        </p:grpSpPr>
        <p:sp>
          <p:nvSpPr>
            <p:cNvPr id="692" name="Google Shape;692;p38"/>
            <p:cNvSpPr/>
            <p:nvPr/>
          </p:nvSpPr>
          <p:spPr>
            <a:xfrm>
              <a:off x="1947567" y="2330665"/>
              <a:ext cx="303900" cy="237900"/>
            </a:xfrm>
            <a:prstGeom prst="triangle">
              <a:avLst>
                <a:gd name="adj" fmla="val 50000"/>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3" name="Google Shape;693;p38"/>
            <p:cNvSpPr/>
            <p:nvPr/>
          </p:nvSpPr>
          <p:spPr>
            <a:xfrm rot="10800000">
              <a:off x="1089590" y="2537387"/>
              <a:ext cx="2009700" cy="20097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4" name="Google Shape;694;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5" name="Google Shape;695;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6" name="Google Shape;696;p38"/>
            <p:cNvSpPr/>
            <p:nvPr/>
          </p:nvSpPr>
          <p:spPr>
            <a:xfrm rot="10800000">
              <a:off x="2014685" y="2114854"/>
              <a:ext cx="159000" cy="1590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97" name="Google Shape;697;p38"/>
          <p:cNvSpPr/>
          <p:nvPr/>
        </p:nvSpPr>
        <p:spPr>
          <a:xfrm rot="10800000">
            <a:off x="425348" y="2174180"/>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98" name="Google Shape;698;p38"/>
          <p:cNvSpPr/>
          <p:nvPr/>
        </p:nvSpPr>
        <p:spPr>
          <a:xfrm rot="-5400000">
            <a:off x="431940" y="2136720"/>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99" name="Google Shape;699;p38"/>
          <p:cNvSpPr/>
          <p:nvPr/>
        </p:nvSpPr>
        <p:spPr>
          <a:xfrm>
            <a:off x="443113" y="2135399"/>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700" name="Google Shape;700;p38"/>
          <p:cNvGrpSpPr/>
          <p:nvPr/>
        </p:nvGrpSpPr>
        <p:grpSpPr>
          <a:xfrm>
            <a:off x="1208055" y="3772325"/>
            <a:ext cx="117951" cy="117951"/>
            <a:chOff x="2308991" y="5309569"/>
            <a:chExt cx="110400" cy="110400"/>
          </a:xfrm>
        </p:grpSpPr>
        <p:sp>
          <p:nvSpPr>
            <p:cNvPr id="701" name="Google Shape;701;p38"/>
            <p:cNvSpPr/>
            <p:nvPr/>
          </p:nvSpPr>
          <p:spPr>
            <a:xfrm rot="10800000" flipH="1">
              <a:off x="2308991" y="5309569"/>
              <a:ext cx="110400" cy="110400"/>
            </a:xfrm>
            <a:prstGeom prst="flowChartConnector">
              <a:avLst/>
            </a:prstGeom>
            <a:solidFill>
              <a:srgbClr val="FFFFFF"/>
            </a:solidFill>
            <a:ln w="19050" cap="flat" cmpd="sng">
              <a:solidFill>
                <a:srgbClr val="F4AB3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702" name="Google Shape;702;p38"/>
            <p:cNvSpPr/>
            <p:nvPr/>
          </p:nvSpPr>
          <p:spPr>
            <a:xfrm rot="10800000" flipH="1">
              <a:off x="2332889" y="5333669"/>
              <a:ext cx="62400" cy="624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703" name="Google Shape;703;p38"/>
          <p:cNvSpPr/>
          <p:nvPr/>
        </p:nvSpPr>
        <p:spPr>
          <a:xfrm>
            <a:off x="603386" y="2449937"/>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A</a:t>
            </a:r>
            <a:endParaRPr sz="5400" b="1">
              <a:solidFill>
                <a:srgbClr val="3F3F3F"/>
              </a:solidFill>
              <a:latin typeface="Proxima Nova"/>
              <a:ea typeface="Proxima Nova"/>
              <a:cs typeface="Proxima Nova"/>
              <a:sym typeface="Proxima Nova"/>
            </a:endParaRPr>
          </a:p>
        </p:txBody>
      </p:sp>
      <p:sp>
        <p:nvSpPr>
          <p:cNvPr id="704" name="Google Shape;704;p38"/>
          <p:cNvSpPr/>
          <p:nvPr/>
        </p:nvSpPr>
        <p:spPr>
          <a:xfrm>
            <a:off x="7233922" y="2449975"/>
            <a:ext cx="1279500" cy="5214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R</a:t>
            </a:r>
            <a:endParaRPr sz="1400" b="1">
              <a:solidFill>
                <a:srgbClr val="3F3F3F"/>
              </a:solidFill>
              <a:latin typeface="Proxima Nova"/>
              <a:ea typeface="Proxima Nova"/>
              <a:cs typeface="Proxima Nova"/>
              <a:sym typeface="Proxima Nova"/>
            </a:endParaRPr>
          </a:p>
        </p:txBody>
      </p:sp>
      <p:sp>
        <p:nvSpPr>
          <p:cNvPr id="705" name="Google Shape;705;p38"/>
          <p:cNvSpPr txBox="1"/>
          <p:nvPr/>
        </p:nvSpPr>
        <p:spPr>
          <a:xfrm>
            <a:off x="443118" y="1265703"/>
            <a:ext cx="18225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Acquisition</a:t>
            </a:r>
            <a:endParaRPr sz="2400" b="1">
              <a:solidFill>
                <a:schemeClr val="dk1"/>
              </a:solidFill>
              <a:latin typeface="Proxima Nova"/>
              <a:ea typeface="Proxima Nova"/>
              <a:cs typeface="Proxima Nova"/>
              <a:sym typeface="Proxima Nova"/>
            </a:endParaRPr>
          </a:p>
        </p:txBody>
      </p:sp>
      <p:sp>
        <p:nvSpPr>
          <p:cNvPr id="706" name="Google Shape;706;p38"/>
          <p:cNvSpPr txBox="1"/>
          <p:nvPr/>
        </p:nvSpPr>
        <p:spPr>
          <a:xfrm>
            <a:off x="5393221" y="40759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Revenue </a:t>
            </a:r>
            <a:endParaRPr sz="2400" b="1">
              <a:solidFill>
                <a:schemeClr val="dk1"/>
              </a:solidFill>
              <a:latin typeface="Proxima Nova"/>
              <a:ea typeface="Proxima Nova"/>
              <a:cs typeface="Proxima Nova"/>
              <a:sym typeface="Proxima Nova"/>
            </a:endParaRPr>
          </a:p>
        </p:txBody>
      </p:sp>
      <p:sp>
        <p:nvSpPr>
          <p:cNvPr id="707" name="Google Shape;707;p38"/>
          <p:cNvSpPr/>
          <p:nvPr/>
        </p:nvSpPr>
        <p:spPr>
          <a:xfrm>
            <a:off x="1194403" y="1908463"/>
            <a:ext cx="117900" cy="117900"/>
          </a:xfrm>
          <a:prstGeom prst="flowChartConnector">
            <a:avLst/>
          </a:prstGeom>
          <a:solidFill>
            <a:srgbClr val="FFD966"/>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A5D4B-6222-44C4-B8EB-971724C4757A}"/>
              </a:ext>
            </a:extLst>
          </p:cNvPr>
          <p:cNvSpPr>
            <a:spLocks noGrp="1"/>
          </p:cNvSpPr>
          <p:nvPr>
            <p:ph type="body" idx="1"/>
          </p:nvPr>
        </p:nvSpPr>
        <p:spPr>
          <a:xfrm>
            <a:off x="1403499" y="1816100"/>
            <a:ext cx="6096000" cy="2619375"/>
          </a:xfrm>
        </p:spPr>
        <p:txBody>
          <a:bodyPr/>
          <a:lstStyle/>
          <a:p>
            <a:endParaRPr lang="en-US" dirty="0"/>
          </a:p>
        </p:txBody>
      </p:sp>
      <p:sp>
        <p:nvSpPr>
          <p:cNvPr id="3" name="Title 2">
            <a:extLst>
              <a:ext uri="{FF2B5EF4-FFF2-40B4-BE49-F238E27FC236}">
                <a16:creationId xmlns:a16="http://schemas.microsoft.com/office/drawing/2014/main" id="{97DECC57-2452-49D1-920B-BFF1B98DF0C7}"/>
              </a:ext>
            </a:extLst>
          </p:cNvPr>
          <p:cNvSpPr>
            <a:spLocks noGrp="1"/>
          </p:cNvSpPr>
          <p:nvPr>
            <p:ph type="title"/>
          </p:nvPr>
        </p:nvSpPr>
        <p:spPr/>
        <p:txBody>
          <a:bodyPr/>
          <a:lstStyle/>
          <a:p>
            <a:r>
              <a:rPr lang="en-US" dirty="0"/>
              <a:t>Acquisition Metrics</a:t>
            </a:r>
          </a:p>
        </p:txBody>
      </p:sp>
      <p:graphicFrame>
        <p:nvGraphicFramePr>
          <p:cNvPr id="4" name="Table 4">
            <a:extLst>
              <a:ext uri="{FF2B5EF4-FFF2-40B4-BE49-F238E27FC236}">
                <a16:creationId xmlns:a16="http://schemas.microsoft.com/office/drawing/2014/main" id="{EB9DA746-22B7-47B6-9687-50AD54ADC728}"/>
              </a:ext>
            </a:extLst>
          </p:cNvPr>
          <p:cNvGraphicFramePr>
            <a:graphicFrameLocks noGrp="1"/>
          </p:cNvGraphicFramePr>
          <p:nvPr>
            <p:extLst>
              <p:ext uri="{D42A27DB-BD31-4B8C-83A1-F6EECF244321}">
                <p14:modId xmlns:p14="http://schemas.microsoft.com/office/powerpoint/2010/main" val="1784395050"/>
              </p:ext>
            </p:extLst>
          </p:nvPr>
        </p:nvGraphicFramePr>
        <p:xfrm>
          <a:off x="196702" y="800542"/>
          <a:ext cx="8807599" cy="4292785"/>
        </p:xfrm>
        <a:graphic>
          <a:graphicData uri="http://schemas.openxmlformats.org/drawingml/2006/table">
            <a:tbl>
              <a:tblPr firstRow="1" bandRow="1">
                <a:tableStyleId>{5C22544A-7EE6-4342-B048-85BDC9FD1C3A}</a:tableStyleId>
              </a:tblPr>
              <a:tblGrid>
                <a:gridCol w="628798">
                  <a:extLst>
                    <a:ext uri="{9D8B030D-6E8A-4147-A177-3AD203B41FA5}">
                      <a16:colId xmlns:a16="http://schemas.microsoft.com/office/drawing/2014/main" val="20000"/>
                    </a:ext>
                  </a:extLst>
                </a:gridCol>
                <a:gridCol w="3611732">
                  <a:extLst>
                    <a:ext uri="{9D8B030D-6E8A-4147-A177-3AD203B41FA5}">
                      <a16:colId xmlns:a16="http://schemas.microsoft.com/office/drawing/2014/main" val="969668777"/>
                    </a:ext>
                  </a:extLst>
                </a:gridCol>
                <a:gridCol w="4567069">
                  <a:extLst>
                    <a:ext uri="{9D8B030D-6E8A-4147-A177-3AD203B41FA5}">
                      <a16:colId xmlns:a16="http://schemas.microsoft.com/office/drawing/2014/main" val="1591581942"/>
                    </a:ext>
                  </a:extLst>
                </a:gridCol>
              </a:tblGrid>
              <a:tr h="431358">
                <a:tc>
                  <a:txBody>
                    <a:bodyPr/>
                    <a:lstStyle/>
                    <a:p>
                      <a:pPr algn="ctr"/>
                      <a:endParaRPr lang="en-US" dirty="0" smtClean="0"/>
                    </a:p>
                    <a:p>
                      <a:pPr algn="ctr"/>
                      <a:r>
                        <a:rPr lang="en-US" dirty="0" smtClean="0"/>
                        <a:t>#</a:t>
                      </a:r>
                      <a:endParaRPr lang="en-US" dirty="0"/>
                    </a:p>
                  </a:txBody>
                  <a:tcPr/>
                </a:tc>
                <a:tc>
                  <a:txBody>
                    <a:bodyPr/>
                    <a:lstStyle/>
                    <a:p>
                      <a:endParaRPr lang="en-US" dirty="0"/>
                    </a:p>
                    <a:p>
                      <a:r>
                        <a:rPr lang="en-US" dirty="0"/>
                        <a:t> METRICS</a:t>
                      </a:r>
                    </a:p>
                  </a:txBody>
                  <a:tcPr/>
                </a:tc>
                <a:tc>
                  <a:txBody>
                    <a:bodyPr/>
                    <a:lstStyle/>
                    <a:p>
                      <a:endParaRPr lang="en-US" dirty="0"/>
                    </a:p>
                    <a:p>
                      <a:r>
                        <a:rPr lang="en-US" dirty="0"/>
                        <a:t> EXPLANATION</a:t>
                      </a:r>
                    </a:p>
                  </a:txBody>
                  <a:tcPr/>
                </a:tc>
                <a:extLst>
                  <a:ext uri="{0D108BD9-81ED-4DB2-BD59-A6C34878D82A}">
                    <a16:rowId xmlns:a16="http://schemas.microsoft.com/office/drawing/2014/main" val="2082410414"/>
                  </a:ext>
                </a:extLst>
              </a:tr>
              <a:tr h="1032736">
                <a:tc>
                  <a:txBody>
                    <a:bodyPr/>
                    <a:lstStyle/>
                    <a:p>
                      <a:pPr marL="0" indent="0" algn="ctr">
                        <a:buNone/>
                      </a:pPr>
                      <a:endParaRPr lang="en-US" dirty="0" smtClean="0"/>
                    </a:p>
                    <a:p>
                      <a:pPr marL="0" indent="0" algn="ctr">
                        <a:buNone/>
                      </a:pPr>
                      <a:endParaRPr lang="en-US" dirty="0" smtClean="0"/>
                    </a:p>
                    <a:p>
                      <a:pPr marL="0" indent="0" algn="ctr">
                        <a:buNone/>
                      </a:pPr>
                      <a:r>
                        <a:rPr lang="en-US" dirty="0" smtClean="0"/>
                        <a:t>1</a:t>
                      </a:r>
                      <a:endParaRPr lang="en-US" dirty="0"/>
                    </a:p>
                  </a:txBody>
                  <a:tcPr/>
                </a:tc>
                <a:tc>
                  <a:txBody>
                    <a:bodyPr/>
                    <a:lstStyle/>
                    <a:p>
                      <a:pPr marL="0" indent="0">
                        <a:buNone/>
                      </a:pPr>
                      <a:endParaRPr lang="en-US" dirty="0" smtClean="0"/>
                    </a:p>
                    <a:p>
                      <a:pPr marL="0" indent="0">
                        <a:buNone/>
                      </a:pPr>
                      <a:endParaRPr lang="en-US" dirty="0" smtClean="0"/>
                    </a:p>
                    <a:p>
                      <a:pPr marL="0" indent="0">
                        <a:buNone/>
                      </a:pPr>
                      <a:r>
                        <a:rPr lang="en-US" dirty="0" smtClean="0"/>
                        <a:t>Customer Acquisition Rate</a:t>
                      </a:r>
                      <a:endParaRPr lang="en-US" dirty="0"/>
                    </a:p>
                  </a:txBody>
                  <a:tcPr/>
                </a:tc>
                <a:tc>
                  <a:txBody>
                    <a:bodyPr/>
                    <a:lstStyle/>
                    <a:p>
                      <a:endParaRPr lang="en-US" dirty="0" smtClean="0"/>
                    </a:p>
                    <a:p>
                      <a:r>
                        <a:rPr lang="en-US" dirty="0" smtClean="0"/>
                        <a:t>The </a:t>
                      </a:r>
                      <a:r>
                        <a:rPr lang="en-US" dirty="0"/>
                        <a:t>most basic and important metric to be tracked in the initial stage of any online product is </a:t>
                      </a:r>
                      <a:r>
                        <a:rPr lang="en-US" dirty="0" smtClean="0"/>
                        <a:t>the rate at which the number of customers</a:t>
                      </a:r>
                      <a:r>
                        <a:rPr lang="en-US" baseline="0" dirty="0" smtClean="0"/>
                        <a:t> is increasing.</a:t>
                      </a:r>
                      <a:endParaRPr lang="en-US" dirty="0"/>
                    </a:p>
                  </a:txBody>
                  <a:tcPr/>
                </a:tc>
                <a:extLst>
                  <a:ext uri="{0D108BD9-81ED-4DB2-BD59-A6C34878D82A}">
                    <a16:rowId xmlns:a16="http://schemas.microsoft.com/office/drawing/2014/main" val="4067677786"/>
                  </a:ext>
                </a:extLst>
              </a:tr>
              <a:tr h="1370289">
                <a:tc>
                  <a:txBody>
                    <a:bodyPr/>
                    <a:lstStyle/>
                    <a:p>
                      <a:pPr algn="ctr"/>
                      <a:endParaRPr lang="en-US" dirty="0" smtClean="0"/>
                    </a:p>
                    <a:p>
                      <a:pPr algn="ctr"/>
                      <a:endParaRPr lang="en-US" dirty="0" smtClean="0"/>
                    </a:p>
                    <a:p>
                      <a:pPr algn="ctr"/>
                      <a:r>
                        <a:rPr lang="en-US" dirty="0" smtClean="0"/>
                        <a:t>2</a:t>
                      </a:r>
                      <a:endParaRPr lang="en-US" dirty="0"/>
                    </a:p>
                  </a:txBody>
                  <a:tcPr/>
                </a:tc>
                <a:tc>
                  <a:txBody>
                    <a:bodyPr/>
                    <a:lstStyle/>
                    <a:p>
                      <a:endParaRPr lang="en-US" dirty="0" smtClean="0"/>
                    </a:p>
                    <a:p>
                      <a:endParaRPr lang="en-US" dirty="0" smtClean="0"/>
                    </a:p>
                    <a:p>
                      <a:r>
                        <a:rPr lang="en-US" dirty="0" smtClean="0"/>
                        <a:t>Customer Acquisition Cost (CAC)</a:t>
                      </a:r>
                      <a:endParaRPr lang="en-US" dirty="0"/>
                    </a:p>
                  </a:txBody>
                  <a:tcPr/>
                </a:tc>
                <a:tc>
                  <a:txBody>
                    <a:bodyPr/>
                    <a:lstStyle/>
                    <a:p>
                      <a:endParaRPr lang="en-US" dirty="0" smtClean="0"/>
                    </a:p>
                    <a:p>
                      <a:r>
                        <a:rPr lang="en-US" dirty="0" smtClean="0"/>
                        <a:t>CAC is the cost incurred to acquire a single customer. This value calculated for various acquisition channels helps in filtering the better performing channels eventually reducing the CAC value</a:t>
                      </a:r>
                      <a:endParaRPr lang="en-US" dirty="0"/>
                    </a:p>
                  </a:txBody>
                  <a:tcPr/>
                </a:tc>
                <a:extLst>
                  <a:ext uri="{0D108BD9-81ED-4DB2-BD59-A6C34878D82A}">
                    <a16:rowId xmlns:a16="http://schemas.microsoft.com/office/drawing/2014/main" val="2041819117"/>
                  </a:ext>
                </a:extLst>
              </a:tr>
              <a:tr h="1117868">
                <a:tc>
                  <a:txBody>
                    <a:bodyPr/>
                    <a:lstStyle/>
                    <a:p>
                      <a:pPr algn="ctr"/>
                      <a:endParaRPr lang="en-US" dirty="0" smtClean="0"/>
                    </a:p>
                    <a:p>
                      <a:pPr algn="ctr"/>
                      <a:endParaRPr lang="en-US" dirty="0" smtClean="0"/>
                    </a:p>
                    <a:p>
                      <a:pPr algn="ctr"/>
                      <a:r>
                        <a:rPr lang="en-US" dirty="0" smtClean="0"/>
                        <a:t>3</a:t>
                      </a:r>
                      <a:endParaRPr lang="en-US" dirty="0"/>
                    </a:p>
                  </a:txBody>
                  <a:tcPr/>
                </a:tc>
                <a:tc>
                  <a:txBody>
                    <a:bodyPr/>
                    <a:lstStyle/>
                    <a:p>
                      <a:endParaRPr lang="en-US" dirty="0" smtClean="0"/>
                    </a:p>
                    <a:p>
                      <a:endParaRPr lang="en-US" dirty="0" smtClean="0"/>
                    </a:p>
                    <a:p>
                      <a:r>
                        <a:rPr lang="en-US" dirty="0" smtClean="0"/>
                        <a:t>Bounce Rate</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Bounce rate tells us how many users are leaving the app/website without any purchase. Reducing the bounce rate should be the highest priority as it is easy to convert a user to customer than to bring the user to visit the site for the first time.</a:t>
                      </a:r>
                      <a:r>
                        <a:rPr lang="en-US" sz="1400" b="0" i="0" u="none" strike="noStrike" cap="none" baseline="0" dirty="0" smtClean="0">
                          <a:solidFill>
                            <a:schemeClr val="dk1"/>
                          </a:solidFill>
                          <a:effectLst/>
                          <a:latin typeface="+mn-lt"/>
                          <a:ea typeface="+mn-ea"/>
                          <a:cs typeface="+mn-cs"/>
                          <a:sym typeface="Arial"/>
                        </a:rPr>
                        <a:t> A low bounce rate helps in generating more revenue.</a:t>
                      </a:r>
                      <a:endParaRPr lang="en-US" dirty="0"/>
                    </a:p>
                  </a:txBody>
                  <a:tcPr/>
                </a:tc>
                <a:extLst>
                  <a:ext uri="{0D108BD9-81ED-4DB2-BD59-A6C34878D82A}">
                    <a16:rowId xmlns:a16="http://schemas.microsoft.com/office/drawing/2014/main" val="2731809635"/>
                  </a:ext>
                </a:extLst>
              </a:tr>
            </a:tbl>
          </a:graphicData>
        </a:graphic>
      </p:graphicFrame>
    </p:spTree>
    <p:extLst>
      <p:ext uri="{BB962C8B-B14F-4D97-AF65-F5344CB8AC3E}">
        <p14:creationId xmlns:p14="http://schemas.microsoft.com/office/powerpoint/2010/main" val="202033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9"/>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Activation Metrics</a:t>
            </a:r>
            <a:endParaRPr sz="3000"/>
          </a:p>
        </p:txBody>
      </p:sp>
      <p:sp>
        <p:nvSpPr>
          <p:cNvPr id="713" name="Google Shape;713;p39"/>
          <p:cNvSpPr txBox="1"/>
          <p:nvPr/>
        </p:nvSpPr>
        <p:spPr>
          <a:xfrm>
            <a:off x="532950" y="966724"/>
            <a:ext cx="8167500" cy="3637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graphicFrame>
        <p:nvGraphicFramePr>
          <p:cNvPr id="5" name="Table 4">
            <a:extLst>
              <a:ext uri="{FF2B5EF4-FFF2-40B4-BE49-F238E27FC236}">
                <a16:creationId xmlns:a16="http://schemas.microsoft.com/office/drawing/2014/main" id="{EB9DA746-22B7-47B6-9687-50AD54ADC728}"/>
              </a:ext>
            </a:extLst>
          </p:cNvPr>
          <p:cNvGraphicFramePr>
            <a:graphicFrameLocks noGrp="1"/>
          </p:cNvGraphicFramePr>
          <p:nvPr>
            <p:extLst>
              <p:ext uri="{D42A27DB-BD31-4B8C-83A1-F6EECF244321}">
                <p14:modId xmlns:p14="http://schemas.microsoft.com/office/powerpoint/2010/main" val="2559981622"/>
              </p:ext>
            </p:extLst>
          </p:nvPr>
        </p:nvGraphicFramePr>
        <p:xfrm>
          <a:off x="196702" y="800542"/>
          <a:ext cx="8807599" cy="4079425"/>
        </p:xfrm>
        <a:graphic>
          <a:graphicData uri="http://schemas.openxmlformats.org/drawingml/2006/table">
            <a:tbl>
              <a:tblPr firstRow="1" bandRow="1">
                <a:tableStyleId>{5C22544A-7EE6-4342-B048-85BDC9FD1C3A}</a:tableStyleId>
              </a:tblPr>
              <a:tblGrid>
                <a:gridCol w="628798">
                  <a:extLst>
                    <a:ext uri="{9D8B030D-6E8A-4147-A177-3AD203B41FA5}">
                      <a16:colId xmlns:a16="http://schemas.microsoft.com/office/drawing/2014/main" val="20000"/>
                    </a:ext>
                  </a:extLst>
                </a:gridCol>
                <a:gridCol w="3611732">
                  <a:extLst>
                    <a:ext uri="{9D8B030D-6E8A-4147-A177-3AD203B41FA5}">
                      <a16:colId xmlns:a16="http://schemas.microsoft.com/office/drawing/2014/main" val="969668777"/>
                    </a:ext>
                  </a:extLst>
                </a:gridCol>
                <a:gridCol w="4567069">
                  <a:extLst>
                    <a:ext uri="{9D8B030D-6E8A-4147-A177-3AD203B41FA5}">
                      <a16:colId xmlns:a16="http://schemas.microsoft.com/office/drawing/2014/main" val="1591581942"/>
                    </a:ext>
                  </a:extLst>
                </a:gridCol>
              </a:tblGrid>
              <a:tr h="431358">
                <a:tc>
                  <a:txBody>
                    <a:bodyPr/>
                    <a:lstStyle/>
                    <a:p>
                      <a:pPr algn="ctr"/>
                      <a:endParaRPr lang="en-US" dirty="0" smtClean="0"/>
                    </a:p>
                    <a:p>
                      <a:pPr algn="ctr"/>
                      <a:r>
                        <a:rPr lang="en-US" dirty="0" smtClean="0"/>
                        <a:t>#</a:t>
                      </a:r>
                      <a:endParaRPr lang="en-US" dirty="0"/>
                    </a:p>
                  </a:txBody>
                  <a:tcPr/>
                </a:tc>
                <a:tc>
                  <a:txBody>
                    <a:bodyPr/>
                    <a:lstStyle/>
                    <a:p>
                      <a:endParaRPr lang="en-US" dirty="0"/>
                    </a:p>
                    <a:p>
                      <a:r>
                        <a:rPr lang="en-US" dirty="0"/>
                        <a:t> METRICS</a:t>
                      </a:r>
                    </a:p>
                  </a:txBody>
                  <a:tcPr/>
                </a:tc>
                <a:tc>
                  <a:txBody>
                    <a:bodyPr/>
                    <a:lstStyle/>
                    <a:p>
                      <a:endParaRPr lang="en-US" dirty="0"/>
                    </a:p>
                    <a:p>
                      <a:r>
                        <a:rPr lang="en-US" dirty="0"/>
                        <a:t> EXPLANATION</a:t>
                      </a:r>
                    </a:p>
                  </a:txBody>
                  <a:tcPr/>
                </a:tc>
                <a:extLst>
                  <a:ext uri="{0D108BD9-81ED-4DB2-BD59-A6C34878D82A}">
                    <a16:rowId xmlns:a16="http://schemas.microsoft.com/office/drawing/2014/main" val="2082410414"/>
                  </a:ext>
                </a:extLst>
              </a:tr>
              <a:tr h="1032736">
                <a:tc>
                  <a:txBody>
                    <a:bodyPr/>
                    <a:lstStyle/>
                    <a:p>
                      <a:pPr marL="0" indent="0" algn="ctr">
                        <a:buNone/>
                      </a:pPr>
                      <a:endParaRPr lang="en-US" dirty="0" smtClean="0"/>
                    </a:p>
                    <a:p>
                      <a:pPr marL="0" indent="0" algn="ctr">
                        <a:buNone/>
                      </a:pPr>
                      <a:endParaRPr lang="en-US" dirty="0" smtClean="0"/>
                    </a:p>
                    <a:p>
                      <a:pPr marL="0" indent="0" algn="ctr">
                        <a:buNone/>
                      </a:pPr>
                      <a:r>
                        <a:rPr lang="en-US" dirty="0" smtClean="0"/>
                        <a:t>1</a:t>
                      </a:r>
                      <a:endParaRPr lang="en-US" dirty="0"/>
                    </a:p>
                  </a:txBody>
                  <a:tcPr/>
                </a:tc>
                <a:tc>
                  <a:txBody>
                    <a:bodyPr/>
                    <a:lstStyle/>
                    <a:p>
                      <a:pPr marL="0" indent="0" algn="ctr">
                        <a:buNone/>
                      </a:pPr>
                      <a:r>
                        <a:rPr lang="en-US" dirty="0" smtClean="0"/>
                        <a:t>Number of users who ordered for the first time</a:t>
                      </a:r>
                      <a:endParaRPr lang="en-US" dirty="0"/>
                    </a:p>
                  </a:txBody>
                  <a:tcPr anchor="ctr"/>
                </a:tc>
                <a:tc>
                  <a:txBody>
                    <a:bodyPr/>
                    <a:lstStyle/>
                    <a:p>
                      <a:r>
                        <a:rPr lang="en-US" dirty="0" smtClean="0"/>
                        <a:t>This</a:t>
                      </a:r>
                      <a:r>
                        <a:rPr lang="en-US" baseline="0" dirty="0" smtClean="0"/>
                        <a:t> metrics helps us to identify of all the users who visited our website/app, how many users took our service for the first time. A low rate indicates that more and more people are not taking our service.</a:t>
                      </a:r>
                      <a:endParaRPr lang="en-US" dirty="0"/>
                    </a:p>
                  </a:txBody>
                  <a:tcPr/>
                </a:tc>
                <a:extLst>
                  <a:ext uri="{0D108BD9-81ED-4DB2-BD59-A6C34878D82A}">
                    <a16:rowId xmlns:a16="http://schemas.microsoft.com/office/drawing/2014/main" val="4067677786"/>
                  </a:ext>
                </a:extLst>
              </a:tr>
              <a:tr h="1370289">
                <a:tc>
                  <a:txBody>
                    <a:bodyPr/>
                    <a:lstStyle/>
                    <a:p>
                      <a:pPr algn="ctr"/>
                      <a:endParaRPr lang="en-US" dirty="0" smtClean="0"/>
                    </a:p>
                    <a:p>
                      <a:pPr algn="ctr"/>
                      <a:endParaRPr lang="en-US" dirty="0" smtClean="0"/>
                    </a:p>
                    <a:p>
                      <a:pPr algn="ctr"/>
                      <a:r>
                        <a:rPr lang="en-US" dirty="0" smtClean="0"/>
                        <a:t>2</a:t>
                      </a:r>
                      <a:endParaRPr lang="en-US" dirty="0"/>
                    </a:p>
                  </a:txBody>
                  <a:tcPr/>
                </a:tc>
                <a:tc>
                  <a:txBody>
                    <a:bodyPr/>
                    <a:lstStyle/>
                    <a:p>
                      <a:pPr algn="ctr"/>
                      <a:r>
                        <a:rPr lang="en-US" dirty="0" smtClean="0"/>
                        <a:t>Number of users who searched for a restaurant or dish for the first time</a:t>
                      </a:r>
                      <a:endParaRPr lang="en-US" dirty="0"/>
                    </a:p>
                  </a:txBody>
                  <a:tcPr anchor="ctr"/>
                </a:tc>
                <a:tc>
                  <a:txBody>
                    <a:bodyPr/>
                    <a:lstStyle/>
                    <a:p>
                      <a:endParaRPr lang="en-US" dirty="0" smtClean="0"/>
                    </a:p>
                    <a:p>
                      <a:r>
                        <a:rPr lang="en-US" dirty="0" smtClean="0"/>
                        <a:t>This metric is similar to the one above but this metric helps us identify how many users are actually willing to take</a:t>
                      </a:r>
                      <a:r>
                        <a:rPr lang="en-US" baseline="0" dirty="0" smtClean="0"/>
                        <a:t> our service.</a:t>
                      </a:r>
                      <a:endParaRPr lang="en-US" dirty="0"/>
                    </a:p>
                  </a:txBody>
                  <a:tcPr/>
                </a:tc>
                <a:extLst>
                  <a:ext uri="{0D108BD9-81ED-4DB2-BD59-A6C34878D82A}">
                    <a16:rowId xmlns:a16="http://schemas.microsoft.com/office/drawing/2014/main" val="2041819117"/>
                  </a:ext>
                </a:extLst>
              </a:tr>
              <a:tr h="1117868">
                <a:tc>
                  <a:txBody>
                    <a:bodyPr/>
                    <a:lstStyle/>
                    <a:p>
                      <a:pPr algn="ctr"/>
                      <a:endParaRPr lang="en-US" dirty="0" smtClean="0"/>
                    </a:p>
                    <a:p>
                      <a:pPr algn="ctr"/>
                      <a:endParaRPr lang="en-US" dirty="0" smtClean="0"/>
                    </a:p>
                    <a:p>
                      <a:pPr algn="ctr"/>
                      <a:r>
                        <a:rPr lang="en-US" dirty="0" smtClean="0"/>
                        <a:t>3</a:t>
                      </a:r>
                      <a:endParaRPr lang="en-US" dirty="0"/>
                    </a:p>
                  </a:txBody>
                  <a:tcPr/>
                </a:tc>
                <a:tc>
                  <a:txBody>
                    <a:bodyPr/>
                    <a:lstStyle/>
                    <a:p>
                      <a:pPr algn="ctr"/>
                      <a:r>
                        <a:rPr lang="en-US" dirty="0" smtClean="0"/>
                        <a:t>Rate at which number of users who ordered for the first time is increasing for a specific period of time</a:t>
                      </a:r>
                      <a:endParaRPr lang="en-US" dirty="0"/>
                    </a:p>
                  </a:txBody>
                  <a:tcPr anchor="ctr"/>
                </a:tc>
                <a:tc>
                  <a:txBody>
                    <a:bodyPr/>
                    <a:lstStyle/>
                    <a:p>
                      <a:r>
                        <a:rPr lang="en-US" dirty="0" smtClean="0"/>
                        <a:t>This</a:t>
                      </a:r>
                      <a:r>
                        <a:rPr lang="en-US" baseline="0" dirty="0" smtClean="0"/>
                        <a:t> metric helps in identifying whether our efforts to improve conversions are fruitful or not. If the rate at which number of users who ordered for the first time is increasing then it means we are moving in the right direction.</a:t>
                      </a:r>
                      <a:endParaRPr lang="en-US" dirty="0" smtClean="0"/>
                    </a:p>
                  </a:txBody>
                  <a:tcPr/>
                </a:tc>
                <a:extLst>
                  <a:ext uri="{0D108BD9-81ED-4DB2-BD59-A6C34878D82A}">
                    <a16:rowId xmlns:a16="http://schemas.microsoft.com/office/drawing/2014/main" val="273180963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0"/>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Retention Metrics</a:t>
            </a:r>
            <a:endParaRPr sz="3000"/>
          </a:p>
        </p:txBody>
      </p:sp>
      <p:sp>
        <p:nvSpPr>
          <p:cNvPr id="719" name="Google Shape;719;p40"/>
          <p:cNvSpPr txBox="1"/>
          <p:nvPr/>
        </p:nvSpPr>
        <p:spPr>
          <a:xfrm>
            <a:off x="532950" y="966724"/>
            <a:ext cx="8167500" cy="37222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graphicFrame>
        <p:nvGraphicFramePr>
          <p:cNvPr id="5" name="Table 4">
            <a:extLst>
              <a:ext uri="{FF2B5EF4-FFF2-40B4-BE49-F238E27FC236}">
                <a16:creationId xmlns:a16="http://schemas.microsoft.com/office/drawing/2014/main" id="{EB9DA746-22B7-47B6-9687-50AD54ADC728}"/>
              </a:ext>
            </a:extLst>
          </p:cNvPr>
          <p:cNvGraphicFramePr>
            <a:graphicFrameLocks noGrp="1"/>
          </p:cNvGraphicFramePr>
          <p:nvPr>
            <p:extLst>
              <p:ext uri="{D42A27DB-BD31-4B8C-83A1-F6EECF244321}">
                <p14:modId xmlns:p14="http://schemas.microsoft.com/office/powerpoint/2010/main" val="2147067606"/>
              </p:ext>
            </p:extLst>
          </p:nvPr>
        </p:nvGraphicFramePr>
        <p:xfrm>
          <a:off x="196702" y="800542"/>
          <a:ext cx="8807599" cy="3757715"/>
        </p:xfrm>
        <a:graphic>
          <a:graphicData uri="http://schemas.openxmlformats.org/drawingml/2006/table">
            <a:tbl>
              <a:tblPr firstRow="1" bandRow="1">
                <a:tableStyleId>{5C22544A-7EE6-4342-B048-85BDC9FD1C3A}</a:tableStyleId>
              </a:tblPr>
              <a:tblGrid>
                <a:gridCol w="628798">
                  <a:extLst>
                    <a:ext uri="{9D8B030D-6E8A-4147-A177-3AD203B41FA5}">
                      <a16:colId xmlns:a16="http://schemas.microsoft.com/office/drawing/2014/main" val="20000"/>
                    </a:ext>
                  </a:extLst>
                </a:gridCol>
                <a:gridCol w="3611732">
                  <a:extLst>
                    <a:ext uri="{9D8B030D-6E8A-4147-A177-3AD203B41FA5}">
                      <a16:colId xmlns:a16="http://schemas.microsoft.com/office/drawing/2014/main" val="969668777"/>
                    </a:ext>
                  </a:extLst>
                </a:gridCol>
                <a:gridCol w="4567069">
                  <a:extLst>
                    <a:ext uri="{9D8B030D-6E8A-4147-A177-3AD203B41FA5}">
                      <a16:colId xmlns:a16="http://schemas.microsoft.com/office/drawing/2014/main" val="1591581942"/>
                    </a:ext>
                  </a:extLst>
                </a:gridCol>
              </a:tblGrid>
              <a:tr h="431358">
                <a:tc>
                  <a:txBody>
                    <a:bodyPr/>
                    <a:lstStyle/>
                    <a:p>
                      <a:pPr algn="ctr"/>
                      <a:endParaRPr lang="en-US" dirty="0" smtClean="0"/>
                    </a:p>
                    <a:p>
                      <a:pPr algn="ctr"/>
                      <a:r>
                        <a:rPr lang="en-US" dirty="0" smtClean="0"/>
                        <a:t>#</a:t>
                      </a:r>
                      <a:endParaRPr lang="en-US" dirty="0"/>
                    </a:p>
                  </a:txBody>
                  <a:tcPr/>
                </a:tc>
                <a:tc>
                  <a:txBody>
                    <a:bodyPr/>
                    <a:lstStyle/>
                    <a:p>
                      <a:endParaRPr lang="en-US" dirty="0"/>
                    </a:p>
                    <a:p>
                      <a:r>
                        <a:rPr lang="en-US" dirty="0"/>
                        <a:t> METRICS</a:t>
                      </a:r>
                    </a:p>
                  </a:txBody>
                  <a:tcPr/>
                </a:tc>
                <a:tc>
                  <a:txBody>
                    <a:bodyPr/>
                    <a:lstStyle/>
                    <a:p>
                      <a:endParaRPr lang="en-US" dirty="0"/>
                    </a:p>
                    <a:p>
                      <a:r>
                        <a:rPr lang="en-US" dirty="0"/>
                        <a:t> EXPLANATION</a:t>
                      </a:r>
                    </a:p>
                  </a:txBody>
                  <a:tcPr/>
                </a:tc>
                <a:extLst>
                  <a:ext uri="{0D108BD9-81ED-4DB2-BD59-A6C34878D82A}">
                    <a16:rowId xmlns:a16="http://schemas.microsoft.com/office/drawing/2014/main" val="2082410414"/>
                  </a:ext>
                </a:extLst>
              </a:tr>
              <a:tr h="751398">
                <a:tc>
                  <a:txBody>
                    <a:bodyPr/>
                    <a:lstStyle/>
                    <a:p>
                      <a:pPr marL="0" indent="0" algn="ctr">
                        <a:buNone/>
                      </a:pPr>
                      <a:endParaRPr lang="en-US" dirty="0" smtClean="0"/>
                    </a:p>
                    <a:p>
                      <a:pPr marL="0" indent="0" algn="ctr">
                        <a:buNone/>
                      </a:pPr>
                      <a:endParaRPr lang="en-US" dirty="0" smtClean="0"/>
                    </a:p>
                    <a:p>
                      <a:pPr marL="0" indent="0" algn="ctr">
                        <a:buNone/>
                      </a:pPr>
                      <a:r>
                        <a:rPr lang="en-US" dirty="0" smtClean="0"/>
                        <a:t>1</a:t>
                      </a:r>
                      <a:endParaRPr lang="en-US" dirty="0"/>
                    </a:p>
                  </a:txBody>
                  <a:tcPr/>
                </a:tc>
                <a:tc>
                  <a:txBody>
                    <a:bodyPr/>
                    <a:lstStyle/>
                    <a:p>
                      <a:pPr marL="0" indent="0">
                        <a:buNone/>
                      </a:pPr>
                      <a:endParaRPr lang="en-US" dirty="0" smtClean="0"/>
                    </a:p>
                    <a:p>
                      <a:pPr marL="0" indent="0">
                        <a:buNone/>
                      </a:pPr>
                      <a:r>
                        <a:rPr lang="en-US" dirty="0" smtClean="0"/>
                        <a:t>Daily/Weekly/Monthly active users</a:t>
                      </a:r>
                      <a:endParaRPr lang="en-US" dirty="0"/>
                    </a:p>
                  </a:txBody>
                  <a:tcPr/>
                </a:tc>
                <a:tc>
                  <a:txBody>
                    <a:bodyPr/>
                    <a:lstStyle/>
                    <a:p>
                      <a:r>
                        <a:rPr lang="en-US" dirty="0" smtClean="0"/>
                        <a:t>An increasing active user base is a good sign for a growing company.</a:t>
                      </a:r>
                      <a:endParaRPr lang="en-US" dirty="0"/>
                    </a:p>
                  </a:txBody>
                  <a:tcPr/>
                </a:tc>
                <a:extLst>
                  <a:ext uri="{0D108BD9-81ED-4DB2-BD59-A6C34878D82A}">
                    <a16:rowId xmlns:a16="http://schemas.microsoft.com/office/drawing/2014/main" val="4067677786"/>
                  </a:ext>
                </a:extLst>
              </a:tr>
              <a:tr h="1370289">
                <a:tc>
                  <a:txBody>
                    <a:bodyPr/>
                    <a:lstStyle/>
                    <a:p>
                      <a:pPr algn="ctr"/>
                      <a:endParaRPr lang="en-US" dirty="0" smtClean="0"/>
                    </a:p>
                    <a:p>
                      <a:pPr algn="ctr"/>
                      <a:endParaRPr lang="en-US" dirty="0" smtClean="0"/>
                    </a:p>
                    <a:p>
                      <a:pPr algn="ctr"/>
                      <a:r>
                        <a:rPr lang="en-US" dirty="0" smtClean="0"/>
                        <a:t>2</a:t>
                      </a:r>
                      <a:endParaRPr lang="en-US" dirty="0"/>
                    </a:p>
                  </a:txBody>
                  <a:tcPr/>
                </a:tc>
                <a:tc>
                  <a:txBody>
                    <a:bodyPr/>
                    <a:lstStyle/>
                    <a:p>
                      <a:endParaRPr lang="en-US" dirty="0" smtClean="0"/>
                    </a:p>
                    <a:p>
                      <a:endParaRPr lang="en-US" dirty="0" smtClean="0"/>
                    </a:p>
                    <a:p>
                      <a:r>
                        <a:rPr lang="en-US" dirty="0" smtClean="0"/>
                        <a:t>Churn Rate of existing customers</a:t>
                      </a:r>
                      <a:endParaRPr lang="en-US" dirty="0"/>
                    </a:p>
                  </a:txBody>
                  <a:tcPr/>
                </a:tc>
                <a:tc>
                  <a:txBody>
                    <a:bodyPr/>
                    <a:lstStyle/>
                    <a:p>
                      <a:endParaRPr lang="en-US" dirty="0" smtClean="0"/>
                    </a:p>
                    <a:p>
                      <a:r>
                        <a:rPr lang="en-US" dirty="0" smtClean="0"/>
                        <a:t>This metric tells us how many existing customers are not opting our</a:t>
                      </a:r>
                      <a:r>
                        <a:rPr lang="en-US" baseline="0" dirty="0" smtClean="0"/>
                        <a:t> service again.</a:t>
                      </a:r>
                      <a:endParaRPr lang="en-US" dirty="0"/>
                    </a:p>
                  </a:txBody>
                  <a:tcPr/>
                </a:tc>
                <a:extLst>
                  <a:ext uri="{0D108BD9-81ED-4DB2-BD59-A6C34878D82A}">
                    <a16:rowId xmlns:a16="http://schemas.microsoft.com/office/drawing/2014/main" val="2041819117"/>
                  </a:ext>
                </a:extLst>
              </a:tr>
              <a:tr h="1117868">
                <a:tc>
                  <a:txBody>
                    <a:bodyPr/>
                    <a:lstStyle/>
                    <a:p>
                      <a:pPr algn="ctr"/>
                      <a:endParaRPr lang="en-US" dirty="0" smtClean="0"/>
                    </a:p>
                    <a:p>
                      <a:pPr algn="ctr"/>
                      <a:endParaRPr lang="en-US" dirty="0" smtClean="0"/>
                    </a:p>
                    <a:p>
                      <a:pPr algn="ctr"/>
                      <a:r>
                        <a:rPr lang="en-US" dirty="0" smtClean="0"/>
                        <a:t>3</a:t>
                      </a:r>
                      <a:endParaRPr lang="en-US" dirty="0"/>
                    </a:p>
                  </a:txBody>
                  <a:tcPr/>
                </a:tc>
                <a:tc>
                  <a:txBody>
                    <a:bodyPr/>
                    <a:lstStyle/>
                    <a:p>
                      <a:endParaRPr lang="en-US" dirty="0" smtClean="0"/>
                    </a:p>
                    <a:p>
                      <a:r>
                        <a:rPr lang="en-US" dirty="0" smtClean="0"/>
                        <a:t>Repeat purchase ratio</a:t>
                      </a:r>
                      <a:endParaRPr lang="en-US" dirty="0"/>
                    </a:p>
                  </a:txBody>
                  <a:tcPr/>
                </a:tc>
                <a:tc>
                  <a:txBody>
                    <a:bodyPr/>
                    <a:lstStyle/>
                    <a:p>
                      <a:r>
                        <a:rPr lang="en-US" dirty="0" smtClean="0"/>
                        <a:t>Repeat purchase ratio is how many existing customers are opting our service again and again.</a:t>
                      </a:r>
                    </a:p>
                  </a:txBody>
                  <a:tcPr/>
                </a:tc>
                <a:extLst>
                  <a:ext uri="{0D108BD9-81ED-4DB2-BD59-A6C34878D82A}">
                    <a16:rowId xmlns:a16="http://schemas.microsoft.com/office/drawing/2014/main" val="273180963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1"/>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Revenue Metrics</a:t>
            </a:r>
            <a:endParaRPr sz="3000"/>
          </a:p>
        </p:txBody>
      </p:sp>
      <p:sp>
        <p:nvSpPr>
          <p:cNvPr id="725" name="Google Shape;725;p41"/>
          <p:cNvSpPr txBox="1"/>
          <p:nvPr/>
        </p:nvSpPr>
        <p:spPr>
          <a:xfrm>
            <a:off x="532950" y="966724"/>
            <a:ext cx="8167500" cy="36159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graphicFrame>
        <p:nvGraphicFramePr>
          <p:cNvPr id="2" name="Table 2">
            <a:extLst>
              <a:ext uri="{FF2B5EF4-FFF2-40B4-BE49-F238E27FC236}">
                <a16:creationId xmlns:a16="http://schemas.microsoft.com/office/drawing/2014/main" id="{CA9AA79F-7E54-4B90-B8D8-D0C9D44E12BB}"/>
              </a:ext>
            </a:extLst>
          </p:cNvPr>
          <p:cNvGraphicFramePr>
            <a:graphicFrameLocks noGrp="1"/>
          </p:cNvGraphicFramePr>
          <p:nvPr>
            <p:extLst>
              <p:ext uri="{D42A27DB-BD31-4B8C-83A1-F6EECF244321}">
                <p14:modId xmlns:p14="http://schemas.microsoft.com/office/powerpoint/2010/main" val="2222522579"/>
              </p:ext>
            </p:extLst>
          </p:nvPr>
        </p:nvGraphicFramePr>
        <p:xfrm>
          <a:off x="243072" y="804676"/>
          <a:ext cx="8672328" cy="3995923"/>
        </p:xfrm>
        <a:graphic>
          <a:graphicData uri="http://schemas.openxmlformats.org/drawingml/2006/table">
            <a:tbl>
              <a:tblPr firstRow="1" bandRow="1">
                <a:tableStyleId>{5C22544A-7EE6-4342-B048-85BDC9FD1C3A}</a:tableStyleId>
              </a:tblPr>
              <a:tblGrid>
                <a:gridCol w="798328">
                  <a:extLst>
                    <a:ext uri="{9D8B030D-6E8A-4147-A177-3AD203B41FA5}">
                      <a16:colId xmlns:a16="http://schemas.microsoft.com/office/drawing/2014/main" val="20000"/>
                    </a:ext>
                  </a:extLst>
                </a:gridCol>
                <a:gridCol w="3539442">
                  <a:extLst>
                    <a:ext uri="{9D8B030D-6E8A-4147-A177-3AD203B41FA5}">
                      <a16:colId xmlns:a16="http://schemas.microsoft.com/office/drawing/2014/main" val="1984805505"/>
                    </a:ext>
                  </a:extLst>
                </a:gridCol>
                <a:gridCol w="4334558">
                  <a:extLst>
                    <a:ext uri="{9D8B030D-6E8A-4147-A177-3AD203B41FA5}">
                      <a16:colId xmlns:a16="http://schemas.microsoft.com/office/drawing/2014/main" val="665350632"/>
                    </a:ext>
                  </a:extLst>
                </a:gridCol>
              </a:tblGrid>
              <a:tr h="741670">
                <a:tc>
                  <a:txBody>
                    <a:bodyPr/>
                    <a:lstStyle/>
                    <a:p>
                      <a:pPr algn="ctr"/>
                      <a:endParaRPr lang="en-US" dirty="0" smtClean="0"/>
                    </a:p>
                    <a:p>
                      <a:pPr algn="ctr"/>
                      <a:r>
                        <a:rPr lang="en-US" dirty="0" smtClean="0"/>
                        <a:t>#</a:t>
                      </a:r>
                      <a:endParaRPr lang="en-US" dirty="0"/>
                    </a:p>
                  </a:txBody>
                  <a:tcPr/>
                </a:tc>
                <a:tc>
                  <a:txBody>
                    <a:bodyPr/>
                    <a:lstStyle/>
                    <a:p>
                      <a:endParaRPr lang="en-US" dirty="0"/>
                    </a:p>
                    <a:p>
                      <a:r>
                        <a:rPr lang="en-US" dirty="0"/>
                        <a:t> METRICS</a:t>
                      </a:r>
                    </a:p>
                  </a:txBody>
                  <a:tcPr/>
                </a:tc>
                <a:tc>
                  <a:txBody>
                    <a:bodyPr/>
                    <a:lstStyle/>
                    <a:p>
                      <a:endParaRPr lang="en-US" dirty="0"/>
                    </a:p>
                    <a:p>
                      <a:r>
                        <a:rPr lang="en-US" dirty="0"/>
                        <a:t> EXPLANATION</a:t>
                      </a:r>
                    </a:p>
                  </a:txBody>
                  <a:tcPr/>
                </a:tc>
                <a:extLst>
                  <a:ext uri="{0D108BD9-81ED-4DB2-BD59-A6C34878D82A}">
                    <a16:rowId xmlns:a16="http://schemas.microsoft.com/office/drawing/2014/main" val="1533112710"/>
                  </a:ext>
                </a:extLst>
              </a:tr>
              <a:tr h="1154908">
                <a:tc>
                  <a:txBody>
                    <a:bodyPr/>
                    <a:lstStyle/>
                    <a:p>
                      <a:pPr marL="0" indent="0" algn="ctr">
                        <a:buNone/>
                      </a:pPr>
                      <a:endParaRPr lang="en-US" dirty="0" smtClean="0"/>
                    </a:p>
                    <a:p>
                      <a:pPr marL="0" indent="0" algn="ctr">
                        <a:buNone/>
                      </a:pPr>
                      <a:r>
                        <a:rPr lang="en-US" dirty="0" smtClean="0"/>
                        <a:t>1</a:t>
                      </a:r>
                      <a:endParaRPr lang="en-US" dirty="0"/>
                    </a:p>
                  </a:txBody>
                  <a:tcPr/>
                </a:tc>
                <a:tc>
                  <a:txBody>
                    <a:bodyPr/>
                    <a:lstStyle/>
                    <a:p>
                      <a:pPr marL="0" indent="0">
                        <a:buNone/>
                      </a:pPr>
                      <a:endParaRPr lang="en-US" dirty="0" smtClean="0"/>
                    </a:p>
                    <a:p>
                      <a:pPr marL="0" indent="0">
                        <a:buNone/>
                      </a:pPr>
                      <a:r>
                        <a:rPr lang="en-US" dirty="0" smtClean="0"/>
                        <a:t>Average revenue per user</a:t>
                      </a:r>
                      <a:endParaRPr lang="en-US" dirty="0"/>
                    </a:p>
                  </a:txBody>
                  <a:tcPr/>
                </a:tc>
                <a:tc>
                  <a:txBody>
                    <a:bodyPr/>
                    <a:lstStyle/>
                    <a:p>
                      <a:r>
                        <a:rPr lang="en-US" dirty="0"/>
                        <a:t>This metric is the measure of revenue generated per </a:t>
                      </a:r>
                      <a:r>
                        <a:rPr lang="en-US" dirty="0" smtClean="0"/>
                        <a:t>user. </a:t>
                      </a:r>
                      <a:r>
                        <a:rPr lang="en-US" dirty="0"/>
                        <a:t>It will allow us to refine our analysis of our company’s revenue generation capability and growth at the per-customer </a:t>
                      </a:r>
                      <a:r>
                        <a:rPr lang="en-US" dirty="0" smtClean="0"/>
                        <a:t>level</a:t>
                      </a:r>
                      <a:r>
                        <a:rPr lang="en-US" dirty="0"/>
                        <a:t>.</a:t>
                      </a:r>
                    </a:p>
                  </a:txBody>
                  <a:tcPr/>
                </a:tc>
                <a:extLst>
                  <a:ext uri="{0D108BD9-81ED-4DB2-BD59-A6C34878D82A}">
                    <a16:rowId xmlns:a16="http://schemas.microsoft.com/office/drawing/2014/main" val="1679711453"/>
                  </a:ext>
                </a:extLst>
              </a:tr>
              <a:tr h="683652">
                <a:tc>
                  <a:txBody>
                    <a:bodyPr/>
                    <a:lstStyle/>
                    <a:p>
                      <a:pPr algn="ctr"/>
                      <a:endParaRPr lang="en-US" dirty="0" smtClean="0"/>
                    </a:p>
                    <a:p>
                      <a:pPr algn="ctr"/>
                      <a:r>
                        <a:rPr lang="en-US" dirty="0" smtClean="0"/>
                        <a:t>2</a:t>
                      </a:r>
                      <a:endParaRPr lang="en-US" dirty="0"/>
                    </a:p>
                  </a:txBody>
                  <a:tcPr/>
                </a:tc>
                <a:tc>
                  <a:txBody>
                    <a:bodyPr/>
                    <a:lstStyle/>
                    <a:p>
                      <a:endParaRPr lang="en-US" dirty="0" smtClean="0"/>
                    </a:p>
                    <a:p>
                      <a:r>
                        <a:rPr lang="en-US" dirty="0" smtClean="0"/>
                        <a:t>Monthly</a:t>
                      </a:r>
                      <a:r>
                        <a:rPr lang="en-US" baseline="0" dirty="0" smtClean="0"/>
                        <a:t> recurring revenue</a:t>
                      </a:r>
                      <a:endParaRPr lang="en-US" dirty="0"/>
                    </a:p>
                  </a:txBody>
                  <a:tcPr/>
                </a:tc>
                <a:tc>
                  <a:txBody>
                    <a:bodyPr/>
                    <a:lstStyle/>
                    <a:p>
                      <a:r>
                        <a:rPr lang="en-US" dirty="0"/>
                        <a:t>This metric will help us understand </a:t>
                      </a:r>
                      <a:r>
                        <a:rPr lang="en-US" dirty="0" smtClean="0"/>
                        <a:t>our earning potential and growth on a monthly basis.</a:t>
                      </a:r>
                      <a:endParaRPr lang="en-US" dirty="0"/>
                    </a:p>
                  </a:txBody>
                  <a:tcPr/>
                </a:tc>
                <a:extLst>
                  <a:ext uri="{0D108BD9-81ED-4DB2-BD59-A6C34878D82A}">
                    <a16:rowId xmlns:a16="http://schemas.microsoft.com/office/drawing/2014/main" val="4237372301"/>
                  </a:ext>
                </a:extLst>
              </a:tr>
              <a:tr h="1415693">
                <a:tc>
                  <a:txBody>
                    <a:bodyPr/>
                    <a:lstStyle/>
                    <a:p>
                      <a:pPr algn="ctr"/>
                      <a:endParaRPr lang="en-US" dirty="0" smtClean="0"/>
                    </a:p>
                    <a:p>
                      <a:pPr algn="ctr"/>
                      <a:r>
                        <a:rPr lang="en-US" dirty="0" smtClean="0"/>
                        <a:t>3</a:t>
                      </a:r>
                      <a:endParaRPr lang="en-US" dirty="0"/>
                    </a:p>
                  </a:txBody>
                  <a:tcPr/>
                </a:tc>
                <a:tc>
                  <a:txBody>
                    <a:bodyPr/>
                    <a:lstStyle/>
                    <a:p>
                      <a:endParaRPr lang="en-US" dirty="0" smtClean="0"/>
                    </a:p>
                    <a:p>
                      <a:r>
                        <a:rPr lang="en-US" dirty="0" smtClean="0"/>
                        <a:t>Customer </a:t>
                      </a:r>
                      <a:r>
                        <a:rPr lang="en-US" dirty="0"/>
                        <a:t>lifetime value</a:t>
                      </a:r>
                    </a:p>
                  </a:txBody>
                  <a:tcPr/>
                </a:tc>
                <a:tc>
                  <a:txBody>
                    <a:bodyPr/>
                    <a:lstStyle/>
                    <a:p>
                      <a:r>
                        <a:rPr lang="en-US" sz="1400" b="0" i="0" u="none" strike="noStrike" cap="none" dirty="0">
                          <a:solidFill>
                            <a:schemeClr val="dk1"/>
                          </a:solidFill>
                          <a:effectLst/>
                          <a:latin typeface="+mn-lt"/>
                          <a:ea typeface="+mn-ea"/>
                          <a:cs typeface="+mn-cs"/>
                          <a:sym typeface="Arial"/>
                        </a:rPr>
                        <a:t>CLV is a measurement of how valuable a customer is to our company with an unlimited time span as opposed to just the first purchase. This metric will help us understand a reasonable cost per acquisition.</a:t>
                      </a:r>
                      <a:endParaRPr lang="en-US" dirty="0"/>
                    </a:p>
                  </a:txBody>
                  <a:tcPr/>
                </a:tc>
                <a:extLst>
                  <a:ext uri="{0D108BD9-81ED-4DB2-BD59-A6C34878D82A}">
                    <a16:rowId xmlns:a16="http://schemas.microsoft.com/office/drawing/2014/main" val="265367199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2"/>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Referral Metrics</a:t>
            </a:r>
            <a:endParaRPr sz="3000"/>
          </a:p>
        </p:txBody>
      </p:sp>
      <p:sp>
        <p:nvSpPr>
          <p:cNvPr id="731" name="Google Shape;731;p4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graphicFrame>
        <p:nvGraphicFramePr>
          <p:cNvPr id="5" name="Table 2">
            <a:extLst>
              <a:ext uri="{FF2B5EF4-FFF2-40B4-BE49-F238E27FC236}">
                <a16:creationId xmlns:a16="http://schemas.microsoft.com/office/drawing/2014/main" id="{CA9AA79F-7E54-4B90-B8D8-D0C9D44E12BB}"/>
              </a:ext>
            </a:extLst>
          </p:cNvPr>
          <p:cNvGraphicFramePr>
            <a:graphicFrameLocks noGrp="1"/>
          </p:cNvGraphicFramePr>
          <p:nvPr>
            <p:extLst>
              <p:ext uri="{D42A27DB-BD31-4B8C-83A1-F6EECF244321}">
                <p14:modId xmlns:p14="http://schemas.microsoft.com/office/powerpoint/2010/main" val="3736297275"/>
              </p:ext>
            </p:extLst>
          </p:nvPr>
        </p:nvGraphicFramePr>
        <p:xfrm>
          <a:off x="243072" y="804676"/>
          <a:ext cx="8672328" cy="3995923"/>
        </p:xfrm>
        <a:graphic>
          <a:graphicData uri="http://schemas.openxmlformats.org/drawingml/2006/table">
            <a:tbl>
              <a:tblPr firstRow="1" bandRow="1">
                <a:tableStyleId>{5C22544A-7EE6-4342-B048-85BDC9FD1C3A}</a:tableStyleId>
              </a:tblPr>
              <a:tblGrid>
                <a:gridCol w="798328">
                  <a:extLst>
                    <a:ext uri="{9D8B030D-6E8A-4147-A177-3AD203B41FA5}">
                      <a16:colId xmlns:a16="http://schemas.microsoft.com/office/drawing/2014/main" val="20000"/>
                    </a:ext>
                  </a:extLst>
                </a:gridCol>
                <a:gridCol w="3539442">
                  <a:extLst>
                    <a:ext uri="{9D8B030D-6E8A-4147-A177-3AD203B41FA5}">
                      <a16:colId xmlns:a16="http://schemas.microsoft.com/office/drawing/2014/main" val="1984805505"/>
                    </a:ext>
                  </a:extLst>
                </a:gridCol>
                <a:gridCol w="4334558">
                  <a:extLst>
                    <a:ext uri="{9D8B030D-6E8A-4147-A177-3AD203B41FA5}">
                      <a16:colId xmlns:a16="http://schemas.microsoft.com/office/drawing/2014/main" val="665350632"/>
                    </a:ext>
                  </a:extLst>
                </a:gridCol>
              </a:tblGrid>
              <a:tr h="741670">
                <a:tc>
                  <a:txBody>
                    <a:bodyPr/>
                    <a:lstStyle/>
                    <a:p>
                      <a:pPr algn="ctr"/>
                      <a:endParaRPr lang="en-US" dirty="0" smtClean="0"/>
                    </a:p>
                    <a:p>
                      <a:pPr algn="ctr"/>
                      <a:r>
                        <a:rPr lang="en-US" dirty="0" smtClean="0"/>
                        <a:t>#</a:t>
                      </a:r>
                      <a:endParaRPr lang="en-US" dirty="0"/>
                    </a:p>
                  </a:txBody>
                  <a:tcPr/>
                </a:tc>
                <a:tc>
                  <a:txBody>
                    <a:bodyPr/>
                    <a:lstStyle/>
                    <a:p>
                      <a:endParaRPr lang="en-US" dirty="0"/>
                    </a:p>
                    <a:p>
                      <a:r>
                        <a:rPr lang="en-US" dirty="0"/>
                        <a:t> METRICS</a:t>
                      </a:r>
                    </a:p>
                  </a:txBody>
                  <a:tcPr/>
                </a:tc>
                <a:tc>
                  <a:txBody>
                    <a:bodyPr/>
                    <a:lstStyle/>
                    <a:p>
                      <a:endParaRPr lang="en-US" dirty="0"/>
                    </a:p>
                    <a:p>
                      <a:r>
                        <a:rPr lang="en-US" dirty="0"/>
                        <a:t> EXPLANATION</a:t>
                      </a:r>
                    </a:p>
                  </a:txBody>
                  <a:tcPr/>
                </a:tc>
                <a:extLst>
                  <a:ext uri="{0D108BD9-81ED-4DB2-BD59-A6C34878D82A}">
                    <a16:rowId xmlns:a16="http://schemas.microsoft.com/office/drawing/2014/main" val="1533112710"/>
                  </a:ext>
                </a:extLst>
              </a:tr>
              <a:tr h="1154908">
                <a:tc>
                  <a:txBody>
                    <a:bodyPr/>
                    <a:lstStyle/>
                    <a:p>
                      <a:pPr marL="0" indent="0" algn="ctr">
                        <a:buNone/>
                      </a:pPr>
                      <a:endParaRPr lang="en-US" dirty="0" smtClean="0"/>
                    </a:p>
                    <a:p>
                      <a:pPr marL="0" indent="0" algn="ctr">
                        <a:buNone/>
                      </a:pPr>
                      <a:r>
                        <a:rPr lang="en-US" dirty="0" smtClean="0"/>
                        <a:t>1</a:t>
                      </a:r>
                      <a:endParaRPr lang="en-US" dirty="0"/>
                    </a:p>
                  </a:txBody>
                  <a:tcPr/>
                </a:tc>
                <a:tc>
                  <a:txBody>
                    <a:bodyPr/>
                    <a:lstStyle/>
                    <a:p>
                      <a:pPr marL="0" indent="0">
                        <a:buNone/>
                      </a:pPr>
                      <a:endParaRPr lang="en-US" dirty="0" smtClean="0"/>
                    </a:p>
                    <a:p>
                      <a:pPr marL="0" indent="0">
                        <a:buNone/>
                      </a:pPr>
                      <a:r>
                        <a:rPr lang="en-US" dirty="0" smtClean="0"/>
                        <a:t>Net Promoter Score</a:t>
                      </a:r>
                      <a:endParaRPr lang="en-US" dirty="0"/>
                    </a:p>
                  </a:txBody>
                  <a:tcPr/>
                </a:tc>
                <a:tc>
                  <a:txBody>
                    <a:bodyPr/>
                    <a:lstStyle/>
                    <a:p>
                      <a:r>
                        <a:rPr lang="en-US" dirty="0" smtClean="0"/>
                        <a:t>This metric tells us how likely our customers are going to refer our service to others</a:t>
                      </a:r>
                      <a:endParaRPr lang="en-US" dirty="0"/>
                    </a:p>
                  </a:txBody>
                  <a:tcPr/>
                </a:tc>
                <a:extLst>
                  <a:ext uri="{0D108BD9-81ED-4DB2-BD59-A6C34878D82A}">
                    <a16:rowId xmlns:a16="http://schemas.microsoft.com/office/drawing/2014/main" val="1679711453"/>
                  </a:ext>
                </a:extLst>
              </a:tr>
              <a:tr h="683652">
                <a:tc>
                  <a:txBody>
                    <a:bodyPr/>
                    <a:lstStyle/>
                    <a:p>
                      <a:pPr algn="ctr"/>
                      <a:endParaRPr lang="en-US" dirty="0" smtClean="0"/>
                    </a:p>
                    <a:p>
                      <a:pPr algn="ctr"/>
                      <a:r>
                        <a:rPr lang="en-US" dirty="0" smtClean="0"/>
                        <a:t>2</a:t>
                      </a:r>
                      <a:endParaRPr lang="en-US" dirty="0"/>
                    </a:p>
                  </a:txBody>
                  <a:tcPr/>
                </a:tc>
                <a:tc>
                  <a:txBody>
                    <a:bodyPr/>
                    <a:lstStyle/>
                    <a:p>
                      <a:r>
                        <a:rPr lang="en-US" dirty="0" smtClean="0"/>
                        <a:t>CSAT</a:t>
                      </a:r>
                      <a:endParaRPr lang="en-US" dirty="0"/>
                    </a:p>
                  </a:txBody>
                  <a:tcPr/>
                </a:tc>
                <a:tc>
                  <a:txBody>
                    <a:bodyPr/>
                    <a:lstStyle/>
                    <a:p>
                      <a:r>
                        <a:rPr lang="en-US" dirty="0" smtClean="0"/>
                        <a:t>This metrics tell</a:t>
                      </a:r>
                      <a:r>
                        <a:rPr lang="en-US" baseline="0" dirty="0" smtClean="0"/>
                        <a:t> about how much customer is satisfied with our services</a:t>
                      </a:r>
                      <a:endParaRPr lang="en-US" dirty="0"/>
                    </a:p>
                  </a:txBody>
                  <a:tcPr/>
                </a:tc>
                <a:extLst>
                  <a:ext uri="{0D108BD9-81ED-4DB2-BD59-A6C34878D82A}">
                    <a16:rowId xmlns:a16="http://schemas.microsoft.com/office/drawing/2014/main" val="4237372301"/>
                  </a:ext>
                </a:extLst>
              </a:tr>
              <a:tr h="1415693">
                <a:tc>
                  <a:txBody>
                    <a:bodyPr/>
                    <a:lstStyle/>
                    <a:p>
                      <a:pPr algn="ctr"/>
                      <a:endParaRPr lang="en-US" dirty="0" smtClean="0"/>
                    </a:p>
                    <a:p>
                      <a:pPr algn="ctr"/>
                      <a:r>
                        <a:rPr lang="en-US" dirty="0" smtClean="0"/>
                        <a:t>3</a:t>
                      </a:r>
                      <a:endParaRPr lang="en-US" dirty="0"/>
                    </a:p>
                  </a:txBody>
                  <a:tcPr/>
                </a:tc>
                <a:tc>
                  <a:txBody>
                    <a:bodyPr/>
                    <a:lstStyle/>
                    <a:p>
                      <a:endParaRPr lang="en-US" dirty="0" smtClean="0"/>
                    </a:p>
                    <a:p>
                      <a:r>
                        <a:rPr lang="en-US" dirty="0" smtClean="0"/>
                        <a:t>Number of referral invites sent (a variant of viral coefficient)</a:t>
                      </a:r>
                      <a:endParaRPr lang="en-US" dirty="0"/>
                    </a:p>
                  </a:txBody>
                  <a:tcPr/>
                </a:tc>
                <a:tc>
                  <a:txBody>
                    <a:bodyPr/>
                    <a:lstStyle/>
                    <a:p>
                      <a:endParaRPr lang="en-US" sz="1400" b="0" i="0" u="none" strike="noStrike" cap="none" dirty="0" smtClean="0">
                        <a:solidFill>
                          <a:schemeClr val="dk1"/>
                        </a:solidFill>
                        <a:effectLst/>
                        <a:latin typeface="+mn-lt"/>
                        <a:ea typeface="+mn-ea"/>
                        <a:cs typeface="+mn-cs"/>
                        <a:sym typeface="Arial"/>
                      </a:endParaRPr>
                    </a:p>
                    <a:p>
                      <a:r>
                        <a:rPr lang="en-US" sz="1400" b="0" i="0" u="none" strike="noStrike" cap="none" dirty="0" smtClean="0">
                          <a:solidFill>
                            <a:schemeClr val="dk1"/>
                          </a:solidFill>
                          <a:effectLst/>
                          <a:latin typeface="+mn-lt"/>
                          <a:ea typeface="+mn-ea"/>
                          <a:cs typeface="+mn-cs"/>
                          <a:sym typeface="Arial"/>
                        </a:rPr>
                        <a:t>This is a metric that helps us analyze how many customers are willingly promoting our business. This is an indication of service standard.</a:t>
                      </a:r>
                      <a:endParaRPr lang="en-US" dirty="0"/>
                    </a:p>
                  </a:txBody>
                  <a:tcPr/>
                </a:tc>
                <a:extLst>
                  <a:ext uri="{0D108BD9-81ED-4DB2-BD59-A6C34878D82A}">
                    <a16:rowId xmlns:a16="http://schemas.microsoft.com/office/drawing/2014/main" val="2653671996"/>
                  </a:ext>
                </a:extLst>
              </a:tr>
            </a:tbl>
          </a:graphicData>
        </a:graphic>
      </p:graphicFrame>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3934</TotalTime>
  <Words>2927</Words>
  <Application>Microsoft Office PowerPoint</Application>
  <PresentationFormat>On-screen Show (16:9)</PresentationFormat>
  <Paragraphs>398</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Roboto</vt:lpstr>
      <vt:lpstr>Proxima Nova</vt:lpstr>
      <vt:lpstr>Courier New</vt:lpstr>
      <vt:lpstr>Arial</vt:lpstr>
      <vt:lpstr>Calibri</vt:lpstr>
      <vt:lpstr>MASTER_UPGRAD</vt:lpstr>
      <vt:lpstr>PowerPoint Presentation</vt:lpstr>
      <vt:lpstr>PowerPoint Presentation</vt:lpstr>
      <vt:lpstr>PowerPoint Presentation</vt:lpstr>
      <vt:lpstr>Recap - AARRR Framework</vt:lpstr>
      <vt:lpstr>Acquisition Metrics</vt:lpstr>
      <vt:lpstr>Activation Metrics</vt:lpstr>
      <vt:lpstr>Retention Metrics</vt:lpstr>
      <vt:lpstr>Revenue Metrics</vt:lpstr>
      <vt:lpstr>Referral Metrics</vt:lpstr>
      <vt:lpstr>Wireframe - Analytics Dashboard</vt:lpstr>
      <vt:lpstr>Wireframe - Analytics Dashboard</vt:lpstr>
      <vt:lpstr>Wireframe - Analytics Dashboard</vt:lpstr>
      <vt:lpstr>Wireframe - Analytics Dashboard</vt:lpstr>
      <vt:lpstr>Wireframe - Analytics Dashboard</vt:lpstr>
      <vt:lpstr>PowerPoint Presentation</vt:lpstr>
      <vt:lpstr>Acquisition Strategy</vt:lpstr>
      <vt:lpstr>Acquisition Strategy</vt:lpstr>
      <vt:lpstr>Activation Strategy</vt:lpstr>
      <vt:lpstr>Retention Strategy</vt:lpstr>
      <vt:lpstr>Referral Strategy</vt:lpstr>
      <vt:lpstr>Revenue Strategy</vt:lpstr>
      <vt:lpstr>PowerPoint Presentation</vt:lpstr>
      <vt:lpstr>Product Roadmap</vt:lpstr>
      <vt:lpstr>PowerPoint Presentation</vt:lpstr>
      <vt:lpstr>PowerPoint Presentation</vt:lpstr>
      <vt:lpstr>Submission Template</vt:lpstr>
      <vt:lpstr>PowerPoint Presentation</vt:lpstr>
      <vt:lpstr>Achieving Product-Market Fit</vt:lpstr>
      <vt:lpstr>Product Positioning</vt:lpstr>
      <vt:lpstr>Pricing Strategy</vt:lpstr>
      <vt:lpstr>Pricing Strategy</vt:lpstr>
      <vt:lpstr>Sales &amp; Marketing Strategy</vt:lpstr>
      <vt:lpstr>Sales &amp; Marketing Strategy</vt:lpstr>
      <vt:lpstr>Product Launch Plan</vt:lpstr>
      <vt:lpstr>Product Launch Plan</vt:lpstr>
      <vt:lpstr>Product Launch Plan</vt:lpstr>
      <vt:lpstr>Product Launch Plan</vt:lpstr>
      <vt:lpstr>Product Launch Plan</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Anubhav Lahoti</cp:lastModifiedBy>
  <cp:revision>83</cp:revision>
  <dcterms:modified xsi:type="dcterms:W3CDTF">2020-12-23T12:37:57Z</dcterms:modified>
</cp:coreProperties>
</file>