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9" r:id="rId1"/>
  </p:sldMasterIdLst>
  <p:notesMasterIdLst>
    <p:notesMasterId r:id="rId14"/>
  </p:notesMasterIdLst>
  <p:sldIdLst>
    <p:sldId id="256" r:id="rId2"/>
    <p:sldId id="266" r:id="rId3"/>
    <p:sldId id="267" r:id="rId4"/>
    <p:sldId id="257" r:id="rId5"/>
    <p:sldId id="261" r:id="rId6"/>
    <p:sldId id="258" r:id="rId7"/>
    <p:sldId id="260" r:id="rId8"/>
    <p:sldId id="259" r:id="rId9"/>
    <p:sldId id="26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91483-B893-4196-A2F8-7F7003100BD0}" type="datetimeFigureOut">
              <a:rPr lang="en-IN" smtClean="0"/>
              <a:t>09-05-2022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C389A2-7315-4CC5-B34A-3E2196B6D41C}" type="slidenum">
              <a:rPr lang="en-IN" smtClean="0"/>
              <a:t>‹#›</a:t>
            </a:fld>
            <a:endParaRPr lang="en-IN"/>
          </a:p>
        </p:txBody>
      </p:sp>
    </p:spTree>
    <p:extLst>
      <p:ext uri="{BB962C8B-B14F-4D97-AF65-F5344CB8AC3E}">
        <p14:creationId xmlns:p14="http://schemas.microsoft.com/office/powerpoint/2010/main" val="4075823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3FEEB2-566C-49C2-B7DA-5F46FC10E97A}"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A63C12B-AFAE-4A80-82C4-0D3576FBDF85}" type="slidenum">
              <a:rPr lang="en-IN" smtClean="0"/>
              <a:t>‹#›</a:t>
            </a:fld>
            <a:endParaRPr lang="en-IN" dirty="0"/>
          </a:p>
        </p:txBody>
      </p:sp>
    </p:spTree>
    <p:extLst>
      <p:ext uri="{BB962C8B-B14F-4D97-AF65-F5344CB8AC3E}">
        <p14:creationId xmlns:p14="http://schemas.microsoft.com/office/powerpoint/2010/main" val="3039139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F5A03-CDA5-48E1-9A9F-71941BD1C4AC}"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235998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EFBC62-6CC9-46AA-BC90-A2FC74567E72}"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3863837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4520E4-195C-4FC4-8D05-07FCF579242E}" type="datetime1">
              <a:rPr lang="en-IN" smtClean="0"/>
              <a:t>09-05-2022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4197720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D4B2F10-3289-4C9C-8F65-CD6F53D9E30A}" type="datetime1">
              <a:rPr lang="en-IN" smtClean="0"/>
              <a:t>09-05-2022</a:t>
            </a:fld>
            <a:endParaRPr lang="en-IN" dirty="0"/>
          </a:p>
        </p:txBody>
      </p:sp>
      <p:sp>
        <p:nvSpPr>
          <p:cNvPr id="5" name="Footer Placeholder 4"/>
          <p:cNvSpPr>
            <a:spLocks noGrp="1"/>
          </p:cNvSpPr>
          <p:nvPr>
            <p:ph type="ftr" sz="quarter" idx="11"/>
          </p:nvPr>
        </p:nvSpPr>
        <p:spPr>
          <a:xfrm>
            <a:off x="2182708" y="6272784"/>
            <a:ext cx="6327648" cy="365125"/>
          </a:xfrm>
        </p:spPr>
        <p:txBody>
          <a:bodyPr/>
          <a:lstStyle/>
          <a:p>
            <a:endParaRPr lang="en-IN"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A63C12B-AFAE-4A80-82C4-0D3576FBDF85}" type="slidenum">
              <a:rPr lang="en-IN" smtClean="0"/>
              <a:t>‹#›</a:t>
            </a:fld>
            <a:endParaRPr lang="en-IN" dirty="0"/>
          </a:p>
        </p:txBody>
      </p:sp>
    </p:spTree>
    <p:extLst>
      <p:ext uri="{BB962C8B-B14F-4D97-AF65-F5344CB8AC3E}">
        <p14:creationId xmlns:p14="http://schemas.microsoft.com/office/powerpoint/2010/main" val="268411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65B2DF-CC49-4883-931B-EB7D1D619D4F}" type="datetime1">
              <a:rPr lang="en-IN" smtClean="0"/>
              <a:t>09-05-2022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1956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26B3AD-5C3D-4B70-8DE0-5B8E8F8EF26C}" type="datetime1">
              <a:rPr lang="en-IN" smtClean="0"/>
              <a:t>09-05-2022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27257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305095-6AB4-4571-B8D7-EE7EA588F841}" type="datetime1">
              <a:rPr lang="en-IN" smtClean="0"/>
              <a:t>09-05-2022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188640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9545A9-99DF-4784-AD5F-DC95D372377B}" type="datetime1">
              <a:rPr lang="en-IN" smtClean="0"/>
              <a:t>09-05-2022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118722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A4B6A-4A69-421C-8965-9FB048C4E9DC}" type="datetime1">
              <a:rPr lang="en-IN" smtClean="0"/>
              <a:t>09-05-2022</a:t>
            </a:fld>
            <a:endParaRPr lang="en-IN" dirty="0"/>
          </a:p>
        </p:txBody>
      </p:sp>
      <p:sp>
        <p:nvSpPr>
          <p:cNvPr id="6" name="Footer Placeholder 5"/>
          <p:cNvSpPr>
            <a:spLocks noGrp="1"/>
          </p:cNvSpPr>
          <p:nvPr>
            <p:ph type="ftr" sz="quarter" idx="11"/>
          </p:nvPr>
        </p:nvSpPr>
        <p:spPr/>
        <p:txBody>
          <a:bodyPr/>
          <a:lstStyle/>
          <a:p>
            <a:endParaRPr lang="en-IN"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38024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DEFB3-AAA2-4BE6-B20C-835C81A73D80}" type="datetime1">
              <a:rPr lang="en-IN" smtClean="0"/>
              <a:t>09-05-2022</a:t>
            </a:fld>
            <a:endParaRPr lang="en-IN"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63C12B-AFAE-4A80-82C4-0D3576FBDF85}" type="slidenum">
              <a:rPr lang="en-IN" smtClean="0"/>
              <a:t>‹#›</a:t>
            </a:fld>
            <a:endParaRPr lang="en-IN" dirty="0"/>
          </a:p>
        </p:txBody>
      </p:sp>
    </p:spTree>
    <p:extLst>
      <p:ext uri="{BB962C8B-B14F-4D97-AF65-F5344CB8AC3E}">
        <p14:creationId xmlns:p14="http://schemas.microsoft.com/office/powerpoint/2010/main" val="3278933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25C8272-6BB8-4321-A44E-430BC0EFDA7D}" type="datetime1">
              <a:rPr lang="en-IN" smtClean="0"/>
              <a:t>09-05-2022</a:t>
            </a:fld>
            <a:endParaRPr lang="en-IN"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DDDEC09F-E6CC-428B-99A0-56A542DFF770}" type="slidenum">
              <a:rPr lang="en-IN" smtClean="0"/>
              <a:t>‹#›</a:t>
            </a:fld>
            <a:endParaRPr lang="en-IN" dirty="0"/>
          </a:p>
        </p:txBody>
      </p:sp>
    </p:spTree>
    <p:extLst>
      <p:ext uri="{BB962C8B-B14F-4D97-AF65-F5344CB8AC3E}">
        <p14:creationId xmlns:p14="http://schemas.microsoft.com/office/powerpoint/2010/main" val="574990770"/>
      </p:ext>
    </p:extLst>
  </p:cSld>
  <p:clrMap bg1="lt1" tx1="dk1" bg2="lt2" tx2="dk2" accent1="accent1" accent2="accent2" accent3="accent3" accent4="accent4" accent5="accent5" accent6="accent6" hlink="hlink" folHlink="folHlink"/>
  <p:sldLayoutIdLst>
    <p:sldLayoutId id="2147484230"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A7B0-A8C5-AA33-2942-AE278D818190}"/>
              </a:ext>
            </a:extLst>
          </p:cNvPr>
          <p:cNvSpPr>
            <a:spLocks noGrp="1"/>
          </p:cNvSpPr>
          <p:nvPr>
            <p:ph type="ctrTitle"/>
          </p:nvPr>
        </p:nvSpPr>
        <p:spPr>
          <a:xfrm>
            <a:off x="1066800" y="2734322"/>
            <a:ext cx="10058400" cy="1331650"/>
          </a:xfrm>
        </p:spPr>
        <p:txBody>
          <a:bodyPr>
            <a:normAutofit fontScale="90000"/>
          </a:bodyPr>
          <a:lstStyle/>
          <a:p>
            <a:pPr algn="ctr"/>
            <a:r>
              <a:rPr lang="en-US" dirty="0">
                <a:latin typeface="+mn-lt"/>
              </a:rPr>
              <a:t>Case Study Airbnb NYC</a:t>
            </a:r>
            <a:br>
              <a:rPr lang="en-US" dirty="0"/>
            </a:br>
            <a:endParaRPr lang="en-IN" dirty="0"/>
          </a:p>
        </p:txBody>
      </p:sp>
      <p:sp>
        <p:nvSpPr>
          <p:cNvPr id="3" name="Subtitle 2">
            <a:extLst>
              <a:ext uri="{FF2B5EF4-FFF2-40B4-BE49-F238E27FC236}">
                <a16:creationId xmlns:a16="http://schemas.microsoft.com/office/drawing/2014/main" id="{66E34E81-5FC9-0ABB-EC12-38ED447BFAEB}"/>
              </a:ext>
            </a:extLst>
          </p:cNvPr>
          <p:cNvSpPr>
            <a:spLocks noGrp="1"/>
          </p:cNvSpPr>
          <p:nvPr>
            <p:ph type="subTitle" idx="1"/>
          </p:nvPr>
        </p:nvSpPr>
        <p:spPr>
          <a:xfrm>
            <a:off x="8913181" y="5553345"/>
            <a:ext cx="3035383" cy="1143000"/>
          </a:xfrm>
        </p:spPr>
        <p:txBody>
          <a:bodyPr/>
          <a:lstStyle/>
          <a:p>
            <a:r>
              <a:rPr lang="en-US" dirty="0"/>
              <a:t>From : Anurag Aditya   &amp;          </a:t>
            </a:r>
            <a:r>
              <a:rPr lang="en-US" dirty="0" err="1"/>
              <a:t>Pragyan</a:t>
            </a:r>
            <a:r>
              <a:rPr lang="en-US" dirty="0"/>
              <a:t> Seth</a:t>
            </a:r>
            <a:endParaRPr lang="en-IN" dirty="0"/>
          </a:p>
        </p:txBody>
      </p:sp>
      <p:sp>
        <p:nvSpPr>
          <p:cNvPr id="4" name="Slide Number Placeholder 3">
            <a:extLst>
              <a:ext uri="{FF2B5EF4-FFF2-40B4-BE49-F238E27FC236}">
                <a16:creationId xmlns:a16="http://schemas.microsoft.com/office/drawing/2014/main" id="{0B8AB01C-436E-2440-5724-595961DDE03D}"/>
              </a:ext>
            </a:extLst>
          </p:cNvPr>
          <p:cNvSpPr>
            <a:spLocks noGrp="1"/>
          </p:cNvSpPr>
          <p:nvPr>
            <p:ph type="sldNum" sz="quarter" idx="12"/>
          </p:nvPr>
        </p:nvSpPr>
        <p:spPr/>
        <p:txBody>
          <a:bodyPr/>
          <a:lstStyle/>
          <a:p>
            <a:fld id="{AA63C12B-AFAE-4A80-82C4-0D3576FBDF85}" type="slidenum">
              <a:rPr lang="en-IN" smtClean="0"/>
              <a:t>1</a:t>
            </a:fld>
            <a:endParaRPr lang="en-IN" dirty="0"/>
          </a:p>
        </p:txBody>
      </p:sp>
    </p:spTree>
    <p:extLst>
      <p:ext uri="{BB962C8B-B14F-4D97-AF65-F5344CB8AC3E}">
        <p14:creationId xmlns:p14="http://schemas.microsoft.com/office/powerpoint/2010/main" val="319995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1825-28C9-98F2-5A24-BD2C4B9CA031}"/>
              </a:ext>
            </a:extLst>
          </p:cNvPr>
          <p:cNvSpPr>
            <a:spLocks noGrp="1"/>
          </p:cNvSpPr>
          <p:nvPr>
            <p:ph type="title"/>
          </p:nvPr>
        </p:nvSpPr>
        <p:spPr>
          <a:xfrm>
            <a:off x="241178" y="136822"/>
            <a:ext cx="10058400" cy="622218"/>
          </a:xfrm>
        </p:spPr>
        <p:txBody>
          <a:bodyPr>
            <a:normAutofit/>
          </a:bodyPr>
          <a:lstStyle/>
          <a:p>
            <a:r>
              <a:rPr lang="en-US" sz="3600" b="1" dirty="0"/>
              <a:t>Minimum nights booked basis room type:</a:t>
            </a:r>
            <a:endParaRPr lang="en-IN" sz="3600" b="1" dirty="0"/>
          </a:p>
        </p:txBody>
      </p:sp>
      <p:sp>
        <p:nvSpPr>
          <p:cNvPr id="6" name="TextBox 5">
            <a:extLst>
              <a:ext uri="{FF2B5EF4-FFF2-40B4-BE49-F238E27FC236}">
                <a16:creationId xmlns:a16="http://schemas.microsoft.com/office/drawing/2014/main" id="{11EB065C-6B8C-7F44-B29D-A4FA3458DD1D}"/>
              </a:ext>
            </a:extLst>
          </p:cNvPr>
          <p:cNvSpPr txBox="1"/>
          <p:nvPr/>
        </p:nvSpPr>
        <p:spPr>
          <a:xfrm>
            <a:off x="80994" y="1110381"/>
            <a:ext cx="3807425"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For all the Neighbourhood group the minimum nights with minimum nights listing from 1-5 days is most as compare to other listing and the least is &gt;31 days with 350 bookings</a:t>
            </a:r>
          </a:p>
          <a:p>
            <a:pPr marL="285750" indent="-28575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Minimum night spend on Private room/Shared room for a days most</a:t>
            </a:r>
          </a:p>
          <a:p>
            <a:r>
              <a:rPr lang="en-US" sz="2000" dirty="0">
                <a:latin typeface="Calibri Light" panose="020F0302020204030204" pitchFamily="34" charset="0"/>
                <a:cs typeface="Calibri Light" panose="020F0302020204030204" pitchFamily="34" charset="0"/>
              </a:rPr>
              <a:t> </a:t>
            </a: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Bookings done for Entire room/apt for &gt;30 is most this might be due to lease or rent and second is Private room and the lowest is Shared room. </a:t>
            </a:r>
            <a:endParaRPr lang="en-IN" sz="2000"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10638099-8C17-FF74-0641-0CB088D39B8B}"/>
              </a:ext>
            </a:extLst>
          </p:cNvPr>
          <p:cNvSpPr>
            <a:spLocks noGrp="1"/>
          </p:cNvSpPr>
          <p:nvPr>
            <p:ph type="sldNum" sz="quarter" idx="12"/>
          </p:nvPr>
        </p:nvSpPr>
        <p:spPr/>
        <p:txBody>
          <a:bodyPr/>
          <a:lstStyle/>
          <a:p>
            <a:fld id="{AA63C12B-AFAE-4A80-82C4-0D3576FBDF85}" type="slidenum">
              <a:rPr lang="en-IN" smtClean="0"/>
              <a:t>10</a:t>
            </a:fld>
            <a:endParaRPr lang="en-IN" dirty="0"/>
          </a:p>
        </p:txBody>
      </p:sp>
      <p:pic>
        <p:nvPicPr>
          <p:cNvPr id="11" name="Content Placeholder 10">
            <a:extLst>
              <a:ext uri="{FF2B5EF4-FFF2-40B4-BE49-F238E27FC236}">
                <a16:creationId xmlns:a16="http://schemas.microsoft.com/office/drawing/2014/main" id="{FA4D9645-86D1-510C-2E5D-B93C9CB05765}"/>
              </a:ext>
            </a:extLst>
          </p:cNvPr>
          <p:cNvPicPr>
            <a:picLocks noGrp="1" noChangeAspect="1"/>
          </p:cNvPicPr>
          <p:nvPr>
            <p:ph idx="1"/>
          </p:nvPr>
        </p:nvPicPr>
        <p:blipFill>
          <a:blip r:embed="rId2"/>
          <a:stretch>
            <a:fillRect/>
          </a:stretch>
        </p:blipFill>
        <p:spPr>
          <a:xfrm>
            <a:off x="3914932" y="1226228"/>
            <a:ext cx="7716236" cy="4785064"/>
          </a:xfrm>
        </p:spPr>
      </p:pic>
    </p:spTree>
    <p:extLst>
      <p:ext uri="{BB962C8B-B14F-4D97-AF65-F5344CB8AC3E}">
        <p14:creationId xmlns:p14="http://schemas.microsoft.com/office/powerpoint/2010/main" val="11712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CC552-8B88-90EB-9EFF-F590D55F5B59}"/>
              </a:ext>
            </a:extLst>
          </p:cNvPr>
          <p:cNvSpPr>
            <a:spLocks noGrp="1"/>
          </p:cNvSpPr>
          <p:nvPr>
            <p:ph type="title"/>
          </p:nvPr>
        </p:nvSpPr>
        <p:spPr>
          <a:xfrm>
            <a:off x="333002" y="121803"/>
            <a:ext cx="10058400" cy="774842"/>
          </a:xfrm>
        </p:spPr>
        <p:txBody>
          <a:bodyPr>
            <a:normAutofit/>
          </a:bodyPr>
          <a:lstStyle/>
          <a:p>
            <a:r>
              <a:rPr lang="en-US" sz="3600" dirty="0"/>
              <a:t>Popular </a:t>
            </a:r>
            <a:r>
              <a:rPr lang="en-US" sz="3600" dirty="0" err="1"/>
              <a:t>Neighbourhoods</a:t>
            </a:r>
            <a:r>
              <a:rPr lang="en-US" sz="3600" dirty="0"/>
              <a:t> : </a:t>
            </a:r>
            <a:endParaRPr lang="en-IN" sz="3600" dirty="0"/>
          </a:p>
        </p:txBody>
      </p:sp>
      <p:pic>
        <p:nvPicPr>
          <p:cNvPr id="9" name="Content Placeholder 8">
            <a:extLst>
              <a:ext uri="{FF2B5EF4-FFF2-40B4-BE49-F238E27FC236}">
                <a16:creationId xmlns:a16="http://schemas.microsoft.com/office/drawing/2014/main" id="{EA5390A2-ACD9-C9EE-66DF-241AC4C0D6AA}"/>
              </a:ext>
            </a:extLst>
          </p:cNvPr>
          <p:cNvPicPr>
            <a:picLocks noGrp="1" noChangeAspect="1"/>
          </p:cNvPicPr>
          <p:nvPr>
            <p:ph idx="1"/>
          </p:nvPr>
        </p:nvPicPr>
        <p:blipFill>
          <a:blip r:embed="rId2"/>
          <a:stretch>
            <a:fillRect/>
          </a:stretch>
        </p:blipFill>
        <p:spPr>
          <a:xfrm>
            <a:off x="333002" y="1367163"/>
            <a:ext cx="11298166" cy="2911874"/>
          </a:xfrm>
          <a:ln>
            <a:solidFill>
              <a:schemeClr val="tx1"/>
            </a:solidFill>
          </a:ln>
        </p:spPr>
      </p:pic>
      <p:sp>
        <p:nvSpPr>
          <p:cNvPr id="10" name="TextBox 9">
            <a:extLst>
              <a:ext uri="{FF2B5EF4-FFF2-40B4-BE49-F238E27FC236}">
                <a16:creationId xmlns:a16="http://schemas.microsoft.com/office/drawing/2014/main" id="{80470F5D-779F-0D9C-E126-7103150D1A6F}"/>
              </a:ext>
            </a:extLst>
          </p:cNvPr>
          <p:cNvSpPr txBox="1"/>
          <p:nvPr/>
        </p:nvSpPr>
        <p:spPr>
          <a:xfrm>
            <a:off x="333002" y="4489428"/>
            <a:ext cx="11298166"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We see that Bedford-Stuyvesant from Brooklyn is the highest popular with sum of reviews as 1,10,352</a:t>
            </a:r>
          </a:p>
          <a:p>
            <a:endParaRPr lang="en-US" sz="20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Harlem from Manhattan got the highest reviews as 75,962</a:t>
            </a:r>
            <a:endParaRPr lang="en-IN" sz="2000" dirty="0">
              <a:latin typeface="Calibri Light" panose="020F0302020204030204" pitchFamily="34" charset="0"/>
              <a:cs typeface="Calibri Light" panose="020F0302020204030204" pitchFamily="34" charset="0"/>
            </a:endParaRPr>
          </a:p>
          <a:p>
            <a:endParaRPr lang="en-IN" sz="20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The reviews indicates customers satisfactory and it also implies that they have an interest to review the properties most in Brooklyn and Manhattan. </a:t>
            </a:r>
            <a:endParaRPr lang="en-US" sz="2000"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ED838054-8CD0-0BB4-6849-CCA9552B0071}"/>
              </a:ext>
            </a:extLst>
          </p:cNvPr>
          <p:cNvSpPr>
            <a:spLocks noGrp="1"/>
          </p:cNvSpPr>
          <p:nvPr>
            <p:ph type="sldNum" sz="quarter" idx="12"/>
          </p:nvPr>
        </p:nvSpPr>
        <p:spPr/>
        <p:txBody>
          <a:bodyPr/>
          <a:lstStyle/>
          <a:p>
            <a:fld id="{AA63C12B-AFAE-4A80-82C4-0D3576FBDF85}" type="slidenum">
              <a:rPr lang="en-IN" smtClean="0"/>
              <a:t>11</a:t>
            </a:fld>
            <a:endParaRPr lang="en-IN" dirty="0"/>
          </a:p>
        </p:txBody>
      </p:sp>
    </p:spTree>
    <p:extLst>
      <p:ext uri="{BB962C8B-B14F-4D97-AF65-F5344CB8AC3E}">
        <p14:creationId xmlns:p14="http://schemas.microsoft.com/office/powerpoint/2010/main" val="2641491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61DA7-81DF-A95A-75EB-A56EBB5CC417}"/>
              </a:ext>
            </a:extLst>
          </p:cNvPr>
          <p:cNvSpPr>
            <a:spLocks noGrp="1"/>
          </p:cNvSpPr>
          <p:nvPr>
            <p:ph type="title"/>
          </p:nvPr>
        </p:nvSpPr>
        <p:spPr>
          <a:xfrm>
            <a:off x="324124" y="213063"/>
            <a:ext cx="10058400" cy="646916"/>
          </a:xfrm>
        </p:spPr>
        <p:txBody>
          <a:bodyPr>
            <a:normAutofit/>
          </a:bodyPr>
          <a:lstStyle/>
          <a:p>
            <a:r>
              <a:rPr lang="en-IN" sz="3600" b="1" dirty="0"/>
              <a:t>Neighbourhood vs Availability:</a:t>
            </a:r>
            <a:endParaRPr lang="en-IN" sz="3600" dirty="0"/>
          </a:p>
        </p:txBody>
      </p:sp>
      <p:pic>
        <p:nvPicPr>
          <p:cNvPr id="10" name="Content Placeholder 9">
            <a:extLst>
              <a:ext uri="{FF2B5EF4-FFF2-40B4-BE49-F238E27FC236}">
                <a16:creationId xmlns:a16="http://schemas.microsoft.com/office/drawing/2014/main" id="{88ACACE1-47CB-27B3-3901-A34BCF09D2C2}"/>
              </a:ext>
            </a:extLst>
          </p:cNvPr>
          <p:cNvPicPr>
            <a:picLocks noGrp="1" noChangeAspect="1"/>
          </p:cNvPicPr>
          <p:nvPr>
            <p:ph idx="1"/>
          </p:nvPr>
        </p:nvPicPr>
        <p:blipFill>
          <a:blip r:embed="rId2"/>
          <a:stretch>
            <a:fillRect/>
          </a:stretch>
        </p:blipFill>
        <p:spPr>
          <a:xfrm>
            <a:off x="4132644" y="1650383"/>
            <a:ext cx="7498524" cy="4051300"/>
          </a:xfrm>
          <a:ln>
            <a:solidFill>
              <a:schemeClr val="tx1"/>
            </a:solidFill>
          </a:ln>
        </p:spPr>
      </p:pic>
      <p:sp>
        <p:nvSpPr>
          <p:cNvPr id="6" name="TextBox 5">
            <a:extLst>
              <a:ext uri="{FF2B5EF4-FFF2-40B4-BE49-F238E27FC236}">
                <a16:creationId xmlns:a16="http://schemas.microsoft.com/office/drawing/2014/main" id="{C67FB8AF-A899-9007-744E-90F3D091021B}"/>
              </a:ext>
            </a:extLst>
          </p:cNvPr>
          <p:cNvSpPr txBox="1"/>
          <p:nvPr/>
        </p:nvSpPr>
        <p:spPr>
          <a:xfrm>
            <a:off x="324124" y="1650383"/>
            <a:ext cx="3111534"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Availability of Bedford is highest and its price is on the lower side with average price 107.7 same trend follows by Bushwick with average price of 84.8. It is a good choice for customers. </a:t>
            </a:r>
          </a:p>
          <a:p>
            <a:pPr marL="285750" indent="-285750">
              <a:buFont typeface="Arial" panose="020B0604020202020204" pitchFamily="34" charset="0"/>
              <a:buChar char="•"/>
            </a:pPr>
            <a:endParaRPr lang="en-IN" sz="20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Harlem, Williamsburg follow the same trend as high availability but the cost is much. </a:t>
            </a:r>
          </a:p>
          <a:p>
            <a:pPr marL="285750" indent="-285750">
              <a:buFont typeface="Arial" panose="020B0604020202020204" pitchFamily="34" charset="0"/>
              <a:buChar char="•"/>
            </a:pPr>
            <a:endParaRPr lang="en-IN" sz="2000"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DD984258-DD98-EEC4-4128-F83856DDCACD}"/>
              </a:ext>
            </a:extLst>
          </p:cNvPr>
          <p:cNvSpPr>
            <a:spLocks noGrp="1"/>
          </p:cNvSpPr>
          <p:nvPr>
            <p:ph type="sldNum" sz="quarter" idx="12"/>
          </p:nvPr>
        </p:nvSpPr>
        <p:spPr/>
        <p:txBody>
          <a:bodyPr/>
          <a:lstStyle/>
          <a:p>
            <a:fld id="{AA63C12B-AFAE-4A80-82C4-0D3576FBDF85}" type="slidenum">
              <a:rPr lang="en-IN" smtClean="0"/>
              <a:t>12</a:t>
            </a:fld>
            <a:endParaRPr lang="en-IN" dirty="0"/>
          </a:p>
        </p:txBody>
      </p:sp>
    </p:spTree>
    <p:extLst>
      <p:ext uri="{BB962C8B-B14F-4D97-AF65-F5344CB8AC3E}">
        <p14:creationId xmlns:p14="http://schemas.microsoft.com/office/powerpoint/2010/main" val="118318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a:xfrm>
            <a:off x="452761" y="270769"/>
            <a:ext cx="10058400" cy="748454"/>
          </a:xfrm>
        </p:spPr>
        <p:txBody>
          <a:bodyPr>
            <a:normAutofit fontScale="90000"/>
          </a:bodyPr>
          <a:lstStyle/>
          <a:p>
            <a:r>
              <a:rPr lang="en-IN" sz="4000" b="1" dirty="0"/>
              <a:t>Objective </a:t>
            </a:r>
            <a:r>
              <a:rPr lang="en-IN" b="1" dirty="0"/>
              <a:t>:</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a:xfrm>
            <a:off x="452761" y="2015232"/>
            <a:ext cx="10702919" cy="2752078"/>
          </a:xfrm>
        </p:spPr>
        <p:txBody>
          <a:bodyPr>
            <a:normAutofit/>
          </a:bodyPr>
          <a:lstStyle/>
          <a:p>
            <a:pPr>
              <a:buFont typeface="Arial" panose="020B0604020202020204" pitchFamily="34" charset="0"/>
              <a:buChar char="•"/>
            </a:pPr>
            <a:r>
              <a:rPr lang="en-US" b="0" i="0" dirty="0">
                <a:solidFill>
                  <a:schemeClr val="tx1"/>
                </a:solidFill>
                <a:effectLst/>
                <a:latin typeface="Calibri Light" panose="020F0302020204030204" pitchFamily="34" charset="0"/>
                <a:cs typeface="Calibri Light" panose="020F0302020204030204" pitchFamily="34" charset="0"/>
              </a:rPr>
              <a:t> Airbnb, Inc. is an American company that operates an online marketplace for lodging, primarily homestays for vacation rentals, and tourism activities. </a:t>
            </a:r>
          </a:p>
          <a:p>
            <a:pPr>
              <a:buFont typeface="Arial" panose="020B0604020202020204" pitchFamily="34" charset="0"/>
              <a:buChar char="•"/>
            </a:pPr>
            <a:r>
              <a:rPr lang="en-US" b="0" i="0" dirty="0">
                <a:solidFill>
                  <a:schemeClr val="tx1"/>
                </a:solidFill>
                <a:effectLst/>
                <a:latin typeface="Calibri Light" panose="020F0302020204030204" pitchFamily="34" charset="0"/>
                <a:cs typeface="Calibri Light" panose="020F0302020204030204" pitchFamily="34" charset="0"/>
              </a:rPr>
              <a:t> Based in San Francisco, California, the platform is accessible via website and mobile app. Airbnb does not own any of the listed properties; instead, it profits by receiving commission from each booking. </a:t>
            </a:r>
          </a:p>
          <a:p>
            <a:pPr>
              <a:buFont typeface="Arial" panose="020B0604020202020204" pitchFamily="34" charset="0"/>
              <a:buChar char="•"/>
            </a:pPr>
            <a:r>
              <a:rPr lang="en-IN" dirty="0">
                <a:latin typeface="Calibri Light" panose="020F0302020204030204" pitchFamily="34" charset="0"/>
                <a:cs typeface="Calibri Light" panose="020F0302020204030204" pitchFamily="34" charset="0"/>
              </a:rPr>
              <a:t> During the covid time, Airbnb incurred a huge loss in revenue. </a:t>
            </a:r>
          </a:p>
          <a:p>
            <a:pPr>
              <a:buFont typeface="Arial" panose="020B0604020202020204" pitchFamily="34" charset="0"/>
              <a:buChar char="•"/>
            </a:pPr>
            <a:r>
              <a:rPr lang="en-IN" dirty="0">
                <a:latin typeface="Calibri Light" panose="020F0302020204030204" pitchFamily="34" charset="0"/>
                <a:cs typeface="Calibri Light" panose="020F0302020204030204" pitchFamily="34" charset="0"/>
              </a:rPr>
              <a:t> People have now started travelling again and Airbnb is aiming to bring up the business again and are ready to provide services to customers.</a:t>
            </a:r>
          </a:p>
        </p:txBody>
      </p:sp>
      <p:sp>
        <p:nvSpPr>
          <p:cNvPr id="4" name="Slide Number Placeholder 3">
            <a:extLst>
              <a:ext uri="{FF2B5EF4-FFF2-40B4-BE49-F238E27FC236}">
                <a16:creationId xmlns:a16="http://schemas.microsoft.com/office/drawing/2014/main" id="{7A22E3D2-0E1D-3E6D-37D7-D12B212C056D}"/>
              </a:ext>
            </a:extLst>
          </p:cNvPr>
          <p:cNvSpPr>
            <a:spLocks noGrp="1"/>
          </p:cNvSpPr>
          <p:nvPr>
            <p:ph type="sldNum" sz="quarter" idx="12"/>
          </p:nvPr>
        </p:nvSpPr>
        <p:spPr/>
        <p:txBody>
          <a:bodyPr/>
          <a:lstStyle/>
          <a:p>
            <a:fld id="{AA63C12B-AFAE-4A80-82C4-0D3576FBDF85}" type="slidenum">
              <a:rPr lang="en-IN" smtClean="0"/>
              <a:t>2</a:t>
            </a:fld>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a:xfrm>
            <a:off x="210105" y="365316"/>
            <a:ext cx="10058400" cy="609896"/>
          </a:xfrm>
        </p:spPr>
        <p:txBody>
          <a:bodyPr>
            <a:normAutofit fontScale="90000"/>
          </a:bodyPr>
          <a:lstStyle/>
          <a:p>
            <a:r>
              <a:rPr lang="en-US" sz="4000" b="1" dirty="0"/>
              <a:t>Background :</a:t>
            </a:r>
            <a:endParaRPr lang="en-IN" sz="4000"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a:xfrm>
            <a:off x="210105" y="1419605"/>
            <a:ext cx="11771789" cy="4768131"/>
          </a:xfrm>
        </p:spPr>
        <p:txBody>
          <a:bodyPr>
            <a:noAutofit/>
          </a:bodyPr>
          <a:lstStyle/>
          <a:p>
            <a:pPr>
              <a:buFont typeface="Arial" panose="020B0604020202020204" pitchFamily="34" charset="0"/>
              <a:buChar char="•"/>
            </a:pPr>
            <a:endParaRPr lang="en-US" sz="1800" b="0" i="0" dirty="0">
              <a:solidFill>
                <a:srgbClr val="091E42"/>
              </a:solidFill>
              <a:effectLst/>
              <a:latin typeface="Calibri Light" panose="020F0302020204030204" pitchFamily="34" charset="0"/>
              <a:cs typeface="Calibri Light" panose="020F0302020204030204" pitchFamily="34" charset="0"/>
            </a:endParaRPr>
          </a:p>
          <a:p>
            <a:pPr>
              <a:buFont typeface="Arial" panose="020B0604020202020204" pitchFamily="34" charset="0"/>
              <a:buChar char="•"/>
            </a:pPr>
            <a:r>
              <a:rPr lang="en-US" sz="1800" b="0" i="0" dirty="0">
                <a:solidFill>
                  <a:srgbClr val="091E42"/>
                </a:solidFill>
                <a:effectLst/>
                <a:latin typeface="Calibri Light" panose="020F0302020204030204" pitchFamily="34" charset="0"/>
                <a:cs typeface="Calibri Light" panose="020F0302020204030204" pitchFamily="34" charset="0"/>
              </a:rPr>
              <a:t>Now that the restrictions have started lifting and people have started to travel more, Airbnb wants to make sure that it is fully prepared for this change.</a:t>
            </a:r>
          </a:p>
          <a:p>
            <a:pPr>
              <a:buFont typeface="Arial" panose="020B0604020202020204" pitchFamily="34" charset="0"/>
              <a:buChar char="•"/>
            </a:pPr>
            <a:r>
              <a:rPr lang="en-US" sz="1800" b="0" i="0" dirty="0">
                <a:solidFill>
                  <a:srgbClr val="091E42"/>
                </a:solidFill>
                <a:effectLst/>
                <a:latin typeface="Calibri Light" panose="020F0302020204030204" pitchFamily="34" charset="0"/>
                <a:cs typeface="Calibri Light" panose="020F0302020204030204" pitchFamily="34" charset="0"/>
              </a:rPr>
              <a:t>The different leaders at Airbnb want to understand some important insights based on various attributes : </a:t>
            </a:r>
          </a:p>
          <a:p>
            <a:pPr marL="0" indent="0">
              <a:buNone/>
            </a:pPr>
            <a:endParaRPr lang="en-US" sz="1800" dirty="0">
              <a:solidFill>
                <a:srgbClr val="091E42"/>
              </a:solidFill>
              <a:latin typeface="Calibri Light" panose="020F0302020204030204" pitchFamily="34" charset="0"/>
              <a:cs typeface="Calibri Light" panose="020F0302020204030204" pitchFamily="34" charset="0"/>
            </a:endParaRPr>
          </a:p>
          <a:p>
            <a:pPr marL="342900" indent="-342900" algn="l">
              <a:buFont typeface="+mj-lt"/>
              <a:buAutoNum type="arabicPeriod"/>
            </a:pPr>
            <a:r>
              <a:rPr lang="en-US" sz="1800" b="1" i="0" dirty="0">
                <a:solidFill>
                  <a:srgbClr val="091E42"/>
                </a:solidFill>
                <a:effectLst/>
                <a:latin typeface="Calibri Light" panose="020F0302020204030204" pitchFamily="34" charset="0"/>
                <a:cs typeface="Calibri Light" panose="020F0302020204030204" pitchFamily="34" charset="0"/>
              </a:rPr>
              <a:t>Data Analysis Managers:</a:t>
            </a:r>
            <a:r>
              <a:rPr lang="en-US" sz="1800" b="0" i="0" dirty="0">
                <a:solidFill>
                  <a:srgbClr val="091E42"/>
                </a:solidFill>
                <a:effectLst/>
                <a:latin typeface="Calibri Light" panose="020F0302020204030204" pitchFamily="34" charset="0"/>
                <a:cs typeface="Calibri Light" panose="020F0302020204030204" pitchFamily="34" charset="0"/>
              </a:rPr>
              <a:t> These people manage the data analysts directly for processes and their technical expertise is basic.</a:t>
            </a:r>
          </a:p>
          <a:p>
            <a:pPr marL="342900" indent="-342900" algn="l">
              <a:buFont typeface="+mj-lt"/>
              <a:buAutoNum type="arabicPeriod"/>
            </a:pPr>
            <a:r>
              <a:rPr lang="en-US" sz="1800" b="1" i="0" dirty="0">
                <a:solidFill>
                  <a:srgbClr val="091E42"/>
                </a:solidFill>
                <a:effectLst/>
                <a:latin typeface="Calibri Light" panose="020F0302020204030204" pitchFamily="34" charset="0"/>
                <a:cs typeface="Calibri Light" panose="020F0302020204030204" pitchFamily="34" charset="0"/>
              </a:rPr>
              <a:t>Lead Data Analyst:</a:t>
            </a:r>
            <a:r>
              <a:rPr lang="en-US" sz="1800" b="0" i="0" dirty="0">
                <a:solidFill>
                  <a:srgbClr val="091E42"/>
                </a:solidFill>
                <a:effectLst/>
                <a:latin typeface="Calibri Light" panose="020F0302020204030204" pitchFamily="34" charset="0"/>
                <a:cs typeface="Calibri Light" panose="020F0302020204030204" pitchFamily="34" charset="0"/>
              </a:rPr>
              <a:t> The lead data analyst looks after the entire team of data and business analysts and is technically sound.</a:t>
            </a:r>
            <a:endParaRPr lang="en-US" sz="1800" dirty="0">
              <a:solidFill>
                <a:srgbClr val="091E42"/>
              </a:solidFill>
              <a:latin typeface="Calibri Light" panose="020F0302020204030204" pitchFamily="34" charset="0"/>
              <a:cs typeface="Calibri Light" panose="020F0302020204030204" pitchFamily="34" charset="0"/>
            </a:endParaRPr>
          </a:p>
          <a:p>
            <a:pPr marL="342900" indent="-342900" algn="l">
              <a:buFont typeface="+mj-lt"/>
              <a:buAutoNum type="arabicPeriod"/>
            </a:pPr>
            <a:r>
              <a:rPr lang="en-US" sz="1800" b="1" i="0" dirty="0">
                <a:solidFill>
                  <a:srgbClr val="091E42"/>
                </a:solidFill>
                <a:effectLst/>
                <a:latin typeface="Calibri Light" panose="020F0302020204030204" pitchFamily="34" charset="0"/>
                <a:cs typeface="Calibri Light" panose="020F0302020204030204" pitchFamily="34" charset="0"/>
              </a:rPr>
              <a:t>Head of Acquisitions and Operations, NYC: </a:t>
            </a:r>
            <a:r>
              <a:rPr lang="en-US" sz="1800" b="0" i="0" dirty="0">
                <a:solidFill>
                  <a:srgbClr val="091E42"/>
                </a:solidFill>
                <a:effectLst/>
                <a:latin typeface="Calibri Light" panose="020F0302020204030204" pitchFamily="34" charset="0"/>
                <a:cs typeface="Calibri Light" panose="020F0302020204030204" pitchFamily="34" charset="0"/>
              </a:rPr>
              <a:t>This head looks after all the property and host acquisitions and operations. Acquisition of the best properties, price negotiation, and negotiating the services the properties offer falls under the purview of this role.</a:t>
            </a:r>
          </a:p>
          <a:p>
            <a:pPr marL="342900" indent="-342900" algn="l">
              <a:buFont typeface="+mj-lt"/>
              <a:buAutoNum type="arabicPeriod"/>
            </a:pPr>
            <a:r>
              <a:rPr lang="en-US" sz="1800" b="1" i="0" dirty="0">
                <a:solidFill>
                  <a:srgbClr val="091E42"/>
                </a:solidFill>
                <a:effectLst/>
                <a:latin typeface="Calibri Light" panose="020F0302020204030204" pitchFamily="34" charset="0"/>
                <a:cs typeface="Calibri Light" panose="020F0302020204030204" pitchFamily="34" charset="0"/>
              </a:rPr>
              <a:t>Head of User Experience, NYC: </a:t>
            </a:r>
            <a:r>
              <a:rPr lang="en-US" sz="1800" b="0" i="0" dirty="0">
                <a:solidFill>
                  <a:srgbClr val="091E42"/>
                </a:solidFill>
                <a:effectLst/>
                <a:latin typeface="Calibri Light" panose="020F0302020204030204" pitchFamily="34" charset="0"/>
                <a:cs typeface="Calibri Light" panose="020F0302020204030204" pitchFamily="34" charset="0"/>
              </a:rPr>
              <a:t>The head of user experience looks after the customer preferences and also handles the properties listed on the website and the Airbnb app. Basically, the head of user experience tries to optimize the order of property listing in certain Neighbourhood and cities in order to get every property the optimal amount of traction.</a:t>
            </a:r>
          </a:p>
        </p:txBody>
      </p:sp>
      <p:sp>
        <p:nvSpPr>
          <p:cNvPr id="4" name="Slide Number Placeholder 3">
            <a:extLst>
              <a:ext uri="{FF2B5EF4-FFF2-40B4-BE49-F238E27FC236}">
                <a16:creationId xmlns:a16="http://schemas.microsoft.com/office/drawing/2014/main" id="{0B0888D6-6C99-B138-FBD6-EE95CA22195E}"/>
              </a:ext>
            </a:extLst>
          </p:cNvPr>
          <p:cNvSpPr>
            <a:spLocks noGrp="1"/>
          </p:cNvSpPr>
          <p:nvPr>
            <p:ph type="sldNum" sz="quarter" idx="12"/>
          </p:nvPr>
        </p:nvSpPr>
        <p:spPr/>
        <p:txBody>
          <a:bodyPr/>
          <a:lstStyle/>
          <a:p>
            <a:fld id="{AA63C12B-AFAE-4A80-82C4-0D3576FBDF85}" type="slidenum">
              <a:rPr lang="en-IN" smtClean="0"/>
              <a:t>3</a:t>
            </a:fld>
            <a:endParaRPr lang="en-IN" dirty="0"/>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E24C0-BD70-8410-03C2-762001DF7868}"/>
              </a:ext>
            </a:extLst>
          </p:cNvPr>
          <p:cNvSpPr>
            <a:spLocks noGrp="1"/>
          </p:cNvSpPr>
          <p:nvPr>
            <p:ph type="title"/>
          </p:nvPr>
        </p:nvSpPr>
        <p:spPr>
          <a:xfrm>
            <a:off x="240792" y="280130"/>
            <a:ext cx="10058400" cy="778572"/>
          </a:xfrm>
        </p:spPr>
        <p:txBody>
          <a:bodyPr>
            <a:normAutofit/>
          </a:bodyPr>
          <a:lstStyle/>
          <a:p>
            <a:r>
              <a:rPr lang="en-US" sz="3600" b="1" dirty="0"/>
              <a:t>Airbnb listings spread in NYC: </a:t>
            </a:r>
            <a:endParaRPr lang="en-IN" sz="3600" b="1" dirty="0"/>
          </a:p>
        </p:txBody>
      </p:sp>
      <p:pic>
        <p:nvPicPr>
          <p:cNvPr id="11" name="Content Placeholder 10">
            <a:extLst>
              <a:ext uri="{FF2B5EF4-FFF2-40B4-BE49-F238E27FC236}">
                <a16:creationId xmlns:a16="http://schemas.microsoft.com/office/drawing/2014/main" id="{429620D5-C9A0-B996-70ED-6CA86CDE14D9}"/>
              </a:ext>
            </a:extLst>
          </p:cNvPr>
          <p:cNvPicPr>
            <a:picLocks noGrp="1" noChangeAspect="1"/>
          </p:cNvPicPr>
          <p:nvPr>
            <p:ph idx="1"/>
          </p:nvPr>
        </p:nvPicPr>
        <p:blipFill>
          <a:blip r:embed="rId2"/>
          <a:stretch>
            <a:fillRect/>
          </a:stretch>
        </p:blipFill>
        <p:spPr>
          <a:xfrm>
            <a:off x="4421080" y="1606858"/>
            <a:ext cx="7210088" cy="4287730"/>
          </a:xfrm>
          <a:ln>
            <a:solidFill>
              <a:schemeClr val="tx1"/>
            </a:solidFill>
          </a:ln>
        </p:spPr>
      </p:pic>
      <p:sp>
        <p:nvSpPr>
          <p:cNvPr id="12" name="TextBox 11">
            <a:extLst>
              <a:ext uri="{FF2B5EF4-FFF2-40B4-BE49-F238E27FC236}">
                <a16:creationId xmlns:a16="http://schemas.microsoft.com/office/drawing/2014/main" id="{EE165DC3-918B-634B-22B9-2AB81D90AC96}"/>
              </a:ext>
            </a:extLst>
          </p:cNvPr>
          <p:cNvSpPr txBox="1"/>
          <p:nvPr/>
        </p:nvSpPr>
        <p:spPr>
          <a:xfrm>
            <a:off x="240792" y="2011785"/>
            <a:ext cx="3719744" cy="3477875"/>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According to the dataset provided for Airbnb NYC :</a:t>
            </a:r>
          </a:p>
          <a:p>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In Manhattan Airbnb is spread of 44.30 % </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Brooklyn spread with 41.12%  Queens spread with 11.59%</a:t>
            </a:r>
          </a:p>
          <a:p>
            <a:pPr marL="342900" indent="-342900">
              <a:buFont typeface="Arial" panose="020B0604020202020204" pitchFamily="34" charset="0"/>
              <a:buChar char="•"/>
            </a:pPr>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Bronx spread with 2.23% and Staten Island 0.76% </a:t>
            </a:r>
            <a:endParaRPr lang="en-IN" sz="2000"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0D3BE551-EEAF-F25C-E02D-DDC20B49D6F7}"/>
              </a:ext>
            </a:extLst>
          </p:cNvPr>
          <p:cNvSpPr>
            <a:spLocks noGrp="1"/>
          </p:cNvSpPr>
          <p:nvPr>
            <p:ph type="sldNum" sz="quarter" idx="12"/>
          </p:nvPr>
        </p:nvSpPr>
        <p:spPr/>
        <p:txBody>
          <a:bodyPr/>
          <a:lstStyle/>
          <a:p>
            <a:fld id="{AA63C12B-AFAE-4A80-82C4-0D3576FBDF85}" type="slidenum">
              <a:rPr lang="en-IN" smtClean="0"/>
              <a:t>4</a:t>
            </a:fld>
            <a:endParaRPr lang="en-IN" dirty="0"/>
          </a:p>
        </p:txBody>
      </p:sp>
    </p:spTree>
    <p:extLst>
      <p:ext uri="{BB962C8B-B14F-4D97-AF65-F5344CB8AC3E}">
        <p14:creationId xmlns:p14="http://schemas.microsoft.com/office/powerpoint/2010/main" val="110598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F0C04-122B-E27B-C4AC-8A9E3727445A}"/>
              </a:ext>
            </a:extLst>
          </p:cNvPr>
          <p:cNvSpPr>
            <a:spLocks noGrp="1"/>
          </p:cNvSpPr>
          <p:nvPr>
            <p:ph type="title"/>
          </p:nvPr>
        </p:nvSpPr>
        <p:spPr>
          <a:xfrm>
            <a:off x="251534" y="252723"/>
            <a:ext cx="10058400" cy="698673"/>
          </a:xfrm>
        </p:spPr>
        <p:txBody>
          <a:bodyPr>
            <a:normAutofit/>
          </a:bodyPr>
          <a:lstStyle/>
          <a:p>
            <a:r>
              <a:rPr lang="en-US" sz="3600" b="1" dirty="0"/>
              <a:t>Most preferred Neighbourhood groups:</a:t>
            </a:r>
            <a:endParaRPr lang="en-IN" sz="3600" b="1" dirty="0"/>
          </a:p>
        </p:txBody>
      </p:sp>
      <p:pic>
        <p:nvPicPr>
          <p:cNvPr id="11" name="Content Placeholder 10">
            <a:extLst>
              <a:ext uri="{FF2B5EF4-FFF2-40B4-BE49-F238E27FC236}">
                <a16:creationId xmlns:a16="http://schemas.microsoft.com/office/drawing/2014/main" id="{0A81EAD0-0A4B-3BAA-2028-C6E190961FFF}"/>
              </a:ext>
            </a:extLst>
          </p:cNvPr>
          <p:cNvPicPr>
            <a:picLocks noGrp="1" noChangeAspect="1"/>
          </p:cNvPicPr>
          <p:nvPr>
            <p:ph idx="1"/>
          </p:nvPr>
        </p:nvPicPr>
        <p:blipFill>
          <a:blip r:embed="rId2"/>
          <a:stretch>
            <a:fillRect/>
          </a:stretch>
        </p:blipFill>
        <p:spPr>
          <a:xfrm>
            <a:off x="4200559" y="1226603"/>
            <a:ext cx="7430609" cy="4898988"/>
          </a:xfrm>
          <a:ln>
            <a:solidFill>
              <a:schemeClr val="tx1"/>
            </a:solidFill>
          </a:ln>
        </p:spPr>
      </p:pic>
      <p:sp>
        <p:nvSpPr>
          <p:cNvPr id="12" name="TextBox 11">
            <a:extLst>
              <a:ext uri="{FF2B5EF4-FFF2-40B4-BE49-F238E27FC236}">
                <a16:creationId xmlns:a16="http://schemas.microsoft.com/office/drawing/2014/main" id="{322938F4-C928-03AE-ACB2-ACF6C07DC655}"/>
              </a:ext>
            </a:extLst>
          </p:cNvPr>
          <p:cNvSpPr txBox="1"/>
          <p:nvPr/>
        </p:nvSpPr>
        <p:spPr>
          <a:xfrm>
            <a:off x="251534" y="2091048"/>
            <a:ext cx="3885460" cy="3170099"/>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According to the data set provided:</a:t>
            </a:r>
          </a:p>
          <a:p>
            <a:r>
              <a:rPr lang="en-US" sz="2000" dirty="0">
                <a:latin typeface="Calibri Light" panose="020F0302020204030204" pitchFamily="34" charset="0"/>
                <a:cs typeface="Calibri Light" panose="020F0302020204030204" pitchFamily="34" charset="0"/>
              </a:rPr>
              <a:t> </a:t>
            </a: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Customers most preferred area is Manhattan and the least preferred area is Staten Island because the booking done for these areas are 44.30% (Manhattan) as highest compared to Staten Island as lowest with percentage of 0.76%</a:t>
            </a:r>
            <a:endParaRPr lang="en-IN" sz="2000"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AF2F9BFA-21E7-8D38-F3F7-E767363B5B11}"/>
              </a:ext>
            </a:extLst>
          </p:cNvPr>
          <p:cNvSpPr>
            <a:spLocks noGrp="1"/>
          </p:cNvSpPr>
          <p:nvPr>
            <p:ph type="sldNum" sz="quarter" idx="12"/>
          </p:nvPr>
        </p:nvSpPr>
        <p:spPr/>
        <p:txBody>
          <a:bodyPr/>
          <a:lstStyle/>
          <a:p>
            <a:fld id="{AA63C12B-AFAE-4A80-82C4-0D3576FBDF85}" type="slidenum">
              <a:rPr lang="en-IN" smtClean="0"/>
              <a:t>5</a:t>
            </a:fld>
            <a:endParaRPr lang="en-IN" dirty="0"/>
          </a:p>
        </p:txBody>
      </p:sp>
    </p:spTree>
    <p:extLst>
      <p:ext uri="{BB962C8B-B14F-4D97-AF65-F5344CB8AC3E}">
        <p14:creationId xmlns:p14="http://schemas.microsoft.com/office/powerpoint/2010/main" val="380255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6CED0-B4F7-531D-D566-8391A0EEB4E6}"/>
              </a:ext>
            </a:extLst>
          </p:cNvPr>
          <p:cNvSpPr>
            <a:spLocks noGrp="1"/>
          </p:cNvSpPr>
          <p:nvPr>
            <p:ph type="title"/>
          </p:nvPr>
        </p:nvSpPr>
        <p:spPr>
          <a:xfrm>
            <a:off x="617886" y="337350"/>
            <a:ext cx="10058400" cy="698673"/>
          </a:xfrm>
        </p:spPr>
        <p:txBody>
          <a:bodyPr>
            <a:normAutofit/>
          </a:bodyPr>
          <a:lstStyle/>
          <a:p>
            <a:r>
              <a:rPr lang="en-US" sz="3600" b="1" dirty="0"/>
              <a:t>Room type most preferred by customer : </a:t>
            </a:r>
            <a:endParaRPr lang="en-IN" sz="3600" b="1" dirty="0"/>
          </a:p>
        </p:txBody>
      </p:sp>
      <p:pic>
        <p:nvPicPr>
          <p:cNvPr id="5" name="Content Placeholder 4">
            <a:extLst>
              <a:ext uri="{FF2B5EF4-FFF2-40B4-BE49-F238E27FC236}">
                <a16:creationId xmlns:a16="http://schemas.microsoft.com/office/drawing/2014/main" id="{C182DB94-2FEB-771B-124B-1FFB943399D4}"/>
              </a:ext>
            </a:extLst>
          </p:cNvPr>
          <p:cNvPicPr>
            <a:picLocks noGrp="1" noChangeAspect="1"/>
          </p:cNvPicPr>
          <p:nvPr>
            <p:ph idx="1"/>
          </p:nvPr>
        </p:nvPicPr>
        <p:blipFill>
          <a:blip r:embed="rId2"/>
          <a:stretch>
            <a:fillRect/>
          </a:stretch>
        </p:blipFill>
        <p:spPr>
          <a:xfrm>
            <a:off x="4563178" y="1312511"/>
            <a:ext cx="7067990" cy="4663952"/>
          </a:xfrm>
          <a:ln>
            <a:solidFill>
              <a:schemeClr val="tx1"/>
            </a:solidFill>
          </a:ln>
        </p:spPr>
      </p:pic>
      <p:sp>
        <p:nvSpPr>
          <p:cNvPr id="6" name="TextBox 5">
            <a:extLst>
              <a:ext uri="{FF2B5EF4-FFF2-40B4-BE49-F238E27FC236}">
                <a16:creationId xmlns:a16="http://schemas.microsoft.com/office/drawing/2014/main" id="{D529E82E-0D5F-55AD-2147-3DE0FB6F1E94}"/>
              </a:ext>
            </a:extLst>
          </p:cNvPr>
          <p:cNvSpPr txBox="1"/>
          <p:nvPr/>
        </p:nvSpPr>
        <p:spPr>
          <a:xfrm>
            <a:off x="617886" y="2190811"/>
            <a:ext cx="4078401" cy="3785652"/>
          </a:xfrm>
          <a:prstGeom prst="rect">
            <a:avLst/>
          </a:prstGeom>
          <a:noFill/>
        </p:spPr>
        <p:txBody>
          <a:bodyPr wrap="square" rtlCol="0">
            <a:spAutoFit/>
          </a:bodyPr>
          <a:lstStyle/>
          <a:p>
            <a:r>
              <a:rPr lang="en-US" sz="2000" dirty="0">
                <a:latin typeface="Calibri Light" panose="020F0302020204030204" pitchFamily="34" charset="0"/>
                <a:cs typeface="Calibri Light" panose="020F0302020204030204" pitchFamily="34" charset="0"/>
              </a:rPr>
              <a:t>According to the dataset provided most preferred room type by customers is :</a:t>
            </a:r>
          </a:p>
          <a:p>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Entire home/apt with percentage of 51.97% </a:t>
            </a:r>
          </a:p>
          <a:p>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Private room with percentage of 45.66%</a:t>
            </a:r>
          </a:p>
          <a:p>
            <a:endParaRPr lang="en-US" sz="2000" dirty="0">
              <a:latin typeface="Calibri Light" panose="020F0302020204030204" pitchFamily="34" charset="0"/>
              <a:cs typeface="Calibri Light" panose="020F0302020204030204" pitchFamily="34" charset="0"/>
            </a:endParaRPr>
          </a:p>
          <a:p>
            <a:pPr marL="342900" indent="-34290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Shared room with percentage of 2.37%</a:t>
            </a:r>
            <a:endParaRPr lang="en-IN" sz="2000"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EA0B7F0C-3F99-0A81-AF39-FADE7E3FA29B}"/>
              </a:ext>
            </a:extLst>
          </p:cNvPr>
          <p:cNvSpPr>
            <a:spLocks noGrp="1"/>
          </p:cNvSpPr>
          <p:nvPr>
            <p:ph type="sldNum" sz="quarter" idx="12"/>
          </p:nvPr>
        </p:nvSpPr>
        <p:spPr/>
        <p:txBody>
          <a:bodyPr/>
          <a:lstStyle/>
          <a:p>
            <a:fld id="{AA63C12B-AFAE-4A80-82C4-0D3576FBDF85}" type="slidenum">
              <a:rPr lang="en-IN" smtClean="0"/>
              <a:t>6</a:t>
            </a:fld>
            <a:endParaRPr lang="en-IN" dirty="0"/>
          </a:p>
        </p:txBody>
      </p:sp>
    </p:spTree>
    <p:extLst>
      <p:ext uri="{BB962C8B-B14F-4D97-AF65-F5344CB8AC3E}">
        <p14:creationId xmlns:p14="http://schemas.microsoft.com/office/powerpoint/2010/main" val="187312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B4A4-82CA-7932-B740-A2129D1CD8DC}"/>
              </a:ext>
            </a:extLst>
          </p:cNvPr>
          <p:cNvSpPr>
            <a:spLocks noGrp="1"/>
          </p:cNvSpPr>
          <p:nvPr>
            <p:ph type="title"/>
          </p:nvPr>
        </p:nvSpPr>
        <p:spPr>
          <a:xfrm>
            <a:off x="363984" y="262690"/>
            <a:ext cx="10058400" cy="909162"/>
          </a:xfrm>
        </p:spPr>
        <p:txBody>
          <a:bodyPr>
            <a:normAutofit/>
          </a:bodyPr>
          <a:lstStyle/>
          <a:p>
            <a:r>
              <a:rPr lang="en-US" sz="3600" b="1" dirty="0"/>
              <a:t>Neighbourhood average price: </a:t>
            </a:r>
            <a:endParaRPr lang="en-IN" sz="3600" b="1" dirty="0"/>
          </a:p>
        </p:txBody>
      </p:sp>
      <p:pic>
        <p:nvPicPr>
          <p:cNvPr id="15" name="Content Placeholder 14">
            <a:extLst>
              <a:ext uri="{FF2B5EF4-FFF2-40B4-BE49-F238E27FC236}">
                <a16:creationId xmlns:a16="http://schemas.microsoft.com/office/drawing/2014/main" id="{1DD08318-5349-528A-9B60-C2B5809D8F89}"/>
              </a:ext>
            </a:extLst>
          </p:cNvPr>
          <p:cNvPicPr>
            <a:picLocks noGrp="1" noChangeAspect="1"/>
          </p:cNvPicPr>
          <p:nvPr>
            <p:ph idx="1"/>
          </p:nvPr>
        </p:nvPicPr>
        <p:blipFill>
          <a:blip r:embed="rId2"/>
          <a:stretch>
            <a:fillRect/>
          </a:stretch>
        </p:blipFill>
        <p:spPr>
          <a:xfrm>
            <a:off x="4927107" y="1073561"/>
            <a:ext cx="6704061" cy="4907457"/>
          </a:xfrm>
          <a:ln>
            <a:solidFill>
              <a:schemeClr val="tx1"/>
            </a:solidFill>
          </a:ln>
        </p:spPr>
      </p:pic>
      <p:sp>
        <p:nvSpPr>
          <p:cNvPr id="16" name="TextBox 15">
            <a:extLst>
              <a:ext uri="{FF2B5EF4-FFF2-40B4-BE49-F238E27FC236}">
                <a16:creationId xmlns:a16="http://schemas.microsoft.com/office/drawing/2014/main" id="{C74D4877-4262-B550-A3A3-5AE8D8A7FDD7}"/>
              </a:ext>
            </a:extLst>
          </p:cNvPr>
          <p:cNvSpPr txBox="1"/>
          <p:nvPr/>
        </p:nvSpPr>
        <p:spPr>
          <a:xfrm>
            <a:off x="363984" y="1634464"/>
            <a:ext cx="3897298"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The average price of listed properties in Manhattan is around 196.9, which is highest among all neighbourhoods.</a:t>
            </a:r>
          </a:p>
          <a:p>
            <a:r>
              <a:rPr lang="en-IN" sz="2000" dirty="0">
                <a:latin typeface="Calibri Light" panose="020F0302020204030204" pitchFamily="34" charset="0"/>
                <a:cs typeface="Calibri Light" panose="020F0302020204030204" pitchFamily="34" charset="0"/>
              </a:rPr>
              <a:t> </a:t>
            </a:r>
          </a:p>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Average price for Brooklyn is second highest i.e. 124.4</a:t>
            </a:r>
          </a:p>
          <a:p>
            <a:endParaRPr lang="en-IN" sz="20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2000" dirty="0">
                <a:latin typeface="Calibri Light" panose="020F0302020204030204" pitchFamily="34" charset="0"/>
                <a:cs typeface="Calibri Light" panose="020F0302020204030204" pitchFamily="34" charset="0"/>
              </a:rPr>
              <a:t>Bronx  is lowest among all the neighbourhood</a:t>
            </a:r>
          </a:p>
          <a:p>
            <a:pPr marL="285750" indent="-285750">
              <a:buFont typeface="Arial" panose="020B0604020202020204" pitchFamily="34" charset="0"/>
              <a:buChar char="•"/>
            </a:pPr>
            <a:endParaRPr lang="en-IN" sz="2000" dirty="0">
              <a:latin typeface="Calibri Light" panose="020F0302020204030204" pitchFamily="34" charset="0"/>
              <a:cs typeface="Calibri Light" panose="020F0302020204030204" pitchFamily="34" charset="0"/>
            </a:endParaRPr>
          </a:p>
          <a:p>
            <a:endParaRPr lang="en-IN" sz="2000"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B330BDA4-3FDD-C6D7-B9E6-8218487CBD23}"/>
              </a:ext>
            </a:extLst>
          </p:cNvPr>
          <p:cNvSpPr>
            <a:spLocks noGrp="1"/>
          </p:cNvSpPr>
          <p:nvPr>
            <p:ph type="sldNum" sz="quarter" idx="12"/>
          </p:nvPr>
        </p:nvSpPr>
        <p:spPr/>
        <p:txBody>
          <a:bodyPr/>
          <a:lstStyle/>
          <a:p>
            <a:fld id="{AA63C12B-AFAE-4A80-82C4-0D3576FBDF85}" type="slidenum">
              <a:rPr lang="en-IN" smtClean="0"/>
              <a:t>7</a:t>
            </a:fld>
            <a:endParaRPr lang="en-IN" dirty="0"/>
          </a:p>
        </p:txBody>
      </p:sp>
    </p:spTree>
    <p:extLst>
      <p:ext uri="{BB962C8B-B14F-4D97-AF65-F5344CB8AC3E}">
        <p14:creationId xmlns:p14="http://schemas.microsoft.com/office/powerpoint/2010/main" val="408795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CEBB3-FF58-B451-49F3-74F96CB1D220}"/>
              </a:ext>
            </a:extLst>
          </p:cNvPr>
          <p:cNvSpPr>
            <a:spLocks noGrp="1"/>
          </p:cNvSpPr>
          <p:nvPr>
            <p:ph type="title"/>
          </p:nvPr>
        </p:nvSpPr>
        <p:spPr>
          <a:xfrm>
            <a:off x="97654" y="223546"/>
            <a:ext cx="11671919" cy="535687"/>
          </a:xfrm>
        </p:spPr>
        <p:txBody>
          <a:bodyPr>
            <a:noAutofit/>
          </a:bodyPr>
          <a:lstStyle/>
          <a:p>
            <a:r>
              <a:rPr lang="en-US" sz="3600" b="1" dirty="0"/>
              <a:t>Room type percentage basis neighborhood : </a:t>
            </a:r>
            <a:endParaRPr lang="en-IN" sz="3600" b="1" dirty="0"/>
          </a:p>
        </p:txBody>
      </p:sp>
      <p:pic>
        <p:nvPicPr>
          <p:cNvPr id="5" name="Content Placeholder 4">
            <a:extLst>
              <a:ext uri="{FF2B5EF4-FFF2-40B4-BE49-F238E27FC236}">
                <a16:creationId xmlns:a16="http://schemas.microsoft.com/office/drawing/2014/main" id="{A10D17B8-24C5-4E22-831D-F171510F7383}"/>
              </a:ext>
            </a:extLst>
          </p:cNvPr>
          <p:cNvPicPr>
            <a:picLocks noGrp="1" noChangeAspect="1"/>
          </p:cNvPicPr>
          <p:nvPr>
            <p:ph idx="1"/>
          </p:nvPr>
        </p:nvPicPr>
        <p:blipFill>
          <a:blip r:embed="rId2"/>
          <a:stretch>
            <a:fillRect/>
          </a:stretch>
        </p:blipFill>
        <p:spPr>
          <a:xfrm>
            <a:off x="4447713" y="1403349"/>
            <a:ext cx="7183455" cy="4677855"/>
          </a:xfrm>
          <a:ln>
            <a:solidFill>
              <a:schemeClr val="tx1"/>
            </a:solidFill>
          </a:ln>
        </p:spPr>
      </p:pic>
      <p:sp>
        <p:nvSpPr>
          <p:cNvPr id="6" name="TextBox 5">
            <a:extLst>
              <a:ext uri="{FF2B5EF4-FFF2-40B4-BE49-F238E27FC236}">
                <a16:creationId xmlns:a16="http://schemas.microsoft.com/office/drawing/2014/main" id="{EA97F321-55C3-7122-401E-DD15B6EB24DE}"/>
              </a:ext>
            </a:extLst>
          </p:cNvPr>
          <p:cNvSpPr txBox="1"/>
          <p:nvPr/>
        </p:nvSpPr>
        <p:spPr>
          <a:xfrm>
            <a:off x="97655" y="1403349"/>
            <a:ext cx="4350058" cy="5262979"/>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The room type booking percentage for Manhattan for Entire home/apt is 26.99%, which is most as compared to other areas for this room type some campaign/offers need to initiated for Brooklyn, Queens, Bronx and Staten Island as to increase the booking so that the revenue can be generated. </a:t>
            </a:r>
          </a:p>
          <a:p>
            <a:pPr marL="285750" indent="-285750">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The room type booking percentage for Brooklyn for Private room is 20.72%, which is most as compared to other areas for this room type some campaign/offers need to initiated for Manhattan, Queens, Bronx and Staten Island as to increase the booking so that the revenue can be generated. </a:t>
            </a:r>
          </a:p>
          <a:p>
            <a:pPr marL="285750" indent="-285750">
              <a:buFont typeface="Arial" panose="020B0604020202020204" pitchFamily="34" charset="0"/>
              <a:buChar char="•"/>
            </a:pPr>
            <a:endParaRPr lang="en-US" sz="16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1600" dirty="0">
                <a:latin typeface="Calibri Light" panose="020F0302020204030204" pitchFamily="34" charset="0"/>
                <a:cs typeface="Calibri Light" panose="020F0302020204030204" pitchFamily="34" charset="0"/>
              </a:rPr>
              <a:t>The room type booking percentage for Shared room is low for all the areas  campaign/offers need to be initiated as to increase the booking so that the revenue can be generated. </a:t>
            </a:r>
          </a:p>
          <a:p>
            <a:endParaRPr lang="en-US" sz="1600"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83870E0B-80E8-5A04-3FF4-08748BECEC2F}"/>
              </a:ext>
            </a:extLst>
          </p:cNvPr>
          <p:cNvSpPr>
            <a:spLocks noGrp="1"/>
          </p:cNvSpPr>
          <p:nvPr>
            <p:ph type="sldNum" sz="quarter" idx="12"/>
          </p:nvPr>
        </p:nvSpPr>
        <p:spPr/>
        <p:txBody>
          <a:bodyPr/>
          <a:lstStyle/>
          <a:p>
            <a:fld id="{AA63C12B-AFAE-4A80-82C4-0D3576FBDF85}" type="slidenum">
              <a:rPr lang="en-IN" smtClean="0"/>
              <a:t>8</a:t>
            </a:fld>
            <a:endParaRPr lang="en-IN" dirty="0"/>
          </a:p>
        </p:txBody>
      </p:sp>
    </p:spTree>
    <p:extLst>
      <p:ext uri="{BB962C8B-B14F-4D97-AF65-F5344CB8AC3E}">
        <p14:creationId xmlns:p14="http://schemas.microsoft.com/office/powerpoint/2010/main" val="367585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26B7-4EEB-4284-872D-9465D5E39DCE}"/>
              </a:ext>
            </a:extLst>
          </p:cNvPr>
          <p:cNvSpPr>
            <a:spLocks noGrp="1"/>
          </p:cNvSpPr>
          <p:nvPr>
            <p:ph type="title"/>
          </p:nvPr>
        </p:nvSpPr>
        <p:spPr>
          <a:xfrm>
            <a:off x="241796" y="227179"/>
            <a:ext cx="10058400" cy="625077"/>
          </a:xfrm>
        </p:spPr>
        <p:txBody>
          <a:bodyPr>
            <a:normAutofit/>
          </a:bodyPr>
          <a:lstStyle/>
          <a:p>
            <a:r>
              <a:rPr lang="en-US" sz="3600" b="1" dirty="0"/>
              <a:t>Top 10 hosts basis reviews: </a:t>
            </a:r>
            <a:endParaRPr lang="en-IN" sz="3600" b="1" dirty="0"/>
          </a:p>
        </p:txBody>
      </p:sp>
      <p:pic>
        <p:nvPicPr>
          <p:cNvPr id="9" name="Content Placeholder 8">
            <a:extLst>
              <a:ext uri="{FF2B5EF4-FFF2-40B4-BE49-F238E27FC236}">
                <a16:creationId xmlns:a16="http://schemas.microsoft.com/office/drawing/2014/main" id="{DCFB6747-85A5-93E4-D400-8087B6AD0016}"/>
              </a:ext>
            </a:extLst>
          </p:cNvPr>
          <p:cNvPicPr>
            <a:picLocks noGrp="1" noChangeAspect="1"/>
          </p:cNvPicPr>
          <p:nvPr>
            <p:ph idx="1"/>
          </p:nvPr>
        </p:nvPicPr>
        <p:blipFill>
          <a:blip r:embed="rId2"/>
          <a:stretch>
            <a:fillRect/>
          </a:stretch>
        </p:blipFill>
        <p:spPr>
          <a:xfrm>
            <a:off x="4245187" y="1447738"/>
            <a:ext cx="7385981" cy="4535091"/>
          </a:xfrm>
        </p:spPr>
      </p:pic>
      <p:sp>
        <p:nvSpPr>
          <p:cNvPr id="10" name="TextBox 9">
            <a:extLst>
              <a:ext uri="{FF2B5EF4-FFF2-40B4-BE49-F238E27FC236}">
                <a16:creationId xmlns:a16="http://schemas.microsoft.com/office/drawing/2014/main" id="{47681AAA-1F89-CCA3-FCE2-D2D7162B9C7E}"/>
              </a:ext>
            </a:extLst>
          </p:cNvPr>
          <p:cNvSpPr txBox="1"/>
          <p:nvPr/>
        </p:nvSpPr>
        <p:spPr>
          <a:xfrm>
            <a:off x="177555" y="1447738"/>
            <a:ext cx="3764132"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Host name Michael has been booked for most number of times booked by customers that is 417 and the total reviews received is 11,081</a:t>
            </a:r>
          </a:p>
          <a:p>
            <a:endParaRPr lang="en-US" sz="20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David is the second popular host with 403 times booked by the customers and the total reviews received is 8,103</a:t>
            </a:r>
          </a:p>
          <a:p>
            <a:endParaRPr lang="en-US" sz="2000" dirty="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US" sz="2000" dirty="0">
                <a:latin typeface="Calibri Light" panose="020F0302020204030204" pitchFamily="34" charset="0"/>
                <a:cs typeface="Calibri Light" panose="020F0302020204030204" pitchFamily="34" charset="0"/>
              </a:rPr>
              <a:t>Maria and Jessica is booked least by the customers with 205 and 204 with rating received 4,405 and 4,074</a:t>
            </a:r>
            <a:endParaRPr lang="en-IN" sz="2000" dirty="0">
              <a:latin typeface="Calibri Light" panose="020F0302020204030204" pitchFamily="34" charset="0"/>
              <a:cs typeface="Calibri Light" panose="020F0302020204030204" pitchFamily="34" charset="0"/>
            </a:endParaRPr>
          </a:p>
        </p:txBody>
      </p:sp>
      <p:sp>
        <p:nvSpPr>
          <p:cNvPr id="3" name="Slide Number Placeholder 2">
            <a:extLst>
              <a:ext uri="{FF2B5EF4-FFF2-40B4-BE49-F238E27FC236}">
                <a16:creationId xmlns:a16="http://schemas.microsoft.com/office/drawing/2014/main" id="{E267BBCE-8A0B-AF94-01DF-EAAA9AEFAA26}"/>
              </a:ext>
            </a:extLst>
          </p:cNvPr>
          <p:cNvSpPr>
            <a:spLocks noGrp="1"/>
          </p:cNvSpPr>
          <p:nvPr>
            <p:ph type="sldNum" sz="quarter" idx="12"/>
          </p:nvPr>
        </p:nvSpPr>
        <p:spPr/>
        <p:txBody>
          <a:bodyPr/>
          <a:lstStyle/>
          <a:p>
            <a:fld id="{AA63C12B-AFAE-4A80-82C4-0D3576FBDF85}" type="slidenum">
              <a:rPr lang="en-IN" smtClean="0"/>
              <a:t>9</a:t>
            </a:fld>
            <a:endParaRPr lang="en-IN" dirty="0"/>
          </a:p>
        </p:txBody>
      </p:sp>
    </p:spTree>
    <p:extLst>
      <p:ext uri="{BB962C8B-B14F-4D97-AF65-F5344CB8AC3E}">
        <p14:creationId xmlns:p14="http://schemas.microsoft.com/office/powerpoint/2010/main" val="20840219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718</TotalTime>
  <Words>924</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Rockwell</vt:lpstr>
      <vt:lpstr>Rockwell Condensed</vt:lpstr>
      <vt:lpstr>Wingdings</vt:lpstr>
      <vt:lpstr>Wood Type</vt:lpstr>
      <vt:lpstr>Case Study Airbnb NYC </vt:lpstr>
      <vt:lpstr>Objective :</vt:lpstr>
      <vt:lpstr>Background :</vt:lpstr>
      <vt:lpstr>Airbnb listings spread in NYC: </vt:lpstr>
      <vt:lpstr>Most preferred Neighbourhood groups:</vt:lpstr>
      <vt:lpstr>Room type most preferred by customer : </vt:lpstr>
      <vt:lpstr>Neighbourhood average price: </vt:lpstr>
      <vt:lpstr>Room type percentage basis neighborhood : </vt:lpstr>
      <vt:lpstr>Top 10 hosts basis reviews: </vt:lpstr>
      <vt:lpstr>Minimum nights booked basis room type:</vt:lpstr>
      <vt:lpstr>Popular Neighbourhoods : </vt:lpstr>
      <vt:lpstr>Neighbourhood vs Availability: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BNB Case Study</dc:title>
  <dc:creator>Anurag Aditya</dc:creator>
  <cp:lastModifiedBy>Anurag Aditya</cp:lastModifiedBy>
  <cp:revision>20</cp:revision>
  <dcterms:created xsi:type="dcterms:W3CDTF">2022-05-07T21:44:41Z</dcterms:created>
  <dcterms:modified xsi:type="dcterms:W3CDTF">2022-05-09T00:18:39Z</dcterms:modified>
</cp:coreProperties>
</file>