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 id="2147483964" r:id="rId2"/>
  </p:sldMasterIdLst>
  <p:notesMasterIdLst>
    <p:notesMasterId r:id="rId12"/>
  </p:notesMasterIdLst>
  <p:sldIdLst>
    <p:sldId id="266" r:id="rId3"/>
    <p:sldId id="267" r:id="rId4"/>
    <p:sldId id="270" r:id="rId5"/>
    <p:sldId id="269" r:id="rId6"/>
    <p:sldId id="258" r:id="rId7"/>
    <p:sldId id="271"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4B016-2426-4F19-BF67-0EEB512E2091}" type="datetimeFigureOut">
              <a:rPr lang="en-IN" smtClean="0"/>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6CF6D-7F0C-45B2-A6F1-2C5386D38B78}" type="slidenum">
              <a:rPr lang="en-IN" smtClean="0"/>
              <a:t>‹#›</a:t>
            </a:fld>
            <a:endParaRPr lang="en-IN"/>
          </a:p>
        </p:txBody>
      </p:sp>
    </p:spTree>
    <p:extLst>
      <p:ext uri="{BB962C8B-B14F-4D97-AF65-F5344CB8AC3E}">
        <p14:creationId xmlns:p14="http://schemas.microsoft.com/office/powerpoint/2010/main" val="331746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C8F73-564D-406B-BE65-1F9A46E8817E}"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83595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EB1A6-CFA1-4EFC-8E16-A34CC6BD27BD}"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9547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4CA47-632A-4835-97B9-87CC43E20DBA}"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683766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73C35-AA08-4E3F-894B-D504717911CE}"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106027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F04C8-40DC-424C-A903-D4CCCF5DCFE0}"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1089279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47AD2E-8103-494E-A8A1-E5E4C1F0CE44}" type="datetime1">
              <a:rPr lang="en-IN" smtClean="0"/>
              <a:t>09-05-2022</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320260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709C6-6338-4AAA-867B-9B0879666F71}"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54921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488A4-5D03-41B7-BA80-F1FE99B91690}" type="datetime1">
              <a:rPr lang="en-IN" smtClean="0"/>
              <a:t>09-05-2022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4161860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93DD4-60E1-4543-BD43-F86B1FEEE56F}" type="datetime1">
              <a:rPr lang="en-IN" smtClean="0"/>
              <a:t>09-05-2022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8323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FD92F-34ED-4A7B-ACD4-648640625029}" type="datetime1">
              <a:rPr lang="en-IN" smtClean="0"/>
              <a:t>09-05-2022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40703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A4C478-9A49-4288-81DF-3FFF3B78D37C}"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35844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30345-DC19-43B0-AC63-5C90430167DF}"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525908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6FB61-FAF3-4CF2-A20E-A63CCE1E156D}" type="datetime1">
              <a:rPr lang="en-IN" smtClean="0"/>
              <a:t>09-05-2022</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4056717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DD1CE-0D1E-48C1-8711-4A0BA6B06EDB}"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803688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5A57-43D2-4D5F-B2CA-8290B151E8DE}"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82607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70641D-E031-4652-98F2-E57DB32EE550}" type="datetime1">
              <a:rPr lang="en-IN" smtClean="0"/>
              <a:t>09-05-2022</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36187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31452-42B3-43ED-BA2D-71A38EF84530}"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72609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B1F92-4BCD-47BA-9DEA-5C012C892817}" type="datetime1">
              <a:rPr lang="en-IN" smtClean="0"/>
              <a:t>09-05-2022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161991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776EE-C426-4E65-8245-93021CA09454}" type="datetime1">
              <a:rPr lang="en-IN" smtClean="0"/>
              <a:t>09-05-2022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400661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9F2E8-B813-46C3-82DA-563CCCB300A1}" type="datetime1">
              <a:rPr lang="en-IN" smtClean="0"/>
              <a:t>09-05-2022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33959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90EA4-D9B2-4F2A-B6C2-E48B9ED6EFC3}"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29711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1E4D7-0D94-4885-927E-3E2341F2DFB1}" type="datetime1">
              <a:rPr lang="en-IN" smtClean="0"/>
              <a:t>09-05-2022</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10197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68EC95-E2F6-42A2-B783-C78A4E4DC473}" type="datetime1">
              <a:rPr lang="en-IN" smtClean="0"/>
              <a:t>09-05-2022</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DEC09F-E6CC-428B-99A0-56A542DFF770}" type="slidenum">
              <a:rPr lang="en-IN" smtClean="0"/>
              <a:t>‹#›</a:t>
            </a:fld>
            <a:endParaRPr lang="en-IN" dirty="0"/>
          </a:p>
        </p:txBody>
      </p:sp>
    </p:spTree>
    <p:extLst>
      <p:ext uri="{BB962C8B-B14F-4D97-AF65-F5344CB8AC3E}">
        <p14:creationId xmlns:p14="http://schemas.microsoft.com/office/powerpoint/2010/main" val="2905260591"/>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7D6F6E9-7498-4700-9B70-F70894241DB7}" type="datetime1">
              <a:rPr lang="en-IN" smtClean="0"/>
              <a:t>09-05-2022</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DEC09F-E6CC-428B-99A0-56A542DFF770}" type="slidenum">
              <a:rPr lang="en-IN" smtClean="0"/>
              <a:t>‹#›</a:t>
            </a:fld>
            <a:endParaRPr lang="en-IN" dirty="0"/>
          </a:p>
        </p:txBody>
      </p:sp>
    </p:spTree>
    <p:extLst>
      <p:ext uri="{BB962C8B-B14F-4D97-AF65-F5344CB8AC3E}">
        <p14:creationId xmlns:p14="http://schemas.microsoft.com/office/powerpoint/2010/main" val="3551269421"/>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A7B0-A8C5-AA33-2942-AE278D818190}"/>
              </a:ext>
            </a:extLst>
          </p:cNvPr>
          <p:cNvSpPr>
            <a:spLocks noGrp="1"/>
          </p:cNvSpPr>
          <p:nvPr>
            <p:ph type="ctrTitle"/>
          </p:nvPr>
        </p:nvSpPr>
        <p:spPr>
          <a:xfrm>
            <a:off x="1066800" y="2922972"/>
            <a:ext cx="10058400" cy="1143000"/>
          </a:xfrm>
        </p:spPr>
        <p:txBody>
          <a:bodyPr>
            <a:normAutofit fontScale="90000"/>
          </a:bodyPr>
          <a:lstStyle/>
          <a:p>
            <a:pPr algn="ctr"/>
            <a:r>
              <a:rPr lang="en-US" dirty="0">
                <a:latin typeface="+mn-lt"/>
              </a:rPr>
              <a:t>Case Study Airbnb NYC</a:t>
            </a:r>
            <a:br>
              <a:rPr lang="en-US" dirty="0"/>
            </a:br>
            <a:endParaRPr lang="en-IN" dirty="0"/>
          </a:p>
        </p:txBody>
      </p:sp>
      <p:sp>
        <p:nvSpPr>
          <p:cNvPr id="3" name="Subtitle 2">
            <a:extLst>
              <a:ext uri="{FF2B5EF4-FFF2-40B4-BE49-F238E27FC236}">
                <a16:creationId xmlns:a16="http://schemas.microsoft.com/office/drawing/2014/main" id="{66E34E81-5FC9-0ABB-EC12-38ED447BFAEB}"/>
              </a:ext>
            </a:extLst>
          </p:cNvPr>
          <p:cNvSpPr>
            <a:spLocks noGrp="1"/>
          </p:cNvSpPr>
          <p:nvPr>
            <p:ph type="subTitle" idx="1"/>
          </p:nvPr>
        </p:nvSpPr>
        <p:spPr>
          <a:xfrm>
            <a:off x="8780016" y="5544468"/>
            <a:ext cx="3035383" cy="1143000"/>
          </a:xfrm>
        </p:spPr>
        <p:txBody>
          <a:bodyPr/>
          <a:lstStyle/>
          <a:p>
            <a:r>
              <a:rPr lang="en-US" dirty="0"/>
              <a:t>From : Anurag Aditya  </a:t>
            </a:r>
          </a:p>
          <a:p>
            <a:r>
              <a:rPr lang="en-US" dirty="0"/>
              <a:t>  &amp;        </a:t>
            </a:r>
            <a:r>
              <a:rPr lang="en-US" dirty="0" err="1"/>
              <a:t>Pragyan</a:t>
            </a:r>
            <a:r>
              <a:rPr lang="en-US" dirty="0"/>
              <a:t> Seth</a:t>
            </a:r>
            <a:endParaRPr lang="en-IN" dirty="0"/>
          </a:p>
        </p:txBody>
      </p:sp>
      <p:sp>
        <p:nvSpPr>
          <p:cNvPr id="4" name="Slide Number Placeholder 3">
            <a:extLst>
              <a:ext uri="{FF2B5EF4-FFF2-40B4-BE49-F238E27FC236}">
                <a16:creationId xmlns:a16="http://schemas.microsoft.com/office/drawing/2014/main" id="{0B8AB01C-436E-2440-5724-595961DDE03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AA63C12B-AFAE-4A80-82C4-0D3576FBDF85}" type="slidenum">
              <a:rPr kumimoji="0" lang="en-IN" sz="28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a:t>
            </a:fld>
            <a:endParaRPr kumimoji="0" lang="en-IN" sz="28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Tree>
    <p:extLst>
      <p:ext uri="{BB962C8B-B14F-4D97-AF65-F5344CB8AC3E}">
        <p14:creationId xmlns:p14="http://schemas.microsoft.com/office/powerpoint/2010/main" val="31999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452761" y="253013"/>
            <a:ext cx="10058400" cy="748454"/>
          </a:xfrm>
        </p:spPr>
        <p:txBody>
          <a:bodyPr>
            <a:normAutofit/>
          </a:bodyPr>
          <a:lstStyle/>
          <a:p>
            <a:r>
              <a:rPr lang="en-IN" sz="3600" b="1" dirty="0">
                <a:latin typeface="Rockwell Condensed" panose="02060603050405020104" pitchFamily="18" charset="0"/>
              </a:rPr>
              <a:t>Objective</a:t>
            </a:r>
            <a:r>
              <a:rPr lang="en-IN" sz="3600" b="1" dirty="0"/>
              <a:t> :</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a:xfrm>
            <a:off x="452761" y="2201663"/>
            <a:ext cx="11176987" cy="2663300"/>
          </a:xfrm>
        </p:spPr>
        <p:txBody>
          <a:bodyPr>
            <a:normAutofit/>
          </a:bodyPr>
          <a:lstStyle/>
          <a:p>
            <a:pPr>
              <a:buFont typeface="Arial" panose="020B0604020202020204" pitchFamily="34" charset="0"/>
              <a:buChar char="•"/>
            </a:pPr>
            <a:r>
              <a:rPr lang="en-US" b="0" i="0" dirty="0">
                <a:solidFill>
                  <a:schemeClr val="tx1"/>
                </a:solidFill>
                <a:effectLst/>
                <a:latin typeface="Calibri Light" panose="020F0302020204030204" pitchFamily="34" charset="0"/>
                <a:cs typeface="Calibri Light" panose="020F0302020204030204" pitchFamily="34" charset="0"/>
              </a:rPr>
              <a:t> Airbnb, Inc. is an American company that operates an online marketplace for lodging, primarily homestays for vacation rentals, and tourism activities. </a:t>
            </a:r>
          </a:p>
          <a:p>
            <a:pPr>
              <a:buFont typeface="Arial" panose="020B0604020202020204" pitchFamily="34" charset="0"/>
              <a:buChar char="•"/>
            </a:pPr>
            <a:r>
              <a:rPr lang="en-US" b="0" i="0" dirty="0">
                <a:solidFill>
                  <a:schemeClr val="tx1"/>
                </a:solidFill>
                <a:effectLst/>
                <a:latin typeface="Calibri Light" panose="020F0302020204030204" pitchFamily="34" charset="0"/>
                <a:cs typeface="Calibri Light" panose="020F0302020204030204" pitchFamily="34" charset="0"/>
              </a:rPr>
              <a:t> Based in San Francisco, California, the platform is accessible via website and mobile app. Airbnb does not own any of the listed properties; instead, it profits by receiving commission from each booking. </a:t>
            </a:r>
          </a:p>
          <a:p>
            <a:pPr>
              <a:buFont typeface="Arial" panose="020B0604020202020204" pitchFamily="34" charset="0"/>
              <a:buChar char="•"/>
            </a:pPr>
            <a:r>
              <a:rPr lang="en-IN" dirty="0">
                <a:latin typeface="Calibri Light" panose="020F0302020204030204" pitchFamily="34" charset="0"/>
                <a:cs typeface="Calibri Light" panose="020F0302020204030204" pitchFamily="34" charset="0"/>
              </a:rPr>
              <a:t> During the covid time, Airbnb incurred a huge loss in revenue. </a:t>
            </a:r>
          </a:p>
          <a:p>
            <a:pPr>
              <a:buFont typeface="Arial" panose="020B0604020202020204" pitchFamily="34" charset="0"/>
              <a:buChar char="•"/>
            </a:pPr>
            <a:r>
              <a:rPr lang="en-IN" dirty="0">
                <a:latin typeface="Calibri Light" panose="020F0302020204030204" pitchFamily="34" charset="0"/>
                <a:cs typeface="Calibri Light" panose="020F0302020204030204" pitchFamily="34" charset="0"/>
              </a:rPr>
              <a:t> People have now started travelling again and Airbnb is aiming to bring up the business again and are ready to provide services to customers.</a:t>
            </a:r>
          </a:p>
        </p:txBody>
      </p:sp>
      <p:sp>
        <p:nvSpPr>
          <p:cNvPr id="4" name="Slide Number Placeholder 3">
            <a:extLst>
              <a:ext uri="{FF2B5EF4-FFF2-40B4-BE49-F238E27FC236}">
                <a16:creationId xmlns:a16="http://schemas.microsoft.com/office/drawing/2014/main" id="{7A22E3D2-0E1D-3E6D-37D7-D12B212C056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AA63C12B-AFAE-4A80-82C4-0D3576FBDF85}" type="slidenum">
              <a:rPr kumimoji="0" lang="en-IN"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a:xfrm>
            <a:off x="210105" y="365316"/>
            <a:ext cx="10058400" cy="609896"/>
          </a:xfrm>
        </p:spPr>
        <p:txBody>
          <a:bodyPr>
            <a:normAutofit fontScale="90000"/>
          </a:bodyPr>
          <a:lstStyle/>
          <a:p>
            <a:r>
              <a:rPr lang="en-US" sz="4000" b="1" dirty="0"/>
              <a:t>Background :</a:t>
            </a:r>
            <a:endParaRPr lang="en-IN" sz="4000"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a:xfrm>
            <a:off x="210105" y="1250929"/>
            <a:ext cx="11393010" cy="4768131"/>
          </a:xfrm>
        </p:spPr>
        <p:txBody>
          <a:bodyPr>
            <a:noAutofit/>
          </a:bodyPr>
          <a:lstStyle/>
          <a:p>
            <a:pPr>
              <a:buFont typeface="Arial" panose="020B0604020202020204" pitchFamily="34" charset="0"/>
              <a:buChar char="•"/>
            </a:pPr>
            <a:endParaRPr lang="en-US" sz="1800" b="0" i="0" dirty="0">
              <a:solidFill>
                <a:srgbClr val="091E42"/>
              </a:solidFill>
              <a:effectLst/>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1800" b="0" i="0" dirty="0">
                <a:solidFill>
                  <a:srgbClr val="091E42"/>
                </a:solidFill>
                <a:effectLst/>
                <a:latin typeface="Calibri Light" panose="020F0302020204030204" pitchFamily="34" charset="0"/>
                <a:cs typeface="Calibri Light" panose="020F0302020204030204" pitchFamily="34" charset="0"/>
              </a:rPr>
              <a:t>Now that the restrictions have started lifting and people have started to travel more, Airbnb wants to make sure that it is fully prepared for this change.</a:t>
            </a:r>
          </a:p>
          <a:p>
            <a:pPr>
              <a:buFont typeface="Arial" panose="020B0604020202020204" pitchFamily="34" charset="0"/>
              <a:buChar char="•"/>
            </a:pPr>
            <a:r>
              <a:rPr lang="en-US" sz="1800" b="0" i="0" dirty="0">
                <a:solidFill>
                  <a:srgbClr val="091E42"/>
                </a:solidFill>
                <a:effectLst/>
                <a:latin typeface="Calibri Light" panose="020F0302020204030204" pitchFamily="34" charset="0"/>
                <a:cs typeface="Calibri Light" panose="020F0302020204030204" pitchFamily="34" charset="0"/>
              </a:rPr>
              <a:t>The different leaders at Airbnb want to understand some important insights based on various attributes : </a:t>
            </a:r>
          </a:p>
          <a:p>
            <a:pPr>
              <a:buFont typeface="Arial" panose="020B0604020202020204" pitchFamily="34" charset="0"/>
              <a:buChar char="•"/>
            </a:pPr>
            <a:endParaRPr lang="en-US" sz="1800" dirty="0">
              <a:solidFill>
                <a:srgbClr val="091E42"/>
              </a:solidFill>
              <a:latin typeface="Calibri Light" panose="020F0302020204030204" pitchFamily="34" charset="0"/>
              <a:cs typeface="Calibri Light" panose="020F0302020204030204" pitchFamily="34" charset="0"/>
            </a:endParaRP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Data Analysis Managers:</a:t>
            </a:r>
            <a:r>
              <a:rPr lang="en-US" sz="1800" b="0" i="0" dirty="0">
                <a:solidFill>
                  <a:srgbClr val="091E42"/>
                </a:solidFill>
                <a:effectLst/>
                <a:latin typeface="Calibri Light" panose="020F0302020204030204" pitchFamily="34" charset="0"/>
                <a:cs typeface="Calibri Light" panose="020F0302020204030204" pitchFamily="34" charset="0"/>
              </a:rPr>
              <a:t> These people manage the data analysts directly for processes and their technical expertise is basic.</a:t>
            </a: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Lead Data Analyst:</a:t>
            </a:r>
            <a:r>
              <a:rPr lang="en-US" sz="1800" b="0" i="0" dirty="0">
                <a:solidFill>
                  <a:srgbClr val="091E42"/>
                </a:solidFill>
                <a:effectLst/>
                <a:latin typeface="Calibri Light" panose="020F0302020204030204" pitchFamily="34" charset="0"/>
                <a:cs typeface="Calibri Light" panose="020F0302020204030204" pitchFamily="34" charset="0"/>
              </a:rPr>
              <a:t> The lead data analyst looks after the entire team of data and business analysts and is technically sound.</a:t>
            </a:r>
            <a:endParaRPr lang="en-US" sz="1800" dirty="0">
              <a:solidFill>
                <a:srgbClr val="091E42"/>
              </a:solidFill>
              <a:latin typeface="Calibri Light" panose="020F0302020204030204" pitchFamily="34" charset="0"/>
              <a:cs typeface="Calibri Light" panose="020F0302020204030204" pitchFamily="34" charset="0"/>
            </a:endParaRP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Head of Acquisitions and Operations, NYC: </a:t>
            </a:r>
            <a:r>
              <a:rPr lang="en-US" sz="1800" b="0" i="0" dirty="0">
                <a:solidFill>
                  <a:srgbClr val="091E42"/>
                </a:solidFill>
                <a:effectLst/>
                <a:latin typeface="Calibri Light" panose="020F0302020204030204" pitchFamily="34" charset="0"/>
                <a:cs typeface="Calibri Light" panose="020F0302020204030204" pitchFamily="34" charset="0"/>
              </a:rPr>
              <a:t>This head looks after all the property and host acquisitions and operations. Acquisition of the best properties, price negotiation, and negotiating the services the properties offer falls under the purview of this role.</a:t>
            </a: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Head of User Experience, NYC: </a:t>
            </a:r>
            <a:r>
              <a:rPr lang="en-US" sz="1800" b="0" i="0" dirty="0">
                <a:solidFill>
                  <a:srgbClr val="091E42"/>
                </a:solidFill>
                <a:effectLst/>
                <a:latin typeface="Calibri Light" panose="020F0302020204030204" pitchFamily="34" charset="0"/>
                <a:cs typeface="Calibri Light" panose="020F0302020204030204" pitchFamily="34" charset="0"/>
              </a:rPr>
              <a:t>The head of user experience looks after the customer preferences and also handles the properties listed on the website and the Airbnb app. Basically, the head of user experience tries to optimize the order of property listing in certain Neighbourhood and cities in order to get every property the optimal amount of traction.</a:t>
            </a:r>
          </a:p>
        </p:txBody>
      </p:sp>
      <p:sp>
        <p:nvSpPr>
          <p:cNvPr id="4" name="Slide Number Placeholder 3">
            <a:extLst>
              <a:ext uri="{FF2B5EF4-FFF2-40B4-BE49-F238E27FC236}">
                <a16:creationId xmlns:a16="http://schemas.microsoft.com/office/drawing/2014/main" id="{0B0888D6-6C99-B138-FBD6-EE95CA22195E}"/>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AA63C12B-AFAE-4A80-82C4-0D3576FBDF85}" type="slidenum">
              <a:rPr kumimoji="0" lang="en-IN"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IN"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Tree>
    <p:extLst>
      <p:ext uri="{BB962C8B-B14F-4D97-AF65-F5344CB8AC3E}">
        <p14:creationId xmlns:p14="http://schemas.microsoft.com/office/powerpoint/2010/main" val="29054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FDCC-C3AB-F53E-897F-6D034689DB8A}"/>
              </a:ext>
            </a:extLst>
          </p:cNvPr>
          <p:cNvSpPr>
            <a:spLocks noGrp="1"/>
          </p:cNvSpPr>
          <p:nvPr>
            <p:ph type="title"/>
          </p:nvPr>
        </p:nvSpPr>
        <p:spPr>
          <a:xfrm>
            <a:off x="199836" y="176316"/>
            <a:ext cx="10058400" cy="536408"/>
          </a:xfrm>
        </p:spPr>
        <p:txBody>
          <a:bodyPr>
            <a:noAutofit/>
          </a:bodyPr>
          <a:lstStyle/>
          <a:p>
            <a:r>
              <a:rPr lang="en-US" sz="3600" b="1" dirty="0">
                <a:latin typeface="Rockwell Condensed" panose="02060603050405020104" pitchFamily="18" charset="0"/>
              </a:rPr>
              <a:t>Price variation basis geography</a:t>
            </a:r>
            <a:endParaRPr lang="en-IN" sz="3600" b="1" dirty="0">
              <a:latin typeface="Rockwell Condensed" panose="02060603050405020104" pitchFamily="18" charset="0"/>
            </a:endParaRPr>
          </a:p>
        </p:txBody>
      </p:sp>
      <p:sp>
        <p:nvSpPr>
          <p:cNvPr id="4" name="Slide Number Placeholder 3">
            <a:extLst>
              <a:ext uri="{FF2B5EF4-FFF2-40B4-BE49-F238E27FC236}">
                <a16:creationId xmlns:a16="http://schemas.microsoft.com/office/drawing/2014/main" id="{0A428A9F-CF1F-FF08-120D-34AE60A9D9D0}"/>
              </a:ext>
            </a:extLst>
          </p:cNvPr>
          <p:cNvSpPr>
            <a:spLocks noGrp="1"/>
          </p:cNvSpPr>
          <p:nvPr>
            <p:ph type="sldNum" sz="quarter" idx="12"/>
          </p:nvPr>
        </p:nvSpPr>
        <p:spPr/>
        <p:txBody>
          <a:bodyPr/>
          <a:lstStyle/>
          <a:p>
            <a:fld id="{AA63C12B-AFAE-4A80-82C4-0D3576FBDF85}" type="slidenum">
              <a:rPr lang="en-IN" smtClean="0"/>
              <a:t>4</a:t>
            </a:fld>
            <a:endParaRPr lang="en-IN" dirty="0"/>
          </a:p>
        </p:txBody>
      </p:sp>
      <p:pic>
        <p:nvPicPr>
          <p:cNvPr id="5" name="Content Placeholder 5">
            <a:extLst>
              <a:ext uri="{FF2B5EF4-FFF2-40B4-BE49-F238E27FC236}">
                <a16:creationId xmlns:a16="http://schemas.microsoft.com/office/drawing/2014/main" id="{5A7B7CA9-FEAF-E9F3-C261-D248639AF10C}"/>
              </a:ext>
            </a:extLst>
          </p:cNvPr>
          <p:cNvPicPr>
            <a:picLocks noGrp="1" noChangeAspect="1"/>
          </p:cNvPicPr>
          <p:nvPr>
            <p:ph idx="1"/>
          </p:nvPr>
        </p:nvPicPr>
        <p:blipFill>
          <a:blip r:embed="rId2"/>
          <a:stretch>
            <a:fillRect/>
          </a:stretch>
        </p:blipFill>
        <p:spPr>
          <a:xfrm>
            <a:off x="4179295" y="1049373"/>
            <a:ext cx="7451873" cy="5095903"/>
          </a:xfrm>
          <a:ln>
            <a:solidFill>
              <a:schemeClr val="tx1"/>
            </a:solidFill>
          </a:ln>
        </p:spPr>
      </p:pic>
      <p:sp>
        <p:nvSpPr>
          <p:cNvPr id="7" name="TextBox 6">
            <a:extLst>
              <a:ext uri="{FF2B5EF4-FFF2-40B4-BE49-F238E27FC236}">
                <a16:creationId xmlns:a16="http://schemas.microsoft.com/office/drawing/2014/main" id="{665EB9AA-8C44-D706-CE08-939519FF7967}"/>
              </a:ext>
            </a:extLst>
          </p:cNvPr>
          <p:cNvSpPr txBox="1"/>
          <p:nvPr/>
        </p:nvSpPr>
        <p:spPr>
          <a:xfrm>
            <a:off x="88777" y="1049373"/>
            <a:ext cx="3888419" cy="5632311"/>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mj-lt"/>
              </a:rPr>
              <a:t>We see that, Airbnb has good presence in Manhattan, Brooklyn &amp; Queens. </a:t>
            </a:r>
          </a:p>
          <a:p>
            <a:endParaRPr lang="en-IN" sz="2000" dirty="0">
              <a:latin typeface="+mj-lt"/>
            </a:endParaRPr>
          </a:p>
          <a:p>
            <a:pPr marL="285750" indent="-285750">
              <a:buFont typeface="Arial" panose="020B0604020202020204" pitchFamily="34" charset="0"/>
              <a:buChar char="•"/>
            </a:pPr>
            <a:r>
              <a:rPr lang="en-IN" sz="2000" dirty="0">
                <a:latin typeface="+mj-lt"/>
              </a:rPr>
              <a:t>Listings are maximum in Manhattan &amp; Brooklyn owing to the high population density as per 2019 report it has 16.3 lakhs of population and 25.9 lakhs in Brooklyn and it being the financial and tourism hub of NYC. </a:t>
            </a:r>
          </a:p>
          <a:p>
            <a:endParaRPr lang="en-IN" sz="2000" dirty="0">
              <a:latin typeface="+mj-lt"/>
            </a:endParaRPr>
          </a:p>
          <a:p>
            <a:pPr marL="285750" indent="-285750">
              <a:buFont typeface="Arial" panose="020B0604020202020204" pitchFamily="34" charset="0"/>
              <a:buChar char="•"/>
            </a:pPr>
            <a:r>
              <a:rPr lang="en-IN" sz="2000" dirty="0">
                <a:latin typeface="+mj-lt"/>
              </a:rPr>
              <a:t>Staten Island has the least number of listings, due to its low population density as per 2019 report the population is only 4.75 lakhs and very few tourism destinations.</a:t>
            </a:r>
          </a:p>
        </p:txBody>
      </p:sp>
    </p:spTree>
    <p:extLst>
      <p:ext uri="{BB962C8B-B14F-4D97-AF65-F5344CB8AC3E}">
        <p14:creationId xmlns:p14="http://schemas.microsoft.com/office/powerpoint/2010/main" val="150794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151A-67EA-EB5A-D42E-4B94B1879750}"/>
              </a:ext>
            </a:extLst>
          </p:cNvPr>
          <p:cNvSpPr>
            <a:spLocks noGrp="1"/>
          </p:cNvSpPr>
          <p:nvPr>
            <p:ph type="title"/>
          </p:nvPr>
        </p:nvSpPr>
        <p:spPr>
          <a:xfrm>
            <a:off x="186431" y="200546"/>
            <a:ext cx="10782019" cy="571811"/>
          </a:xfrm>
        </p:spPr>
        <p:txBody>
          <a:bodyPr>
            <a:noAutofit/>
          </a:bodyPr>
          <a:lstStyle/>
          <a:p>
            <a:r>
              <a:rPr lang="en-US" sz="3600" b="1" dirty="0">
                <a:latin typeface="Rockwell Condensed" panose="02060603050405020104" pitchFamily="18" charset="0"/>
              </a:rPr>
              <a:t>Price range preferred by Customers</a:t>
            </a:r>
            <a:endParaRPr lang="en-IN" sz="3600" dirty="0">
              <a:latin typeface="Rockwell Condensed" panose="02060603050405020104" pitchFamily="18" charset="0"/>
            </a:endParaRPr>
          </a:p>
        </p:txBody>
      </p:sp>
      <p:pic>
        <p:nvPicPr>
          <p:cNvPr id="16" name="Content Placeholder 15">
            <a:extLst>
              <a:ext uri="{FF2B5EF4-FFF2-40B4-BE49-F238E27FC236}">
                <a16:creationId xmlns:a16="http://schemas.microsoft.com/office/drawing/2014/main" id="{BBEB70EF-3B8A-ABD7-0D0F-3DE74C632B5A}"/>
              </a:ext>
            </a:extLst>
          </p:cNvPr>
          <p:cNvPicPr>
            <a:picLocks noGrp="1" noChangeAspect="1"/>
          </p:cNvPicPr>
          <p:nvPr>
            <p:ph idx="1"/>
          </p:nvPr>
        </p:nvPicPr>
        <p:blipFill>
          <a:blip r:embed="rId2"/>
          <a:stretch>
            <a:fillRect/>
          </a:stretch>
        </p:blipFill>
        <p:spPr>
          <a:xfrm>
            <a:off x="186430" y="1143000"/>
            <a:ext cx="11478827" cy="2701838"/>
          </a:xfrm>
          <a:ln>
            <a:solidFill>
              <a:schemeClr val="tx1"/>
            </a:solidFill>
          </a:ln>
        </p:spPr>
      </p:pic>
      <p:sp>
        <p:nvSpPr>
          <p:cNvPr id="4" name="Text Placeholder 3">
            <a:extLst>
              <a:ext uri="{FF2B5EF4-FFF2-40B4-BE49-F238E27FC236}">
                <a16:creationId xmlns:a16="http://schemas.microsoft.com/office/drawing/2014/main" id="{4395CD6A-E0BF-06F5-4CD2-83BEF5B05B8A}"/>
              </a:ext>
            </a:extLst>
          </p:cNvPr>
          <p:cNvSpPr>
            <a:spLocks noGrp="1"/>
          </p:cNvSpPr>
          <p:nvPr>
            <p:ph type="body" sz="half" idx="4294967295"/>
          </p:nvPr>
        </p:nvSpPr>
        <p:spPr>
          <a:xfrm>
            <a:off x="315155" y="4375280"/>
            <a:ext cx="11350102" cy="1626026"/>
          </a:xfrm>
        </p:spPr>
        <p:txBody>
          <a:bodyPr>
            <a:normAutofit/>
          </a:bodyPr>
          <a:lstStyle/>
          <a:p>
            <a:pPr>
              <a:buFont typeface="Arial" panose="020B0604020202020204" pitchFamily="34" charset="0"/>
              <a:buChar char="•"/>
            </a:pPr>
            <a:r>
              <a:rPr lang="en-US" dirty="0">
                <a:latin typeface="+mj-lt"/>
              </a:rPr>
              <a:t>According to the data provided the price is based on TOP 10 Price range mostly preferred by customers. </a:t>
            </a:r>
          </a:p>
          <a:p>
            <a:pPr marL="0" indent="0">
              <a:buNone/>
            </a:pPr>
            <a:endParaRPr lang="en-US" dirty="0">
              <a:latin typeface="+mj-lt"/>
            </a:endParaRPr>
          </a:p>
          <a:p>
            <a:pPr>
              <a:buFont typeface="Arial" panose="020B0604020202020204" pitchFamily="34" charset="0"/>
              <a:buChar char="•"/>
            </a:pPr>
            <a:r>
              <a:rPr lang="en-US" dirty="0">
                <a:latin typeface="+mj-lt"/>
              </a:rPr>
              <a:t>Price range mostly preferred is from 0-250 bins. Mostly the orders are done in bin size of 50 with Brooklyn as highest. </a:t>
            </a:r>
            <a:endParaRPr lang="en-IN" dirty="0">
              <a:latin typeface="+mj-lt"/>
            </a:endParaRPr>
          </a:p>
        </p:txBody>
      </p:sp>
      <p:sp>
        <p:nvSpPr>
          <p:cNvPr id="17" name="Slide Number Placeholder 16">
            <a:extLst>
              <a:ext uri="{FF2B5EF4-FFF2-40B4-BE49-F238E27FC236}">
                <a16:creationId xmlns:a16="http://schemas.microsoft.com/office/drawing/2014/main" id="{5D79E426-8520-A4C0-549D-ECCFCBF1AAAD}"/>
              </a:ext>
            </a:extLst>
          </p:cNvPr>
          <p:cNvSpPr>
            <a:spLocks noGrp="1"/>
          </p:cNvSpPr>
          <p:nvPr>
            <p:ph type="sldNum" sz="quarter" idx="12"/>
          </p:nvPr>
        </p:nvSpPr>
        <p:spPr/>
        <p:txBody>
          <a:bodyPr/>
          <a:lstStyle/>
          <a:p>
            <a:fld id="{AA63C12B-AFAE-4A80-82C4-0D3576FBDF85}" type="slidenum">
              <a:rPr lang="en-IN" smtClean="0"/>
              <a:t>5</a:t>
            </a:fld>
            <a:endParaRPr lang="en-IN" dirty="0"/>
          </a:p>
        </p:txBody>
      </p:sp>
    </p:spTree>
    <p:extLst>
      <p:ext uri="{BB962C8B-B14F-4D97-AF65-F5344CB8AC3E}">
        <p14:creationId xmlns:p14="http://schemas.microsoft.com/office/powerpoint/2010/main" val="77569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BB3-FF58-B451-49F3-74F96CB1D220}"/>
              </a:ext>
            </a:extLst>
          </p:cNvPr>
          <p:cNvSpPr>
            <a:spLocks noGrp="1"/>
          </p:cNvSpPr>
          <p:nvPr>
            <p:ph type="title"/>
          </p:nvPr>
        </p:nvSpPr>
        <p:spPr>
          <a:xfrm>
            <a:off x="97655" y="223546"/>
            <a:ext cx="11533514" cy="535687"/>
          </a:xfrm>
        </p:spPr>
        <p:txBody>
          <a:bodyPr>
            <a:noAutofit/>
          </a:bodyPr>
          <a:lstStyle/>
          <a:p>
            <a:r>
              <a:rPr lang="en-US" sz="3600" b="1" dirty="0">
                <a:latin typeface="Rockwell Condensed" panose="02060603050405020104" pitchFamily="18" charset="0"/>
              </a:rPr>
              <a:t>Room type percentage basis neighborhood</a:t>
            </a:r>
            <a:endParaRPr lang="en-IN" sz="3600" b="1" dirty="0">
              <a:latin typeface="Rockwell Condensed" panose="02060603050405020104" pitchFamily="18" charset="0"/>
            </a:endParaRPr>
          </a:p>
        </p:txBody>
      </p:sp>
      <p:pic>
        <p:nvPicPr>
          <p:cNvPr id="5" name="Content Placeholder 4">
            <a:extLst>
              <a:ext uri="{FF2B5EF4-FFF2-40B4-BE49-F238E27FC236}">
                <a16:creationId xmlns:a16="http://schemas.microsoft.com/office/drawing/2014/main" id="{A10D17B8-24C5-4E22-831D-F171510F7383}"/>
              </a:ext>
            </a:extLst>
          </p:cNvPr>
          <p:cNvPicPr>
            <a:picLocks noGrp="1" noChangeAspect="1"/>
          </p:cNvPicPr>
          <p:nvPr>
            <p:ph idx="1"/>
          </p:nvPr>
        </p:nvPicPr>
        <p:blipFill>
          <a:blip r:embed="rId2"/>
          <a:stretch>
            <a:fillRect/>
          </a:stretch>
        </p:blipFill>
        <p:spPr>
          <a:xfrm>
            <a:off x="4447713" y="1403349"/>
            <a:ext cx="7183455" cy="4677855"/>
          </a:xfrm>
          <a:ln>
            <a:solidFill>
              <a:schemeClr val="tx1"/>
            </a:solidFill>
          </a:ln>
        </p:spPr>
      </p:pic>
      <p:sp>
        <p:nvSpPr>
          <p:cNvPr id="6" name="TextBox 5">
            <a:extLst>
              <a:ext uri="{FF2B5EF4-FFF2-40B4-BE49-F238E27FC236}">
                <a16:creationId xmlns:a16="http://schemas.microsoft.com/office/drawing/2014/main" id="{EA97F321-55C3-7122-401E-DD15B6EB24DE}"/>
              </a:ext>
            </a:extLst>
          </p:cNvPr>
          <p:cNvSpPr txBox="1"/>
          <p:nvPr/>
        </p:nvSpPr>
        <p:spPr>
          <a:xfrm>
            <a:off x="97655" y="1403349"/>
            <a:ext cx="435005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Manhattan for Entire home/apt is 26.99%, which is most as compared to other areas for this room type some campaign/offers need to initiated for Brooklyn, Queens, Bronx and Staten Island as to increase the booking so that the revenue can be generated. </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Brooklyn for Private room is 20.72%, which is most as compared to other areas for this room type some campaign/offers need to initiated for Manhattan, Queens, Bronx and Staten Island as to increase the booking so that the revenue can be generated. </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Shared room is low for all the areas  campaign/offers need to be initiated as to increase the booking so that the revenue can be generated. </a:t>
            </a:r>
          </a:p>
          <a:p>
            <a:endParaRPr lang="en-US" sz="16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83870E0B-80E8-5A04-3FF4-08748BECEC2F}"/>
              </a:ext>
            </a:extLst>
          </p:cNvPr>
          <p:cNvSpPr>
            <a:spLocks noGrp="1"/>
          </p:cNvSpPr>
          <p:nvPr>
            <p:ph type="sldNum" sz="quarter" idx="12"/>
          </p:nvPr>
        </p:nvSpPr>
        <p:spPr/>
        <p:txBody>
          <a:bodyPr/>
          <a:lstStyle/>
          <a:p>
            <a:fld id="{AA63C12B-AFAE-4A80-82C4-0D3576FBDF85}" type="slidenum">
              <a:rPr lang="en-IN" smtClean="0"/>
              <a:t>6</a:t>
            </a:fld>
            <a:endParaRPr lang="en-IN" dirty="0"/>
          </a:p>
        </p:txBody>
      </p:sp>
    </p:spTree>
    <p:extLst>
      <p:ext uri="{BB962C8B-B14F-4D97-AF65-F5344CB8AC3E}">
        <p14:creationId xmlns:p14="http://schemas.microsoft.com/office/powerpoint/2010/main" val="382963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C552-8B88-90EB-9EFF-F590D55F5B59}"/>
              </a:ext>
            </a:extLst>
          </p:cNvPr>
          <p:cNvSpPr>
            <a:spLocks noGrp="1"/>
          </p:cNvSpPr>
          <p:nvPr>
            <p:ph type="title"/>
          </p:nvPr>
        </p:nvSpPr>
        <p:spPr>
          <a:xfrm>
            <a:off x="199837" y="187206"/>
            <a:ext cx="10058400" cy="642832"/>
          </a:xfrm>
        </p:spPr>
        <p:txBody>
          <a:bodyPr>
            <a:normAutofit/>
          </a:bodyPr>
          <a:lstStyle/>
          <a:p>
            <a:r>
              <a:rPr lang="en-US" sz="3600" b="1" dirty="0">
                <a:latin typeface="Rockwell Condensed" panose="02060603050405020104" pitchFamily="18" charset="0"/>
              </a:rPr>
              <a:t>Popular </a:t>
            </a:r>
            <a:r>
              <a:rPr lang="en-US" sz="3600" b="1" dirty="0" err="1">
                <a:latin typeface="Rockwell Condensed" panose="02060603050405020104" pitchFamily="18" charset="0"/>
              </a:rPr>
              <a:t>Neighbourhoods</a:t>
            </a:r>
            <a:r>
              <a:rPr lang="en-US" sz="3600" b="1" dirty="0">
                <a:latin typeface="Rockwell Condensed" panose="02060603050405020104" pitchFamily="18" charset="0"/>
              </a:rPr>
              <a:t> : </a:t>
            </a:r>
            <a:endParaRPr lang="en-IN" sz="3600" b="1" dirty="0">
              <a:latin typeface="Rockwell Condensed" panose="02060603050405020104" pitchFamily="18" charset="0"/>
            </a:endParaRPr>
          </a:p>
        </p:txBody>
      </p:sp>
      <p:pic>
        <p:nvPicPr>
          <p:cNvPr id="9" name="Content Placeholder 8">
            <a:extLst>
              <a:ext uri="{FF2B5EF4-FFF2-40B4-BE49-F238E27FC236}">
                <a16:creationId xmlns:a16="http://schemas.microsoft.com/office/drawing/2014/main" id="{EA5390A2-ACD9-C9EE-66DF-241AC4C0D6AA}"/>
              </a:ext>
            </a:extLst>
          </p:cNvPr>
          <p:cNvPicPr>
            <a:picLocks noGrp="1" noChangeAspect="1"/>
          </p:cNvPicPr>
          <p:nvPr>
            <p:ph idx="1"/>
          </p:nvPr>
        </p:nvPicPr>
        <p:blipFill>
          <a:blip r:embed="rId2"/>
          <a:stretch>
            <a:fillRect/>
          </a:stretch>
        </p:blipFill>
        <p:spPr>
          <a:xfrm>
            <a:off x="199836" y="1199517"/>
            <a:ext cx="11429911" cy="2724413"/>
          </a:xfrm>
          <a:ln>
            <a:solidFill>
              <a:schemeClr val="tx1"/>
            </a:solidFill>
          </a:ln>
        </p:spPr>
      </p:pic>
      <p:sp>
        <p:nvSpPr>
          <p:cNvPr id="10" name="TextBox 9">
            <a:extLst>
              <a:ext uri="{FF2B5EF4-FFF2-40B4-BE49-F238E27FC236}">
                <a16:creationId xmlns:a16="http://schemas.microsoft.com/office/drawing/2014/main" id="{80470F5D-779F-0D9C-E126-7103150D1A6F}"/>
              </a:ext>
            </a:extLst>
          </p:cNvPr>
          <p:cNvSpPr txBox="1"/>
          <p:nvPr/>
        </p:nvSpPr>
        <p:spPr>
          <a:xfrm>
            <a:off x="199835" y="4293409"/>
            <a:ext cx="11429911"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We see that Bedford-Stuyvesant from Brooklyn is the highest popular with sum of reviews as 1,10,352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j-lt"/>
                <a:ea typeface="+mn-ea"/>
                <a:cs typeface="+mn-cs"/>
              </a:rPr>
              <a:t>Harlem from Manhattan got the highest reviews as 75,962</a:t>
            </a:r>
            <a:endParaRPr kumimoji="0" lang="en-IN" sz="2000" b="0" i="0"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mj-lt"/>
                <a:ea typeface="+mn-ea"/>
                <a:cs typeface="+mn-cs"/>
              </a:rPr>
              <a:t>The reviews indicates customers satisfactory and it also implies that they have an interest to review the properties most in Brooklyn and Manhattan. </a:t>
            </a:r>
            <a:endParaRPr kumimoji="0" lang="en-US" sz="20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C0626145-904A-A79B-8F27-F7744F866D2D}"/>
              </a:ext>
            </a:extLst>
          </p:cNvPr>
          <p:cNvSpPr>
            <a:spLocks noGrp="1"/>
          </p:cNvSpPr>
          <p:nvPr>
            <p:ph type="sldNum" sz="quarter" idx="12"/>
          </p:nvPr>
        </p:nvSpPr>
        <p:spPr/>
        <p:txBody>
          <a:bodyPr/>
          <a:lstStyle/>
          <a:p>
            <a:fld id="{AA63C12B-AFAE-4A80-82C4-0D3576FBDF85}" type="slidenum">
              <a:rPr lang="en-IN" smtClean="0"/>
              <a:t>7</a:t>
            </a:fld>
            <a:endParaRPr lang="en-IN" dirty="0"/>
          </a:p>
        </p:txBody>
      </p:sp>
    </p:spTree>
    <p:extLst>
      <p:ext uri="{BB962C8B-B14F-4D97-AF65-F5344CB8AC3E}">
        <p14:creationId xmlns:p14="http://schemas.microsoft.com/office/powerpoint/2010/main" val="26414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1825-28C9-98F2-5A24-BD2C4B9CA031}"/>
              </a:ext>
            </a:extLst>
          </p:cNvPr>
          <p:cNvSpPr>
            <a:spLocks noGrp="1"/>
          </p:cNvSpPr>
          <p:nvPr>
            <p:ph type="title"/>
          </p:nvPr>
        </p:nvSpPr>
        <p:spPr>
          <a:xfrm>
            <a:off x="155447" y="166370"/>
            <a:ext cx="10058400" cy="579355"/>
          </a:xfrm>
        </p:spPr>
        <p:txBody>
          <a:bodyPr>
            <a:normAutofit fontScale="90000"/>
          </a:bodyPr>
          <a:lstStyle/>
          <a:p>
            <a:r>
              <a:rPr lang="en-US" sz="3600" b="1" dirty="0">
                <a:latin typeface="Rockwell Condensed" panose="02060603050405020104" pitchFamily="18" charset="0"/>
              </a:rPr>
              <a:t>Minimum nights booked basis room type:</a:t>
            </a:r>
            <a:endParaRPr lang="en-IN" sz="3600" b="1" dirty="0">
              <a:latin typeface="Rockwell Condensed" panose="02060603050405020104" pitchFamily="18" charset="0"/>
            </a:endParaRPr>
          </a:p>
        </p:txBody>
      </p:sp>
      <p:pic>
        <p:nvPicPr>
          <p:cNvPr id="5" name="Content Placeholder 4">
            <a:extLst>
              <a:ext uri="{FF2B5EF4-FFF2-40B4-BE49-F238E27FC236}">
                <a16:creationId xmlns:a16="http://schemas.microsoft.com/office/drawing/2014/main" id="{65A11AB9-9578-3581-D6A0-9E20F77400E9}"/>
              </a:ext>
            </a:extLst>
          </p:cNvPr>
          <p:cNvPicPr>
            <a:picLocks noGrp="1" noChangeAspect="1"/>
          </p:cNvPicPr>
          <p:nvPr>
            <p:ph idx="1"/>
          </p:nvPr>
        </p:nvPicPr>
        <p:blipFill>
          <a:blip r:embed="rId2"/>
          <a:stretch>
            <a:fillRect/>
          </a:stretch>
        </p:blipFill>
        <p:spPr>
          <a:xfrm>
            <a:off x="3737499" y="1007105"/>
            <a:ext cx="7893669" cy="5003077"/>
          </a:xfrm>
          <a:ln>
            <a:solidFill>
              <a:schemeClr val="tx1"/>
            </a:solidFill>
          </a:ln>
        </p:spPr>
      </p:pic>
      <p:sp>
        <p:nvSpPr>
          <p:cNvPr id="6" name="TextBox 5">
            <a:extLst>
              <a:ext uri="{FF2B5EF4-FFF2-40B4-BE49-F238E27FC236}">
                <a16:creationId xmlns:a16="http://schemas.microsoft.com/office/drawing/2014/main" id="{11EB065C-6B8C-7F44-B29D-A4FA3458DD1D}"/>
              </a:ext>
            </a:extLst>
          </p:cNvPr>
          <p:cNvSpPr txBox="1"/>
          <p:nvPr/>
        </p:nvSpPr>
        <p:spPr>
          <a:xfrm>
            <a:off x="155447" y="1007105"/>
            <a:ext cx="331012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For all the Neighbourhood group the minimum nights with minimum nights listing from 1-5 days is most as compare to other listing and the least is &gt;31 days with 350 bookings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Minimum night spend on Private room/Shared room for a days most</a:t>
            </a:r>
          </a:p>
          <a:p>
            <a:r>
              <a:rPr lang="en-US" dirty="0">
                <a:latin typeface="+mj-lt"/>
              </a:rPr>
              <a:t> </a:t>
            </a:r>
          </a:p>
          <a:p>
            <a:pPr marL="285750" indent="-285750">
              <a:buFont typeface="Arial" panose="020B0604020202020204" pitchFamily="34" charset="0"/>
              <a:buChar char="•"/>
            </a:pPr>
            <a:r>
              <a:rPr lang="en-US" dirty="0">
                <a:latin typeface="+mj-lt"/>
              </a:rPr>
              <a:t>Bookings done for Entire room/apt for &gt;30 is most this might be due to lease or rent and second is Private room and the lowest is Shared room. </a:t>
            </a:r>
            <a:endParaRPr lang="en-IN" dirty="0">
              <a:latin typeface="+mj-lt"/>
            </a:endParaRPr>
          </a:p>
        </p:txBody>
      </p:sp>
      <p:sp>
        <p:nvSpPr>
          <p:cNvPr id="3" name="Slide Number Placeholder 2">
            <a:extLst>
              <a:ext uri="{FF2B5EF4-FFF2-40B4-BE49-F238E27FC236}">
                <a16:creationId xmlns:a16="http://schemas.microsoft.com/office/drawing/2014/main" id="{AB88E2E2-EAB5-A8C2-1FDD-F83544C15D4E}"/>
              </a:ext>
            </a:extLst>
          </p:cNvPr>
          <p:cNvSpPr>
            <a:spLocks noGrp="1"/>
          </p:cNvSpPr>
          <p:nvPr>
            <p:ph type="sldNum" sz="quarter" idx="12"/>
          </p:nvPr>
        </p:nvSpPr>
        <p:spPr/>
        <p:txBody>
          <a:bodyPr/>
          <a:lstStyle/>
          <a:p>
            <a:fld id="{AA63C12B-AFAE-4A80-82C4-0D3576FBDF85}" type="slidenum">
              <a:rPr lang="en-IN" smtClean="0"/>
              <a:t>8</a:t>
            </a:fld>
            <a:endParaRPr lang="en-IN" dirty="0"/>
          </a:p>
        </p:txBody>
      </p:sp>
    </p:spTree>
    <p:extLst>
      <p:ext uri="{BB962C8B-B14F-4D97-AF65-F5344CB8AC3E}">
        <p14:creationId xmlns:p14="http://schemas.microsoft.com/office/powerpoint/2010/main" val="1171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1DA7-81DF-A95A-75EB-A56EBB5CC417}"/>
              </a:ext>
            </a:extLst>
          </p:cNvPr>
          <p:cNvSpPr>
            <a:spLocks noGrp="1"/>
          </p:cNvSpPr>
          <p:nvPr>
            <p:ph type="title"/>
          </p:nvPr>
        </p:nvSpPr>
        <p:spPr>
          <a:xfrm>
            <a:off x="253103" y="369221"/>
            <a:ext cx="10058400" cy="616199"/>
          </a:xfrm>
        </p:spPr>
        <p:txBody>
          <a:bodyPr>
            <a:normAutofit/>
          </a:bodyPr>
          <a:lstStyle/>
          <a:p>
            <a:r>
              <a:rPr lang="en-IN" sz="3600" b="1" dirty="0">
                <a:latin typeface="Rockwell Condensed" panose="02060603050405020104" pitchFamily="18" charset="0"/>
              </a:rPr>
              <a:t>Neighbourhood vs Availability</a:t>
            </a:r>
            <a:endParaRPr lang="en-IN" sz="3600" dirty="0">
              <a:latin typeface="Rockwell Condensed" panose="02060603050405020104" pitchFamily="18" charset="0"/>
            </a:endParaRPr>
          </a:p>
        </p:txBody>
      </p:sp>
      <p:pic>
        <p:nvPicPr>
          <p:cNvPr id="10" name="Content Placeholder 9">
            <a:extLst>
              <a:ext uri="{FF2B5EF4-FFF2-40B4-BE49-F238E27FC236}">
                <a16:creationId xmlns:a16="http://schemas.microsoft.com/office/drawing/2014/main" id="{88ACACE1-47CB-27B3-3901-A34BCF09D2C2}"/>
              </a:ext>
            </a:extLst>
          </p:cNvPr>
          <p:cNvPicPr>
            <a:picLocks noGrp="1" noChangeAspect="1"/>
          </p:cNvPicPr>
          <p:nvPr>
            <p:ph idx="1"/>
          </p:nvPr>
        </p:nvPicPr>
        <p:blipFill>
          <a:blip r:embed="rId2"/>
          <a:stretch>
            <a:fillRect/>
          </a:stretch>
        </p:blipFill>
        <p:spPr>
          <a:xfrm>
            <a:off x="4376691" y="1518081"/>
            <a:ext cx="7254477" cy="4509857"/>
          </a:xfrm>
          <a:ln>
            <a:solidFill>
              <a:schemeClr val="tx1"/>
            </a:solidFill>
          </a:ln>
        </p:spPr>
      </p:pic>
      <p:sp>
        <p:nvSpPr>
          <p:cNvPr id="6" name="TextBox 5">
            <a:extLst>
              <a:ext uri="{FF2B5EF4-FFF2-40B4-BE49-F238E27FC236}">
                <a16:creationId xmlns:a16="http://schemas.microsoft.com/office/drawing/2014/main" id="{C67FB8AF-A899-9007-744E-90F3D091021B}"/>
              </a:ext>
            </a:extLst>
          </p:cNvPr>
          <p:cNvSpPr txBox="1"/>
          <p:nvPr/>
        </p:nvSpPr>
        <p:spPr>
          <a:xfrm>
            <a:off x="253103" y="1681546"/>
            <a:ext cx="3808520"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mj-lt"/>
                <a:ea typeface="+mn-ea"/>
                <a:cs typeface="+mn-cs"/>
              </a:rPr>
              <a:t>Availability of Bedford is highest and its price is on the lower side with average price of 107.7 and the  same trend is followed by Bushwick with average price of 84.8. It is a good choice for customers.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mj-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mj-lt"/>
                <a:ea typeface="+mn-ea"/>
                <a:cs typeface="+mn-cs"/>
              </a:rPr>
              <a:t>Harlem, Williamsburg follow the same trend as high availability but the cost is much.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9C0B72DE-17AD-15FF-02C8-46787B6B6278}"/>
              </a:ext>
            </a:extLst>
          </p:cNvPr>
          <p:cNvSpPr>
            <a:spLocks noGrp="1"/>
          </p:cNvSpPr>
          <p:nvPr>
            <p:ph type="sldNum" sz="quarter" idx="12"/>
          </p:nvPr>
        </p:nvSpPr>
        <p:spPr/>
        <p:txBody>
          <a:bodyPr/>
          <a:lstStyle/>
          <a:p>
            <a:fld id="{AA63C12B-AFAE-4A80-82C4-0D3576FBDF85}" type="slidenum">
              <a:rPr lang="en-IN" smtClean="0"/>
              <a:t>9</a:t>
            </a:fld>
            <a:endParaRPr lang="en-IN" dirty="0"/>
          </a:p>
        </p:txBody>
      </p:sp>
    </p:spTree>
    <p:extLst>
      <p:ext uri="{BB962C8B-B14F-4D97-AF65-F5344CB8AC3E}">
        <p14:creationId xmlns:p14="http://schemas.microsoft.com/office/powerpoint/2010/main" val="1183189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306</TotalTime>
  <Words>810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Rockwell</vt:lpstr>
      <vt:lpstr>Rockwell Condensed</vt:lpstr>
      <vt:lpstr>Wingdings</vt:lpstr>
      <vt:lpstr>Wood Type</vt:lpstr>
      <vt:lpstr>1_Wood Type</vt:lpstr>
      <vt:lpstr>Case Study Airbnb NYC </vt:lpstr>
      <vt:lpstr>Objective :</vt:lpstr>
      <vt:lpstr>Background :</vt:lpstr>
      <vt:lpstr>Price variation basis geography</vt:lpstr>
      <vt:lpstr>Price range preferred by Customers</vt:lpstr>
      <vt:lpstr>Room type percentage basis neighborhood</vt:lpstr>
      <vt:lpstr>Popular Neighbourhoods : </vt:lpstr>
      <vt:lpstr>Minimum nights booked basis room type:</vt:lpstr>
      <vt:lpstr>Neighbourhood vs Availability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Aditya</dc:creator>
  <cp:lastModifiedBy>Anurag Aditya</cp:lastModifiedBy>
  <cp:revision>6</cp:revision>
  <dcterms:created xsi:type="dcterms:W3CDTF">2022-05-08T15:58:55Z</dcterms:created>
  <dcterms:modified xsi:type="dcterms:W3CDTF">2022-05-09T00:24:15Z</dcterms:modified>
</cp:coreProperties>
</file>