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1"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84033-0E90-49AD-BD91-988607FDE8AF}" type="datetimeFigureOut">
              <a:rPr lang="en-IN" smtClean="0"/>
              <a:t>09-05-2022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B0CBB-5888-49B7-8C9C-7E7B79437B5E}" type="slidenum">
              <a:rPr lang="en-IN" smtClean="0"/>
              <a:t>‹#›</a:t>
            </a:fld>
            <a:endParaRPr lang="en-IN"/>
          </a:p>
        </p:txBody>
      </p:sp>
    </p:spTree>
    <p:extLst>
      <p:ext uri="{BB962C8B-B14F-4D97-AF65-F5344CB8AC3E}">
        <p14:creationId xmlns:p14="http://schemas.microsoft.com/office/powerpoint/2010/main" val="232472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F29F-56B5-D3D9-3871-8AE93EF06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9F3538-5FE8-1D48-8D00-6DF6D24D5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07040C-20A8-BAF0-40A6-2FA2064D300A}"/>
              </a:ext>
            </a:extLst>
          </p:cNvPr>
          <p:cNvSpPr>
            <a:spLocks noGrp="1"/>
          </p:cNvSpPr>
          <p:nvPr>
            <p:ph type="dt" sz="half" idx="10"/>
          </p:nvPr>
        </p:nvSpPr>
        <p:spPr/>
        <p:txBody>
          <a:bodyPr/>
          <a:lstStyle/>
          <a:p>
            <a:fld id="{EA8A81C7-90BF-4EFC-A5EC-7F6456EFB16E}" type="datetime1">
              <a:rPr lang="en-IN" smtClean="0"/>
              <a:t>09-05-2022</a:t>
            </a:fld>
            <a:endParaRPr lang="en-IN"/>
          </a:p>
        </p:txBody>
      </p:sp>
      <p:sp>
        <p:nvSpPr>
          <p:cNvPr id="5" name="Footer Placeholder 4">
            <a:extLst>
              <a:ext uri="{FF2B5EF4-FFF2-40B4-BE49-F238E27FC236}">
                <a16:creationId xmlns:a16="http://schemas.microsoft.com/office/drawing/2014/main" id="{44062D74-4C7E-F44F-7B8F-ACFCE8333D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754D9-02C5-1ECE-C751-D1B1F527CDE0}"/>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23528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B16B-A5CE-073C-24F8-C3F6189338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F9E4A5-140A-711C-5139-0CF98BAC18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472A5-A3F1-CBBC-EFDE-052ADB184B4C}"/>
              </a:ext>
            </a:extLst>
          </p:cNvPr>
          <p:cNvSpPr>
            <a:spLocks noGrp="1"/>
          </p:cNvSpPr>
          <p:nvPr>
            <p:ph type="dt" sz="half" idx="10"/>
          </p:nvPr>
        </p:nvSpPr>
        <p:spPr/>
        <p:txBody>
          <a:bodyPr/>
          <a:lstStyle/>
          <a:p>
            <a:fld id="{7415B27D-61D5-4B5B-B997-3642A880317A}" type="datetime1">
              <a:rPr lang="en-IN" smtClean="0"/>
              <a:t>09-05-2022</a:t>
            </a:fld>
            <a:endParaRPr lang="en-IN"/>
          </a:p>
        </p:txBody>
      </p:sp>
      <p:sp>
        <p:nvSpPr>
          <p:cNvPr id="5" name="Footer Placeholder 4">
            <a:extLst>
              <a:ext uri="{FF2B5EF4-FFF2-40B4-BE49-F238E27FC236}">
                <a16:creationId xmlns:a16="http://schemas.microsoft.com/office/drawing/2014/main" id="{F1811DE7-A602-DC3F-920B-A6127B5C9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9E774-763E-1AF9-7A79-EFB3AE9EA38E}"/>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85197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92F422-43E7-073F-530B-E0C20AC958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A3B148-BE96-6C35-B813-B4D591ADC4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47494B-069A-022D-3590-9A34BDAFC0DB}"/>
              </a:ext>
            </a:extLst>
          </p:cNvPr>
          <p:cNvSpPr>
            <a:spLocks noGrp="1"/>
          </p:cNvSpPr>
          <p:nvPr>
            <p:ph type="dt" sz="half" idx="10"/>
          </p:nvPr>
        </p:nvSpPr>
        <p:spPr/>
        <p:txBody>
          <a:bodyPr/>
          <a:lstStyle/>
          <a:p>
            <a:fld id="{0A549F96-3E4E-4E0F-BD5E-37F14FFE1D9D}" type="datetime1">
              <a:rPr lang="en-IN" smtClean="0"/>
              <a:t>09-05-2022</a:t>
            </a:fld>
            <a:endParaRPr lang="en-IN"/>
          </a:p>
        </p:txBody>
      </p:sp>
      <p:sp>
        <p:nvSpPr>
          <p:cNvPr id="5" name="Footer Placeholder 4">
            <a:extLst>
              <a:ext uri="{FF2B5EF4-FFF2-40B4-BE49-F238E27FC236}">
                <a16:creationId xmlns:a16="http://schemas.microsoft.com/office/drawing/2014/main" id="{F24F65D4-34FB-F80A-8C7E-D147B9B9A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AB8E9-0B82-9669-891B-4857D2E949F4}"/>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3358921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6895-55A7-45F4-D8B2-2055F61A1C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CECA37-A9F8-2972-0F2E-A595E22A09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CA70B3-6D29-7661-C8BD-76400FEA117F}"/>
              </a:ext>
            </a:extLst>
          </p:cNvPr>
          <p:cNvSpPr>
            <a:spLocks noGrp="1"/>
          </p:cNvSpPr>
          <p:nvPr>
            <p:ph type="dt" sz="half" idx="10"/>
          </p:nvPr>
        </p:nvSpPr>
        <p:spPr/>
        <p:txBody>
          <a:bodyPr/>
          <a:lstStyle/>
          <a:p>
            <a:fld id="{8FDC59F0-0AD9-428E-8764-237D9DC1CBEC}" type="datetime1">
              <a:rPr lang="en-IN" smtClean="0"/>
              <a:t>09-05-2022</a:t>
            </a:fld>
            <a:endParaRPr lang="en-IN"/>
          </a:p>
        </p:txBody>
      </p:sp>
      <p:sp>
        <p:nvSpPr>
          <p:cNvPr id="5" name="Footer Placeholder 4">
            <a:extLst>
              <a:ext uri="{FF2B5EF4-FFF2-40B4-BE49-F238E27FC236}">
                <a16:creationId xmlns:a16="http://schemas.microsoft.com/office/drawing/2014/main" id="{608C8D78-38A6-3A93-7650-5C398F2BB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D8EE90-606E-7276-A85D-F97F651DB47F}"/>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404838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270C-916D-58D7-E4BA-99368F1B2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8A176F-C3FA-90EC-11FE-63594C0AC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644EBF-345E-D94F-DF48-ED14F1A90C7C}"/>
              </a:ext>
            </a:extLst>
          </p:cNvPr>
          <p:cNvSpPr>
            <a:spLocks noGrp="1"/>
          </p:cNvSpPr>
          <p:nvPr>
            <p:ph type="dt" sz="half" idx="10"/>
          </p:nvPr>
        </p:nvSpPr>
        <p:spPr/>
        <p:txBody>
          <a:bodyPr/>
          <a:lstStyle/>
          <a:p>
            <a:fld id="{E6D2B346-C98A-4524-BBD1-2689B35FE067}" type="datetime1">
              <a:rPr lang="en-IN" smtClean="0"/>
              <a:t>09-05-2022</a:t>
            </a:fld>
            <a:endParaRPr lang="en-IN"/>
          </a:p>
        </p:txBody>
      </p:sp>
      <p:sp>
        <p:nvSpPr>
          <p:cNvPr id="5" name="Footer Placeholder 4">
            <a:extLst>
              <a:ext uri="{FF2B5EF4-FFF2-40B4-BE49-F238E27FC236}">
                <a16:creationId xmlns:a16="http://schemas.microsoft.com/office/drawing/2014/main" id="{29C754E3-B72F-39A5-5143-032EBE688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69E80-ACCE-3679-0801-1B062A9D6D94}"/>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70910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28D0-966B-9040-4428-213B64B936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92DE38-8C0F-8EE8-0245-EA9226F697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7B0A8B-B210-24F1-9492-FD871554D8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9B1BEE-7EC9-0BB5-6A3E-764162DBC248}"/>
              </a:ext>
            </a:extLst>
          </p:cNvPr>
          <p:cNvSpPr>
            <a:spLocks noGrp="1"/>
          </p:cNvSpPr>
          <p:nvPr>
            <p:ph type="dt" sz="half" idx="10"/>
          </p:nvPr>
        </p:nvSpPr>
        <p:spPr/>
        <p:txBody>
          <a:bodyPr/>
          <a:lstStyle/>
          <a:p>
            <a:fld id="{33D45471-7810-4AC8-A92F-C36186464E57}" type="datetime1">
              <a:rPr lang="en-IN" smtClean="0"/>
              <a:t>09-05-2022</a:t>
            </a:fld>
            <a:endParaRPr lang="en-IN"/>
          </a:p>
        </p:txBody>
      </p:sp>
      <p:sp>
        <p:nvSpPr>
          <p:cNvPr id="6" name="Footer Placeholder 5">
            <a:extLst>
              <a:ext uri="{FF2B5EF4-FFF2-40B4-BE49-F238E27FC236}">
                <a16:creationId xmlns:a16="http://schemas.microsoft.com/office/drawing/2014/main" id="{77C6B628-5290-42D8-D92E-B21C2A5949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2FCB6D-7AA3-E6A5-5A76-FC85822A2E93}"/>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424616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477C-0B72-2A0A-D9D4-2D1DA90378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8C4FA2-2CE3-84E5-88A5-BB44160DD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FE85DF-7F7E-433F-3212-E7840C960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47BE55-D194-B241-869B-558862BF9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30FCE0-34C9-49D0-2B84-AF09FA28E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C9F7EF-F413-4E57-53CA-9D8E044A0300}"/>
              </a:ext>
            </a:extLst>
          </p:cNvPr>
          <p:cNvSpPr>
            <a:spLocks noGrp="1"/>
          </p:cNvSpPr>
          <p:nvPr>
            <p:ph type="dt" sz="half" idx="10"/>
          </p:nvPr>
        </p:nvSpPr>
        <p:spPr/>
        <p:txBody>
          <a:bodyPr/>
          <a:lstStyle/>
          <a:p>
            <a:fld id="{410EA8F2-3C53-4829-BFF0-118242EB3ED3}" type="datetime1">
              <a:rPr lang="en-IN" smtClean="0"/>
              <a:t>09-05-2022</a:t>
            </a:fld>
            <a:endParaRPr lang="en-IN"/>
          </a:p>
        </p:txBody>
      </p:sp>
      <p:sp>
        <p:nvSpPr>
          <p:cNvPr id="8" name="Footer Placeholder 7">
            <a:extLst>
              <a:ext uri="{FF2B5EF4-FFF2-40B4-BE49-F238E27FC236}">
                <a16:creationId xmlns:a16="http://schemas.microsoft.com/office/drawing/2014/main" id="{D1844F74-C5B3-DCC9-226D-F4C5FE2A10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B23963-73ED-ABDA-DD52-B7FA0267AABB}"/>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68873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3DD0-2B30-FCA4-7105-4736F640C9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F1878A-4623-A7D1-E8B4-2376D168A202}"/>
              </a:ext>
            </a:extLst>
          </p:cNvPr>
          <p:cNvSpPr>
            <a:spLocks noGrp="1"/>
          </p:cNvSpPr>
          <p:nvPr>
            <p:ph type="dt" sz="half" idx="10"/>
          </p:nvPr>
        </p:nvSpPr>
        <p:spPr/>
        <p:txBody>
          <a:bodyPr/>
          <a:lstStyle/>
          <a:p>
            <a:fld id="{86942026-642F-41D5-9C9B-ED76A79299EF}" type="datetime1">
              <a:rPr lang="en-IN" smtClean="0"/>
              <a:t>09-05-2022</a:t>
            </a:fld>
            <a:endParaRPr lang="en-IN"/>
          </a:p>
        </p:txBody>
      </p:sp>
      <p:sp>
        <p:nvSpPr>
          <p:cNvPr id="4" name="Footer Placeholder 3">
            <a:extLst>
              <a:ext uri="{FF2B5EF4-FFF2-40B4-BE49-F238E27FC236}">
                <a16:creationId xmlns:a16="http://schemas.microsoft.com/office/drawing/2014/main" id="{849F32BF-5B73-77FB-3976-AC50FF1B98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07799A-E2A2-ECBB-0E41-1EC0974DE1CC}"/>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11094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EF6CF2-B07B-3C73-4FCA-380C34CA9E6B}"/>
              </a:ext>
            </a:extLst>
          </p:cNvPr>
          <p:cNvSpPr>
            <a:spLocks noGrp="1"/>
          </p:cNvSpPr>
          <p:nvPr>
            <p:ph type="dt" sz="half" idx="10"/>
          </p:nvPr>
        </p:nvSpPr>
        <p:spPr/>
        <p:txBody>
          <a:bodyPr/>
          <a:lstStyle/>
          <a:p>
            <a:fld id="{E2DED81D-8D89-48CC-BD3E-0F6CCB0118CF}" type="datetime1">
              <a:rPr lang="en-IN" smtClean="0"/>
              <a:t>09-05-2022</a:t>
            </a:fld>
            <a:endParaRPr lang="en-IN"/>
          </a:p>
        </p:txBody>
      </p:sp>
      <p:sp>
        <p:nvSpPr>
          <p:cNvPr id="3" name="Footer Placeholder 2">
            <a:extLst>
              <a:ext uri="{FF2B5EF4-FFF2-40B4-BE49-F238E27FC236}">
                <a16:creationId xmlns:a16="http://schemas.microsoft.com/office/drawing/2014/main" id="{8A820F83-61A2-5699-5A84-DA2B45EDC3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1B598E-D8CC-B30A-C3C8-1351F430AAD4}"/>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392319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D726-6A6E-2219-91B2-AD4DD88FC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78E94C-F8E2-195D-71DE-FB82AF7D9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5375C1-564F-6B21-90CA-6AA532063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E8534-6CCB-5B3B-EC94-86803FC8A0F1}"/>
              </a:ext>
            </a:extLst>
          </p:cNvPr>
          <p:cNvSpPr>
            <a:spLocks noGrp="1"/>
          </p:cNvSpPr>
          <p:nvPr>
            <p:ph type="dt" sz="half" idx="10"/>
          </p:nvPr>
        </p:nvSpPr>
        <p:spPr/>
        <p:txBody>
          <a:bodyPr/>
          <a:lstStyle/>
          <a:p>
            <a:fld id="{ECD8D6DD-DC98-4F6F-8363-A96FF8410269}" type="datetime1">
              <a:rPr lang="en-IN" smtClean="0"/>
              <a:t>09-05-2022</a:t>
            </a:fld>
            <a:endParaRPr lang="en-IN"/>
          </a:p>
        </p:txBody>
      </p:sp>
      <p:sp>
        <p:nvSpPr>
          <p:cNvPr id="6" name="Footer Placeholder 5">
            <a:extLst>
              <a:ext uri="{FF2B5EF4-FFF2-40B4-BE49-F238E27FC236}">
                <a16:creationId xmlns:a16="http://schemas.microsoft.com/office/drawing/2014/main" id="{66E831AB-BC3B-1FF7-5584-C7C5B0CCD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ED587-1C17-CD0F-2CF7-5A3E3EEE4D23}"/>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151604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E6D3-8011-B623-5A18-63240028C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87B273-EF45-A083-2E6C-669F4EAFC9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20D1C6-D254-4E38-F7CB-E543867CA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B6CCC-8BB3-2281-32D3-6CA37B216E0F}"/>
              </a:ext>
            </a:extLst>
          </p:cNvPr>
          <p:cNvSpPr>
            <a:spLocks noGrp="1"/>
          </p:cNvSpPr>
          <p:nvPr>
            <p:ph type="dt" sz="half" idx="10"/>
          </p:nvPr>
        </p:nvSpPr>
        <p:spPr/>
        <p:txBody>
          <a:bodyPr/>
          <a:lstStyle/>
          <a:p>
            <a:fld id="{6210C1F3-2C6A-4931-AEA8-C056DEF633B4}" type="datetime1">
              <a:rPr lang="en-IN" smtClean="0"/>
              <a:t>09-05-2022</a:t>
            </a:fld>
            <a:endParaRPr lang="en-IN"/>
          </a:p>
        </p:txBody>
      </p:sp>
      <p:sp>
        <p:nvSpPr>
          <p:cNvPr id="6" name="Footer Placeholder 5">
            <a:extLst>
              <a:ext uri="{FF2B5EF4-FFF2-40B4-BE49-F238E27FC236}">
                <a16:creationId xmlns:a16="http://schemas.microsoft.com/office/drawing/2014/main" id="{BFBBFD4C-2214-CC60-4586-4049A2805C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F9686C-245A-88AF-FE0B-2CE22A9A99E1}"/>
              </a:ext>
            </a:extLst>
          </p:cNvPr>
          <p:cNvSpPr>
            <a:spLocks noGrp="1"/>
          </p:cNvSpPr>
          <p:nvPr>
            <p:ph type="sldNum" sz="quarter" idx="12"/>
          </p:nvPr>
        </p:nvSpPr>
        <p:spPr/>
        <p:txBody>
          <a:bodyPr/>
          <a:lstStyle/>
          <a:p>
            <a:fld id="{CE4A19E2-97EC-4430-A72E-CE9D9B7B9BBE}" type="slidenum">
              <a:rPr lang="en-IN" smtClean="0"/>
              <a:t>‹#›</a:t>
            </a:fld>
            <a:endParaRPr lang="en-IN"/>
          </a:p>
        </p:txBody>
      </p:sp>
    </p:spTree>
    <p:extLst>
      <p:ext uri="{BB962C8B-B14F-4D97-AF65-F5344CB8AC3E}">
        <p14:creationId xmlns:p14="http://schemas.microsoft.com/office/powerpoint/2010/main" val="61299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73052-FA92-7BE8-A386-AFE081DA9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08F2CA-D3F7-BE25-AA8F-E6CD33925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A36B12-1442-9996-0729-1B0399E4C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6A79E-F949-4A09-B74C-0C5C512749E9}" type="datetime1">
              <a:rPr lang="en-IN" smtClean="0"/>
              <a:t>09-05-2022</a:t>
            </a:fld>
            <a:endParaRPr lang="en-IN"/>
          </a:p>
        </p:txBody>
      </p:sp>
      <p:sp>
        <p:nvSpPr>
          <p:cNvPr id="5" name="Footer Placeholder 4">
            <a:extLst>
              <a:ext uri="{FF2B5EF4-FFF2-40B4-BE49-F238E27FC236}">
                <a16:creationId xmlns:a16="http://schemas.microsoft.com/office/drawing/2014/main" id="{A4067180-3F6B-B234-39AE-F1711E4F5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7944A5-C7BF-EF5A-4F6E-E3A1028B1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A19E2-97EC-4430-A72E-CE9D9B7B9BBE}" type="slidenum">
              <a:rPr lang="en-IN" smtClean="0"/>
              <a:t>‹#›</a:t>
            </a:fld>
            <a:endParaRPr lang="en-IN"/>
          </a:p>
        </p:txBody>
      </p:sp>
    </p:spTree>
    <p:extLst>
      <p:ext uri="{BB962C8B-B14F-4D97-AF65-F5344CB8AC3E}">
        <p14:creationId xmlns:p14="http://schemas.microsoft.com/office/powerpoint/2010/main" val="1598020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EDC2-8593-FD39-064F-FBFB8A8BB67A}"/>
              </a:ext>
            </a:extLst>
          </p:cNvPr>
          <p:cNvSpPr>
            <a:spLocks noGrp="1"/>
          </p:cNvSpPr>
          <p:nvPr>
            <p:ph type="ctrTitle"/>
          </p:nvPr>
        </p:nvSpPr>
        <p:spPr/>
        <p:txBody>
          <a:bodyPr/>
          <a:lstStyle/>
          <a:p>
            <a:r>
              <a:rPr lang="en-IN" b="0" i="0" dirty="0">
                <a:solidFill>
                  <a:srgbClr val="000000"/>
                </a:solidFill>
                <a:effectLst/>
                <a:latin typeface="Times New Roman" panose="02020603050405020304" pitchFamily="18" charset="0"/>
              </a:rPr>
              <a:t>Methodology Airbnb NYC</a:t>
            </a:r>
            <a:endParaRPr lang="en-IN" dirty="0"/>
          </a:p>
        </p:txBody>
      </p:sp>
      <p:sp>
        <p:nvSpPr>
          <p:cNvPr id="4" name="TextBox 3">
            <a:extLst>
              <a:ext uri="{FF2B5EF4-FFF2-40B4-BE49-F238E27FC236}">
                <a16:creationId xmlns:a16="http://schemas.microsoft.com/office/drawing/2014/main" id="{9AB3D13E-C13D-2728-B880-E72B043E53C5}"/>
              </a:ext>
            </a:extLst>
          </p:cNvPr>
          <p:cNvSpPr txBox="1"/>
          <p:nvPr/>
        </p:nvSpPr>
        <p:spPr>
          <a:xfrm>
            <a:off x="4060414" y="3714149"/>
            <a:ext cx="3979936" cy="369332"/>
          </a:xfrm>
          <a:prstGeom prst="rect">
            <a:avLst/>
          </a:prstGeom>
          <a:noFill/>
        </p:spPr>
        <p:txBody>
          <a:bodyPr wrap="none" rtlCol="0">
            <a:spAutoFit/>
          </a:bodyPr>
          <a:lstStyle/>
          <a:p>
            <a:r>
              <a:rPr lang="en-US" dirty="0"/>
              <a:t>Made By : Anurag Aditya &amp; </a:t>
            </a:r>
            <a:r>
              <a:rPr lang="en-US" dirty="0" err="1"/>
              <a:t>Pragyan</a:t>
            </a:r>
            <a:r>
              <a:rPr lang="en-US" dirty="0"/>
              <a:t> Seth</a:t>
            </a:r>
            <a:endParaRPr lang="en-IN" dirty="0"/>
          </a:p>
        </p:txBody>
      </p:sp>
      <p:sp>
        <p:nvSpPr>
          <p:cNvPr id="5" name="Slide Number Placeholder 4">
            <a:extLst>
              <a:ext uri="{FF2B5EF4-FFF2-40B4-BE49-F238E27FC236}">
                <a16:creationId xmlns:a16="http://schemas.microsoft.com/office/drawing/2014/main" id="{D0C8126B-393A-50BE-D11D-0700E19DABBA}"/>
              </a:ext>
            </a:extLst>
          </p:cNvPr>
          <p:cNvSpPr>
            <a:spLocks noGrp="1"/>
          </p:cNvSpPr>
          <p:nvPr>
            <p:ph type="sldNum" sz="quarter" idx="12"/>
          </p:nvPr>
        </p:nvSpPr>
        <p:spPr/>
        <p:txBody>
          <a:bodyPr/>
          <a:lstStyle/>
          <a:p>
            <a:fld id="{CE4A19E2-97EC-4430-A72E-CE9D9B7B9BBE}" type="slidenum">
              <a:rPr lang="en-IN" smtClean="0"/>
              <a:t>1</a:t>
            </a:fld>
            <a:endParaRPr lang="en-IN"/>
          </a:p>
        </p:txBody>
      </p:sp>
    </p:spTree>
    <p:extLst>
      <p:ext uri="{BB962C8B-B14F-4D97-AF65-F5344CB8AC3E}">
        <p14:creationId xmlns:p14="http://schemas.microsoft.com/office/powerpoint/2010/main" val="36801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59A4E0-D887-692B-8330-EC0D4FE07261}"/>
              </a:ext>
            </a:extLst>
          </p:cNvPr>
          <p:cNvSpPr>
            <a:spLocks noGrp="1"/>
          </p:cNvSpPr>
          <p:nvPr>
            <p:ph type="sldNum" sz="quarter" idx="12"/>
          </p:nvPr>
        </p:nvSpPr>
        <p:spPr/>
        <p:txBody>
          <a:bodyPr/>
          <a:lstStyle/>
          <a:p>
            <a:fld id="{CE4A19E2-97EC-4430-A72E-CE9D9B7B9BBE}" type="slidenum">
              <a:rPr lang="en-IN" smtClean="0"/>
              <a:t>10</a:t>
            </a:fld>
            <a:endParaRPr lang="en-IN"/>
          </a:p>
        </p:txBody>
      </p:sp>
      <p:sp>
        <p:nvSpPr>
          <p:cNvPr id="6" name="TextBox 5">
            <a:extLst>
              <a:ext uri="{FF2B5EF4-FFF2-40B4-BE49-F238E27FC236}">
                <a16:creationId xmlns:a16="http://schemas.microsoft.com/office/drawing/2014/main" id="{5CE75EE5-7CCB-A57F-B067-D18C27CFA16C}"/>
              </a:ext>
            </a:extLst>
          </p:cNvPr>
          <p:cNvSpPr txBox="1"/>
          <p:nvPr/>
        </p:nvSpPr>
        <p:spPr>
          <a:xfrm>
            <a:off x="452759" y="1307469"/>
            <a:ext cx="10635451" cy="5065041"/>
          </a:xfrm>
          <a:prstGeom prst="rect">
            <a:avLst/>
          </a:prstGeom>
          <a:noFill/>
        </p:spPr>
        <p:txBody>
          <a:bodyPr wrap="square" rtlCol="0">
            <a:spAutoFit/>
          </a:bodyPr>
          <a:lstStyle/>
          <a:p>
            <a:r>
              <a:rPr lang="en-US" b="1" dirty="0">
                <a:latin typeface="+mj-lt"/>
              </a:rPr>
              <a:t>1</a:t>
            </a:r>
            <a:r>
              <a:rPr lang="en-US" sz="1800" b="1" dirty="0">
                <a:latin typeface="+mj-lt"/>
              </a:rPr>
              <a:t>. Price variation basis geography</a:t>
            </a:r>
            <a:endParaRPr lang="en-US" b="1"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r>
              <a:rPr lang="en-IN" sz="1800" dirty="0">
                <a:effectLst/>
                <a:latin typeface="+mj-lt"/>
                <a:ea typeface="Calibri" panose="020F0502020204030204" pitchFamily="34" charset="0"/>
                <a:cs typeface="Times New Roman" panose="02020603050405020304" pitchFamily="18" charset="0"/>
              </a:rPr>
              <a:t>We used Geo location chart to plot neighbourhood , neighbourhood Group in map to show case the variation of prices across.</a:t>
            </a:r>
          </a:p>
          <a:p>
            <a:pPr marL="285750" indent="-285750">
              <a:buFont typeface="Arial" panose="020B0604020202020204" pitchFamily="34" charset="0"/>
              <a:buChar char="•"/>
            </a:pPr>
            <a:endParaRPr lang="en-US" b="1" dirty="0">
              <a:latin typeface="+mj-lt"/>
            </a:endParaRPr>
          </a:p>
          <a:p>
            <a:r>
              <a:rPr lang="en-US" b="1" dirty="0">
                <a:latin typeface="+mj-lt"/>
              </a:rPr>
              <a:t>2.</a:t>
            </a:r>
            <a:r>
              <a:rPr lang="en-US" sz="1800" b="1" dirty="0">
                <a:latin typeface="+mj-lt"/>
              </a:rPr>
              <a:t>  Price range preferred by Customers</a:t>
            </a:r>
            <a:endParaRPr lang="en-US" b="1" dirty="0">
              <a:latin typeface="+mj-lt"/>
            </a:endParaRP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r>
              <a:rPr lang="en-US" dirty="0">
                <a:latin typeface="+mj-lt"/>
              </a:rPr>
              <a:t>We have created a bins of price with bin size as 50 as to analyze the price range preferred by the customer </a:t>
            </a:r>
          </a:p>
          <a:p>
            <a:pPr lvl="0">
              <a:lnSpc>
                <a:spcPct val="107000"/>
              </a:lnSpc>
            </a:pPr>
            <a:endParaRPr lang="en-IN" b="1" dirty="0">
              <a:latin typeface="+mj-lt"/>
            </a:endParaRPr>
          </a:p>
          <a:p>
            <a:pPr lvl="0">
              <a:lnSpc>
                <a:spcPct val="107000"/>
              </a:lnSpc>
            </a:pPr>
            <a:r>
              <a:rPr lang="en-IN" b="1" dirty="0">
                <a:latin typeface="+mj-lt"/>
                <a:ea typeface="Calibri" panose="020F0502020204030204" pitchFamily="34" charset="0"/>
                <a:cs typeface="Times New Roman" panose="02020603050405020304" pitchFamily="18" charset="0"/>
              </a:rPr>
              <a:t>3</a:t>
            </a:r>
            <a:r>
              <a:rPr lang="en-IN" b="1" dirty="0">
                <a:effectLst/>
                <a:latin typeface="+mj-lt"/>
                <a:ea typeface="Calibri" panose="020F0502020204030204" pitchFamily="34" charset="0"/>
                <a:cs typeface="Times New Roman" panose="02020603050405020304" pitchFamily="18" charset="0"/>
              </a:rPr>
              <a:t>. </a:t>
            </a:r>
            <a:r>
              <a:rPr lang="en-IN" sz="1800" b="1" dirty="0">
                <a:latin typeface="+mj-lt"/>
              </a:rPr>
              <a:t>Preferred Room type w.r.t Neighbourhood group</a:t>
            </a:r>
          </a:p>
          <a:p>
            <a:pPr lvl="0">
              <a:lnSpc>
                <a:spcPct val="107000"/>
              </a:lnSpc>
            </a:pPr>
            <a:endParaRPr lang="en-IN"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mj-lt"/>
                <a:ea typeface="Calibri" panose="020F0502020204030204" pitchFamily="34" charset="0"/>
                <a:cs typeface="Times New Roman" panose="02020603050405020304" pitchFamily="18" charset="0"/>
              </a:rPr>
              <a:t>We created Highlight Table chat by taking Room Type &amp; Neighbourhood Group in rows and count </a:t>
            </a:r>
            <a:r>
              <a:rPr lang="en-IN" dirty="0">
                <a:latin typeface="+mj-lt"/>
                <a:ea typeface="Calibri" panose="020F0502020204030204" pitchFamily="34" charset="0"/>
                <a:cs typeface="Times New Roman" panose="02020603050405020304" pitchFamily="18" charset="0"/>
              </a:rPr>
              <a:t>of Id in </a:t>
            </a:r>
            <a:r>
              <a:rPr lang="en-IN" sz="1800" dirty="0">
                <a:effectLst/>
                <a:latin typeface="+mj-lt"/>
                <a:ea typeface="Calibri" panose="020F0502020204030204" pitchFamily="34" charset="0"/>
                <a:cs typeface="Times New Roman" panose="02020603050405020304" pitchFamily="18" charset="0"/>
              </a:rPr>
              <a:t>column. </a:t>
            </a:r>
          </a:p>
          <a:p>
            <a:pPr marL="342900" lvl="0" indent="-342900">
              <a:lnSpc>
                <a:spcPct val="107000"/>
              </a:lnSpc>
              <a:buFont typeface="Symbol" panose="05050102010706020507" pitchFamily="18" charset="2"/>
              <a:buChar char=""/>
            </a:pPr>
            <a:endParaRPr lang="en-IN" sz="18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mj-lt"/>
                <a:ea typeface="Calibri" panose="020F0502020204030204" pitchFamily="34" charset="0"/>
                <a:cs typeface="Times New Roman" panose="02020603050405020304" pitchFamily="18" charset="0"/>
              </a:rPr>
              <a:t>We took the </a:t>
            </a:r>
            <a:r>
              <a:rPr lang="en-IN" dirty="0">
                <a:latin typeface="+mj-lt"/>
                <a:ea typeface="Calibri" panose="020F0502020204030204" pitchFamily="34" charset="0"/>
                <a:cs typeface="Times New Roman" panose="02020603050405020304" pitchFamily="18" charset="0"/>
              </a:rPr>
              <a:t>neighbourhood groups in </a:t>
            </a:r>
            <a:r>
              <a:rPr lang="en-IN" sz="1800" dirty="0">
                <a:effectLst/>
                <a:latin typeface="+mj-lt"/>
                <a:ea typeface="Calibri" panose="020F0502020204030204" pitchFamily="34" charset="0"/>
                <a:cs typeface="Times New Roman" panose="02020603050405020304" pitchFamily="18" charset="0"/>
              </a:rPr>
              <a:t>colour Marks card to check the booking percentage of room type </a:t>
            </a:r>
            <a:r>
              <a:rPr lang="en-IN" sz="1800" dirty="0" err="1">
                <a:effectLst/>
                <a:latin typeface="+mj-lt"/>
                <a:ea typeface="Calibri" panose="020F0502020204030204" pitchFamily="34" charset="0"/>
                <a:cs typeface="Times New Roman" panose="02020603050405020304" pitchFamily="18" charset="0"/>
              </a:rPr>
              <a:t>wrt</a:t>
            </a:r>
            <a:r>
              <a:rPr lang="en-IN" sz="1800" dirty="0">
                <a:effectLst/>
                <a:latin typeface="+mj-lt"/>
                <a:ea typeface="Calibri" panose="020F0502020204030204" pitchFamily="34" charset="0"/>
                <a:cs typeface="Times New Roman" panose="02020603050405020304" pitchFamily="18" charset="0"/>
              </a:rPr>
              <a:t> neighbourhood groups.</a:t>
            </a:r>
            <a:endParaRPr lang="en-IN"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dirty="0">
              <a:effectLst/>
              <a:latin typeface="+mj-l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07F8AE4-B731-CE45-30A0-A7DB6FC21D39}"/>
              </a:ext>
            </a:extLst>
          </p:cNvPr>
          <p:cNvSpPr txBox="1"/>
          <p:nvPr/>
        </p:nvSpPr>
        <p:spPr>
          <a:xfrm>
            <a:off x="452759" y="219266"/>
            <a:ext cx="8460421" cy="1446550"/>
          </a:xfrm>
          <a:prstGeom prst="rect">
            <a:avLst/>
          </a:prstGeom>
          <a:noFill/>
        </p:spPr>
        <p:txBody>
          <a:bodyPr wrap="square">
            <a:spAutoFit/>
          </a:bodyPr>
          <a:lstStyle/>
          <a:p>
            <a:r>
              <a:rPr lang="en-US" sz="4400" dirty="0">
                <a:latin typeface="+mj-lt"/>
              </a:rPr>
              <a:t>PPT -2</a:t>
            </a:r>
          </a:p>
          <a:p>
            <a:endParaRPr lang="en-IN" sz="4400" dirty="0">
              <a:latin typeface="+mj-lt"/>
            </a:endParaRPr>
          </a:p>
        </p:txBody>
      </p:sp>
    </p:spTree>
    <p:extLst>
      <p:ext uri="{BB962C8B-B14F-4D97-AF65-F5344CB8AC3E}">
        <p14:creationId xmlns:p14="http://schemas.microsoft.com/office/powerpoint/2010/main" val="43000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59A4E0-D887-692B-8330-EC0D4FE07261}"/>
              </a:ext>
            </a:extLst>
          </p:cNvPr>
          <p:cNvSpPr>
            <a:spLocks noGrp="1"/>
          </p:cNvSpPr>
          <p:nvPr>
            <p:ph type="sldNum" sz="quarter" idx="12"/>
          </p:nvPr>
        </p:nvSpPr>
        <p:spPr/>
        <p:txBody>
          <a:bodyPr/>
          <a:lstStyle/>
          <a:p>
            <a:fld id="{CE4A19E2-97EC-4430-A72E-CE9D9B7B9BBE}" type="slidenum">
              <a:rPr lang="en-IN" smtClean="0"/>
              <a:t>11</a:t>
            </a:fld>
            <a:endParaRPr lang="en-IN"/>
          </a:p>
        </p:txBody>
      </p:sp>
      <p:sp>
        <p:nvSpPr>
          <p:cNvPr id="6" name="TextBox 5">
            <a:extLst>
              <a:ext uri="{FF2B5EF4-FFF2-40B4-BE49-F238E27FC236}">
                <a16:creationId xmlns:a16="http://schemas.microsoft.com/office/drawing/2014/main" id="{5CE75EE5-7CCB-A57F-B067-D18C27CFA16C}"/>
              </a:ext>
            </a:extLst>
          </p:cNvPr>
          <p:cNvSpPr txBox="1"/>
          <p:nvPr/>
        </p:nvSpPr>
        <p:spPr>
          <a:xfrm>
            <a:off x="506025" y="1887756"/>
            <a:ext cx="10635451" cy="2732286"/>
          </a:xfrm>
          <a:prstGeom prst="rect">
            <a:avLst/>
          </a:prstGeom>
          <a:noFill/>
        </p:spPr>
        <p:txBody>
          <a:bodyPr wrap="square" rtlCol="0">
            <a:spAutoFit/>
          </a:bodyPr>
          <a:lstStyle/>
          <a:p>
            <a:pPr lvl="0">
              <a:lnSpc>
                <a:spcPct val="107000"/>
              </a:lnSpc>
            </a:pPr>
            <a:r>
              <a:rPr lang="en-US" b="1" dirty="0">
                <a:latin typeface="+mj-lt"/>
              </a:rPr>
              <a:t>4. </a:t>
            </a:r>
            <a:r>
              <a:rPr lang="en-US" sz="1800" b="1" dirty="0">
                <a:effectLst/>
                <a:latin typeface="+mj-lt"/>
                <a:ea typeface="Calibri" panose="020F0502020204030204" pitchFamily="34" charset="0"/>
                <a:cs typeface="Times New Roman" panose="02020603050405020304" pitchFamily="18" charset="0"/>
              </a:rPr>
              <a:t>Popular Neighborhoods:</a:t>
            </a:r>
          </a:p>
          <a:p>
            <a:pPr lvl="0">
              <a:lnSpc>
                <a:spcPct val="107000"/>
              </a:lnSpc>
            </a:pPr>
            <a:endParaRPr lang="en-IN" sz="18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mj-lt"/>
                <a:ea typeface="Calibri" panose="020F0502020204030204" pitchFamily="34" charset="0"/>
                <a:cs typeface="Times New Roman" panose="02020603050405020304" pitchFamily="18" charset="0"/>
              </a:rPr>
              <a:t>We took neighbourhood in rows and sum of reviews in column and took neighbourhood groups in colour.</a:t>
            </a:r>
            <a:endParaRPr lang="en-IN" dirty="0">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mj-lt"/>
                <a:ea typeface="Calibri" panose="020F0502020204030204" pitchFamily="34" charset="0"/>
                <a:cs typeface="Times New Roman" panose="02020603050405020304" pitchFamily="18" charset="0"/>
              </a:rPr>
              <a:t>We used filter to show Top 10 neighbours as per the sum of reviews</a:t>
            </a:r>
            <a:endParaRPr lang="en-US" b="1" dirty="0">
              <a:latin typeface="+mj-lt"/>
            </a:endParaRPr>
          </a:p>
          <a:p>
            <a:pPr marL="342900" lvl="0" indent="-342900">
              <a:lnSpc>
                <a:spcPct val="107000"/>
              </a:lnSpc>
              <a:spcAft>
                <a:spcPts val="800"/>
              </a:spcAft>
              <a:buFont typeface="Symbol" panose="05050102010706020507" pitchFamily="18" charset="2"/>
              <a:buChar char=""/>
            </a:pPr>
            <a:r>
              <a:rPr lang="en-IN" sz="1800" dirty="0">
                <a:effectLst/>
                <a:latin typeface="+mj-lt"/>
                <a:ea typeface="Calibri" panose="020F0502020204030204" pitchFamily="34" charset="0"/>
                <a:cs typeface="Times New Roman" panose="02020603050405020304" pitchFamily="18" charset="0"/>
              </a:rPr>
              <a:t>We used Geo location chart to plot neighbourhood , neighbourhood Group in map to show case the variation of prices across.</a:t>
            </a:r>
          </a:p>
          <a:p>
            <a:pPr marL="285750" indent="-285750">
              <a:buFont typeface="Arial" panose="020B0604020202020204" pitchFamily="34" charset="0"/>
              <a:buChar char="•"/>
            </a:pPr>
            <a:endParaRPr lang="en-US" b="1" dirty="0">
              <a:latin typeface="+mj-lt"/>
            </a:endParaRPr>
          </a:p>
          <a:p>
            <a:endParaRPr lang="en-IN"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99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42E7-D248-6D1B-C25E-CCE967EF7A72}"/>
              </a:ext>
            </a:extLst>
          </p:cNvPr>
          <p:cNvSpPr>
            <a:spLocks noGrp="1"/>
          </p:cNvSpPr>
          <p:nvPr>
            <p:ph type="title"/>
          </p:nvPr>
        </p:nvSpPr>
        <p:spPr>
          <a:xfrm>
            <a:off x="570020" y="1315036"/>
            <a:ext cx="11051959" cy="3967178"/>
          </a:xfrm>
        </p:spPr>
        <p:txBody>
          <a:bodyPr>
            <a:normAutofit/>
          </a:bodyPr>
          <a:lstStyle/>
          <a:p>
            <a:pPr algn="ctr"/>
            <a:r>
              <a:rPr lang="en-US" dirty="0"/>
              <a:t>END </a:t>
            </a:r>
            <a:br>
              <a:rPr lang="en-US" dirty="0"/>
            </a:br>
            <a:br>
              <a:rPr lang="en-US" dirty="0"/>
            </a:br>
            <a:r>
              <a:rPr lang="en-US" dirty="0"/>
              <a:t>Thank You </a:t>
            </a:r>
            <a:endParaRPr lang="en-IN" dirty="0"/>
          </a:p>
        </p:txBody>
      </p:sp>
      <p:sp>
        <p:nvSpPr>
          <p:cNvPr id="5" name="Slide Number Placeholder 4">
            <a:extLst>
              <a:ext uri="{FF2B5EF4-FFF2-40B4-BE49-F238E27FC236}">
                <a16:creationId xmlns:a16="http://schemas.microsoft.com/office/drawing/2014/main" id="{61689BCD-2B30-F071-6958-59EC9FBC68ED}"/>
              </a:ext>
            </a:extLst>
          </p:cNvPr>
          <p:cNvSpPr>
            <a:spLocks noGrp="1"/>
          </p:cNvSpPr>
          <p:nvPr>
            <p:ph type="sldNum" sz="quarter" idx="12"/>
          </p:nvPr>
        </p:nvSpPr>
        <p:spPr/>
        <p:txBody>
          <a:bodyPr/>
          <a:lstStyle/>
          <a:p>
            <a:fld id="{CE4A19E2-97EC-4430-A72E-CE9D9B7B9BBE}" type="slidenum">
              <a:rPr lang="en-IN" smtClean="0"/>
              <a:t>12</a:t>
            </a:fld>
            <a:endParaRPr lang="en-IN"/>
          </a:p>
        </p:txBody>
      </p:sp>
    </p:spTree>
    <p:extLst>
      <p:ext uri="{BB962C8B-B14F-4D97-AF65-F5344CB8AC3E}">
        <p14:creationId xmlns:p14="http://schemas.microsoft.com/office/powerpoint/2010/main" val="266916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3DCB95-6A79-25D1-7E00-1CCFEB0FDD30}"/>
              </a:ext>
            </a:extLst>
          </p:cNvPr>
          <p:cNvSpPr>
            <a:spLocks noGrp="1"/>
          </p:cNvSpPr>
          <p:nvPr>
            <p:ph type="title"/>
          </p:nvPr>
        </p:nvSpPr>
        <p:spPr>
          <a:xfrm>
            <a:off x="412071" y="196705"/>
            <a:ext cx="10515600" cy="336842"/>
          </a:xfrm>
        </p:spPr>
        <p:txBody>
          <a:bodyPr>
            <a:noAutofit/>
          </a:bodyPr>
          <a:lstStyle/>
          <a:p>
            <a:r>
              <a:rPr lang="en-US" sz="2000" dirty="0"/>
              <a:t>Exploratory Data Analysis</a:t>
            </a:r>
            <a:endParaRPr lang="en-IN" sz="2000" dirty="0"/>
          </a:p>
        </p:txBody>
      </p:sp>
      <p:pic>
        <p:nvPicPr>
          <p:cNvPr id="24" name="Content Placeholder 23">
            <a:extLst>
              <a:ext uri="{FF2B5EF4-FFF2-40B4-BE49-F238E27FC236}">
                <a16:creationId xmlns:a16="http://schemas.microsoft.com/office/drawing/2014/main" id="{B673978C-4BF6-AE3B-9633-83B469720309}"/>
              </a:ext>
            </a:extLst>
          </p:cNvPr>
          <p:cNvPicPr>
            <a:picLocks noGrp="1" noChangeAspect="1"/>
          </p:cNvPicPr>
          <p:nvPr>
            <p:ph sz="half" idx="2"/>
          </p:nvPr>
        </p:nvPicPr>
        <p:blipFill>
          <a:blip r:embed="rId2"/>
          <a:stretch>
            <a:fillRect/>
          </a:stretch>
        </p:blipFill>
        <p:spPr>
          <a:xfrm>
            <a:off x="6264172" y="1733805"/>
            <a:ext cx="5586984" cy="4622545"/>
          </a:xfrm>
          <a:ln>
            <a:solidFill>
              <a:schemeClr val="tx1"/>
            </a:solidFill>
          </a:ln>
        </p:spPr>
      </p:pic>
      <p:pic>
        <p:nvPicPr>
          <p:cNvPr id="27" name="Content Placeholder 26">
            <a:extLst>
              <a:ext uri="{FF2B5EF4-FFF2-40B4-BE49-F238E27FC236}">
                <a16:creationId xmlns:a16="http://schemas.microsoft.com/office/drawing/2014/main" id="{960596BD-9153-652B-CD24-40F907EAE935}"/>
              </a:ext>
            </a:extLst>
          </p:cNvPr>
          <p:cNvPicPr>
            <a:picLocks noGrp="1" noChangeAspect="1"/>
          </p:cNvPicPr>
          <p:nvPr>
            <p:ph sz="half" idx="1"/>
          </p:nvPr>
        </p:nvPicPr>
        <p:blipFill>
          <a:blip r:embed="rId3"/>
          <a:stretch>
            <a:fillRect/>
          </a:stretch>
        </p:blipFill>
        <p:spPr>
          <a:xfrm>
            <a:off x="580747" y="1733804"/>
            <a:ext cx="5515252" cy="4622545"/>
          </a:xfrm>
          <a:prstGeom prst="rect">
            <a:avLst/>
          </a:prstGeom>
          <a:ln>
            <a:solidFill>
              <a:schemeClr val="tx1"/>
            </a:solidFill>
          </a:ln>
        </p:spPr>
      </p:pic>
      <p:sp>
        <p:nvSpPr>
          <p:cNvPr id="28" name="TextBox 27">
            <a:extLst>
              <a:ext uri="{FF2B5EF4-FFF2-40B4-BE49-F238E27FC236}">
                <a16:creationId xmlns:a16="http://schemas.microsoft.com/office/drawing/2014/main" id="{527A147C-FD24-8AE5-FCDA-D0117B1D9D5A}"/>
              </a:ext>
            </a:extLst>
          </p:cNvPr>
          <p:cNvSpPr txBox="1"/>
          <p:nvPr/>
        </p:nvSpPr>
        <p:spPr>
          <a:xfrm>
            <a:off x="580747" y="878772"/>
            <a:ext cx="1115553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For data analysis we have chose Python as the tool we have loaded the data set (first image) in Python and found the shape (second image) of the data set which is 48895 as rows and 16 as columns</a:t>
            </a:r>
            <a:endParaRPr lang="en-IN" dirty="0">
              <a:latin typeface="+mj-lt"/>
            </a:endParaRPr>
          </a:p>
        </p:txBody>
      </p:sp>
      <p:sp>
        <p:nvSpPr>
          <p:cNvPr id="2" name="Slide Number Placeholder 1">
            <a:extLst>
              <a:ext uri="{FF2B5EF4-FFF2-40B4-BE49-F238E27FC236}">
                <a16:creationId xmlns:a16="http://schemas.microsoft.com/office/drawing/2014/main" id="{2309BF77-B6A9-63C6-9C67-2017A1809825}"/>
              </a:ext>
            </a:extLst>
          </p:cNvPr>
          <p:cNvSpPr>
            <a:spLocks noGrp="1"/>
          </p:cNvSpPr>
          <p:nvPr>
            <p:ph type="sldNum" sz="quarter" idx="12"/>
          </p:nvPr>
        </p:nvSpPr>
        <p:spPr/>
        <p:txBody>
          <a:bodyPr/>
          <a:lstStyle/>
          <a:p>
            <a:fld id="{CE4A19E2-97EC-4430-A72E-CE9D9B7B9BBE}" type="slidenum">
              <a:rPr lang="en-IN" smtClean="0"/>
              <a:t>2</a:t>
            </a:fld>
            <a:endParaRPr lang="en-IN"/>
          </a:p>
        </p:txBody>
      </p:sp>
    </p:spTree>
    <p:extLst>
      <p:ext uri="{BB962C8B-B14F-4D97-AF65-F5344CB8AC3E}">
        <p14:creationId xmlns:p14="http://schemas.microsoft.com/office/powerpoint/2010/main" val="427307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3DCB95-6A79-25D1-7E00-1CCFEB0FDD30}"/>
              </a:ext>
            </a:extLst>
          </p:cNvPr>
          <p:cNvSpPr>
            <a:spLocks noGrp="1"/>
          </p:cNvSpPr>
          <p:nvPr>
            <p:ph type="title"/>
          </p:nvPr>
        </p:nvSpPr>
        <p:spPr>
          <a:xfrm>
            <a:off x="412071" y="196705"/>
            <a:ext cx="10515600" cy="336842"/>
          </a:xfrm>
        </p:spPr>
        <p:txBody>
          <a:bodyPr>
            <a:noAutofit/>
          </a:bodyPr>
          <a:lstStyle/>
          <a:p>
            <a:r>
              <a:rPr lang="en-US" sz="2000" dirty="0"/>
              <a:t>Exploratory Data Analysis</a:t>
            </a:r>
            <a:endParaRPr lang="en-IN" sz="2000" dirty="0"/>
          </a:p>
        </p:txBody>
      </p:sp>
      <p:sp>
        <p:nvSpPr>
          <p:cNvPr id="28" name="TextBox 27">
            <a:extLst>
              <a:ext uri="{FF2B5EF4-FFF2-40B4-BE49-F238E27FC236}">
                <a16:creationId xmlns:a16="http://schemas.microsoft.com/office/drawing/2014/main" id="{527A147C-FD24-8AE5-FCDA-D0117B1D9D5A}"/>
              </a:ext>
            </a:extLst>
          </p:cNvPr>
          <p:cNvSpPr txBox="1"/>
          <p:nvPr/>
        </p:nvSpPr>
        <p:spPr>
          <a:xfrm>
            <a:off x="412071" y="878772"/>
            <a:ext cx="11324207" cy="923330"/>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mj-lt"/>
              </a:rPr>
              <a:t>We are checking for the null values in the columns in first image and found the null columns as (‘id’, ’</a:t>
            </a:r>
            <a:r>
              <a:rPr lang="en-US" dirty="0" err="1">
                <a:latin typeface="+mj-lt"/>
              </a:rPr>
              <a:t>host_name</a:t>
            </a:r>
            <a:r>
              <a:rPr lang="en-US" dirty="0">
                <a:latin typeface="+mj-lt"/>
              </a:rPr>
              <a:t>’, ’</a:t>
            </a:r>
            <a:r>
              <a:rPr lang="en-US" dirty="0" err="1">
                <a:latin typeface="+mj-lt"/>
              </a:rPr>
              <a:t>last_review</a:t>
            </a:r>
            <a:r>
              <a:rPr lang="en-US" dirty="0">
                <a:latin typeface="+mj-lt"/>
              </a:rPr>
              <a:t>’, ’</a:t>
            </a:r>
            <a:r>
              <a:rPr lang="en-US" dirty="0" err="1">
                <a:latin typeface="+mj-lt"/>
              </a:rPr>
              <a:t>reviews_per_month</a:t>
            </a:r>
            <a:r>
              <a:rPr lang="en-US" dirty="0">
                <a:latin typeface="+mj-lt"/>
              </a:rPr>
              <a:t>’) and on the second image we have dropped the column which we do not need for our analysis which (‘name’ , ‘</a:t>
            </a:r>
            <a:r>
              <a:rPr lang="en-US" dirty="0" err="1">
                <a:latin typeface="+mj-lt"/>
              </a:rPr>
              <a:t>last_review</a:t>
            </a:r>
            <a:r>
              <a:rPr lang="en-US" dirty="0">
                <a:latin typeface="+mj-lt"/>
              </a:rPr>
              <a:t>’)</a:t>
            </a:r>
            <a:endParaRPr lang="en-IN" dirty="0">
              <a:latin typeface="+mj-lt"/>
            </a:endParaRPr>
          </a:p>
        </p:txBody>
      </p:sp>
      <p:pic>
        <p:nvPicPr>
          <p:cNvPr id="7" name="Content Placeholder 6">
            <a:extLst>
              <a:ext uri="{FF2B5EF4-FFF2-40B4-BE49-F238E27FC236}">
                <a16:creationId xmlns:a16="http://schemas.microsoft.com/office/drawing/2014/main" id="{2216230D-D901-201C-4A13-FFA00E1C6164}"/>
              </a:ext>
            </a:extLst>
          </p:cNvPr>
          <p:cNvPicPr>
            <a:picLocks noGrp="1" noChangeAspect="1"/>
          </p:cNvPicPr>
          <p:nvPr>
            <p:ph sz="half" idx="1"/>
          </p:nvPr>
        </p:nvPicPr>
        <p:blipFill>
          <a:blip r:embed="rId2"/>
          <a:stretch>
            <a:fillRect/>
          </a:stretch>
        </p:blipFill>
        <p:spPr>
          <a:xfrm>
            <a:off x="412071" y="2013851"/>
            <a:ext cx="5607729" cy="4304070"/>
          </a:xfrm>
          <a:ln>
            <a:solidFill>
              <a:schemeClr val="tx1"/>
            </a:solidFill>
          </a:ln>
        </p:spPr>
      </p:pic>
      <p:pic>
        <p:nvPicPr>
          <p:cNvPr id="12" name="Content Placeholder 11">
            <a:extLst>
              <a:ext uri="{FF2B5EF4-FFF2-40B4-BE49-F238E27FC236}">
                <a16:creationId xmlns:a16="http://schemas.microsoft.com/office/drawing/2014/main" id="{1938113D-61B7-0772-0E91-EA49F1319C79}"/>
              </a:ext>
            </a:extLst>
          </p:cNvPr>
          <p:cNvPicPr>
            <a:picLocks noGrp="1" noChangeAspect="1"/>
          </p:cNvPicPr>
          <p:nvPr>
            <p:ph sz="half" idx="2"/>
          </p:nvPr>
        </p:nvPicPr>
        <p:blipFill>
          <a:blip r:embed="rId3"/>
          <a:stretch>
            <a:fillRect/>
          </a:stretch>
        </p:blipFill>
        <p:spPr>
          <a:xfrm>
            <a:off x="6215851" y="2013851"/>
            <a:ext cx="5564078" cy="4304070"/>
          </a:xfrm>
          <a:ln>
            <a:solidFill>
              <a:schemeClr val="tx1"/>
            </a:solidFill>
          </a:ln>
        </p:spPr>
      </p:pic>
      <p:sp>
        <p:nvSpPr>
          <p:cNvPr id="2" name="Slide Number Placeholder 1">
            <a:extLst>
              <a:ext uri="{FF2B5EF4-FFF2-40B4-BE49-F238E27FC236}">
                <a16:creationId xmlns:a16="http://schemas.microsoft.com/office/drawing/2014/main" id="{E11EE299-951C-B57D-A062-8B974F297E7E}"/>
              </a:ext>
            </a:extLst>
          </p:cNvPr>
          <p:cNvSpPr>
            <a:spLocks noGrp="1"/>
          </p:cNvSpPr>
          <p:nvPr>
            <p:ph type="sldNum" sz="quarter" idx="12"/>
          </p:nvPr>
        </p:nvSpPr>
        <p:spPr/>
        <p:txBody>
          <a:bodyPr/>
          <a:lstStyle/>
          <a:p>
            <a:fld id="{CE4A19E2-97EC-4430-A72E-CE9D9B7B9BBE}" type="slidenum">
              <a:rPr lang="en-IN" smtClean="0"/>
              <a:t>3</a:t>
            </a:fld>
            <a:endParaRPr lang="en-IN"/>
          </a:p>
        </p:txBody>
      </p:sp>
    </p:spTree>
    <p:extLst>
      <p:ext uri="{BB962C8B-B14F-4D97-AF65-F5344CB8AC3E}">
        <p14:creationId xmlns:p14="http://schemas.microsoft.com/office/powerpoint/2010/main" val="323799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3DCB95-6A79-25D1-7E00-1CCFEB0FDD30}"/>
              </a:ext>
            </a:extLst>
          </p:cNvPr>
          <p:cNvSpPr>
            <a:spLocks noGrp="1"/>
          </p:cNvSpPr>
          <p:nvPr>
            <p:ph type="title"/>
          </p:nvPr>
        </p:nvSpPr>
        <p:spPr>
          <a:xfrm>
            <a:off x="412071" y="196705"/>
            <a:ext cx="10515600" cy="336842"/>
          </a:xfrm>
        </p:spPr>
        <p:txBody>
          <a:bodyPr>
            <a:noAutofit/>
          </a:bodyPr>
          <a:lstStyle/>
          <a:p>
            <a:r>
              <a:rPr lang="en-US" sz="2000" dirty="0"/>
              <a:t>Exploratory Data Analysis</a:t>
            </a:r>
            <a:endParaRPr lang="en-IN" sz="2000" dirty="0"/>
          </a:p>
        </p:txBody>
      </p:sp>
      <p:sp>
        <p:nvSpPr>
          <p:cNvPr id="28" name="TextBox 27">
            <a:extLst>
              <a:ext uri="{FF2B5EF4-FFF2-40B4-BE49-F238E27FC236}">
                <a16:creationId xmlns:a16="http://schemas.microsoft.com/office/drawing/2014/main" id="{527A147C-FD24-8AE5-FCDA-D0117B1D9D5A}"/>
              </a:ext>
            </a:extLst>
          </p:cNvPr>
          <p:cNvSpPr txBox="1"/>
          <p:nvPr/>
        </p:nvSpPr>
        <p:spPr>
          <a:xfrm>
            <a:off x="412071" y="878772"/>
            <a:ext cx="1132420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In first Image we have replaced the null values in columns where we have found null values. In ‘</a:t>
            </a:r>
            <a:r>
              <a:rPr lang="en-US" dirty="0" err="1">
                <a:latin typeface="+mj-lt"/>
              </a:rPr>
              <a:t>review_per_month</a:t>
            </a:r>
            <a:r>
              <a:rPr lang="en-US" dirty="0">
                <a:latin typeface="+mj-lt"/>
              </a:rPr>
              <a:t>’ we have replaced it with 0 and for the column ‘</a:t>
            </a:r>
            <a:r>
              <a:rPr lang="en-US" dirty="0" err="1">
                <a:latin typeface="+mj-lt"/>
              </a:rPr>
              <a:t>host_name</a:t>
            </a:r>
            <a:r>
              <a:rPr lang="en-US" dirty="0">
                <a:latin typeface="+mj-lt"/>
              </a:rPr>
              <a:t>’ we have replaced in with ‘NA’. In second image we again checked post replacing the null values it is executed correctly. </a:t>
            </a:r>
            <a:endParaRPr lang="en-IN" dirty="0">
              <a:latin typeface="+mj-lt"/>
            </a:endParaRPr>
          </a:p>
        </p:txBody>
      </p:sp>
      <p:pic>
        <p:nvPicPr>
          <p:cNvPr id="5" name="Content Placeholder 4">
            <a:extLst>
              <a:ext uri="{FF2B5EF4-FFF2-40B4-BE49-F238E27FC236}">
                <a16:creationId xmlns:a16="http://schemas.microsoft.com/office/drawing/2014/main" id="{628E2F54-22F4-29B7-9D23-467E7AD9F9EC}"/>
              </a:ext>
            </a:extLst>
          </p:cNvPr>
          <p:cNvPicPr>
            <a:picLocks noGrp="1" noChangeAspect="1"/>
          </p:cNvPicPr>
          <p:nvPr>
            <p:ph sz="half" idx="1"/>
          </p:nvPr>
        </p:nvPicPr>
        <p:blipFill>
          <a:blip r:embed="rId2"/>
          <a:stretch>
            <a:fillRect/>
          </a:stretch>
        </p:blipFill>
        <p:spPr>
          <a:xfrm>
            <a:off x="838200" y="3118104"/>
            <a:ext cx="5181600" cy="1402937"/>
          </a:xfrm>
          <a:ln>
            <a:solidFill>
              <a:schemeClr val="tx1"/>
            </a:solidFill>
          </a:ln>
        </p:spPr>
      </p:pic>
      <p:pic>
        <p:nvPicPr>
          <p:cNvPr id="14" name="Content Placeholder 13">
            <a:extLst>
              <a:ext uri="{FF2B5EF4-FFF2-40B4-BE49-F238E27FC236}">
                <a16:creationId xmlns:a16="http://schemas.microsoft.com/office/drawing/2014/main" id="{06D5AA37-F427-D2C9-4E1F-BF40A154C565}"/>
              </a:ext>
            </a:extLst>
          </p:cNvPr>
          <p:cNvPicPr>
            <a:picLocks noGrp="1" noChangeAspect="1"/>
          </p:cNvPicPr>
          <p:nvPr>
            <p:ph sz="half" idx="2"/>
          </p:nvPr>
        </p:nvPicPr>
        <p:blipFill>
          <a:blip r:embed="rId3"/>
          <a:stretch>
            <a:fillRect/>
          </a:stretch>
        </p:blipFill>
        <p:spPr>
          <a:xfrm>
            <a:off x="6176962" y="2139156"/>
            <a:ext cx="5172075" cy="3724275"/>
          </a:xfrm>
          <a:ln>
            <a:solidFill>
              <a:schemeClr val="tx1"/>
            </a:solidFill>
          </a:ln>
        </p:spPr>
      </p:pic>
      <p:sp>
        <p:nvSpPr>
          <p:cNvPr id="2" name="Slide Number Placeholder 1">
            <a:extLst>
              <a:ext uri="{FF2B5EF4-FFF2-40B4-BE49-F238E27FC236}">
                <a16:creationId xmlns:a16="http://schemas.microsoft.com/office/drawing/2014/main" id="{66DABF4D-5F38-3B70-9586-07205A527491}"/>
              </a:ext>
            </a:extLst>
          </p:cNvPr>
          <p:cNvSpPr>
            <a:spLocks noGrp="1"/>
          </p:cNvSpPr>
          <p:nvPr>
            <p:ph type="sldNum" sz="quarter" idx="12"/>
          </p:nvPr>
        </p:nvSpPr>
        <p:spPr/>
        <p:txBody>
          <a:bodyPr/>
          <a:lstStyle/>
          <a:p>
            <a:fld id="{CE4A19E2-97EC-4430-A72E-CE9D9B7B9BBE}" type="slidenum">
              <a:rPr lang="en-IN" smtClean="0"/>
              <a:t>4</a:t>
            </a:fld>
            <a:endParaRPr lang="en-IN"/>
          </a:p>
        </p:txBody>
      </p:sp>
    </p:spTree>
    <p:extLst>
      <p:ext uri="{BB962C8B-B14F-4D97-AF65-F5344CB8AC3E}">
        <p14:creationId xmlns:p14="http://schemas.microsoft.com/office/powerpoint/2010/main" val="34911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3DCB95-6A79-25D1-7E00-1CCFEB0FDD30}"/>
              </a:ext>
            </a:extLst>
          </p:cNvPr>
          <p:cNvSpPr>
            <a:spLocks noGrp="1"/>
          </p:cNvSpPr>
          <p:nvPr>
            <p:ph type="title"/>
          </p:nvPr>
        </p:nvSpPr>
        <p:spPr>
          <a:xfrm>
            <a:off x="412071" y="196705"/>
            <a:ext cx="10515600" cy="336842"/>
          </a:xfrm>
        </p:spPr>
        <p:txBody>
          <a:bodyPr>
            <a:noAutofit/>
          </a:bodyPr>
          <a:lstStyle/>
          <a:p>
            <a:r>
              <a:rPr lang="en-US" sz="2000" b="1" dirty="0"/>
              <a:t>The visualization part is done in TABLEAU :</a:t>
            </a:r>
            <a:endParaRPr lang="en-IN" sz="2000" b="1" dirty="0"/>
          </a:p>
        </p:txBody>
      </p:sp>
      <p:sp>
        <p:nvSpPr>
          <p:cNvPr id="28" name="TextBox 27">
            <a:extLst>
              <a:ext uri="{FF2B5EF4-FFF2-40B4-BE49-F238E27FC236}">
                <a16:creationId xmlns:a16="http://schemas.microsoft.com/office/drawing/2014/main" id="{527A147C-FD24-8AE5-FCDA-D0117B1D9D5A}"/>
              </a:ext>
            </a:extLst>
          </p:cNvPr>
          <p:cNvSpPr txBox="1"/>
          <p:nvPr/>
        </p:nvSpPr>
        <p:spPr>
          <a:xfrm>
            <a:off x="412071" y="643610"/>
            <a:ext cx="11324207"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For Top 10 host the analysis was done basis count of number of rows.</a:t>
            </a:r>
            <a:endParaRPr lang="en-IN" dirty="0">
              <a:latin typeface="+mj-lt"/>
            </a:endParaRPr>
          </a:p>
        </p:txBody>
      </p:sp>
      <p:pic>
        <p:nvPicPr>
          <p:cNvPr id="6" name="Content Placeholder 5">
            <a:extLst>
              <a:ext uri="{FF2B5EF4-FFF2-40B4-BE49-F238E27FC236}">
                <a16:creationId xmlns:a16="http://schemas.microsoft.com/office/drawing/2014/main" id="{513CCF98-1D63-7E32-0915-A186DD168AA2}"/>
              </a:ext>
            </a:extLst>
          </p:cNvPr>
          <p:cNvPicPr>
            <a:picLocks noGrp="1" noChangeAspect="1"/>
          </p:cNvPicPr>
          <p:nvPr>
            <p:ph sz="half" idx="1"/>
          </p:nvPr>
        </p:nvPicPr>
        <p:blipFill>
          <a:blip r:embed="rId2"/>
          <a:stretch>
            <a:fillRect/>
          </a:stretch>
        </p:blipFill>
        <p:spPr>
          <a:xfrm>
            <a:off x="500801" y="1123005"/>
            <a:ext cx="4791075" cy="1416201"/>
          </a:xfrm>
        </p:spPr>
      </p:pic>
      <p:sp>
        <p:nvSpPr>
          <p:cNvPr id="10" name="TextBox 9">
            <a:extLst>
              <a:ext uri="{FF2B5EF4-FFF2-40B4-BE49-F238E27FC236}">
                <a16:creationId xmlns:a16="http://schemas.microsoft.com/office/drawing/2014/main" id="{9B1C0CF5-2536-65D2-86C2-FE916B050E95}"/>
              </a:ext>
            </a:extLst>
          </p:cNvPr>
          <p:cNvSpPr txBox="1"/>
          <p:nvPr/>
        </p:nvSpPr>
        <p:spPr>
          <a:xfrm>
            <a:off x="412071" y="2689776"/>
            <a:ext cx="700078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 do the analysis on minimum nights and price bins, the bins were created </a:t>
            </a:r>
            <a:endParaRPr lang="en-IN" dirty="0"/>
          </a:p>
        </p:txBody>
      </p:sp>
      <p:pic>
        <p:nvPicPr>
          <p:cNvPr id="12" name="Picture 11">
            <a:extLst>
              <a:ext uri="{FF2B5EF4-FFF2-40B4-BE49-F238E27FC236}">
                <a16:creationId xmlns:a16="http://schemas.microsoft.com/office/drawing/2014/main" id="{431E6106-050B-BD95-BFF3-83CC5D5E113E}"/>
              </a:ext>
            </a:extLst>
          </p:cNvPr>
          <p:cNvPicPr>
            <a:picLocks noChangeAspect="1"/>
          </p:cNvPicPr>
          <p:nvPr/>
        </p:nvPicPr>
        <p:blipFill>
          <a:blip r:embed="rId3"/>
          <a:stretch>
            <a:fillRect/>
          </a:stretch>
        </p:blipFill>
        <p:spPr>
          <a:xfrm>
            <a:off x="500801" y="3429000"/>
            <a:ext cx="7249405" cy="3368675"/>
          </a:xfrm>
          <a:prstGeom prst="rect">
            <a:avLst/>
          </a:prstGeom>
        </p:spPr>
      </p:pic>
      <p:sp>
        <p:nvSpPr>
          <p:cNvPr id="2" name="Slide Number Placeholder 1">
            <a:extLst>
              <a:ext uri="{FF2B5EF4-FFF2-40B4-BE49-F238E27FC236}">
                <a16:creationId xmlns:a16="http://schemas.microsoft.com/office/drawing/2014/main" id="{D6E9F77C-D617-5CF9-8F12-C6F041044CD7}"/>
              </a:ext>
            </a:extLst>
          </p:cNvPr>
          <p:cNvSpPr>
            <a:spLocks noGrp="1"/>
          </p:cNvSpPr>
          <p:nvPr>
            <p:ph type="sldNum" sz="quarter" idx="12"/>
          </p:nvPr>
        </p:nvSpPr>
        <p:spPr/>
        <p:txBody>
          <a:bodyPr/>
          <a:lstStyle/>
          <a:p>
            <a:fld id="{CE4A19E2-97EC-4430-A72E-CE9D9B7B9BBE}" type="slidenum">
              <a:rPr lang="en-IN" smtClean="0"/>
              <a:t>5</a:t>
            </a:fld>
            <a:endParaRPr lang="en-IN"/>
          </a:p>
        </p:txBody>
      </p:sp>
      <p:pic>
        <p:nvPicPr>
          <p:cNvPr id="4" name="Picture 3">
            <a:extLst>
              <a:ext uri="{FF2B5EF4-FFF2-40B4-BE49-F238E27FC236}">
                <a16:creationId xmlns:a16="http://schemas.microsoft.com/office/drawing/2014/main" id="{EF649179-C499-40F5-2A93-A8AC07A68C2E}"/>
              </a:ext>
            </a:extLst>
          </p:cNvPr>
          <p:cNvPicPr>
            <a:picLocks noChangeAspect="1"/>
          </p:cNvPicPr>
          <p:nvPr/>
        </p:nvPicPr>
        <p:blipFill>
          <a:blip r:embed="rId4"/>
          <a:stretch>
            <a:fillRect/>
          </a:stretch>
        </p:blipFill>
        <p:spPr>
          <a:xfrm>
            <a:off x="7893174" y="3287040"/>
            <a:ext cx="3543300" cy="2927350"/>
          </a:xfrm>
          <a:prstGeom prst="rect">
            <a:avLst/>
          </a:prstGeom>
        </p:spPr>
      </p:pic>
    </p:spTree>
    <p:extLst>
      <p:ext uri="{BB962C8B-B14F-4D97-AF65-F5344CB8AC3E}">
        <p14:creationId xmlns:p14="http://schemas.microsoft.com/office/powerpoint/2010/main" val="371444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27F8-6498-7FE1-6082-07F1F9E5B939}"/>
              </a:ext>
            </a:extLst>
          </p:cNvPr>
          <p:cNvSpPr>
            <a:spLocks noGrp="1"/>
          </p:cNvSpPr>
          <p:nvPr>
            <p:ph type="title"/>
          </p:nvPr>
        </p:nvSpPr>
        <p:spPr/>
        <p:txBody>
          <a:bodyPr/>
          <a:lstStyle/>
          <a:p>
            <a:r>
              <a:rPr lang="en-US" dirty="0"/>
              <a:t>PPT -1</a:t>
            </a:r>
            <a:endParaRPr lang="en-IN" dirty="0"/>
          </a:p>
        </p:txBody>
      </p:sp>
      <p:sp>
        <p:nvSpPr>
          <p:cNvPr id="5" name="Slide Number Placeholder 4">
            <a:extLst>
              <a:ext uri="{FF2B5EF4-FFF2-40B4-BE49-F238E27FC236}">
                <a16:creationId xmlns:a16="http://schemas.microsoft.com/office/drawing/2014/main" id="{0C59A4E0-D887-692B-8330-EC0D4FE07261}"/>
              </a:ext>
            </a:extLst>
          </p:cNvPr>
          <p:cNvSpPr>
            <a:spLocks noGrp="1"/>
          </p:cNvSpPr>
          <p:nvPr>
            <p:ph type="sldNum" sz="quarter" idx="12"/>
          </p:nvPr>
        </p:nvSpPr>
        <p:spPr/>
        <p:txBody>
          <a:bodyPr/>
          <a:lstStyle/>
          <a:p>
            <a:fld id="{CE4A19E2-97EC-4430-A72E-CE9D9B7B9BBE}" type="slidenum">
              <a:rPr lang="en-IN" smtClean="0"/>
              <a:t>6</a:t>
            </a:fld>
            <a:endParaRPr lang="en-IN"/>
          </a:p>
        </p:txBody>
      </p:sp>
      <p:sp>
        <p:nvSpPr>
          <p:cNvPr id="6" name="TextBox 5">
            <a:extLst>
              <a:ext uri="{FF2B5EF4-FFF2-40B4-BE49-F238E27FC236}">
                <a16:creationId xmlns:a16="http://schemas.microsoft.com/office/drawing/2014/main" id="{5CE75EE5-7CCB-A57F-B067-D18C27CFA16C}"/>
              </a:ext>
            </a:extLst>
          </p:cNvPr>
          <p:cNvSpPr txBox="1"/>
          <p:nvPr/>
        </p:nvSpPr>
        <p:spPr>
          <a:xfrm>
            <a:off x="958788" y="1597981"/>
            <a:ext cx="10227076" cy="4627357"/>
          </a:xfrm>
          <a:prstGeom prst="rect">
            <a:avLst/>
          </a:prstGeom>
          <a:noFill/>
        </p:spPr>
        <p:txBody>
          <a:bodyPr wrap="square" rtlCol="0">
            <a:spAutoFit/>
          </a:bodyPr>
          <a:lstStyle/>
          <a:p>
            <a:pPr marL="342900" indent="-342900">
              <a:buAutoNum type="arabicPeriod"/>
            </a:pPr>
            <a:r>
              <a:rPr lang="en-US" sz="1800" b="1" dirty="0">
                <a:latin typeface="+mj-lt"/>
              </a:rPr>
              <a:t>Airbnb listings spread in NYC </a:t>
            </a:r>
          </a:p>
          <a:p>
            <a:endParaRPr lang="en-US" sz="1800" b="1" dirty="0">
              <a:latin typeface="+mj-lt"/>
            </a:endParaRPr>
          </a:p>
          <a:p>
            <a:pPr marL="285750" indent="-285750">
              <a:buFont typeface="Arial" panose="020B0604020202020204" pitchFamily="34" charset="0"/>
              <a:buChar char="•"/>
            </a:pPr>
            <a:r>
              <a:rPr lang="en-IN" dirty="0">
                <a:latin typeface="+mj-lt"/>
              </a:rPr>
              <a:t>We have created a horizontal bars with percent of total of count of id and neighbourhood groups in colour mark card. </a:t>
            </a:r>
          </a:p>
          <a:p>
            <a:endParaRPr lang="en-IN" b="1" dirty="0">
              <a:latin typeface="+mj-lt"/>
            </a:endParaRPr>
          </a:p>
          <a:p>
            <a:r>
              <a:rPr lang="en-IN" b="1" dirty="0">
                <a:latin typeface="+mj-lt"/>
              </a:rPr>
              <a:t>2. </a:t>
            </a:r>
            <a:r>
              <a:rPr lang="en-US" sz="1800" b="1" dirty="0">
                <a:latin typeface="+mj-lt"/>
              </a:rPr>
              <a:t>Most preferred neighborhood groups</a:t>
            </a:r>
            <a:endParaRPr lang="en-IN" sz="1800" b="1" dirty="0">
              <a:latin typeface="+mj-lt"/>
            </a:endParaRPr>
          </a:p>
          <a:p>
            <a:endParaRPr lang="en-IN" b="1" dirty="0">
              <a:latin typeface="+mj-lt"/>
            </a:endParaRPr>
          </a:p>
          <a:p>
            <a:pPr marL="342900" lvl="0" indent="-342900">
              <a:lnSpc>
                <a:spcPct val="107000"/>
              </a:lnSpc>
              <a:buFont typeface="Symbol" panose="05050102010706020507" pitchFamily="18" charset="2"/>
              <a:buChar char=""/>
            </a:pPr>
            <a:r>
              <a:rPr lang="en-IN" sz="1800" dirty="0">
                <a:effectLst/>
                <a:latin typeface="+mj-lt"/>
                <a:ea typeface="Calibri" panose="020F0502020204030204" pitchFamily="34" charset="0"/>
                <a:cs typeface="Times New Roman" panose="02020603050405020304" pitchFamily="18" charset="0"/>
              </a:rPr>
              <a:t>We created a pie chart for understanding the percentage of bookings done </a:t>
            </a:r>
            <a:r>
              <a:rPr lang="en-IN" dirty="0">
                <a:latin typeface="+mj-lt"/>
                <a:ea typeface="Calibri" panose="020F0502020204030204" pitchFamily="34" charset="0"/>
                <a:cs typeface="Times New Roman" panose="02020603050405020304" pitchFamily="18" charset="0"/>
              </a:rPr>
              <a:t>in neighbourhood groups.</a:t>
            </a:r>
          </a:p>
          <a:p>
            <a:pPr marL="342900" lvl="0" indent="-342900">
              <a:lnSpc>
                <a:spcPct val="107000"/>
              </a:lnSpc>
              <a:buFont typeface="Symbol" panose="05050102010706020507" pitchFamily="18" charset="2"/>
              <a:buChar char=""/>
            </a:pPr>
            <a:r>
              <a:rPr lang="en-IN" dirty="0">
                <a:latin typeface="+mj-lt"/>
                <a:ea typeface="Calibri" panose="020F0502020204030204" pitchFamily="34" charset="0"/>
                <a:cs typeface="Times New Roman" panose="02020603050405020304" pitchFamily="18" charset="0"/>
              </a:rPr>
              <a:t>We added neighbourhood groups to the colours mark card and </a:t>
            </a:r>
            <a:r>
              <a:rPr lang="en-IN" sz="1800" dirty="0">
                <a:effectLst/>
                <a:latin typeface="+mj-lt"/>
                <a:ea typeface="Calibri" panose="020F0502020204030204" pitchFamily="34" charset="0"/>
                <a:cs typeface="Times New Roman" panose="02020603050405020304" pitchFamily="18" charset="0"/>
              </a:rPr>
              <a:t>count of Id to the size </a:t>
            </a:r>
          </a:p>
          <a:p>
            <a:endParaRPr lang="en-IN" b="1" dirty="0">
              <a:latin typeface="+mj-lt"/>
            </a:endParaRPr>
          </a:p>
          <a:p>
            <a:r>
              <a:rPr lang="en-IN" b="1" dirty="0">
                <a:latin typeface="+mj-lt"/>
              </a:rPr>
              <a:t>3. </a:t>
            </a:r>
            <a:r>
              <a:rPr lang="en-US" sz="1800" b="1" dirty="0">
                <a:latin typeface="+mj-lt"/>
              </a:rPr>
              <a:t>Room type most preferred by customer </a:t>
            </a:r>
            <a:endParaRPr lang="en-IN" sz="1800" b="1" dirty="0">
              <a:latin typeface="+mj-lt"/>
            </a:endParaRPr>
          </a:p>
          <a:p>
            <a:endParaRPr lang="en-IN" b="1" dirty="0">
              <a:latin typeface="+mj-lt"/>
            </a:endParaRPr>
          </a:p>
          <a:p>
            <a:pPr marL="342900" lvl="0" indent="-342900">
              <a:lnSpc>
                <a:spcPct val="107000"/>
              </a:lnSpc>
              <a:buFont typeface="Symbol" panose="05050102010706020507" pitchFamily="18" charset="2"/>
              <a:buChar char=""/>
            </a:pPr>
            <a:r>
              <a:rPr lang="en-IN" sz="1800" dirty="0">
                <a:effectLst/>
                <a:latin typeface="+mj-lt"/>
                <a:ea typeface="Calibri" panose="020F0502020204030204" pitchFamily="34" charset="0"/>
                <a:cs typeface="Times New Roman" panose="02020603050405020304" pitchFamily="18" charset="0"/>
              </a:rPr>
              <a:t>We created a pie chart for understanding the percentage of room type preferred w r t neighbourhood group</a:t>
            </a:r>
          </a:p>
          <a:p>
            <a:pPr marL="342900" lvl="0" indent="-342900">
              <a:lnSpc>
                <a:spcPct val="107000"/>
              </a:lnSpc>
              <a:spcAft>
                <a:spcPts val="800"/>
              </a:spcAft>
              <a:buFont typeface="Symbol" panose="05050102010706020507" pitchFamily="18" charset="2"/>
              <a:buChar char=""/>
            </a:pPr>
            <a:r>
              <a:rPr lang="en-IN" sz="1800" dirty="0">
                <a:effectLst/>
                <a:latin typeface="+mj-lt"/>
                <a:ea typeface="Calibri" panose="020F0502020204030204" pitchFamily="34" charset="0"/>
                <a:cs typeface="Times New Roman" panose="02020603050405020304" pitchFamily="18" charset="0"/>
              </a:rPr>
              <a:t>We added Room Type to the colours Marks card to highlight the different Room Type in different colours and count of Id to the size </a:t>
            </a:r>
          </a:p>
        </p:txBody>
      </p:sp>
    </p:spTree>
    <p:extLst>
      <p:ext uri="{BB962C8B-B14F-4D97-AF65-F5344CB8AC3E}">
        <p14:creationId xmlns:p14="http://schemas.microsoft.com/office/powerpoint/2010/main" val="322136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59A4E0-D887-692B-8330-EC0D4FE07261}"/>
              </a:ext>
            </a:extLst>
          </p:cNvPr>
          <p:cNvSpPr>
            <a:spLocks noGrp="1"/>
          </p:cNvSpPr>
          <p:nvPr>
            <p:ph type="sldNum" sz="quarter" idx="12"/>
          </p:nvPr>
        </p:nvSpPr>
        <p:spPr/>
        <p:txBody>
          <a:bodyPr/>
          <a:lstStyle/>
          <a:p>
            <a:fld id="{CE4A19E2-97EC-4430-A72E-CE9D9B7B9BBE}" type="slidenum">
              <a:rPr lang="en-IN" smtClean="0"/>
              <a:t>7</a:t>
            </a:fld>
            <a:endParaRPr lang="en-IN"/>
          </a:p>
        </p:txBody>
      </p:sp>
      <p:sp>
        <p:nvSpPr>
          <p:cNvPr id="6" name="TextBox 5">
            <a:extLst>
              <a:ext uri="{FF2B5EF4-FFF2-40B4-BE49-F238E27FC236}">
                <a16:creationId xmlns:a16="http://schemas.microsoft.com/office/drawing/2014/main" id="{5CE75EE5-7CCB-A57F-B067-D18C27CFA16C}"/>
              </a:ext>
            </a:extLst>
          </p:cNvPr>
          <p:cNvSpPr txBox="1"/>
          <p:nvPr/>
        </p:nvSpPr>
        <p:spPr>
          <a:xfrm>
            <a:off x="372860" y="461638"/>
            <a:ext cx="10980939" cy="6192529"/>
          </a:xfrm>
          <a:prstGeom prst="rect">
            <a:avLst/>
          </a:prstGeom>
          <a:noFill/>
        </p:spPr>
        <p:txBody>
          <a:bodyPr wrap="square" rtlCol="0">
            <a:spAutoFit/>
          </a:bodyPr>
          <a:lstStyle/>
          <a:p>
            <a:r>
              <a:rPr lang="en-US" b="1" dirty="0">
                <a:latin typeface="+mj-lt"/>
              </a:rPr>
              <a:t>4. </a:t>
            </a:r>
            <a:r>
              <a:rPr lang="en-US" sz="1800" b="1" dirty="0">
                <a:latin typeface="+mj-lt"/>
              </a:rPr>
              <a:t>Average Neighbourhood group price</a:t>
            </a:r>
          </a:p>
          <a:p>
            <a:endParaRPr lang="en-US" b="1"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mj-lt"/>
                <a:ea typeface="Calibri" panose="020F0502020204030204" pitchFamily="34" charset="0"/>
                <a:cs typeface="Times New Roman" panose="02020603050405020304" pitchFamily="18" charset="0"/>
              </a:rPr>
              <a:t>We created a bubble chart with Neighbourhood Groups in Columns and Price column in Rows.</a:t>
            </a:r>
          </a:p>
          <a:p>
            <a:pPr marL="285750" indent="-285750">
              <a:buFont typeface="Arial" panose="020B0604020202020204" pitchFamily="34" charset="0"/>
              <a:buChar char="•"/>
            </a:pPr>
            <a:r>
              <a:rPr lang="en-IN" sz="1800" dirty="0">
                <a:effectLst/>
                <a:latin typeface="+mj-lt"/>
                <a:ea typeface="Calibri" panose="020F0502020204030204" pitchFamily="34" charset="0"/>
                <a:cs typeface="Times New Roman" panose="02020603050405020304" pitchFamily="18" charset="0"/>
              </a:rPr>
              <a:t>We added the Neighbourhood Groups to the </a:t>
            </a:r>
            <a:r>
              <a:rPr lang="en-IN" sz="1800" dirty="0" err="1">
                <a:effectLst/>
                <a:latin typeface="+mj-lt"/>
                <a:ea typeface="Calibri" panose="020F0502020204030204" pitchFamily="34" charset="0"/>
                <a:cs typeface="Times New Roman" panose="02020603050405020304" pitchFamily="18" charset="0"/>
              </a:rPr>
              <a:t>colors</a:t>
            </a:r>
            <a:r>
              <a:rPr lang="en-IN" sz="1800" dirty="0">
                <a:effectLst/>
                <a:latin typeface="+mj-lt"/>
                <a:ea typeface="Calibri" panose="020F0502020204030204" pitchFamily="34" charset="0"/>
                <a:cs typeface="Times New Roman" panose="02020603050405020304" pitchFamily="18" charset="0"/>
              </a:rPr>
              <a:t> Marks card to highlight the different neighbourhood Groups in different </a:t>
            </a:r>
            <a:r>
              <a:rPr lang="en-IN" sz="1800" dirty="0" err="1">
                <a:effectLst/>
                <a:latin typeface="+mj-lt"/>
                <a:ea typeface="Calibri" panose="020F0502020204030204" pitchFamily="34" charset="0"/>
                <a:cs typeface="Times New Roman" panose="02020603050405020304" pitchFamily="18" charset="0"/>
              </a:rPr>
              <a:t>colors</a:t>
            </a:r>
            <a:r>
              <a:rPr lang="en-IN" sz="1800" dirty="0">
                <a:effectLst/>
                <a:latin typeface="+mj-lt"/>
                <a:ea typeface="Calibri" panose="020F0502020204030204" pitchFamily="34" charset="0"/>
                <a:cs typeface="Times New Roman" panose="02020603050405020304" pitchFamily="18" charset="0"/>
              </a:rPr>
              <a:t>. Also Put </a:t>
            </a:r>
            <a:r>
              <a:rPr lang="en-IN" sz="1800" dirty="0" err="1">
                <a:effectLst/>
                <a:latin typeface="+mj-lt"/>
                <a:ea typeface="Calibri" panose="020F0502020204030204" pitchFamily="34" charset="0"/>
                <a:cs typeface="Times New Roman" panose="02020603050405020304" pitchFamily="18" charset="0"/>
              </a:rPr>
              <a:t>Avg</a:t>
            </a:r>
            <a:r>
              <a:rPr lang="en-IN" sz="1800" dirty="0">
                <a:effectLst/>
                <a:latin typeface="+mj-lt"/>
                <a:ea typeface="Calibri" panose="020F0502020204030204" pitchFamily="34" charset="0"/>
                <a:cs typeface="Times New Roman" panose="02020603050405020304" pitchFamily="18" charset="0"/>
              </a:rPr>
              <a:t> price in Label.  </a:t>
            </a:r>
          </a:p>
          <a:p>
            <a:endParaRPr lang="en-IN" b="1" dirty="0">
              <a:latin typeface="+mj-lt"/>
            </a:endParaRPr>
          </a:p>
          <a:p>
            <a:r>
              <a:rPr lang="en-US" sz="1800" b="1" dirty="0">
                <a:latin typeface="+mj-lt"/>
              </a:rPr>
              <a:t>5. Room type percentage basis Neighbourhood:</a:t>
            </a:r>
          </a:p>
          <a:p>
            <a:endParaRPr lang="en-US" sz="1800" b="1" dirty="0">
              <a:latin typeface="+mj-lt"/>
            </a:endParaRPr>
          </a:p>
          <a:p>
            <a:pPr marL="285750" indent="-285750">
              <a:buFont typeface="Arial" panose="020B0604020202020204" pitchFamily="34" charset="0"/>
              <a:buChar char="•"/>
            </a:pPr>
            <a:r>
              <a:rPr lang="en-US" dirty="0">
                <a:latin typeface="+mj-lt"/>
              </a:rPr>
              <a:t>We have created a side by side bars to check the percentage of booking done </a:t>
            </a:r>
            <a:r>
              <a:rPr lang="en-US" dirty="0" err="1">
                <a:latin typeface="+mj-lt"/>
              </a:rPr>
              <a:t>wrt</a:t>
            </a:r>
            <a:r>
              <a:rPr lang="en-US" dirty="0">
                <a:latin typeface="+mj-lt"/>
              </a:rPr>
              <a:t> to room type and the Neighbourhood groups. The quick table calculation was done on count of Id column kept as across</a:t>
            </a:r>
            <a:endParaRPr lang="en-IN" sz="1800" dirty="0">
              <a:latin typeface="+mj-lt"/>
            </a:endParaRPr>
          </a:p>
          <a:p>
            <a:endParaRPr lang="en-IN" b="1" dirty="0">
              <a:latin typeface="+mj-lt"/>
            </a:endParaRPr>
          </a:p>
          <a:p>
            <a:r>
              <a:rPr lang="en-US" b="1" dirty="0">
                <a:latin typeface="+mj-lt"/>
              </a:rPr>
              <a:t>6. </a:t>
            </a:r>
            <a:r>
              <a:rPr lang="en-US" sz="1800" b="1" dirty="0">
                <a:latin typeface="+mj-lt"/>
              </a:rPr>
              <a:t>Top 10 hosts basis reviews: </a:t>
            </a:r>
          </a:p>
          <a:p>
            <a:endParaRPr lang="en-US" b="1" dirty="0">
              <a:latin typeface="+mj-lt"/>
            </a:endParaRPr>
          </a:p>
          <a:p>
            <a:endParaRPr lang="en-US" sz="1800" b="1" dirty="0">
              <a:latin typeface="+mj-lt"/>
            </a:endParaRPr>
          </a:p>
          <a:p>
            <a:endParaRPr lang="en-US" b="1" dirty="0">
              <a:latin typeface="+mj-lt"/>
            </a:endParaRPr>
          </a:p>
          <a:p>
            <a:endParaRPr lang="en-US" sz="1800" b="1" dirty="0">
              <a:latin typeface="+mj-lt"/>
            </a:endParaRPr>
          </a:p>
          <a:p>
            <a:endParaRPr lang="en-US" b="1" dirty="0">
              <a:latin typeface="+mj-lt"/>
            </a:endParaRPr>
          </a:p>
          <a:p>
            <a:endParaRPr lang="en-US" sz="1800" b="1" dirty="0">
              <a:latin typeface="+mj-lt"/>
            </a:endParaRPr>
          </a:p>
          <a:p>
            <a:endParaRPr lang="en-US" b="1" dirty="0">
              <a:latin typeface="+mj-lt"/>
            </a:endParaRPr>
          </a:p>
          <a:p>
            <a:pPr marL="285750" indent="-285750">
              <a:buFont typeface="Arial" panose="020B0604020202020204" pitchFamily="34" charset="0"/>
              <a:buChar char="•"/>
            </a:pPr>
            <a:r>
              <a:rPr lang="en-US" sz="1800" b="1" dirty="0">
                <a:latin typeface="+mj-lt"/>
              </a:rPr>
              <a:t>We have created a top 10 filter on Host Name basis count of number of reviews. </a:t>
            </a:r>
            <a:endParaRPr lang="en-IN" sz="1800" b="1" dirty="0">
              <a:latin typeface="+mj-lt"/>
            </a:endParaRPr>
          </a:p>
          <a:p>
            <a:endParaRPr lang="en-IN" b="1" dirty="0">
              <a:latin typeface="+mj-lt"/>
            </a:endParaRPr>
          </a:p>
          <a:p>
            <a:pPr marL="342900" lvl="0" indent="-342900">
              <a:lnSpc>
                <a:spcPct val="107000"/>
              </a:lnSpc>
              <a:buFont typeface="Symbol" panose="05050102010706020507" pitchFamily="18" charset="2"/>
              <a:buChar char=""/>
            </a:pPr>
            <a:endParaRPr lang="en-IN" sz="1800" dirty="0">
              <a:effectLst/>
              <a:latin typeface="+mj-lt"/>
              <a:ea typeface="Calibri" panose="020F0502020204030204" pitchFamily="34" charset="0"/>
              <a:cs typeface="Times New Roman" panose="02020603050405020304" pitchFamily="18" charset="0"/>
            </a:endParaRPr>
          </a:p>
        </p:txBody>
      </p:sp>
      <p:pic>
        <p:nvPicPr>
          <p:cNvPr id="7" name="Content Placeholder 5">
            <a:extLst>
              <a:ext uri="{FF2B5EF4-FFF2-40B4-BE49-F238E27FC236}">
                <a16:creationId xmlns:a16="http://schemas.microsoft.com/office/drawing/2014/main" id="{FADCBEAF-AAF7-004D-3B40-5F8C3E306F6D}"/>
              </a:ext>
            </a:extLst>
          </p:cNvPr>
          <p:cNvPicPr>
            <a:picLocks noGrp="1" noChangeAspect="1"/>
          </p:cNvPicPr>
          <p:nvPr>
            <p:ph sz="half" idx="1"/>
          </p:nvPr>
        </p:nvPicPr>
        <p:blipFill>
          <a:blip r:embed="rId2"/>
          <a:stretch>
            <a:fillRect/>
          </a:stretch>
        </p:blipFill>
        <p:spPr>
          <a:xfrm>
            <a:off x="695324" y="3981062"/>
            <a:ext cx="4791075" cy="1416201"/>
          </a:xfrm>
        </p:spPr>
      </p:pic>
    </p:spTree>
    <p:extLst>
      <p:ext uri="{BB962C8B-B14F-4D97-AF65-F5344CB8AC3E}">
        <p14:creationId xmlns:p14="http://schemas.microsoft.com/office/powerpoint/2010/main" val="145897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59A4E0-D887-692B-8330-EC0D4FE07261}"/>
              </a:ext>
            </a:extLst>
          </p:cNvPr>
          <p:cNvSpPr>
            <a:spLocks noGrp="1"/>
          </p:cNvSpPr>
          <p:nvPr>
            <p:ph type="sldNum" sz="quarter" idx="12"/>
          </p:nvPr>
        </p:nvSpPr>
        <p:spPr/>
        <p:txBody>
          <a:bodyPr/>
          <a:lstStyle/>
          <a:p>
            <a:fld id="{CE4A19E2-97EC-4430-A72E-CE9D9B7B9BBE}" type="slidenum">
              <a:rPr lang="en-IN" smtClean="0"/>
              <a:t>8</a:t>
            </a:fld>
            <a:endParaRPr lang="en-IN"/>
          </a:p>
        </p:txBody>
      </p:sp>
      <p:sp>
        <p:nvSpPr>
          <p:cNvPr id="6" name="TextBox 5">
            <a:extLst>
              <a:ext uri="{FF2B5EF4-FFF2-40B4-BE49-F238E27FC236}">
                <a16:creationId xmlns:a16="http://schemas.microsoft.com/office/drawing/2014/main" id="{5CE75EE5-7CCB-A57F-B067-D18C27CFA16C}"/>
              </a:ext>
            </a:extLst>
          </p:cNvPr>
          <p:cNvSpPr txBox="1"/>
          <p:nvPr/>
        </p:nvSpPr>
        <p:spPr>
          <a:xfrm>
            <a:off x="372861" y="470516"/>
            <a:ext cx="10980939" cy="5934894"/>
          </a:xfrm>
          <a:prstGeom prst="rect">
            <a:avLst/>
          </a:prstGeom>
          <a:noFill/>
        </p:spPr>
        <p:txBody>
          <a:bodyPr wrap="square" rtlCol="0">
            <a:spAutoFit/>
          </a:bodyPr>
          <a:lstStyle/>
          <a:p>
            <a:r>
              <a:rPr lang="en-US" b="1" dirty="0">
                <a:latin typeface="+mj-lt"/>
              </a:rPr>
              <a:t>7. </a:t>
            </a:r>
            <a:r>
              <a:rPr lang="en-US" sz="1800" b="1" dirty="0">
                <a:latin typeface="+mj-lt"/>
              </a:rPr>
              <a:t>Minimum nights booked basis room type</a:t>
            </a:r>
          </a:p>
          <a:p>
            <a:endParaRPr lang="en-US" b="1"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mj-lt"/>
              </a:rPr>
              <a:t>We have created a bins with help of calculated field. </a:t>
            </a: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pPr marL="285750" indent="-285750">
              <a:buFont typeface="Arial" panose="020B0604020202020204" pitchFamily="34" charset="0"/>
              <a:buChar char="•"/>
            </a:pPr>
            <a:endParaRPr lang="en-IN" b="1" dirty="0">
              <a:latin typeface="+mj-lt"/>
            </a:endParaRPr>
          </a:p>
          <a:p>
            <a:endParaRPr lang="en-IN" b="1" dirty="0">
              <a:latin typeface="+mj-lt"/>
            </a:endParaRPr>
          </a:p>
          <a:p>
            <a:pPr marL="285750" indent="-285750">
              <a:buFont typeface="Arial" panose="020B0604020202020204" pitchFamily="34" charset="0"/>
              <a:buChar char="•"/>
            </a:pPr>
            <a:endParaRPr lang="en-IN" sz="18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mj-lt"/>
                <a:ea typeface="Calibri" panose="020F0502020204030204" pitchFamily="34" charset="0"/>
                <a:cs typeface="Times New Roman" panose="02020603050405020304" pitchFamily="18" charset="0"/>
              </a:rPr>
              <a:t>The bins were used to display the distribution of minimum nights based on the amount of ids booked for each neighbourhood group.</a:t>
            </a:r>
          </a:p>
          <a:p>
            <a:pPr marL="342900" lvl="0" indent="-342900">
              <a:lnSpc>
                <a:spcPct val="107000"/>
              </a:lnSpc>
              <a:buFont typeface="Symbol" panose="05050102010706020507" pitchFamily="18" charset="2"/>
              <a:buChar char=""/>
            </a:pPr>
            <a:endParaRPr lang="en-IN" sz="18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effectLst/>
              <a:latin typeface="+mj-l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212A047-F991-0B93-1FDE-D727D5A03BC0}"/>
              </a:ext>
            </a:extLst>
          </p:cNvPr>
          <p:cNvPicPr>
            <a:picLocks noChangeAspect="1"/>
          </p:cNvPicPr>
          <p:nvPr/>
        </p:nvPicPr>
        <p:blipFill>
          <a:blip r:embed="rId2"/>
          <a:stretch>
            <a:fillRect/>
          </a:stretch>
        </p:blipFill>
        <p:spPr>
          <a:xfrm>
            <a:off x="722741" y="1473605"/>
            <a:ext cx="6201841" cy="3355847"/>
          </a:xfrm>
          <a:prstGeom prst="rect">
            <a:avLst/>
          </a:prstGeom>
        </p:spPr>
      </p:pic>
    </p:spTree>
    <p:extLst>
      <p:ext uri="{BB962C8B-B14F-4D97-AF65-F5344CB8AC3E}">
        <p14:creationId xmlns:p14="http://schemas.microsoft.com/office/powerpoint/2010/main" val="166003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59A4E0-D887-692B-8330-EC0D4FE07261}"/>
              </a:ext>
            </a:extLst>
          </p:cNvPr>
          <p:cNvSpPr>
            <a:spLocks noGrp="1"/>
          </p:cNvSpPr>
          <p:nvPr>
            <p:ph type="sldNum" sz="quarter" idx="12"/>
          </p:nvPr>
        </p:nvSpPr>
        <p:spPr/>
        <p:txBody>
          <a:bodyPr/>
          <a:lstStyle/>
          <a:p>
            <a:fld id="{CE4A19E2-97EC-4430-A72E-CE9D9B7B9BBE}" type="slidenum">
              <a:rPr lang="en-IN" smtClean="0"/>
              <a:t>9</a:t>
            </a:fld>
            <a:endParaRPr lang="en-IN"/>
          </a:p>
        </p:txBody>
      </p:sp>
      <p:sp>
        <p:nvSpPr>
          <p:cNvPr id="6" name="TextBox 5">
            <a:extLst>
              <a:ext uri="{FF2B5EF4-FFF2-40B4-BE49-F238E27FC236}">
                <a16:creationId xmlns:a16="http://schemas.microsoft.com/office/drawing/2014/main" id="{5CE75EE5-7CCB-A57F-B067-D18C27CFA16C}"/>
              </a:ext>
            </a:extLst>
          </p:cNvPr>
          <p:cNvSpPr txBox="1"/>
          <p:nvPr/>
        </p:nvSpPr>
        <p:spPr>
          <a:xfrm>
            <a:off x="372861" y="470516"/>
            <a:ext cx="10980939" cy="5857309"/>
          </a:xfrm>
          <a:prstGeom prst="rect">
            <a:avLst/>
          </a:prstGeom>
          <a:noFill/>
        </p:spPr>
        <p:txBody>
          <a:bodyPr wrap="square" rtlCol="0">
            <a:spAutoFit/>
          </a:bodyPr>
          <a:lstStyle/>
          <a:p>
            <a:r>
              <a:rPr lang="en-US" b="1" dirty="0">
                <a:latin typeface="+mj-lt"/>
              </a:rPr>
              <a:t>8. </a:t>
            </a:r>
            <a:r>
              <a:rPr lang="en-IN" b="1" dirty="0">
                <a:solidFill>
                  <a:srgbClr val="333333"/>
                </a:solidFill>
                <a:effectLst/>
                <a:latin typeface="+mj-lt"/>
              </a:rPr>
              <a:t>Popular Neighbourhood basis reviews</a:t>
            </a:r>
            <a:endParaRPr lang="en-US" b="1" dirty="0">
              <a:latin typeface="+mj-lt"/>
            </a:endParaRPr>
          </a:p>
          <a:p>
            <a:endParaRPr lang="en-US" b="1"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mj-lt"/>
              </a:rPr>
              <a:t>We have created a top 10 filter on Neighbourhood basis sum of number of reviews and kept Neighbourhood in color marks card and sum of number of review in label marks card. </a:t>
            </a: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endParaRPr lang="en-US" b="1" dirty="0">
              <a:latin typeface="+mj-lt"/>
            </a:endParaRPr>
          </a:p>
          <a:p>
            <a:pPr marL="285750" indent="-285750">
              <a:buFont typeface="Arial" panose="020B0604020202020204" pitchFamily="34" charset="0"/>
              <a:buChar char="•"/>
            </a:pPr>
            <a:endParaRPr lang="en-IN" b="1" dirty="0">
              <a:latin typeface="+mj-lt"/>
            </a:endParaRPr>
          </a:p>
          <a:p>
            <a:pPr lvl="0">
              <a:lnSpc>
                <a:spcPct val="107000"/>
              </a:lnSpc>
            </a:pPr>
            <a:endParaRPr lang="en-IN" b="1" dirty="0">
              <a:latin typeface="+mj-lt"/>
            </a:endParaRPr>
          </a:p>
          <a:p>
            <a:pPr lvl="0">
              <a:lnSpc>
                <a:spcPct val="107000"/>
              </a:lnSpc>
            </a:pPr>
            <a:r>
              <a:rPr lang="en-IN" b="1" dirty="0">
                <a:effectLst/>
                <a:latin typeface="+mj-lt"/>
                <a:ea typeface="Calibri" panose="020F0502020204030204" pitchFamily="34" charset="0"/>
                <a:cs typeface="Times New Roman" panose="02020603050405020304" pitchFamily="18" charset="0"/>
              </a:rPr>
              <a:t>9. Neighbourhood vs Availability</a:t>
            </a:r>
          </a:p>
          <a:p>
            <a:pPr lvl="0">
              <a:lnSpc>
                <a:spcPct val="107000"/>
              </a:lnSpc>
            </a:pPr>
            <a:endParaRPr lang="en-IN"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a:effectLst/>
                <a:latin typeface="+mj-lt"/>
                <a:ea typeface="Calibri" panose="020F0502020204030204" pitchFamily="34" charset="0"/>
                <a:cs typeface="Times New Roman" panose="02020603050405020304" pitchFamily="18" charset="0"/>
              </a:rPr>
              <a:t>We created a dual axis chart using bar chart for availability 365 and line chart for price for top 10 neighbourhood group sorted by price and synchronized the axis accordingly.</a:t>
            </a:r>
            <a:endParaRPr lang="en-IN" b="1" dirty="0">
              <a:latin typeface="+mj-lt"/>
            </a:endParaRPr>
          </a:p>
          <a:p>
            <a:pPr lvl="0">
              <a:lnSpc>
                <a:spcPct val="107000"/>
              </a:lnSpc>
            </a:pPr>
            <a:endParaRPr lang="en-IN"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dirty="0">
              <a:effectLst/>
              <a:latin typeface="+mj-lt"/>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AFD1E89-09DB-B9DB-09B3-F2AD546BE24C}"/>
              </a:ext>
            </a:extLst>
          </p:cNvPr>
          <p:cNvPicPr>
            <a:picLocks noChangeAspect="1"/>
          </p:cNvPicPr>
          <p:nvPr/>
        </p:nvPicPr>
        <p:blipFill>
          <a:blip r:embed="rId2"/>
          <a:stretch>
            <a:fillRect/>
          </a:stretch>
        </p:blipFill>
        <p:spPr>
          <a:xfrm>
            <a:off x="372861" y="1807640"/>
            <a:ext cx="4848225" cy="2152650"/>
          </a:xfrm>
          <a:prstGeom prst="rect">
            <a:avLst/>
          </a:prstGeom>
        </p:spPr>
      </p:pic>
    </p:spTree>
    <p:extLst>
      <p:ext uri="{BB962C8B-B14F-4D97-AF65-F5344CB8AC3E}">
        <p14:creationId xmlns:p14="http://schemas.microsoft.com/office/powerpoint/2010/main" val="121550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776</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Methodology Airbnb NYC</vt:lpstr>
      <vt:lpstr>Exploratory Data Analysis</vt:lpstr>
      <vt:lpstr>Exploratory Data Analysis</vt:lpstr>
      <vt:lpstr>Exploratory Data Analysis</vt:lpstr>
      <vt:lpstr>The visualization part is done in TABLEAU :</vt:lpstr>
      <vt:lpstr>PPT -1</vt:lpstr>
      <vt:lpstr>PowerPoint Presentation</vt:lpstr>
      <vt:lpstr>PowerPoint Presentation</vt:lpstr>
      <vt:lpstr>PowerPoint Presentation</vt:lpstr>
      <vt:lpstr>PowerPoint Presentation</vt:lpstr>
      <vt:lpstr>PowerPoint Presentation</vt:lpstr>
      <vt:lpstr>END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 Airbnb</dc:title>
  <dc:creator>Anurag Aditya</dc:creator>
  <cp:lastModifiedBy>Anurag Aditya</cp:lastModifiedBy>
  <cp:revision>5</cp:revision>
  <dcterms:created xsi:type="dcterms:W3CDTF">2022-05-08T21:49:43Z</dcterms:created>
  <dcterms:modified xsi:type="dcterms:W3CDTF">2022-05-09T00:24:10Z</dcterms:modified>
</cp:coreProperties>
</file>